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sldIdLst>
    <p:sldId id="289" r:id="rId2"/>
    <p:sldId id="314" r:id="rId3"/>
    <p:sldId id="315" r:id="rId4"/>
    <p:sldId id="316" r:id="rId5"/>
    <p:sldId id="317" r:id="rId6"/>
    <p:sldId id="318" r:id="rId7"/>
    <p:sldId id="312" r:id="rId8"/>
    <p:sldId id="311" r:id="rId9"/>
    <p:sldId id="304" r:id="rId10"/>
    <p:sldId id="305" r:id="rId11"/>
    <p:sldId id="306" r:id="rId12"/>
    <p:sldId id="307" r:id="rId13"/>
    <p:sldId id="308" r:id="rId14"/>
    <p:sldId id="309" r:id="rId15"/>
    <p:sldId id="310" r:id="rId16"/>
    <p:sldId id="319" r:id="rId17"/>
    <p:sldId id="32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692" autoAdjust="0"/>
  </p:normalViewPr>
  <p:slideViewPr>
    <p:cSldViewPr snapToGrid="0" snapToObjects="1">
      <p:cViewPr varScale="1">
        <p:scale>
          <a:sx n="95" d="100"/>
          <a:sy n="95" d="100"/>
        </p:scale>
        <p:origin x="1158" y="72"/>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32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12/03/2024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disabilities are hidden? How do they impact on individuals with them? What can we do as reps within Unite the Union? What does the law say? These are the questions we will be addressing on this course and beginning to think about in </a:t>
            </a:r>
            <a:r>
              <a:rPr lang="en-GB"/>
              <a:t>this presentation.</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68114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a stroke (whose effects may be both visible and invisible). Hidden disabilities can also include asthma, multiple sclerosis, cancer, HIV, diabetes, chronic fatigue syndrome, stroke, anxiety, depression,  schizophrenia, bipolar disorder and eating disorders.</a:t>
            </a:r>
          </a:p>
        </p:txBody>
      </p:sp>
      <p:sp>
        <p:nvSpPr>
          <p:cNvPr id="4" name="Slide Number Placeholder 3"/>
          <p:cNvSpPr>
            <a:spLocks noGrp="1"/>
          </p:cNvSpPr>
          <p:nvPr>
            <p:ph type="sldNum" sz="quarter" idx="10"/>
          </p:nvPr>
        </p:nvSpPr>
        <p:spPr/>
        <p:txBody>
          <a:bodyPr/>
          <a:lstStyle/>
          <a:p>
            <a:fld id="{7553C5DC-D947-41B4-A55A-A04FB1FD3D6E}" type="slidenum">
              <a:rPr lang="en-GB" smtClean="0"/>
              <a:t>10</a:t>
            </a:fld>
            <a:endParaRPr lang="en-GB"/>
          </a:p>
        </p:txBody>
      </p:sp>
    </p:spTree>
    <p:extLst>
      <p:ext uri="{BB962C8B-B14F-4D97-AF65-F5344CB8AC3E}">
        <p14:creationId xmlns:p14="http://schemas.microsoft.com/office/powerpoint/2010/main" val="148155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rutiger-Bold"/>
              </a:rPr>
              <a:t>Indirect Discrimination (under the Equality Act 2010) </a:t>
            </a:r>
            <a:r>
              <a:rPr lang="en-GB" sz="1800" b="0" i="0" u="none" strike="noStrike" baseline="0" dirty="0">
                <a:latin typeface="Frutiger-Light"/>
              </a:rPr>
              <a:t>is when an employer has a rule, policy, or practice that applies to workers which disadvantages people with a certain disability, compared with people who do not have a disability.</a:t>
            </a:r>
          </a:p>
        </p:txBody>
      </p:sp>
      <p:sp>
        <p:nvSpPr>
          <p:cNvPr id="4" name="Slide Number Placeholder 3"/>
          <p:cNvSpPr>
            <a:spLocks noGrp="1"/>
          </p:cNvSpPr>
          <p:nvPr>
            <p:ph type="sldNum" sz="quarter" idx="10"/>
          </p:nvPr>
        </p:nvSpPr>
        <p:spPr/>
        <p:txBody>
          <a:bodyPr/>
          <a:lstStyle/>
          <a:p>
            <a:fld id="{7553C5DC-D947-41B4-A55A-A04FB1FD3D6E}" type="slidenum">
              <a:rPr lang="en-GB" smtClean="0"/>
              <a:t>11</a:t>
            </a:fld>
            <a:endParaRPr lang="en-GB"/>
          </a:p>
        </p:txBody>
      </p:sp>
    </p:spTree>
    <p:extLst>
      <p:ext uri="{BB962C8B-B14F-4D97-AF65-F5344CB8AC3E}">
        <p14:creationId xmlns:p14="http://schemas.microsoft.com/office/powerpoint/2010/main" val="369908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rutiger-Bold"/>
              </a:rPr>
              <a:t>Indirect Discrimination (under the Equality Act 2010) </a:t>
            </a:r>
            <a:r>
              <a:rPr lang="en-GB" sz="1800" b="0" i="0" u="none" strike="noStrike" baseline="0" dirty="0">
                <a:latin typeface="Frutiger-Light"/>
              </a:rPr>
              <a:t>is when an employer has a rule, policy, or practice that applies to workers which disadvantages people with a certain disability, compared with people who do not have a disability.</a:t>
            </a:r>
          </a:p>
        </p:txBody>
      </p:sp>
      <p:sp>
        <p:nvSpPr>
          <p:cNvPr id="4" name="Slide Number Placeholder 3"/>
          <p:cNvSpPr>
            <a:spLocks noGrp="1"/>
          </p:cNvSpPr>
          <p:nvPr>
            <p:ph type="sldNum" sz="quarter" idx="10"/>
          </p:nvPr>
        </p:nvSpPr>
        <p:spPr/>
        <p:txBody>
          <a:bodyPr/>
          <a:lstStyle/>
          <a:p>
            <a:fld id="{7553C5DC-D947-41B4-A55A-A04FB1FD3D6E}" type="slidenum">
              <a:rPr lang="en-GB" smtClean="0"/>
              <a:t>12</a:t>
            </a:fld>
            <a:endParaRPr lang="en-GB"/>
          </a:p>
        </p:txBody>
      </p:sp>
    </p:spTree>
    <p:extLst>
      <p:ext uri="{BB962C8B-B14F-4D97-AF65-F5344CB8AC3E}">
        <p14:creationId xmlns:p14="http://schemas.microsoft.com/office/powerpoint/2010/main" val="272160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rutiger-Bold"/>
              </a:rPr>
              <a:t>Harassment</a:t>
            </a:r>
            <a:r>
              <a:rPr lang="en-GB" sz="1800" b="1" i="0" u="none" strike="noStrike" baseline="0" dirty="0">
                <a:latin typeface="Frutiger-Bold"/>
              </a:rPr>
              <a:t> </a:t>
            </a:r>
            <a:r>
              <a:rPr lang="en-GB" sz="1800" b="0" i="0" u="none" strike="noStrike" baseline="0" dirty="0">
                <a:latin typeface="Frutiger-Light"/>
              </a:rPr>
              <a:t>is unwanted conduct relating to a person’s disability, which has the purpose or effect of violating an individual’s dignity, or creating an intimidating, hostile, degrading, humiliating or offensive environment for that</a:t>
            </a:r>
          </a:p>
          <a:p>
            <a:pPr algn="l"/>
            <a:r>
              <a:rPr lang="en-GB" sz="1800" b="0" i="0" u="none" strike="noStrike" baseline="0" dirty="0">
                <a:latin typeface="Frutiger-Light"/>
              </a:rPr>
              <a:t>worker. A worker can also bring a case of harassment even if the behaviour is not directed at them and they are not disabled themselves.</a:t>
            </a:r>
          </a:p>
        </p:txBody>
      </p:sp>
      <p:sp>
        <p:nvSpPr>
          <p:cNvPr id="4" name="Slide Number Placeholder 3"/>
          <p:cNvSpPr>
            <a:spLocks noGrp="1"/>
          </p:cNvSpPr>
          <p:nvPr>
            <p:ph type="sldNum" sz="quarter" idx="10"/>
          </p:nvPr>
        </p:nvSpPr>
        <p:spPr/>
        <p:txBody>
          <a:bodyPr/>
          <a:lstStyle/>
          <a:p>
            <a:fld id="{7553C5DC-D947-41B4-A55A-A04FB1FD3D6E}" type="slidenum">
              <a:rPr lang="en-GB" smtClean="0"/>
              <a:t>13</a:t>
            </a:fld>
            <a:endParaRPr lang="en-GB"/>
          </a:p>
        </p:txBody>
      </p:sp>
    </p:spTree>
    <p:extLst>
      <p:ext uri="{BB962C8B-B14F-4D97-AF65-F5344CB8AC3E}">
        <p14:creationId xmlns:p14="http://schemas.microsoft.com/office/powerpoint/2010/main" val="50029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rutiger-Bold"/>
              </a:rPr>
              <a:t>Third Party Harassment </a:t>
            </a:r>
            <a:r>
              <a:rPr lang="en-GB" sz="1800" b="0" i="0" u="none" strike="noStrike" baseline="0" dirty="0">
                <a:latin typeface="Frutiger-Light"/>
              </a:rPr>
              <a:t>occurs where disabled workers are harassed by third parties who are not employed by the company, e.g. customers and clients.</a:t>
            </a:r>
          </a:p>
          <a:p>
            <a:pPr algn="l"/>
            <a:r>
              <a:rPr lang="en-GB" sz="1800" b="0" i="0" u="none" strike="noStrike" baseline="0" dirty="0">
                <a:latin typeface="Frutiger-Light"/>
              </a:rPr>
              <a:t>However, harassment will have to have occurred on two previous occasions (not necessarily by the same person), the employer has to be aware that the</a:t>
            </a:r>
          </a:p>
          <a:p>
            <a:pPr algn="l"/>
            <a:r>
              <a:rPr lang="en-GB" sz="1800" b="0" i="0" u="none" strike="noStrike" baseline="0" dirty="0">
                <a:latin typeface="Frutiger-Light"/>
              </a:rPr>
              <a:t>harassment has taken place, and have not taken reasonable steps to prevent it from happening again.</a:t>
            </a:r>
          </a:p>
        </p:txBody>
      </p:sp>
      <p:sp>
        <p:nvSpPr>
          <p:cNvPr id="4" name="Slide Number Placeholder 3"/>
          <p:cNvSpPr>
            <a:spLocks noGrp="1"/>
          </p:cNvSpPr>
          <p:nvPr>
            <p:ph type="sldNum" sz="quarter" idx="10"/>
          </p:nvPr>
        </p:nvSpPr>
        <p:spPr/>
        <p:txBody>
          <a:bodyPr/>
          <a:lstStyle/>
          <a:p>
            <a:fld id="{7553C5DC-D947-41B4-A55A-A04FB1FD3D6E}" type="slidenum">
              <a:rPr lang="en-GB" smtClean="0"/>
              <a:t>14</a:t>
            </a:fld>
            <a:endParaRPr lang="en-GB"/>
          </a:p>
        </p:txBody>
      </p:sp>
    </p:spTree>
    <p:extLst>
      <p:ext uri="{BB962C8B-B14F-4D97-AF65-F5344CB8AC3E}">
        <p14:creationId xmlns:p14="http://schemas.microsoft.com/office/powerpoint/2010/main" val="60590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Frutiger-Bold"/>
              </a:rPr>
              <a:t>Victimisation </a:t>
            </a:r>
            <a:r>
              <a:rPr lang="en-GB" sz="1800" b="0" i="0" u="none" strike="noStrike" baseline="0" dirty="0">
                <a:latin typeface="Frutiger-Light"/>
              </a:rPr>
              <a:t>occurs where an employee is discriminated against because they have raised, or supported a grievance, in respect of disability discrimination.</a:t>
            </a:r>
          </a:p>
        </p:txBody>
      </p:sp>
      <p:sp>
        <p:nvSpPr>
          <p:cNvPr id="4" name="Slide Number Placeholder 3"/>
          <p:cNvSpPr>
            <a:spLocks noGrp="1"/>
          </p:cNvSpPr>
          <p:nvPr>
            <p:ph type="sldNum" sz="quarter" idx="10"/>
          </p:nvPr>
        </p:nvSpPr>
        <p:spPr/>
        <p:txBody>
          <a:bodyPr/>
          <a:lstStyle/>
          <a:p>
            <a:fld id="{7553C5DC-D947-41B4-A55A-A04FB1FD3D6E}" type="slidenum">
              <a:rPr lang="en-GB" smtClean="0"/>
              <a:t>15</a:t>
            </a:fld>
            <a:endParaRPr lang="en-GB"/>
          </a:p>
        </p:txBody>
      </p:sp>
    </p:spTree>
    <p:extLst>
      <p:ext uri="{BB962C8B-B14F-4D97-AF65-F5344CB8AC3E}">
        <p14:creationId xmlns:p14="http://schemas.microsoft.com/office/powerpoint/2010/main" val="213958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rutiger-Light"/>
              </a:rPr>
              <a:t>The last one here relates to intersectionality, and how each protected characteristic compounds discrimination for other protected characteristics.</a:t>
            </a:r>
          </a:p>
        </p:txBody>
      </p:sp>
      <p:sp>
        <p:nvSpPr>
          <p:cNvPr id="4" name="Slide Number Placeholder 3"/>
          <p:cNvSpPr>
            <a:spLocks noGrp="1"/>
          </p:cNvSpPr>
          <p:nvPr>
            <p:ph type="sldNum" sz="quarter" idx="10"/>
          </p:nvPr>
        </p:nvSpPr>
        <p:spPr/>
        <p:txBody>
          <a:bodyPr/>
          <a:lstStyle/>
          <a:p>
            <a:fld id="{7553C5DC-D947-41B4-A55A-A04FB1FD3D6E}" type="slidenum">
              <a:rPr lang="en-GB" smtClean="0"/>
              <a:t>16</a:t>
            </a:fld>
            <a:endParaRPr lang="en-GB"/>
          </a:p>
        </p:txBody>
      </p:sp>
    </p:spTree>
    <p:extLst>
      <p:ext uri="{BB962C8B-B14F-4D97-AF65-F5344CB8AC3E}">
        <p14:creationId xmlns:p14="http://schemas.microsoft.com/office/powerpoint/2010/main" val="735082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latin typeface="Frutiger-Light"/>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17</a:t>
            </a:fld>
            <a:endParaRPr lang="en-GB"/>
          </a:p>
        </p:txBody>
      </p:sp>
    </p:spTree>
    <p:extLst>
      <p:ext uri="{BB962C8B-B14F-4D97-AF65-F5344CB8AC3E}">
        <p14:creationId xmlns:p14="http://schemas.microsoft.com/office/powerpoint/2010/main" val="410071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The materials here are from, and copyright the Unite the Union Disability Negotiator’s equality guide and the TUC Wales guide to Hidden Disabilities.</a:t>
            </a:r>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84925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149622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9865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295295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a:p>
        </p:txBody>
      </p:sp>
    </p:spTree>
    <p:extLst>
      <p:ext uri="{BB962C8B-B14F-4D97-AF65-F5344CB8AC3E}">
        <p14:creationId xmlns:p14="http://schemas.microsoft.com/office/powerpoint/2010/main" val="155808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rutiger-Light"/>
              </a:rPr>
              <a:t>This applies to all stages of the employment relationship and includes: • selection for jobs; your terms and conditions of employment; promotion or transfer; training; employment benefits; dismissal or any other detrimental treatment; and employment references</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a:p>
        </p:txBody>
      </p:sp>
    </p:spTree>
    <p:extLst>
      <p:ext uri="{BB962C8B-B14F-4D97-AF65-F5344CB8AC3E}">
        <p14:creationId xmlns:p14="http://schemas.microsoft.com/office/powerpoint/2010/main" val="387458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rutiger-Light"/>
              </a:rPr>
              <a:t>There is no list of what constitutes a disability under the Act, but “substantial” means that it must be more than trivial or minor. “Impairment” covers long term health conditions such as asthma or diabetes, but also</a:t>
            </a:r>
          </a:p>
          <a:p>
            <a:pPr algn="l"/>
            <a:r>
              <a:rPr lang="en-GB" sz="1800" b="0" i="0" u="none" strike="noStrike" baseline="0" dirty="0">
                <a:latin typeface="Frutiger-Light"/>
              </a:rPr>
              <a:t>fluctuating or progressive illnesses, such as rheumatoid arthritis. A mental impairment includes; • mental health conditions, e.g. bipolar disorder or long-term depression; • learning difficulties, e.g. dyslexia; • learning disabilities, e.g. autism and Down’s Syndrome Some workers are covered automatically by the Act. Those with: • cancer • multiple sclerosis • HIV/AIDs • severe disfigurement.</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a:p>
        </p:txBody>
      </p:sp>
    </p:spTree>
    <p:extLst>
      <p:ext uri="{BB962C8B-B14F-4D97-AF65-F5344CB8AC3E}">
        <p14:creationId xmlns:p14="http://schemas.microsoft.com/office/powerpoint/2010/main" val="256102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Frutiger-Light"/>
              </a:rPr>
              <a:t>What is discrimination? </a:t>
            </a:r>
          </a:p>
          <a:p>
            <a:pPr algn="l"/>
            <a:r>
              <a:rPr lang="en-GB" sz="1800" b="0" i="0" u="none" strike="noStrike" baseline="0" dirty="0">
                <a:latin typeface="Frutiger-Light"/>
              </a:rPr>
              <a:t>Direct Discrimination is when an employer treats a worker less favourably because they have a disability, are associated with someone who has a disability, or are perceived to have a disability, than they would</a:t>
            </a:r>
          </a:p>
          <a:p>
            <a:pPr algn="l"/>
            <a:r>
              <a:rPr lang="en-GB" sz="1800" b="0" i="0" u="none" strike="noStrike" baseline="0" dirty="0">
                <a:latin typeface="Frutiger-Light"/>
              </a:rPr>
              <a:t>have applied to someone who is not disabled. Direct discrimination cannot be justified by the employer.</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a:p>
        </p:txBody>
      </p:sp>
    </p:spTree>
    <p:extLst>
      <p:ext uri="{BB962C8B-B14F-4D97-AF65-F5344CB8AC3E}">
        <p14:creationId xmlns:p14="http://schemas.microsoft.com/office/powerpoint/2010/main" val="4050263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Autofit/>
          </a:bodyPr>
          <a:lstStyle>
            <a:lvl1pPr algn="r">
              <a:defRPr sz="66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smtClean="0"/>
              <a:t>3/12/2024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13" name="5-Point Star 12"/>
          <p:cNvSpPr/>
          <p:nvPr userDrawn="1"/>
        </p:nvSpPr>
        <p:spPr>
          <a:xfrm rot="21420000">
            <a:off x="6788402" y="5169614"/>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3/12/2024</a:t>
            </a:fld>
            <a:endParaRPr lang="en-US" dirty="0"/>
          </a:p>
        </p:txBody>
      </p:sp>
      <p:sp>
        <p:nvSpPr>
          <p:cNvPr id="6" name="Footer Placeholder 5"/>
          <p:cNvSpPr>
            <a:spLocks noGrp="1"/>
          </p:cNvSpPr>
          <p:nvPr>
            <p:ph type="ftr" sz="quarter" idx="11"/>
          </p:nvPr>
        </p:nvSpPr>
        <p:spPr/>
        <p:txBody>
          <a:bodyPr/>
          <a:lstStyle/>
          <a:p>
            <a:r>
              <a:rPr lang="en-US"/>
              <a:t>NEURODIVERSITY IN THE CHURCH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sz="quarter" idx="13" hasCustomPrompt="1"/>
          </p:nvPr>
        </p:nvSpPr>
        <p:spPr>
          <a:xfrm>
            <a:off x="685800" y="2063396"/>
            <a:ext cx="10394707" cy="3311189"/>
          </a:xfrm>
        </p:spPr>
        <p:txBody>
          <a:bodyPr>
            <a:normAutofit/>
          </a:bodyPr>
          <a:lstStyle>
            <a:lvl1pPr>
              <a:defRPr sz="44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4707" cy="1506682"/>
          </a:xfrm>
        </p:spPr>
        <p:txBody>
          <a:bodyPr anchor="b">
            <a:normAutofit/>
          </a:bodyPr>
          <a:lstStyle>
            <a:lvl1pPr algn="l">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5801" y="2805545"/>
            <a:ext cx="10394707" cy="2576336"/>
          </a:xfrm>
        </p:spPr>
        <p:txBody>
          <a:bodyPr anchor="t">
            <a:normAutofit/>
          </a:bodyPr>
          <a:lstStyle>
            <a:lvl1pPr marL="0" indent="0" algn="l">
              <a:buNone/>
              <a:defRPr sz="2800">
                <a:solidFill>
                  <a:schemeClr val="bg1">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3/12/2024</a:t>
            </a:fld>
            <a:endParaRPr lang="en-US" dirty="0"/>
          </a:p>
        </p:txBody>
      </p:sp>
      <p:sp>
        <p:nvSpPr>
          <p:cNvPr id="8" name="Footer Placeholder 7"/>
          <p:cNvSpPr>
            <a:spLocks noGrp="1"/>
          </p:cNvSpPr>
          <p:nvPr>
            <p:ph type="ftr" sz="quarter" idx="11"/>
          </p:nvPr>
        </p:nvSpPr>
        <p:spPr/>
        <p:txBody>
          <a:bodyPr/>
          <a:lstStyle/>
          <a:p>
            <a:r>
              <a:rPr lang="en-US"/>
              <a:t>NEURODIVERSITY IN THE CHURCH</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smtClean="0"/>
              <a:t>3/12/2024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a:t>Neurodiversity in the church</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pic>
        <p:nvPicPr>
          <p:cNvPr id="14" name="Content Placeholder 4">
            <a:extLst>
              <a:ext uri="{FF2B5EF4-FFF2-40B4-BE49-F238E27FC236}">
                <a16:creationId xmlns:a16="http://schemas.microsoft.com/office/drawing/2014/main" id="{CB7D5281-596E-8840-8C4C-F5A8A47BAD51}"/>
              </a:ext>
            </a:extLst>
          </p:cNvPr>
          <p:cNvPicPr>
            <a:picLocks noChangeAspect="1"/>
          </p:cNvPicPr>
          <p:nvPr userDrawn="1"/>
        </p:nvPicPr>
        <p:blipFill>
          <a:blip r:embed="rId20"/>
          <a:stretch>
            <a:fillRect/>
          </a:stretch>
        </p:blipFill>
        <p:spPr>
          <a:xfrm>
            <a:off x="9931000" y="5600215"/>
            <a:ext cx="1775513" cy="892792"/>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p:txBody>
          <a:bodyPr>
            <a:normAutofit/>
          </a:bodyPr>
          <a:lstStyle/>
          <a:p>
            <a:r>
              <a:rPr lang="en-US" b="1" dirty="0">
                <a:solidFill>
                  <a:schemeClr val="tx1"/>
                </a:solidFill>
              </a:rPr>
              <a:t>Hidden disabilities</a:t>
            </a:r>
            <a:br>
              <a:rPr lang="en-US" b="1" dirty="0">
                <a:solidFill>
                  <a:schemeClr val="tx1"/>
                </a:solidFill>
              </a:rPr>
            </a:br>
            <a:endParaRPr lang="en-US" b="1" dirty="0">
              <a:solidFill>
                <a:schemeClr val="tx1"/>
              </a:solidFill>
            </a:endParaRPr>
          </a:p>
        </p:txBody>
      </p:sp>
      <p:sp>
        <p:nvSpPr>
          <p:cNvPr id="3" name="Subtitle 2">
            <a:extLst>
              <a:ext uri="{FF2B5EF4-FFF2-40B4-BE49-F238E27FC236}">
                <a16:creationId xmlns:a16="http://schemas.microsoft.com/office/drawing/2014/main" id="{E196AA59-09C3-034B-B2E6-25FEBD77A47D}"/>
              </a:ext>
            </a:extLst>
          </p:cNvPr>
          <p:cNvSpPr>
            <a:spLocks noGrp="1"/>
          </p:cNvSpPr>
          <p:nvPr>
            <p:ph type="subTitle" idx="1"/>
          </p:nvPr>
        </p:nvSpPr>
        <p:spPr>
          <a:xfrm rot="21420000">
            <a:off x="492958" y="5380408"/>
            <a:ext cx="5889450" cy="550333"/>
          </a:xfrm>
        </p:spPr>
        <p:txBody>
          <a:bodyPr/>
          <a:lstStyle/>
          <a:p>
            <a:r>
              <a:rPr lang="en-US" sz="2000" b="1" dirty="0">
                <a:solidFill>
                  <a:schemeClr val="bg1"/>
                </a:solidFill>
              </a:rPr>
              <a:t>PROMOTING INCLUSION AND EQUALITY</a:t>
            </a:r>
          </a:p>
        </p:txBody>
      </p:sp>
      <p:pic>
        <p:nvPicPr>
          <p:cNvPr id="6" name="Picture 5">
            <a:extLst>
              <a:ext uri="{FF2B5EF4-FFF2-40B4-BE49-F238E27FC236}">
                <a16:creationId xmlns:a16="http://schemas.microsoft.com/office/drawing/2014/main" id="{54D37A42-5C83-C24B-8301-A1B85CBFA564}"/>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17510541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381292"/>
            <a:ext cx="10718800" cy="1151965"/>
          </a:xfrm>
        </p:spPr>
        <p:txBody>
          <a:bodyPr>
            <a:normAutofit fontScale="90000"/>
          </a:bodyPr>
          <a:lstStyle/>
          <a:p>
            <a:r>
              <a:rPr lang="en-US" b="1" dirty="0"/>
              <a:t>Case </a:t>
            </a:r>
            <a:r>
              <a:rPr lang="en-US" b="1" dirty="0" err="1"/>
              <a:t>studY</a:t>
            </a:r>
            <a:r>
              <a:rPr lang="en-US" b="1" dirty="0"/>
              <a:t>: direct discrimination</a:t>
            </a:r>
          </a:p>
        </p:txBody>
      </p:sp>
      <p:sp>
        <p:nvSpPr>
          <p:cNvPr id="3" name="Content Placeholder 2"/>
          <p:cNvSpPr>
            <a:spLocks noGrp="1"/>
          </p:cNvSpPr>
          <p:nvPr>
            <p:ph sz="quarter" idx="13"/>
          </p:nvPr>
        </p:nvSpPr>
        <p:spPr>
          <a:xfrm>
            <a:off x="599831" y="1663700"/>
            <a:ext cx="11071469" cy="3832748"/>
          </a:xfrm>
        </p:spPr>
        <p:txBody>
          <a:bodyPr>
            <a:normAutofit fontScale="92500" lnSpcReduction="10000"/>
          </a:bodyPr>
          <a:lstStyle/>
          <a:p>
            <a:pPr algn="l"/>
            <a:r>
              <a:rPr lang="en-GB" sz="2800" b="0" i="0" u="none" strike="noStrike" baseline="0" dirty="0">
                <a:latin typeface="Frutiger-Light"/>
              </a:rPr>
              <a:t>Louise has been offered promotion in her company and tells her boss that her mother, who lives with her, has become seriously disabled as a result of a stroke. </a:t>
            </a:r>
          </a:p>
          <a:p>
            <a:pPr algn="l"/>
            <a:r>
              <a:rPr lang="en-GB" sz="2800" b="0" i="0" u="none" strike="noStrike" baseline="0" dirty="0">
                <a:latin typeface="Frutiger-Light"/>
              </a:rPr>
              <a:t>Louise subsequently receives a letter advising her that the promotion has been withdrawn and another person, with less experience and qualifications for the role, is appointed to the job.</a:t>
            </a:r>
          </a:p>
          <a:p>
            <a:pPr algn="l"/>
            <a:r>
              <a:rPr lang="en-GB" sz="2800" b="0" i="0" u="none" strike="noStrike" baseline="0" dirty="0">
                <a:latin typeface="Frutiger-Light"/>
              </a:rPr>
              <a:t>This is direct discrimination against Louise because of her association with her mother who is disabled.</a:t>
            </a:r>
            <a:endParaRPr lang="en-GB" dirty="0">
              <a:effectLst/>
              <a:ea typeface="Times New Roman" panose="02020603050405020304" pitchFamily="18" charset="0"/>
            </a:endParaRPr>
          </a:p>
          <a:p>
            <a:pPr>
              <a:buSzPts val="1000"/>
              <a:tabLst>
                <a:tab pos="457200" algn="l"/>
              </a:tabLst>
            </a:pPr>
            <a:endParaRPr lang="en-GB" sz="20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3836330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fontScale="90000"/>
          </a:bodyPr>
          <a:lstStyle/>
          <a:p>
            <a:r>
              <a:rPr lang="en-US" b="1" dirty="0"/>
              <a:t>Case </a:t>
            </a:r>
            <a:r>
              <a:rPr lang="en-US" b="1" dirty="0" err="1"/>
              <a:t>studY</a:t>
            </a:r>
            <a:r>
              <a:rPr lang="en-US" b="1" dirty="0"/>
              <a:t>: indirect discrimination</a:t>
            </a:r>
          </a:p>
        </p:txBody>
      </p:sp>
      <p:sp>
        <p:nvSpPr>
          <p:cNvPr id="3" name="Content Placeholder 2"/>
          <p:cNvSpPr>
            <a:spLocks noGrp="1"/>
          </p:cNvSpPr>
          <p:nvPr>
            <p:ph sz="quarter" idx="13"/>
          </p:nvPr>
        </p:nvSpPr>
        <p:spPr>
          <a:xfrm>
            <a:off x="599831" y="1663700"/>
            <a:ext cx="11071469" cy="3832748"/>
          </a:xfrm>
        </p:spPr>
        <p:txBody>
          <a:bodyPr>
            <a:normAutofit/>
          </a:bodyPr>
          <a:lstStyle/>
          <a:p>
            <a:pPr algn="l"/>
            <a:r>
              <a:rPr lang="en-GB" sz="2400" b="0" i="0" u="none" strike="noStrike" baseline="0" dirty="0">
                <a:latin typeface="Frutiger-Light"/>
              </a:rPr>
              <a:t>Janet has had several periods of sickness absence over a period of two years due to her disability and the organisation has dismissed her. </a:t>
            </a:r>
          </a:p>
          <a:p>
            <a:pPr algn="l"/>
            <a:r>
              <a:rPr lang="en-GB" sz="2400" b="0" i="0" u="none" strike="noStrike" baseline="0" dirty="0">
                <a:latin typeface="Frutiger-Light"/>
              </a:rPr>
              <a:t>Janet may have a case against her employer as the sickness absence occurred as a result of the disability. </a:t>
            </a:r>
          </a:p>
          <a:p>
            <a:pPr algn="l"/>
            <a:r>
              <a:rPr lang="en-GB" sz="2400" b="0" i="0" u="none" strike="noStrike" baseline="0" dirty="0">
                <a:latin typeface="Frutiger-Light"/>
              </a:rPr>
              <a:t>However, unlike direct discrimination which if proven cannot be justified, an employer may be able to justify their decision to dismiss Janet.</a:t>
            </a:r>
            <a:endParaRPr lang="en-GB" sz="4000" dirty="0">
              <a:effectLst/>
              <a:ea typeface="Times New Roman" panose="02020603050405020304" pitchFamily="18" charset="0"/>
            </a:endParaRPr>
          </a:p>
          <a:p>
            <a:pPr>
              <a:buSzPts val="1000"/>
              <a:tabLst>
                <a:tab pos="457200" algn="l"/>
              </a:tabLst>
            </a:pPr>
            <a:endParaRPr lang="en-GB" sz="20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37463514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fontScale="90000"/>
          </a:bodyPr>
          <a:lstStyle/>
          <a:p>
            <a:r>
              <a:rPr lang="en-US" b="1" dirty="0"/>
              <a:t>Case </a:t>
            </a:r>
            <a:r>
              <a:rPr lang="en-US" b="1" dirty="0" err="1"/>
              <a:t>studY</a:t>
            </a:r>
            <a:r>
              <a:rPr lang="en-US" b="1" dirty="0"/>
              <a:t>: indirect discrimination</a:t>
            </a:r>
          </a:p>
        </p:txBody>
      </p:sp>
      <p:sp>
        <p:nvSpPr>
          <p:cNvPr id="3" name="Content Placeholder 2"/>
          <p:cNvSpPr>
            <a:spLocks noGrp="1"/>
          </p:cNvSpPr>
          <p:nvPr>
            <p:ph sz="quarter" idx="13"/>
          </p:nvPr>
        </p:nvSpPr>
        <p:spPr>
          <a:xfrm>
            <a:off x="599831" y="1663700"/>
            <a:ext cx="11071469" cy="3832748"/>
          </a:xfrm>
        </p:spPr>
        <p:txBody>
          <a:bodyPr>
            <a:normAutofit/>
          </a:bodyPr>
          <a:lstStyle/>
          <a:p>
            <a:pPr algn="l"/>
            <a:r>
              <a:rPr lang="en-GB" sz="2800" b="0" i="0" u="none" strike="noStrike" baseline="0" dirty="0">
                <a:latin typeface="Frutiger-Light"/>
              </a:rPr>
              <a:t>A Call Centre is introducing a new e-mail system for workers. </a:t>
            </a:r>
          </a:p>
          <a:p>
            <a:pPr algn="l"/>
            <a:r>
              <a:rPr lang="en-GB" sz="2800" b="0" i="0" u="none" strike="noStrike" baseline="0" dirty="0">
                <a:latin typeface="Frutiger-Light"/>
              </a:rPr>
              <a:t>Under the provisions of indirect disability discrimination the organisation would need to ensure that the system is fully accessible to workers with visual impairments.</a:t>
            </a:r>
            <a:endParaRPr lang="en-GB" sz="32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291685067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Case </a:t>
            </a:r>
            <a:r>
              <a:rPr lang="en-US" b="1" dirty="0" err="1"/>
              <a:t>studY</a:t>
            </a:r>
            <a:r>
              <a:rPr lang="en-US" b="1" dirty="0"/>
              <a:t>: harassment</a:t>
            </a:r>
          </a:p>
        </p:txBody>
      </p:sp>
      <p:sp>
        <p:nvSpPr>
          <p:cNvPr id="3" name="Content Placeholder 2"/>
          <p:cNvSpPr>
            <a:spLocks noGrp="1"/>
          </p:cNvSpPr>
          <p:nvPr>
            <p:ph sz="quarter" idx="13"/>
          </p:nvPr>
        </p:nvSpPr>
        <p:spPr>
          <a:xfrm>
            <a:off x="599831" y="1663700"/>
            <a:ext cx="11071469" cy="3832748"/>
          </a:xfrm>
        </p:spPr>
        <p:txBody>
          <a:bodyPr>
            <a:normAutofit/>
          </a:bodyPr>
          <a:lstStyle/>
          <a:p>
            <a:pPr algn="l"/>
            <a:r>
              <a:rPr lang="en-GB" sz="2000" b="0" i="0" u="none" strike="noStrike" baseline="0" dirty="0">
                <a:latin typeface="Frutiger-Light"/>
              </a:rPr>
              <a:t>Brian, who has a learning disability, has just started a new job. </a:t>
            </a:r>
          </a:p>
          <a:p>
            <a:pPr algn="l"/>
            <a:r>
              <a:rPr lang="en-GB" sz="2000" b="0" i="0" u="none" strike="noStrike" baseline="0" dirty="0">
                <a:latin typeface="Frutiger-Light"/>
              </a:rPr>
              <a:t>His manager makes constant reference to his disability, calling him “slow” and “stupid” often in front of Brian’s colleagues. </a:t>
            </a:r>
          </a:p>
          <a:p>
            <a:pPr algn="l"/>
            <a:r>
              <a:rPr lang="en-GB" sz="2000" b="0" i="0" u="none" strike="noStrike" baseline="0" dirty="0">
                <a:latin typeface="Frutiger-Light"/>
              </a:rPr>
              <a:t>Brian asks the manager to stop and when he does not, raises the issue with a senior manager who does nothing to resolve the issue. </a:t>
            </a:r>
          </a:p>
          <a:p>
            <a:pPr algn="l"/>
            <a:r>
              <a:rPr lang="en-GB" sz="2000" b="0" i="0" u="none" strike="noStrike" baseline="0" dirty="0">
                <a:latin typeface="Frutiger-Light"/>
              </a:rPr>
              <a:t>Brian feels humiliated by this treatment and brings a case of harassment against his employer and manager. Wendy shares an office with Brian and she too is claiming harassment as the manager’s behaviour has also created an offensive environment for her.</a:t>
            </a:r>
            <a:endParaRPr lang="en-GB" sz="36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38196564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fontScale="90000"/>
          </a:bodyPr>
          <a:lstStyle/>
          <a:p>
            <a:r>
              <a:rPr lang="en-US" b="1" dirty="0"/>
              <a:t>Case </a:t>
            </a:r>
            <a:r>
              <a:rPr lang="en-US" b="1" dirty="0" err="1"/>
              <a:t>studY</a:t>
            </a:r>
            <a:r>
              <a:rPr lang="en-US" b="1" dirty="0"/>
              <a:t>: 3</a:t>
            </a:r>
            <a:r>
              <a:rPr lang="en-US" b="1" baseline="30000" dirty="0"/>
              <a:t>rd</a:t>
            </a:r>
            <a:r>
              <a:rPr lang="en-US" b="1" dirty="0"/>
              <a:t> party harassment</a:t>
            </a:r>
          </a:p>
        </p:txBody>
      </p:sp>
      <p:sp>
        <p:nvSpPr>
          <p:cNvPr id="3" name="Content Placeholder 2"/>
          <p:cNvSpPr>
            <a:spLocks noGrp="1"/>
          </p:cNvSpPr>
          <p:nvPr>
            <p:ph sz="quarter" idx="13"/>
          </p:nvPr>
        </p:nvSpPr>
        <p:spPr>
          <a:xfrm>
            <a:off x="599831" y="1663700"/>
            <a:ext cx="11071469" cy="3832748"/>
          </a:xfrm>
        </p:spPr>
        <p:txBody>
          <a:bodyPr>
            <a:normAutofit fontScale="92500" lnSpcReduction="10000"/>
          </a:bodyPr>
          <a:lstStyle/>
          <a:p>
            <a:pPr algn="l"/>
            <a:r>
              <a:rPr lang="en-GB" sz="2000" b="0" i="0" u="none" strike="noStrike" baseline="0" dirty="0">
                <a:latin typeface="Frutiger-Light"/>
              </a:rPr>
              <a:t>Georgina works as a cashier in a bank and has returned to work after a stroke. She has recovered from the stroke well, but has a slight speech impediment. </a:t>
            </a:r>
          </a:p>
          <a:p>
            <a:pPr algn="l"/>
            <a:r>
              <a:rPr lang="en-GB" sz="2000" b="0" i="0" u="none" strike="noStrike" baseline="0" dirty="0">
                <a:latin typeface="Frutiger-Light"/>
              </a:rPr>
              <a:t>A customer has refused on four occasions to deal with her and has been insulting about her speech impediment.</a:t>
            </a:r>
          </a:p>
          <a:p>
            <a:pPr algn="l"/>
            <a:r>
              <a:rPr lang="en-GB" sz="2000" b="0" i="0" u="none" strike="noStrike" baseline="0" dirty="0">
                <a:latin typeface="Frutiger-Light"/>
              </a:rPr>
              <a:t>Georgina has asked the customer not to insult her, but his behaviour has continued. </a:t>
            </a:r>
          </a:p>
          <a:p>
            <a:pPr algn="l"/>
            <a:r>
              <a:rPr lang="en-GB" sz="2000" b="0" i="0" u="none" strike="noStrike" baseline="0" dirty="0">
                <a:latin typeface="Frutiger-Light"/>
              </a:rPr>
              <a:t>Georgina raises the issue with her manager, who tells her to ignore the customer, and refuses to speak to the customer about his behaviour. </a:t>
            </a:r>
          </a:p>
          <a:p>
            <a:pPr algn="l"/>
            <a:r>
              <a:rPr lang="en-GB" sz="2000" b="0" i="0" u="none" strike="noStrike" baseline="0" dirty="0">
                <a:latin typeface="Frutiger-Light"/>
              </a:rPr>
              <a:t>Georgina would be able to claim third party harassment as the behaviour has occurred on more than two occasions and her employer was aware of the harassment but has taken no action to stop it happening again.</a:t>
            </a:r>
            <a:endParaRPr lang="en-GB" sz="40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22512415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Case </a:t>
            </a:r>
            <a:r>
              <a:rPr lang="en-US" b="1" dirty="0" err="1"/>
              <a:t>studY</a:t>
            </a:r>
            <a:r>
              <a:rPr lang="en-US" b="1" dirty="0"/>
              <a:t>: </a:t>
            </a:r>
            <a:r>
              <a:rPr lang="en-US" b="1" dirty="0" err="1"/>
              <a:t>victimisation</a:t>
            </a:r>
            <a:endParaRPr lang="en-US" b="1" dirty="0"/>
          </a:p>
        </p:txBody>
      </p:sp>
      <p:sp>
        <p:nvSpPr>
          <p:cNvPr id="3" name="Content Placeholder 2"/>
          <p:cNvSpPr>
            <a:spLocks noGrp="1"/>
          </p:cNvSpPr>
          <p:nvPr>
            <p:ph sz="quarter" idx="13"/>
          </p:nvPr>
        </p:nvSpPr>
        <p:spPr>
          <a:xfrm>
            <a:off x="599831" y="1663700"/>
            <a:ext cx="11071469" cy="3832748"/>
          </a:xfrm>
        </p:spPr>
        <p:txBody>
          <a:bodyPr>
            <a:normAutofit/>
          </a:bodyPr>
          <a:lstStyle/>
          <a:p>
            <a:pPr algn="l"/>
            <a:r>
              <a:rPr lang="en-GB" sz="2800" b="0" i="0" u="none" strike="noStrike" baseline="0" dirty="0">
                <a:latin typeface="Frutiger-Light"/>
              </a:rPr>
              <a:t>Ian has provided evidence of disability discrimination by a supervisor against a colleague in a grievance investigation by an employer. </a:t>
            </a:r>
          </a:p>
          <a:p>
            <a:pPr algn="l"/>
            <a:r>
              <a:rPr lang="en-GB" sz="2800" b="0" i="0" u="none" strike="noStrike" baseline="0" dirty="0">
                <a:latin typeface="Frutiger-Light"/>
              </a:rPr>
              <a:t>The grievance is upheld and the supervisor then constantly makes remarks to Ian about his lack of loyalty and puts pressure on him to take on extra work which he does not require of other members of staff. </a:t>
            </a:r>
          </a:p>
          <a:p>
            <a:pPr algn="l"/>
            <a:r>
              <a:rPr lang="en-GB" sz="2800" b="0" i="0" u="none" strike="noStrike" baseline="0" dirty="0">
                <a:latin typeface="Frutiger-Light"/>
              </a:rPr>
              <a:t>Ian could bring a case of victimisation against his employer and manager.</a:t>
            </a:r>
            <a:endParaRPr lang="en-GB" sz="54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7811102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Issues relating to disability</a:t>
            </a:r>
          </a:p>
        </p:txBody>
      </p:sp>
      <p:sp>
        <p:nvSpPr>
          <p:cNvPr id="3" name="Content Placeholder 2"/>
          <p:cNvSpPr>
            <a:spLocks noGrp="1"/>
          </p:cNvSpPr>
          <p:nvPr>
            <p:ph sz="quarter" idx="13"/>
          </p:nvPr>
        </p:nvSpPr>
        <p:spPr>
          <a:xfrm>
            <a:off x="599831" y="1663700"/>
            <a:ext cx="11071469" cy="3832748"/>
          </a:xfrm>
        </p:spPr>
        <p:txBody>
          <a:bodyPr>
            <a:normAutofit fontScale="92500" lnSpcReduction="20000"/>
          </a:bodyPr>
          <a:lstStyle/>
          <a:p>
            <a:pPr algn="l"/>
            <a:r>
              <a:rPr lang="en-GB" sz="2800" b="1" i="0" u="none" strike="noStrike" baseline="0" dirty="0">
                <a:latin typeface="Frutiger-Light"/>
              </a:rPr>
              <a:t>The ‘disability employment gap’</a:t>
            </a:r>
          </a:p>
          <a:p>
            <a:pPr algn="l"/>
            <a:r>
              <a:rPr lang="en-GB" sz="2800" b="1" dirty="0">
                <a:effectLst/>
                <a:latin typeface="Frutiger-Light"/>
                <a:ea typeface="Times New Roman" panose="02020603050405020304" pitchFamily="18" charset="0"/>
              </a:rPr>
              <a:t>The ‘disability pay gap’</a:t>
            </a:r>
          </a:p>
          <a:p>
            <a:pPr algn="l"/>
            <a:r>
              <a:rPr lang="en-GB" sz="2800" b="1" dirty="0">
                <a:latin typeface="Frutiger-Light"/>
                <a:ea typeface="Times New Roman" panose="02020603050405020304" pitchFamily="18" charset="0"/>
              </a:rPr>
              <a:t>Access to benefits for disability</a:t>
            </a:r>
          </a:p>
          <a:p>
            <a:pPr algn="l"/>
            <a:r>
              <a:rPr lang="en-GB" sz="2800" b="1" dirty="0">
                <a:effectLst/>
                <a:latin typeface="Frutiger-Light"/>
                <a:ea typeface="Times New Roman" panose="02020603050405020304" pitchFamily="18" charset="0"/>
              </a:rPr>
              <a:t>Stereotyping in the media</a:t>
            </a:r>
          </a:p>
          <a:p>
            <a:pPr algn="l"/>
            <a:r>
              <a:rPr lang="en-GB" sz="2800" b="1" dirty="0">
                <a:latin typeface="Frutiger-Light"/>
                <a:ea typeface="Times New Roman" panose="02020603050405020304" pitchFamily="18" charset="0"/>
              </a:rPr>
              <a:t>Unconscious bias towards people with disabilities</a:t>
            </a:r>
          </a:p>
          <a:p>
            <a:pPr algn="l"/>
            <a:r>
              <a:rPr lang="en-GB" sz="2800" b="1" dirty="0">
                <a:effectLst/>
                <a:latin typeface="Frutiger-Light"/>
                <a:ea typeface="Times New Roman" panose="02020603050405020304" pitchFamily="18" charset="0"/>
              </a:rPr>
              <a:t>The gig economy (low paid and insecure work and work intensification)</a:t>
            </a:r>
          </a:p>
          <a:p>
            <a:pPr algn="l"/>
            <a:r>
              <a:rPr lang="en-GB" sz="3000" b="1" dirty="0">
                <a:effectLst/>
                <a:latin typeface="Frutiger-Light"/>
                <a:ea typeface="Times New Roman" panose="02020603050405020304" pitchFamily="18" charset="0"/>
              </a:rPr>
              <a:t>Discrimination relating to multiple protected characteristics</a:t>
            </a: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23518926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The role of a rep</a:t>
            </a:r>
          </a:p>
        </p:txBody>
      </p:sp>
      <p:sp>
        <p:nvSpPr>
          <p:cNvPr id="3" name="Content Placeholder 2"/>
          <p:cNvSpPr>
            <a:spLocks noGrp="1"/>
          </p:cNvSpPr>
          <p:nvPr>
            <p:ph sz="quarter" idx="13"/>
          </p:nvPr>
        </p:nvSpPr>
        <p:spPr>
          <a:xfrm>
            <a:off x="599831" y="1663700"/>
            <a:ext cx="11071469" cy="3832748"/>
          </a:xfrm>
        </p:spPr>
        <p:txBody>
          <a:bodyPr>
            <a:normAutofit/>
          </a:bodyPr>
          <a:lstStyle/>
          <a:p>
            <a:pPr algn="l"/>
            <a:r>
              <a:rPr lang="en-GB" sz="2800" b="1" i="0" u="none" strike="noStrike" baseline="0" dirty="0">
                <a:latin typeface="Frutiger-Light"/>
              </a:rPr>
              <a:t>Attend equalities training</a:t>
            </a:r>
          </a:p>
          <a:p>
            <a:pPr algn="l"/>
            <a:r>
              <a:rPr lang="en-GB" sz="2800" b="1" dirty="0">
                <a:latin typeface="Frutiger-Light"/>
              </a:rPr>
              <a:t>Start a workplace campaign</a:t>
            </a:r>
          </a:p>
          <a:p>
            <a:pPr algn="l"/>
            <a:r>
              <a:rPr lang="en-GB" sz="2800" b="1" i="0" u="none" strike="noStrike" baseline="0" dirty="0">
                <a:latin typeface="Frutiger-Light"/>
              </a:rPr>
              <a:t>Negotiate better workplace policies</a:t>
            </a:r>
          </a:p>
          <a:p>
            <a:pPr algn="l"/>
            <a:r>
              <a:rPr lang="en-GB" sz="2800" b="1" dirty="0">
                <a:latin typeface="Frutiger-Light"/>
              </a:rPr>
              <a:t>Press for better monitoring of equality for the disabled</a:t>
            </a:r>
          </a:p>
          <a:p>
            <a:pPr algn="l"/>
            <a:r>
              <a:rPr lang="en-GB" sz="2800" b="1" i="0" u="none" strike="noStrike" baseline="0" dirty="0">
                <a:latin typeface="Frutiger-Light"/>
              </a:rPr>
              <a:t>Encourage greater participation of disabled workers in the trade union: ‘nothing about us, without us.’</a:t>
            </a: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20276848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Case study: hidden disabilities</a:t>
            </a:r>
          </a:p>
        </p:txBody>
      </p:sp>
      <p:sp>
        <p:nvSpPr>
          <p:cNvPr id="3" name="Content Placeholder 2"/>
          <p:cNvSpPr>
            <a:spLocks noGrp="1"/>
          </p:cNvSpPr>
          <p:nvPr>
            <p:ph sz="quarter" idx="13"/>
          </p:nvPr>
        </p:nvSpPr>
        <p:spPr>
          <a:xfrm>
            <a:off x="599831" y="1663700"/>
            <a:ext cx="11071469" cy="3832748"/>
          </a:xfrm>
        </p:spPr>
        <p:txBody>
          <a:bodyPr>
            <a:normAutofit/>
          </a:bodyPr>
          <a:lstStyle/>
          <a:p>
            <a:pPr>
              <a:buSzPts val="1000"/>
              <a:tabLst>
                <a:tab pos="457200" algn="l"/>
              </a:tabLst>
            </a:pPr>
            <a:r>
              <a:rPr lang="en-GB" sz="3200" b="1" dirty="0">
                <a:effectLst/>
                <a:ea typeface="Times New Roman" panose="02020603050405020304" pitchFamily="18" charset="0"/>
              </a:rPr>
              <a:t>“Because I looked what is classed as normal, people would not suspect that I have an impediment and can be less supportive and understanding because they can’t see it and don’t understand it.”</a:t>
            </a: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9703592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Case study: hidden disabilities</a:t>
            </a:r>
          </a:p>
        </p:txBody>
      </p:sp>
      <p:sp>
        <p:nvSpPr>
          <p:cNvPr id="3" name="Content Placeholder 2"/>
          <p:cNvSpPr>
            <a:spLocks noGrp="1"/>
          </p:cNvSpPr>
          <p:nvPr>
            <p:ph sz="quarter" idx="13"/>
          </p:nvPr>
        </p:nvSpPr>
        <p:spPr>
          <a:xfrm>
            <a:off x="599831" y="1663700"/>
            <a:ext cx="11071469" cy="3832748"/>
          </a:xfrm>
        </p:spPr>
        <p:txBody>
          <a:bodyPr>
            <a:normAutofit/>
          </a:bodyPr>
          <a:lstStyle/>
          <a:p>
            <a:pPr>
              <a:buSzPts val="1000"/>
              <a:tabLst>
                <a:tab pos="457200" algn="l"/>
              </a:tabLst>
            </a:pPr>
            <a:r>
              <a:rPr lang="en-GB" sz="3200" b="1" dirty="0">
                <a:effectLst/>
                <a:ea typeface="Times New Roman" panose="02020603050405020304" pitchFamily="18" charset="0"/>
              </a:rPr>
              <a:t>“People can see a broken leg, but can’t see a mental health condition. People just don’t understand and not enough is done to educate colleagues and to try to remove the stigma.”</a:t>
            </a: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242110204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Case study: hidden disabilities</a:t>
            </a:r>
          </a:p>
        </p:txBody>
      </p:sp>
      <p:sp>
        <p:nvSpPr>
          <p:cNvPr id="3" name="Content Placeholder 2"/>
          <p:cNvSpPr>
            <a:spLocks noGrp="1"/>
          </p:cNvSpPr>
          <p:nvPr>
            <p:ph sz="quarter" idx="13"/>
          </p:nvPr>
        </p:nvSpPr>
        <p:spPr>
          <a:xfrm>
            <a:off x="599831" y="1663700"/>
            <a:ext cx="11071469" cy="3832748"/>
          </a:xfrm>
        </p:spPr>
        <p:txBody>
          <a:bodyPr>
            <a:normAutofit/>
          </a:bodyPr>
          <a:lstStyle/>
          <a:p>
            <a:pPr>
              <a:buSzPts val="1000"/>
              <a:tabLst>
                <a:tab pos="457200" algn="l"/>
              </a:tabLst>
            </a:pPr>
            <a:r>
              <a:rPr lang="en-GB" sz="3600" b="1" dirty="0">
                <a:effectLst/>
                <a:ea typeface="Times New Roman" panose="02020603050405020304" pitchFamily="18" charset="0"/>
              </a:rPr>
              <a:t>“Sufferers are treated abysmally and are managed out.”</a:t>
            </a: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30138143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Case study: hidden disabilities</a:t>
            </a:r>
          </a:p>
        </p:txBody>
      </p:sp>
      <p:sp>
        <p:nvSpPr>
          <p:cNvPr id="3" name="Content Placeholder 2"/>
          <p:cNvSpPr>
            <a:spLocks noGrp="1"/>
          </p:cNvSpPr>
          <p:nvPr>
            <p:ph sz="quarter" idx="13"/>
          </p:nvPr>
        </p:nvSpPr>
        <p:spPr>
          <a:xfrm>
            <a:off x="599831" y="1663700"/>
            <a:ext cx="11071469" cy="3832748"/>
          </a:xfrm>
        </p:spPr>
        <p:txBody>
          <a:bodyPr>
            <a:normAutofit/>
          </a:bodyPr>
          <a:lstStyle/>
          <a:p>
            <a:pPr>
              <a:buSzPts val="1000"/>
              <a:tabLst>
                <a:tab pos="457200" algn="l"/>
              </a:tabLst>
            </a:pPr>
            <a:r>
              <a:rPr lang="en-GB" sz="3600" b="1" dirty="0">
                <a:effectLst/>
                <a:ea typeface="Times New Roman" panose="02020603050405020304" pitchFamily="18" charset="0"/>
              </a:rPr>
              <a:t>“My manager said: had I known you had a stroke I would not have taken you on. You should not have symptoms 10 years on.”</a:t>
            </a: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38942921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Case study: hidden disabilities</a:t>
            </a:r>
          </a:p>
        </p:txBody>
      </p:sp>
      <p:sp>
        <p:nvSpPr>
          <p:cNvPr id="3" name="Content Placeholder 2"/>
          <p:cNvSpPr>
            <a:spLocks noGrp="1"/>
          </p:cNvSpPr>
          <p:nvPr>
            <p:ph sz="quarter" idx="13"/>
          </p:nvPr>
        </p:nvSpPr>
        <p:spPr>
          <a:xfrm>
            <a:off x="599831" y="1663700"/>
            <a:ext cx="11071469" cy="3832748"/>
          </a:xfrm>
        </p:spPr>
        <p:txBody>
          <a:bodyPr>
            <a:normAutofit/>
          </a:bodyPr>
          <a:lstStyle/>
          <a:p>
            <a:pPr>
              <a:buSzPts val="1000"/>
              <a:tabLst>
                <a:tab pos="457200" algn="l"/>
              </a:tabLst>
            </a:pPr>
            <a:r>
              <a:rPr lang="en-GB" sz="3600" b="1" dirty="0">
                <a:effectLst/>
                <a:ea typeface="Times New Roman" panose="02020603050405020304" pitchFamily="18" charset="0"/>
              </a:rPr>
              <a:t>“I have had multiple managers who completely discount asthma as a disability or something that could affect my everyday life, and dismissed my experience of living with it.”</a:t>
            </a: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42444896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fontScale="90000"/>
          </a:bodyPr>
          <a:lstStyle/>
          <a:p>
            <a:r>
              <a:rPr lang="en-US" b="1" dirty="0"/>
              <a:t>The equality act 2010 and disability:</a:t>
            </a:r>
          </a:p>
        </p:txBody>
      </p:sp>
      <p:sp>
        <p:nvSpPr>
          <p:cNvPr id="3" name="Content Placeholder 2"/>
          <p:cNvSpPr>
            <a:spLocks noGrp="1"/>
          </p:cNvSpPr>
          <p:nvPr>
            <p:ph sz="quarter" idx="13"/>
          </p:nvPr>
        </p:nvSpPr>
        <p:spPr>
          <a:xfrm>
            <a:off x="599831" y="1663700"/>
            <a:ext cx="11071469" cy="3832748"/>
          </a:xfrm>
        </p:spPr>
        <p:txBody>
          <a:bodyPr>
            <a:normAutofit/>
          </a:bodyPr>
          <a:lstStyle/>
          <a:p>
            <a:pPr marL="0" indent="0" algn="l">
              <a:buNone/>
            </a:pPr>
            <a:r>
              <a:rPr lang="en-GB" sz="3200" b="0" i="0" u="none" strike="noStrike" baseline="0" dirty="0">
                <a:latin typeface="Frutiger-Light"/>
              </a:rPr>
              <a:t>The Act outlaws disability discrimination where :</a:t>
            </a:r>
          </a:p>
          <a:p>
            <a:r>
              <a:rPr lang="en-GB" sz="3200" b="0" i="0" u="none" strike="noStrike" baseline="0" dirty="0">
                <a:latin typeface="Frutiger-Light"/>
              </a:rPr>
              <a:t>A disabled person is treated less favourably because of their disability</a:t>
            </a:r>
          </a:p>
          <a:p>
            <a:r>
              <a:rPr lang="en-GB" sz="3200" b="0" i="0" u="none" strike="noStrike" baseline="0" dirty="0">
                <a:latin typeface="Frutiger-Light"/>
              </a:rPr>
              <a:t>No reasonable adjustment is made for a disabled person</a:t>
            </a:r>
          </a:p>
          <a:p>
            <a:r>
              <a:rPr lang="en-GB" sz="3200" b="0" i="0" u="none" strike="noStrike" baseline="0" dirty="0">
                <a:latin typeface="Frutiger-Light"/>
              </a:rPr>
              <a:t>No justification can be made (where it is allowed)</a:t>
            </a:r>
            <a:endParaRPr lang="en-GB" sz="4800" dirty="0">
              <a:effectLst/>
              <a:ea typeface="Times New Roman" panose="02020603050405020304" pitchFamily="18" charset="0"/>
            </a:endParaRPr>
          </a:p>
          <a:p>
            <a:pPr>
              <a:buSzPts val="1000"/>
              <a:tabLst>
                <a:tab pos="457200" algn="l"/>
              </a:tabLst>
            </a:pPr>
            <a:endParaRPr lang="en-GB" sz="20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23716805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fontScale="90000"/>
          </a:bodyPr>
          <a:lstStyle/>
          <a:p>
            <a:r>
              <a:rPr lang="en-US" b="1" dirty="0"/>
              <a:t>The equality act 2010 and disability:</a:t>
            </a:r>
          </a:p>
        </p:txBody>
      </p:sp>
      <p:sp>
        <p:nvSpPr>
          <p:cNvPr id="3" name="Content Placeholder 2"/>
          <p:cNvSpPr>
            <a:spLocks noGrp="1"/>
          </p:cNvSpPr>
          <p:nvPr>
            <p:ph sz="quarter" idx="13"/>
          </p:nvPr>
        </p:nvSpPr>
        <p:spPr>
          <a:xfrm>
            <a:off x="599831" y="1663700"/>
            <a:ext cx="11071469" cy="3832748"/>
          </a:xfrm>
        </p:spPr>
        <p:txBody>
          <a:bodyPr>
            <a:normAutofit/>
          </a:bodyPr>
          <a:lstStyle/>
          <a:p>
            <a:pPr marL="0" indent="0" algn="l">
              <a:buNone/>
            </a:pPr>
            <a:r>
              <a:rPr lang="en-GB" sz="2800" b="1" i="0" u="none" strike="noStrike" baseline="0" dirty="0">
                <a:latin typeface="Frutiger-Bold"/>
              </a:rPr>
              <a:t>What is a disability?</a:t>
            </a:r>
          </a:p>
          <a:p>
            <a:pPr marL="0" indent="0" algn="l">
              <a:buNone/>
            </a:pPr>
            <a:r>
              <a:rPr lang="en-GB" sz="2800" b="0" i="0" u="none" strike="noStrike" baseline="0" dirty="0">
                <a:latin typeface="Frutiger-Light"/>
              </a:rPr>
              <a:t>The Equality Act 2010 states that you will be classed as disabled if you have a physical or mental impairment which has a substantial and long-term adverse effect on your ability to carry out normal day-to-day activities – this can include, using public transport, a telephone or reading a book.</a:t>
            </a:r>
            <a:endParaRPr lang="en-GB" sz="32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1151733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718800" cy="1151965"/>
          </a:xfrm>
        </p:spPr>
        <p:txBody>
          <a:bodyPr>
            <a:normAutofit/>
          </a:bodyPr>
          <a:lstStyle/>
          <a:p>
            <a:r>
              <a:rPr lang="en-US" b="1" dirty="0"/>
              <a:t>Direct discrimination:</a:t>
            </a:r>
          </a:p>
        </p:txBody>
      </p:sp>
      <p:sp>
        <p:nvSpPr>
          <p:cNvPr id="3" name="Content Placeholder 2"/>
          <p:cNvSpPr>
            <a:spLocks noGrp="1"/>
          </p:cNvSpPr>
          <p:nvPr>
            <p:ph sz="quarter" idx="13"/>
          </p:nvPr>
        </p:nvSpPr>
        <p:spPr>
          <a:xfrm>
            <a:off x="599831" y="1663700"/>
            <a:ext cx="11071469" cy="3832748"/>
          </a:xfrm>
        </p:spPr>
        <p:txBody>
          <a:bodyPr>
            <a:normAutofit/>
          </a:bodyPr>
          <a:lstStyle/>
          <a:p>
            <a:pPr algn="l"/>
            <a:r>
              <a:rPr lang="en-GB" sz="2800" b="0" i="0" u="none" strike="noStrike" baseline="0" dirty="0">
                <a:latin typeface="Frutiger-Light"/>
              </a:rPr>
              <a:t>Michael is unsuccessful in his application for a role of team leader within his organisation. </a:t>
            </a:r>
          </a:p>
          <a:p>
            <a:pPr algn="l"/>
            <a:r>
              <a:rPr lang="en-GB" sz="2800" b="0" i="0" u="none" strike="noStrike" baseline="0" dirty="0">
                <a:latin typeface="Frutiger-Light"/>
              </a:rPr>
              <a:t>He subsequently finds out that he was not offered the position because of stereotypical assumptions about his mental health condition. </a:t>
            </a:r>
          </a:p>
          <a:p>
            <a:pPr algn="l"/>
            <a:r>
              <a:rPr lang="en-GB" sz="2800" b="0" i="0" u="none" strike="noStrike" baseline="0" dirty="0">
                <a:latin typeface="Frutiger-Light"/>
              </a:rPr>
              <a:t>This would be classed as direct discrimination by the employer as it is directly due to Michael’s disability</a:t>
            </a:r>
            <a:endParaRPr lang="en-GB" dirty="0">
              <a:effectLst/>
              <a:ea typeface="Times New Roman" panose="02020603050405020304" pitchFamily="18" charset="0"/>
            </a:endParaRPr>
          </a:p>
          <a:p>
            <a:pPr>
              <a:buSzPts val="1000"/>
              <a:tabLst>
                <a:tab pos="457200" algn="l"/>
              </a:tabLst>
            </a:pPr>
            <a:endParaRPr lang="en-GB" sz="2000" b="1" dirty="0">
              <a:effectLst/>
              <a:ea typeface="Times New Roman" panose="02020603050405020304" pitchFamily="18" charset="0"/>
            </a:endParaRPr>
          </a:p>
        </p:txBody>
      </p:sp>
      <p:sp>
        <p:nvSpPr>
          <p:cNvPr id="13" name="Footer Placeholder 4"/>
          <p:cNvSpPr>
            <a:spLocks noGrp="1"/>
          </p:cNvSpPr>
          <p:nvPr>
            <p:ph type="ftr" sz="quarter" idx="11"/>
          </p:nvPr>
        </p:nvSpPr>
        <p:spPr>
          <a:xfrm>
            <a:off x="200968" y="5757334"/>
            <a:ext cx="9485644" cy="498470"/>
          </a:xfrm>
        </p:spPr>
        <p:txBody>
          <a:bodyPr/>
          <a:lstStyle/>
          <a:p>
            <a:r>
              <a:rPr lang="en-US" sz="2000" b="1" dirty="0">
                <a:solidFill>
                  <a:schemeClr val="bg1"/>
                </a:solidFill>
                <a:latin typeface="Arial" panose="020B0604020202020204" pitchFamily="34" charset="0"/>
                <a:cs typeface="Arial" panose="020B0604020202020204" pitchFamily="34" charset="0"/>
              </a:rPr>
              <a:t>Supporting workers with hidden disabilities IN THE workplace</a:t>
            </a:r>
          </a:p>
        </p:txBody>
      </p:sp>
    </p:spTree>
    <p:extLst>
      <p:ext uri="{BB962C8B-B14F-4D97-AF65-F5344CB8AC3E}">
        <p14:creationId xmlns:p14="http://schemas.microsoft.com/office/powerpoint/2010/main" val="248610730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1271</TotalTime>
  <Words>1730</Words>
  <Application>Microsoft Office PowerPoint</Application>
  <PresentationFormat>Widescreen</PresentationFormat>
  <Paragraphs>115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Frutiger-Bold</vt:lpstr>
      <vt:lpstr>Frutiger-Light</vt:lpstr>
      <vt:lpstr>Impact</vt:lpstr>
      <vt:lpstr>Times New Roman</vt:lpstr>
      <vt:lpstr>Theme1</vt:lpstr>
      <vt:lpstr>Hidden disabilities </vt:lpstr>
      <vt:lpstr>Case study: hidden disabilities</vt:lpstr>
      <vt:lpstr>Case study: hidden disabilities</vt:lpstr>
      <vt:lpstr>Case study: hidden disabilities</vt:lpstr>
      <vt:lpstr>Case study: hidden disabilities</vt:lpstr>
      <vt:lpstr>Case study: hidden disabilities</vt:lpstr>
      <vt:lpstr>The equality act 2010 and disability:</vt:lpstr>
      <vt:lpstr>The equality act 2010 and disability:</vt:lpstr>
      <vt:lpstr>Direct discrimination:</vt:lpstr>
      <vt:lpstr>Case studY: direct discrimination</vt:lpstr>
      <vt:lpstr>Case studY: indirect discrimination</vt:lpstr>
      <vt:lpstr>Case studY: indirect discrimination</vt:lpstr>
      <vt:lpstr>Case studY: harassment</vt:lpstr>
      <vt:lpstr>Case studY: 3rd party harassment</vt:lpstr>
      <vt:lpstr>Case studY: victimisation</vt:lpstr>
      <vt:lpstr>Issues relating to disability</vt:lpstr>
      <vt:lpstr>The role of a rep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Adrian</cp:lastModifiedBy>
  <cp:revision>114</cp:revision>
  <dcterms:created xsi:type="dcterms:W3CDTF">2020-04-06T08:39:37Z</dcterms:created>
  <dcterms:modified xsi:type="dcterms:W3CDTF">2024-03-12T11:42:53Z</dcterms:modified>
</cp:coreProperties>
</file>