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changesInfos/changesInfo1.xml" ContentType="application/vnd.ms-powerpoint.changesinfo+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13"/>
  </p:notesMasterIdLst>
  <p:sldIdLst>
    <p:sldId id="256" r:id="rId2"/>
    <p:sldId id="264" r:id="rId3"/>
    <p:sldId id="265" r:id="rId4"/>
    <p:sldId id="266" r:id="rId5"/>
    <p:sldId id="267" r:id="rId6"/>
    <p:sldId id="268" r:id="rId7"/>
    <p:sldId id="269" r:id="rId8"/>
    <p:sldId id="270" r:id="rId9"/>
    <p:sldId id="271" r:id="rId10"/>
    <p:sldId id="272" r:id="rId11"/>
    <p:sldId id="273" r:id="rId1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loop="1" showNarration="1">
    <p:kiosk/>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322BBC9-1296-4023-B3F8-067201D0368D}" v="4" dt="2020-04-16T18:25:35.587"/>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2" autoAdjust="0"/>
    <p:restoredTop sz="82692" autoAdjust="0"/>
  </p:normalViewPr>
  <p:slideViewPr>
    <p:cSldViewPr snapToGrid="0" snapToObjects="1">
      <p:cViewPr>
        <p:scale>
          <a:sx n="100" d="100"/>
          <a:sy n="100" d="100"/>
        </p:scale>
        <p:origin x="-870" y="-66"/>
      </p:cViewPr>
      <p:guideLst>
        <p:guide orient="horz" pos="2160"/>
        <p:guide pos="3840"/>
      </p:guideLst>
    </p:cSldViewPr>
  </p:slideViewPr>
  <p:outlineViewPr>
    <p:cViewPr>
      <p:scale>
        <a:sx n="33" d="100"/>
        <a:sy n="33" d="100"/>
      </p:scale>
      <p:origin x="48" y="0"/>
    </p:cViewPr>
  </p:outlineViewPr>
  <p:notesTextViewPr>
    <p:cViewPr>
      <p:scale>
        <a:sx n="1" d="1"/>
        <a:sy n="1" d="1"/>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45" Type="http://schemas.microsoft.com/office/2016/11/relationships/changesInfo" Target="changesInfos/changesInfo1.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4" Type="http://schemas.microsoft.com/office/2015/10/relationships/revisionInfo" Target="revisionInfo.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Ethan Pearson" userId="74f682fe5960e97a" providerId="LiveId" clId="{8322BBC9-1296-4023-B3F8-067201D0368D}"/>
    <pc:docChg chg="custSel modSld">
      <pc:chgData name="Ethan Pearson" userId="74f682fe5960e97a" providerId="LiveId" clId="{8322BBC9-1296-4023-B3F8-067201D0368D}" dt="2020-04-16T18:26:29.416" v="47" actId="1076"/>
      <pc:docMkLst>
        <pc:docMk/>
      </pc:docMkLst>
      <pc:sldChg chg="addSp delSp modSp">
        <pc:chgData name="Ethan Pearson" userId="74f682fe5960e97a" providerId="LiveId" clId="{8322BBC9-1296-4023-B3F8-067201D0368D}" dt="2020-04-16T18:26:29.416" v="47" actId="1076"/>
        <pc:sldMkLst>
          <pc:docMk/>
          <pc:sldMk cId="2088800645" sldId="257"/>
        </pc:sldMkLst>
        <pc:spChg chg="mod">
          <ac:chgData name="Ethan Pearson" userId="74f682fe5960e97a" providerId="LiveId" clId="{8322BBC9-1296-4023-B3F8-067201D0368D}" dt="2020-04-16T18:21:40.466" v="8" actId="20577"/>
          <ac:spMkLst>
            <pc:docMk/>
            <pc:sldMk cId="2088800645" sldId="257"/>
            <ac:spMk id="2" creationId="{7696274D-F049-8B42-9790-E0C8C9320DF6}"/>
          </ac:spMkLst>
        </pc:spChg>
        <pc:spChg chg="add mod">
          <ac:chgData name="Ethan Pearson" userId="74f682fe5960e97a" providerId="LiveId" clId="{8322BBC9-1296-4023-B3F8-067201D0368D}" dt="2020-04-16T18:26:05.481" v="44" actId="1076"/>
          <ac:spMkLst>
            <pc:docMk/>
            <pc:sldMk cId="2088800645" sldId="257"/>
            <ac:spMk id="6" creationId="{08DB5526-440B-404D-A037-A72BB7F753EC}"/>
          </ac:spMkLst>
        </pc:spChg>
        <pc:spChg chg="mod">
          <ac:chgData name="Ethan Pearson" userId="74f682fe5960e97a" providerId="LiveId" clId="{8322BBC9-1296-4023-B3F8-067201D0368D}" dt="2020-04-16T18:26:24.274" v="46" actId="1076"/>
          <ac:spMkLst>
            <pc:docMk/>
            <pc:sldMk cId="2088800645" sldId="257"/>
            <ac:spMk id="11" creationId="{A0278C17-026E-F24B-A6A6-4C85C9036DC6}"/>
          </ac:spMkLst>
        </pc:spChg>
        <pc:spChg chg="mod">
          <ac:chgData name="Ethan Pearson" userId="74f682fe5960e97a" providerId="LiveId" clId="{8322BBC9-1296-4023-B3F8-067201D0368D}" dt="2020-04-16T18:26:29.416" v="47" actId="1076"/>
          <ac:spMkLst>
            <pc:docMk/>
            <pc:sldMk cId="2088800645" sldId="257"/>
            <ac:spMk id="19" creationId="{358ECCD4-6518-9C4E-842B-153ACD600EFB}"/>
          </ac:spMkLst>
        </pc:spChg>
        <pc:picChg chg="add mod">
          <ac:chgData name="Ethan Pearson" userId="74f682fe5960e97a" providerId="LiveId" clId="{8322BBC9-1296-4023-B3F8-067201D0368D}" dt="2020-04-16T18:26:12.581" v="45" actId="14100"/>
          <ac:picMkLst>
            <pc:docMk/>
            <pc:sldMk cId="2088800645" sldId="257"/>
            <ac:picMk id="4" creationId="{3F9EA672-430D-4A27-A0E0-AABB4BD54DB2}"/>
          </ac:picMkLst>
        </pc:picChg>
        <pc:picChg chg="del">
          <ac:chgData name="Ethan Pearson" userId="74f682fe5960e97a" providerId="LiveId" clId="{8322BBC9-1296-4023-B3F8-067201D0368D}" dt="2020-04-16T18:21:50.507" v="10" actId="478"/>
          <ac:picMkLst>
            <pc:docMk/>
            <pc:sldMk cId="2088800645" sldId="257"/>
            <ac:picMk id="7" creationId="{AEAA8948-4666-9443-9065-FF4EC819B392}"/>
          </ac:picMkLst>
        </pc:picChg>
        <pc:picChg chg="del">
          <ac:chgData name="Ethan Pearson" userId="74f682fe5960e97a" providerId="LiveId" clId="{8322BBC9-1296-4023-B3F8-067201D0368D}" dt="2020-04-16T18:21:47.907" v="9" actId="478"/>
          <ac:picMkLst>
            <pc:docMk/>
            <pc:sldMk cId="2088800645" sldId="257"/>
            <ac:picMk id="10" creationId="{54471993-5432-864A-9A31-E013E693880B}"/>
          </ac:picMkLst>
        </pc:picChg>
        <pc:picChg chg="del">
          <ac:chgData name="Ethan Pearson" userId="74f682fe5960e97a" providerId="LiveId" clId="{8322BBC9-1296-4023-B3F8-067201D0368D}" dt="2020-04-16T18:21:53.203" v="11" actId="478"/>
          <ac:picMkLst>
            <pc:docMk/>
            <pc:sldMk cId="2088800645" sldId="257"/>
            <ac:picMk id="13" creationId="{7C6B040D-C33F-E640-827F-453020506B7D}"/>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42B3DA4-1D37-457D-B9C9-3A58E0F9809C}" type="datetimeFigureOut">
              <a:rPr lang="en-GB" smtClean="0"/>
              <a:t>29/03/2022</a:t>
            </a:fld>
            <a:endParaRPr lang="en-GB"/>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553C5DC-D947-41B4-A55A-A04FB1FD3D6E}" type="slidenum">
              <a:rPr lang="en-GB" smtClean="0"/>
              <a:t>‹#›</a:t>
            </a:fld>
            <a:endParaRPr lang="en-GB"/>
          </a:p>
        </p:txBody>
      </p:sp>
    </p:spTree>
    <p:extLst>
      <p:ext uri="{BB962C8B-B14F-4D97-AF65-F5344CB8AC3E}">
        <p14:creationId xmlns:p14="http://schemas.microsoft.com/office/powerpoint/2010/main" val="177474293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kern="1200" baseline="0" dirty="0" smtClean="0">
                <a:solidFill>
                  <a:schemeClr val="tx1"/>
                </a:solidFill>
                <a:effectLst/>
                <a:latin typeface="+mn-lt"/>
                <a:ea typeface="+mn-ea"/>
                <a:cs typeface="+mn-cs"/>
              </a:rPr>
              <a:t>These case studies will highlight the key role of </a:t>
            </a:r>
            <a:r>
              <a:rPr lang="en-GB" sz="1200" kern="1200" baseline="0" dirty="0" err="1" smtClean="0">
                <a:solidFill>
                  <a:schemeClr val="tx1"/>
                </a:solidFill>
                <a:effectLst/>
                <a:latin typeface="+mn-lt"/>
                <a:ea typeface="+mn-ea"/>
                <a:cs typeface="+mn-cs"/>
              </a:rPr>
              <a:t>Unite’s</a:t>
            </a:r>
            <a:r>
              <a:rPr lang="en-GB" sz="1200" kern="1200" baseline="0" dirty="0" smtClean="0">
                <a:solidFill>
                  <a:schemeClr val="tx1"/>
                </a:solidFill>
                <a:effectLst/>
                <a:latin typeface="+mn-lt"/>
                <a:ea typeface="+mn-ea"/>
                <a:cs typeface="+mn-cs"/>
              </a:rPr>
              <a:t> accredited representatives in making the workplace safer for all by countering disability discrimination. Reps can challenge discrimination, whether it is direct or indirect. A</a:t>
            </a:r>
            <a:r>
              <a:rPr lang="en-GB" dirty="0" smtClean="0"/>
              <a:t>uthor and workplace trade union representative Janine Booth, who is on the spectrum herself, outlines her ten examples of barriers for people with </a:t>
            </a:r>
            <a:r>
              <a:rPr lang="en-GB" dirty="0" err="1" smtClean="0"/>
              <a:t>autistim</a:t>
            </a:r>
            <a:r>
              <a:rPr lang="en-GB" dirty="0" smtClean="0"/>
              <a:t> at work, and offers advice for removing them. This is lightly adapted from </a:t>
            </a:r>
            <a:r>
              <a:rPr lang="en-GB" i="1" dirty="0" smtClean="0"/>
              <a:t>Ten Barriers autistic workers face and how to overcome them</a:t>
            </a:r>
            <a:r>
              <a:rPr lang="en-GB" dirty="0" smtClean="0"/>
              <a:t>. Retrieved</a:t>
            </a:r>
            <a:r>
              <a:rPr lang="en-GB" baseline="0" dirty="0" smtClean="0"/>
              <a:t> from: https://strongerunions.org/2016/11/23/10-barriers-autistic-workers-face-and-how-to-overcome-them/</a:t>
            </a:r>
          </a:p>
          <a:p>
            <a:pPr marL="0" marR="0" indent="0" algn="l" defTabSz="914400" rtl="0" eaLnBrk="1" fontAlgn="auto" latinLnBrk="0" hangingPunct="1">
              <a:lnSpc>
                <a:spcPct val="100000"/>
              </a:lnSpc>
              <a:spcBef>
                <a:spcPts val="0"/>
              </a:spcBef>
              <a:spcAft>
                <a:spcPts val="0"/>
              </a:spcAft>
              <a:buClrTx/>
              <a:buSzTx/>
              <a:buFontTx/>
              <a:buNone/>
              <a:tabLst/>
              <a:defRPr/>
            </a:pPr>
            <a:endParaRPr lang="en-GB" dirty="0"/>
          </a:p>
        </p:txBody>
      </p:sp>
      <p:sp>
        <p:nvSpPr>
          <p:cNvPr id="4" name="Slide Number Placeholder 3"/>
          <p:cNvSpPr>
            <a:spLocks noGrp="1"/>
          </p:cNvSpPr>
          <p:nvPr>
            <p:ph type="sldNum" sz="quarter" idx="10"/>
          </p:nvPr>
        </p:nvSpPr>
        <p:spPr/>
        <p:txBody>
          <a:bodyPr/>
          <a:lstStyle/>
          <a:p>
            <a:fld id="{7553C5DC-D947-41B4-A55A-A04FB1FD3D6E}" type="slidenum">
              <a:rPr lang="en-GB" smtClean="0"/>
              <a:t>1</a:t>
            </a:fld>
            <a:endParaRPr lang="en-GB"/>
          </a:p>
        </p:txBody>
      </p:sp>
    </p:spTree>
    <p:extLst>
      <p:ext uri="{BB962C8B-B14F-4D97-AF65-F5344CB8AC3E}">
        <p14:creationId xmlns:p14="http://schemas.microsoft.com/office/powerpoint/2010/main" val="174398417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To remove barriers in the workplace</a:t>
            </a:r>
            <a:r>
              <a:rPr lang="en-GB" baseline="0" dirty="0" smtClean="0"/>
              <a:t> facing </a:t>
            </a:r>
            <a:r>
              <a:rPr lang="en-GB" dirty="0" smtClean="0"/>
              <a:t>people with autism, employers can keep things the same for that person where practical (for example, parking space allocations and working hours). They can also negotiate, and give notice of, unavoidable changes.</a:t>
            </a:r>
            <a:endParaRPr lang="en-GB"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7553C5DC-D947-41B4-A55A-A04FB1FD3D6E}" type="slidenum">
              <a:rPr lang="en-GB" smtClean="0"/>
              <a:t>10</a:t>
            </a:fld>
            <a:endParaRPr lang="en-GB"/>
          </a:p>
        </p:txBody>
      </p:sp>
    </p:spTree>
    <p:extLst>
      <p:ext uri="{BB962C8B-B14F-4D97-AF65-F5344CB8AC3E}">
        <p14:creationId xmlns:p14="http://schemas.microsoft.com/office/powerpoint/2010/main" val="294188592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To remove barriers, Government and employers need to work together to expand services, meeting needs and creating jobs. They can keep jobs in the public sector where they are more secure and not push people with autism into unsuitable work, while providing adequate benefits</a:t>
            </a:r>
            <a:endParaRPr lang="en-GB"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7553C5DC-D947-41B4-A55A-A04FB1FD3D6E}" type="slidenum">
              <a:rPr lang="en-GB" smtClean="0"/>
              <a:t>11</a:t>
            </a:fld>
            <a:endParaRPr lang="en-GB"/>
          </a:p>
        </p:txBody>
      </p:sp>
    </p:spTree>
    <p:extLst>
      <p:ext uri="{BB962C8B-B14F-4D97-AF65-F5344CB8AC3E}">
        <p14:creationId xmlns:p14="http://schemas.microsoft.com/office/powerpoint/2010/main" val="29418859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Employers can remove these barriers by advertising jobs clearly, using practical tests and allowing applicants with autism to have an interview companion. The Government can do more to actively support job-hunters who are also autistic.</a:t>
            </a:r>
            <a:endParaRPr lang="en-GB"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7553C5DC-D947-41B4-A55A-A04FB1FD3D6E}" type="slidenum">
              <a:rPr lang="en-GB" smtClean="0"/>
              <a:t>2</a:t>
            </a:fld>
            <a:endParaRPr lang="en-GB"/>
          </a:p>
        </p:txBody>
      </p:sp>
    </p:spTree>
    <p:extLst>
      <p:ext uri="{BB962C8B-B14F-4D97-AF65-F5344CB8AC3E}">
        <p14:creationId xmlns:p14="http://schemas.microsoft.com/office/powerpoint/2010/main" val="294188592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To remove these barriers, employers can give information in advance, train managers about autism and provide a support worker or mentor to offer assistance.</a:t>
            </a:r>
            <a:endParaRPr lang="en-GB"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7553C5DC-D947-41B4-A55A-A04FB1FD3D6E}" type="slidenum">
              <a:rPr lang="en-GB" smtClean="0"/>
              <a:t>3</a:t>
            </a:fld>
            <a:endParaRPr lang="en-GB"/>
          </a:p>
        </p:txBody>
      </p:sp>
    </p:spTree>
    <p:extLst>
      <p:ext uri="{BB962C8B-B14F-4D97-AF65-F5344CB8AC3E}">
        <p14:creationId xmlns:p14="http://schemas.microsoft.com/office/powerpoint/2010/main" val="294188592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To remove these barriers, employers can make sure their communication is straightforward and given in manageable chunks, does not rely on tone, gestures or facial expression and is in the worker’s preferred format.</a:t>
            </a:r>
            <a:endParaRPr lang="en-GB"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7553C5DC-D947-41B4-A55A-A04FB1FD3D6E}" type="slidenum">
              <a:rPr lang="en-GB" smtClean="0"/>
              <a:t>4</a:t>
            </a:fld>
            <a:endParaRPr lang="en-GB"/>
          </a:p>
        </p:txBody>
      </p:sp>
    </p:spTree>
    <p:extLst>
      <p:ext uri="{BB962C8B-B14F-4D97-AF65-F5344CB8AC3E}">
        <p14:creationId xmlns:p14="http://schemas.microsoft.com/office/powerpoint/2010/main" val="294188592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Employers can provide space to de-stress, and – importantly – they can accept the</a:t>
            </a:r>
            <a:r>
              <a:rPr lang="en-GB" baseline="0" dirty="0" smtClean="0"/>
              <a:t> autistic </a:t>
            </a:r>
            <a:r>
              <a:rPr lang="en-GB" dirty="0" smtClean="0"/>
              <a:t>for who they are.</a:t>
            </a:r>
            <a:r>
              <a:rPr lang="en-GB" baseline="0" dirty="0" smtClean="0"/>
              <a:t> Although their behaviour might be different, that does not make them any less valuable workers. Some might like to rock on their chairs or skip along </a:t>
            </a:r>
            <a:r>
              <a:rPr lang="en-GB" baseline="0" dirty="0" err="1" smtClean="0"/>
              <a:t>corridoors</a:t>
            </a:r>
            <a:r>
              <a:rPr lang="en-GB" baseline="0" dirty="0" smtClean="0"/>
              <a:t>. Others might not. Team meetings, team building events or social occasions can be a nightmare for the autistic.</a:t>
            </a:r>
            <a:endParaRPr lang="en-GB"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7553C5DC-D947-41B4-A55A-A04FB1FD3D6E}" type="slidenum">
              <a:rPr lang="en-GB" smtClean="0"/>
              <a:t>5</a:t>
            </a:fld>
            <a:endParaRPr lang="en-GB"/>
          </a:p>
        </p:txBody>
      </p:sp>
    </p:spTree>
    <p:extLst>
      <p:ext uri="{BB962C8B-B14F-4D97-AF65-F5344CB8AC3E}">
        <p14:creationId xmlns:p14="http://schemas.microsoft.com/office/powerpoint/2010/main" val="294188592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To address this, employers can make it possible for each worker to control his or her sensory environment. They can alleviate difficulties with light by using full-spectrum light, sound by using noise-cancelling headphones, smells by shielding work spaces from canteens or food preparation areas, and fabrics by allowing people to wear comfortable clothing.</a:t>
            </a:r>
            <a:endParaRPr lang="en-GB"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7553C5DC-D947-41B4-A55A-A04FB1FD3D6E}" type="slidenum">
              <a:rPr lang="en-GB" smtClean="0"/>
              <a:t>6</a:t>
            </a:fld>
            <a:endParaRPr lang="en-GB"/>
          </a:p>
        </p:txBody>
      </p:sp>
    </p:spTree>
    <p:extLst>
      <p:ext uri="{BB962C8B-B14F-4D97-AF65-F5344CB8AC3E}">
        <p14:creationId xmlns:p14="http://schemas.microsoft.com/office/powerpoint/2010/main" val="294188592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To stop this being a barrier to employees with autism, it’s important to offer more control to autistic employees over their work. Offering practical tools such as visual timetable and apps, and allowing staff to explore ideas and go at their own pace, will also help.</a:t>
            </a:r>
            <a:endParaRPr lang="en-GB"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7553C5DC-D947-41B4-A55A-A04FB1FD3D6E}" type="slidenum">
              <a:rPr lang="en-GB" smtClean="0"/>
              <a:t>7</a:t>
            </a:fld>
            <a:endParaRPr lang="en-GB"/>
          </a:p>
        </p:txBody>
      </p:sp>
    </p:spTree>
    <p:extLst>
      <p:ext uri="{BB962C8B-B14F-4D97-AF65-F5344CB8AC3E}">
        <p14:creationId xmlns:p14="http://schemas.microsoft.com/office/powerpoint/2010/main" val="294188592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To make sure this isn’t a barrier for people with autism getting on at work, employers can make sure managers understand autism and avoid disabling behaviour – such as not providing enough processing time or giving vague instructions. Going further, we could question assumptions about authority at work, and reorganise work on a democratic, collective basis.</a:t>
            </a:r>
            <a:endParaRPr lang="en-GB"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7553C5DC-D947-41B4-A55A-A04FB1FD3D6E}" type="slidenum">
              <a:rPr lang="en-GB" smtClean="0"/>
              <a:t>8</a:t>
            </a:fld>
            <a:endParaRPr lang="en-GB"/>
          </a:p>
        </p:txBody>
      </p:sp>
    </p:spTree>
    <p:extLst>
      <p:ext uri="{BB962C8B-B14F-4D97-AF65-F5344CB8AC3E}">
        <p14:creationId xmlns:p14="http://schemas.microsoft.com/office/powerpoint/2010/main" val="294188592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Employers can adopt an anti-bullying policy which includes designated people to contact if you are being bullied, taking complaints seriously and offering support to the individual from another worker with autism and/or union representative who should be trained in equalities.</a:t>
            </a:r>
            <a:endParaRPr lang="en-GB"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7553C5DC-D947-41B4-A55A-A04FB1FD3D6E}" type="slidenum">
              <a:rPr lang="en-GB" smtClean="0"/>
              <a:t>9</a:t>
            </a:fld>
            <a:endParaRPr lang="en-GB"/>
          </a:p>
        </p:txBody>
      </p:sp>
    </p:spTree>
    <p:extLst>
      <p:ext uri="{BB962C8B-B14F-4D97-AF65-F5344CB8AC3E}">
        <p14:creationId xmlns:p14="http://schemas.microsoft.com/office/powerpoint/2010/main" val="294188592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7" name="Picture 6" descr="Brickwork-HD-R1a.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useBgFill="1">
        <p:nvSpPr>
          <p:cNvPr id="12" name="Freeform 11"/>
          <p:cNvSpPr/>
          <p:nvPr/>
        </p:nvSpPr>
        <p:spPr>
          <a:xfrm>
            <a:off x="-15875" y="0"/>
            <a:ext cx="11683810" cy="6588125"/>
          </a:xfrm>
          <a:custGeom>
            <a:avLst/>
            <a:gdLst/>
            <a:ahLst/>
            <a:cxnLst/>
            <a:rect l="l" t="t" r="r" b="b"/>
            <a:pathLst>
              <a:path w="11683810" h="6588125">
                <a:moveTo>
                  <a:pt x="0" y="0"/>
                </a:moveTo>
                <a:lnTo>
                  <a:pt x="11318691" y="0"/>
                </a:lnTo>
                <a:lnTo>
                  <a:pt x="11683810" y="5976938"/>
                </a:lnTo>
                <a:lnTo>
                  <a:pt x="15875" y="6588125"/>
                </a:lnTo>
                <a:cubicBezTo>
                  <a:pt x="10583" y="4386792"/>
                  <a:pt x="5292" y="2185458"/>
                  <a:pt x="0" y="0"/>
                </a:cubicBezTo>
                <a:close/>
              </a:path>
            </a:pathLst>
          </a:custGeom>
          <a:ln>
            <a:noFill/>
          </a:ln>
          <a:effectLst>
            <a:outerShdw blurRad="101600" dist="152400" dir="4380000" algn="tl" rotWithShape="0">
              <a:srgbClr val="000000">
                <a:alpha val="43000"/>
              </a:srgbClr>
            </a:outerShdw>
          </a:effectLst>
        </p:spPr>
        <p:style>
          <a:lnRef idx="1">
            <a:schemeClr val="accent1"/>
          </a:lnRef>
          <a:fillRef idx="3">
            <a:schemeClr val="accent1"/>
          </a:fillRef>
          <a:effectRef idx="2">
            <a:schemeClr val="accent1"/>
          </a:effectRef>
          <a:fontRef idx="minor">
            <a:schemeClr val="lt1"/>
          </a:fontRef>
        </p:style>
      </p:sp>
      <p:sp>
        <p:nvSpPr>
          <p:cNvPr id="14" name="Freeform 13"/>
          <p:cNvSpPr/>
          <p:nvPr/>
        </p:nvSpPr>
        <p:spPr>
          <a:xfrm>
            <a:off x="0" y="4282257"/>
            <a:ext cx="11329257" cy="2028845"/>
          </a:xfrm>
          <a:custGeom>
            <a:avLst/>
            <a:gdLst/>
            <a:ahLst/>
            <a:cxnLst/>
            <a:rect l="l" t="t" r="r" b="b"/>
            <a:pathLst>
              <a:path w="11329257" h="2028845">
                <a:moveTo>
                  <a:pt x="0" y="588520"/>
                </a:moveTo>
                <a:lnTo>
                  <a:pt x="11244075" y="0"/>
                </a:lnTo>
                <a:lnTo>
                  <a:pt x="11329257" y="1424838"/>
                </a:lnTo>
                <a:lnTo>
                  <a:pt x="0" y="2028845"/>
                </a:lnTo>
                <a:lnTo>
                  <a:pt x="0" y="588520"/>
                </a:lnTo>
                <a:close/>
              </a:path>
            </a:pathLst>
          </a:cu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sp>
        <p:nvSpPr>
          <p:cNvPr id="26" name="Freeform 25"/>
          <p:cNvSpPr/>
          <p:nvPr/>
        </p:nvSpPr>
        <p:spPr>
          <a:xfrm>
            <a:off x="0" y="0"/>
            <a:ext cx="8719579" cy="456877"/>
          </a:xfrm>
          <a:custGeom>
            <a:avLst/>
            <a:gdLst/>
            <a:ahLst/>
            <a:cxnLst/>
            <a:rect l="l" t="t" r="r" b="b"/>
            <a:pathLst>
              <a:path w="8719579" h="456877">
                <a:moveTo>
                  <a:pt x="0" y="0"/>
                </a:moveTo>
                <a:lnTo>
                  <a:pt x="8719579" y="0"/>
                </a:lnTo>
                <a:lnTo>
                  <a:pt x="0" y="456877"/>
                </a:lnTo>
                <a:lnTo>
                  <a:pt x="0" y="0"/>
                </a:lnTo>
                <a:close/>
              </a:path>
            </a:pathLst>
          </a:cu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sp>
        <p:nvSpPr>
          <p:cNvPr id="15" name="Freeform 14"/>
          <p:cNvSpPr/>
          <p:nvPr/>
        </p:nvSpPr>
        <p:spPr>
          <a:xfrm rot="21420000">
            <a:off x="-161800" y="293317"/>
            <a:ext cx="11367116" cy="5751804"/>
          </a:xfrm>
          <a:custGeom>
            <a:avLst/>
            <a:gdLst/>
            <a:ahLst/>
            <a:cxnLst/>
            <a:rect l="l" t="t" r="r" b="b"/>
            <a:pathLst>
              <a:path w="11367116" h="5751804">
                <a:moveTo>
                  <a:pt x="11346705" y="0"/>
                </a:moveTo>
                <a:cubicBezTo>
                  <a:pt x="11353509" y="1915114"/>
                  <a:pt x="11360312" y="3830229"/>
                  <a:pt x="11367116" y="5745343"/>
                </a:cubicBezTo>
                <a:lnTo>
                  <a:pt x="0" y="5751804"/>
                </a:lnTo>
              </a:path>
            </a:pathLst>
          </a:custGeom>
          <a:ln w="82550">
            <a:solidFill>
              <a:schemeClr val="tx1">
                <a:lumMod val="50000"/>
                <a:lumOff val="50000"/>
              </a:schemeClr>
            </a:solidFill>
            <a:miter lim="800000"/>
          </a:ln>
        </p:spPr>
        <p:style>
          <a:lnRef idx="2">
            <a:schemeClr val="accent1"/>
          </a:lnRef>
          <a:fillRef idx="0">
            <a:schemeClr val="accent1"/>
          </a:fillRef>
          <a:effectRef idx="1">
            <a:schemeClr val="accent1"/>
          </a:effectRef>
          <a:fontRef idx="minor">
            <a:schemeClr val="tx1"/>
          </a:fontRef>
        </p:style>
      </p:sp>
      <p:sp>
        <p:nvSpPr>
          <p:cNvPr id="2" name="Title 1"/>
          <p:cNvSpPr>
            <a:spLocks noGrp="1"/>
          </p:cNvSpPr>
          <p:nvPr>
            <p:ph type="ctrTitle"/>
          </p:nvPr>
        </p:nvSpPr>
        <p:spPr>
          <a:xfrm rot="21420000">
            <a:off x="891201" y="662656"/>
            <a:ext cx="9755187" cy="2766528"/>
          </a:xfrm>
        </p:spPr>
        <p:txBody>
          <a:bodyPr anchor="b">
            <a:normAutofit/>
          </a:bodyPr>
          <a:lstStyle>
            <a:lvl1pPr algn="r">
              <a:defRPr sz="8000"/>
            </a:lvl1pPr>
          </a:lstStyle>
          <a:p>
            <a:r>
              <a:rPr lang="en-GB"/>
              <a:t>Click to edit Master title style</a:t>
            </a:r>
            <a:endParaRPr lang="en-US" dirty="0"/>
          </a:p>
        </p:txBody>
      </p:sp>
      <p:sp>
        <p:nvSpPr>
          <p:cNvPr id="3" name="Subtitle 2"/>
          <p:cNvSpPr>
            <a:spLocks noGrp="1"/>
          </p:cNvSpPr>
          <p:nvPr>
            <p:ph type="subTitle" idx="1"/>
          </p:nvPr>
        </p:nvSpPr>
        <p:spPr>
          <a:xfrm rot="21420000">
            <a:off x="983062" y="3505209"/>
            <a:ext cx="9755187" cy="550333"/>
          </a:xfrm>
        </p:spPr>
        <p:txBody>
          <a:bodyPr anchor="t">
            <a:noAutofit/>
          </a:bodyPr>
          <a:lstStyle>
            <a:lvl1pPr marL="0" indent="0" algn="r">
              <a:buNone/>
              <a:defRPr sz="28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dirty="0"/>
          </a:p>
        </p:txBody>
      </p:sp>
      <p:sp>
        <p:nvSpPr>
          <p:cNvPr id="4" name="Date Placeholder 3"/>
          <p:cNvSpPr>
            <a:spLocks noGrp="1"/>
          </p:cNvSpPr>
          <p:nvPr>
            <p:ph type="dt" sz="half" idx="10"/>
          </p:nvPr>
        </p:nvSpPr>
        <p:spPr>
          <a:xfrm rot="21420000">
            <a:off x="4948541" y="4578463"/>
            <a:ext cx="6143653" cy="1163112"/>
          </a:xfrm>
        </p:spPr>
        <p:txBody>
          <a:bodyPr/>
          <a:lstStyle>
            <a:lvl1pPr algn="ctr">
              <a:defRPr sz="5400">
                <a:solidFill>
                  <a:schemeClr val="accent1">
                    <a:lumMod val="50000"/>
                  </a:schemeClr>
                </a:solidFill>
              </a:defRPr>
            </a:lvl1pPr>
          </a:lstStyle>
          <a:p>
            <a:fld id="{F7AFFB9B-9FB8-469E-96F9-4D32314110B6}" type="datetimeFigureOut">
              <a:rPr lang="en-US" dirty="0"/>
              <a:t>3/29/2022</a:t>
            </a:fld>
            <a:endParaRPr lang="en-US" dirty="0"/>
          </a:p>
        </p:txBody>
      </p:sp>
      <p:sp>
        <p:nvSpPr>
          <p:cNvPr id="5" name="Footer Placeholder 4"/>
          <p:cNvSpPr>
            <a:spLocks noGrp="1"/>
          </p:cNvSpPr>
          <p:nvPr>
            <p:ph type="ftr" sz="quarter" idx="11"/>
          </p:nvPr>
        </p:nvSpPr>
        <p:spPr>
          <a:xfrm rot="21420000">
            <a:off x="-5560" y="4883024"/>
            <a:ext cx="4047239" cy="1195538"/>
          </a:xfrm>
        </p:spPr>
        <p:txBody>
          <a:bodyPr vert="horz" lIns="91440" tIns="45720" rIns="91440" bIns="45720" rtlCol="0" anchor="ctr"/>
          <a:lstStyle>
            <a:lvl1pPr algn="r">
              <a:defRPr lang="en-US" sz="5400" dirty="0"/>
            </a:lvl1pPr>
          </a:lstStyle>
          <a:p>
            <a:endParaRPr lang="en-US" dirty="0"/>
          </a:p>
        </p:txBody>
      </p:sp>
      <p:sp>
        <p:nvSpPr>
          <p:cNvPr id="6" name="Slide Number Placeholder 5"/>
          <p:cNvSpPr>
            <a:spLocks noGrp="1"/>
          </p:cNvSpPr>
          <p:nvPr>
            <p:ph type="sldNum" sz="quarter" idx="12"/>
          </p:nvPr>
        </p:nvSpPr>
        <p:spPr>
          <a:xfrm rot="21420000">
            <a:off x="9851758" y="3832648"/>
            <a:ext cx="907186" cy="498470"/>
          </a:xfrm>
        </p:spPr>
        <p:txBody>
          <a:bodyPr/>
          <a:lstStyle>
            <a:lvl1pPr>
              <a:defRPr sz="2400">
                <a:solidFill>
                  <a:schemeClr val="tx1">
                    <a:lumMod val="75000"/>
                    <a:lumOff val="25000"/>
                  </a:schemeClr>
                </a:solidFill>
              </a:defRPr>
            </a:lvl1pPr>
          </a:lstStyle>
          <a:p>
            <a:fld id="{6D22F896-40B5-4ADD-8801-0D06FADFA095}" type="slidenum">
              <a:rPr lang="en-US" dirty="0"/>
              <a:pPr/>
              <a:t>‹#›</a:t>
            </a:fld>
            <a:endParaRPr lang="en-US" dirty="0"/>
          </a:p>
        </p:txBody>
      </p:sp>
    </p:spTree>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4106333"/>
            <a:ext cx="10394708" cy="588846"/>
          </a:xfrm>
        </p:spPr>
        <p:txBody>
          <a:bodyPr anchor="b"/>
          <a:lstStyle>
            <a:lvl1pPr>
              <a:defRPr sz="3200"/>
            </a:lvl1pPr>
          </a:lstStyle>
          <a:p>
            <a:r>
              <a:rPr lang="en-GB"/>
              <a:t>Click to edit Master title style</a:t>
            </a:r>
            <a:endParaRPr lang="en-US" dirty="0"/>
          </a:p>
        </p:txBody>
      </p:sp>
      <p:sp>
        <p:nvSpPr>
          <p:cNvPr id="3" name="Picture Placeholder 2"/>
          <p:cNvSpPr>
            <a:spLocks noGrp="1" noChangeAspect="1"/>
          </p:cNvSpPr>
          <p:nvPr>
            <p:ph type="pic" idx="1"/>
          </p:nvPr>
        </p:nvSpPr>
        <p:spPr>
          <a:xfrm>
            <a:off x="685801" y="685799"/>
            <a:ext cx="10392513" cy="3194903"/>
          </a:xfrm>
          <a:ln w="57150" cmpd="thinThick">
            <a:solidFill>
              <a:schemeClr val="bg1">
                <a:lumMod val="50000"/>
              </a:schemeClr>
            </a:solidFill>
            <a:miter lim="800000"/>
          </a:ln>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dirty="0"/>
              <a:t>Click icon to add picture</a:t>
            </a:r>
            <a:endParaRPr lang="en-US" dirty="0"/>
          </a:p>
        </p:txBody>
      </p:sp>
      <p:sp>
        <p:nvSpPr>
          <p:cNvPr id="4" name="Text Placeholder 3"/>
          <p:cNvSpPr>
            <a:spLocks noGrp="1"/>
          </p:cNvSpPr>
          <p:nvPr>
            <p:ph type="body" sz="half" idx="2"/>
          </p:nvPr>
        </p:nvSpPr>
        <p:spPr>
          <a:xfrm>
            <a:off x="685780" y="4702923"/>
            <a:ext cx="10394728" cy="682472"/>
          </a:xfrm>
        </p:spPr>
        <p:txBody>
          <a:bodyPr anchor="t"/>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p:cNvSpPr>
            <a:spLocks noGrp="1"/>
          </p:cNvSpPr>
          <p:nvPr>
            <p:ph type="dt" sz="half" idx="10"/>
          </p:nvPr>
        </p:nvSpPr>
        <p:spPr/>
        <p:txBody>
          <a:bodyPr/>
          <a:lstStyle/>
          <a:p>
            <a:fld id="{341D2AC3-6A0B-4169-B1EA-E3AE8B351BDD}" type="datetimeFigureOut">
              <a:rPr lang="en-US" dirty="0"/>
              <a:t>3/29/2022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1" y="685800"/>
            <a:ext cx="10396902" cy="3194903"/>
          </a:xfrm>
        </p:spPr>
        <p:txBody>
          <a:bodyPr anchor="ctr">
            <a:normAutofit/>
          </a:bodyPr>
          <a:lstStyle>
            <a:lvl1pPr algn="ctr">
              <a:defRPr sz="4800"/>
            </a:lvl1pPr>
          </a:lstStyle>
          <a:p>
            <a:r>
              <a:rPr lang="en-GB"/>
              <a:t>Click to edit Master title style</a:t>
            </a:r>
            <a:endParaRPr lang="en-US" dirty="0"/>
          </a:p>
        </p:txBody>
      </p:sp>
      <p:sp>
        <p:nvSpPr>
          <p:cNvPr id="4" name="Text Placeholder 3"/>
          <p:cNvSpPr>
            <a:spLocks noGrp="1"/>
          </p:cNvSpPr>
          <p:nvPr>
            <p:ph type="body" sz="half" idx="2"/>
          </p:nvPr>
        </p:nvSpPr>
        <p:spPr>
          <a:xfrm>
            <a:off x="685779" y="4106333"/>
            <a:ext cx="10394729" cy="1273606"/>
          </a:xfrm>
        </p:spPr>
        <p:txBody>
          <a:bodyPr anchor="ct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p:cNvSpPr>
            <a:spLocks noGrp="1"/>
          </p:cNvSpPr>
          <p:nvPr>
            <p:ph type="dt" sz="half" idx="10"/>
          </p:nvPr>
        </p:nvSpPr>
        <p:spPr/>
        <p:txBody>
          <a:bodyPr/>
          <a:lstStyle/>
          <a:p>
            <a:fld id="{DD4B9363-8B87-41B7-9F8E-64519CBB8F34}" type="datetimeFigureOut">
              <a:rPr lang="en-US" dirty="0"/>
              <a:t>3/29/2022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21732" y="685800"/>
            <a:ext cx="9525020" cy="2916704"/>
          </a:xfrm>
        </p:spPr>
        <p:txBody>
          <a:bodyPr anchor="ctr">
            <a:normAutofit/>
          </a:bodyPr>
          <a:lstStyle>
            <a:lvl1pPr algn="ctr">
              <a:defRPr sz="4800"/>
            </a:lvl1pPr>
          </a:lstStyle>
          <a:p>
            <a:r>
              <a:rPr lang="en-GB"/>
              <a:t>Click to edit Master title style</a:t>
            </a:r>
            <a:endParaRPr lang="en-US" dirty="0"/>
          </a:p>
        </p:txBody>
      </p:sp>
      <p:sp>
        <p:nvSpPr>
          <p:cNvPr id="12" name="Text Placeholder 3"/>
          <p:cNvSpPr>
            <a:spLocks noGrp="1"/>
          </p:cNvSpPr>
          <p:nvPr>
            <p:ph type="body" sz="half" idx="13"/>
          </p:nvPr>
        </p:nvSpPr>
        <p:spPr>
          <a:xfrm>
            <a:off x="1550264" y="3610032"/>
            <a:ext cx="8667956" cy="377768"/>
          </a:xfrm>
        </p:spPr>
        <p:txBody>
          <a:bodyPr anchor="t">
            <a:normAutofit/>
          </a:bodyPr>
          <a:lstStyle>
            <a:lvl1pPr marL="0" indent="0" algn="r">
              <a:buNone/>
              <a:defRPr sz="1400">
                <a:solidFill>
                  <a:schemeClr val="tx1">
                    <a:lumMod val="50000"/>
                    <a:lumOff val="50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4" name="Text Placeholder 3"/>
          <p:cNvSpPr>
            <a:spLocks noGrp="1"/>
          </p:cNvSpPr>
          <p:nvPr>
            <p:ph type="body" sz="half" idx="2"/>
          </p:nvPr>
        </p:nvSpPr>
        <p:spPr>
          <a:xfrm>
            <a:off x="685801" y="4106334"/>
            <a:ext cx="10396882" cy="1268252"/>
          </a:xfrm>
        </p:spPr>
        <p:txBody>
          <a:bodyPr anchor="ct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p:cNvSpPr>
            <a:spLocks noGrp="1"/>
          </p:cNvSpPr>
          <p:nvPr>
            <p:ph type="dt" sz="half" idx="10"/>
          </p:nvPr>
        </p:nvSpPr>
        <p:spPr/>
        <p:txBody>
          <a:bodyPr/>
          <a:lstStyle/>
          <a:p>
            <a:fld id="{EAEF5746-5284-4951-9F37-7AE924EDBCB7}" type="datetimeFigureOut">
              <a:rPr lang="en-US" dirty="0"/>
              <a:t>3/29/2022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
        <p:nvSpPr>
          <p:cNvPr id="13" name="TextBox 12"/>
          <p:cNvSpPr txBox="1"/>
          <p:nvPr/>
        </p:nvSpPr>
        <p:spPr>
          <a:xfrm>
            <a:off x="685801" y="89262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4" name="TextBox 13"/>
          <p:cNvSpPr txBox="1"/>
          <p:nvPr/>
        </p:nvSpPr>
        <p:spPr>
          <a:xfrm>
            <a:off x="10473083" y="2922827"/>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85800" y="1723854"/>
            <a:ext cx="10394707" cy="2511835"/>
          </a:xfrm>
        </p:spPr>
        <p:txBody>
          <a:bodyPr anchor="b">
            <a:normAutofit/>
          </a:bodyPr>
          <a:lstStyle>
            <a:lvl1pPr algn="l">
              <a:defRPr sz="4800"/>
            </a:lvl1pPr>
          </a:lstStyle>
          <a:p>
            <a:r>
              <a:rPr lang="en-GB"/>
              <a:t>Click to edit Master title style</a:t>
            </a:r>
            <a:endParaRPr lang="en-US" dirty="0"/>
          </a:p>
        </p:txBody>
      </p:sp>
      <p:sp>
        <p:nvSpPr>
          <p:cNvPr id="4" name="Text Placeholder 3"/>
          <p:cNvSpPr>
            <a:spLocks noGrp="1"/>
          </p:cNvSpPr>
          <p:nvPr>
            <p:ph type="body" sz="half" idx="2"/>
          </p:nvPr>
        </p:nvSpPr>
        <p:spPr>
          <a:xfrm>
            <a:off x="685800" y="4247468"/>
            <a:ext cx="10394707" cy="1140644"/>
          </a:xfrm>
        </p:spPr>
        <p:txBody>
          <a:bodyPr anchor="t">
            <a:normAutofit/>
          </a:bodyPr>
          <a:lstStyle>
            <a:lvl1pPr marL="0" indent="0" algn="l">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p:cNvSpPr>
            <a:spLocks noGrp="1"/>
          </p:cNvSpPr>
          <p:nvPr>
            <p:ph type="dt" sz="half" idx="10"/>
          </p:nvPr>
        </p:nvSpPr>
        <p:spPr/>
        <p:txBody>
          <a:bodyPr/>
          <a:lstStyle/>
          <a:p>
            <a:fld id="{02398B29-7265-4A65-A2A4-6703C057B7C1}" type="datetimeFigureOut">
              <a:rPr lang="en-US" dirty="0"/>
              <a:t>3/29/2022</a:t>
            </a:fld>
            <a:endParaRPr lang="en-US" dirty="0"/>
          </a:p>
        </p:txBody>
      </p:sp>
      <p:sp>
        <p:nvSpPr>
          <p:cNvPr id="6" name="Footer Placeholder 5"/>
          <p:cNvSpPr>
            <a:spLocks noGrp="1"/>
          </p:cNvSpPr>
          <p:nvPr>
            <p:ph type="ftr" sz="quarter" idx="11"/>
          </p:nvPr>
        </p:nvSpPr>
        <p:spPr/>
        <p:txBody>
          <a:bodyPr/>
          <a:lstStyle/>
          <a:p>
            <a:r>
              <a:rPr lang="en-US" dirty="0" smtClean="0"/>
              <a:t>NEURODIVERSITY IN THE CHURCH</a:t>
            </a:r>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685802" y="685800"/>
            <a:ext cx="10394706" cy="1151965"/>
          </a:xfrm>
        </p:spPr>
        <p:txBody>
          <a:bodyPr/>
          <a:lstStyle>
            <a:lvl1pPr algn="ctr">
              <a:defRPr/>
            </a:lvl1pPr>
          </a:lstStyle>
          <a:p>
            <a:r>
              <a:rPr lang="en-GB"/>
              <a:t>Click to edit Master title style</a:t>
            </a:r>
            <a:endParaRPr lang="en-US" dirty="0"/>
          </a:p>
        </p:txBody>
      </p:sp>
      <p:sp>
        <p:nvSpPr>
          <p:cNvPr id="7" name="Text Placeholder 2"/>
          <p:cNvSpPr>
            <a:spLocks noGrp="1"/>
          </p:cNvSpPr>
          <p:nvPr>
            <p:ph type="body" idx="1"/>
          </p:nvPr>
        </p:nvSpPr>
        <p:spPr>
          <a:xfrm>
            <a:off x="685802" y="2063395"/>
            <a:ext cx="3310128" cy="576262"/>
          </a:xfrm>
        </p:spPr>
        <p:txBody>
          <a:bodyPr anchor="b">
            <a:noAutofit/>
          </a:bodyPr>
          <a:lstStyle>
            <a:lvl1pPr marL="0" indent="0" algn="ctr">
              <a:lnSpc>
                <a:spcPct val="90000"/>
              </a:lnSpc>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8" name="Text Placeholder 3"/>
          <p:cNvSpPr>
            <a:spLocks noGrp="1"/>
          </p:cNvSpPr>
          <p:nvPr>
            <p:ph type="body" sz="half" idx="15"/>
          </p:nvPr>
        </p:nvSpPr>
        <p:spPr>
          <a:xfrm>
            <a:off x="685802" y="2639658"/>
            <a:ext cx="3310128" cy="273492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9" name="Text Placeholder 4"/>
          <p:cNvSpPr>
            <a:spLocks noGrp="1"/>
          </p:cNvSpPr>
          <p:nvPr>
            <p:ph type="body" sz="quarter" idx="3"/>
          </p:nvPr>
        </p:nvSpPr>
        <p:spPr>
          <a:xfrm>
            <a:off x="4234622" y="2063395"/>
            <a:ext cx="3310128" cy="576262"/>
          </a:xfrm>
        </p:spPr>
        <p:txBody>
          <a:bodyPr anchor="b">
            <a:noAutofit/>
          </a:bodyPr>
          <a:lstStyle>
            <a:lvl1pPr marL="0" indent="0" algn="ctr">
              <a:lnSpc>
                <a:spcPct val="90000"/>
              </a:lnSpc>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10" name="Text Placeholder 3"/>
          <p:cNvSpPr>
            <a:spLocks noGrp="1"/>
          </p:cNvSpPr>
          <p:nvPr>
            <p:ph type="body" sz="half" idx="16"/>
          </p:nvPr>
        </p:nvSpPr>
        <p:spPr>
          <a:xfrm>
            <a:off x="4234621" y="2639658"/>
            <a:ext cx="3310128" cy="273492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11" name="Text Placeholder 4"/>
          <p:cNvSpPr>
            <a:spLocks noGrp="1"/>
          </p:cNvSpPr>
          <p:nvPr>
            <p:ph type="body" sz="quarter" idx="13"/>
          </p:nvPr>
        </p:nvSpPr>
        <p:spPr>
          <a:xfrm>
            <a:off x="7770380" y="2063395"/>
            <a:ext cx="3310128" cy="576262"/>
          </a:xfrm>
        </p:spPr>
        <p:txBody>
          <a:bodyPr anchor="b">
            <a:noAutofit/>
          </a:bodyPr>
          <a:lstStyle>
            <a:lvl1pPr marL="0" indent="0" algn="ctr">
              <a:lnSpc>
                <a:spcPct val="90000"/>
              </a:lnSpc>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12" name="Text Placeholder 3"/>
          <p:cNvSpPr>
            <a:spLocks noGrp="1"/>
          </p:cNvSpPr>
          <p:nvPr>
            <p:ph type="body" sz="half" idx="17"/>
          </p:nvPr>
        </p:nvSpPr>
        <p:spPr>
          <a:xfrm>
            <a:off x="7770380" y="2639658"/>
            <a:ext cx="3310128" cy="273492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3" name="Date Placeholder 2"/>
          <p:cNvSpPr>
            <a:spLocks noGrp="1"/>
          </p:cNvSpPr>
          <p:nvPr>
            <p:ph type="dt" sz="half" idx="10"/>
          </p:nvPr>
        </p:nvSpPr>
        <p:spPr/>
        <p:txBody>
          <a:bodyPr/>
          <a:lstStyle/>
          <a:p>
            <a:fld id="{28FBA082-94DF-4C4B-A041-6624924AB0A8}" type="datetimeFigureOut">
              <a:rPr lang="en-US" dirty="0"/>
              <a:t>3/29/2022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685801" y="685800"/>
            <a:ext cx="10396882" cy="1151965"/>
          </a:xfrm>
        </p:spPr>
        <p:txBody>
          <a:bodyPr/>
          <a:lstStyle>
            <a:lvl1pPr algn="ctr">
              <a:defRPr/>
            </a:lvl1pPr>
          </a:lstStyle>
          <a:p>
            <a:r>
              <a:rPr lang="en-GB"/>
              <a:t>Click to edit Master title style</a:t>
            </a:r>
            <a:endParaRPr lang="en-US" dirty="0"/>
          </a:p>
        </p:txBody>
      </p:sp>
      <p:sp>
        <p:nvSpPr>
          <p:cNvPr id="19" name="Text Placeholder 2"/>
          <p:cNvSpPr>
            <a:spLocks noGrp="1"/>
          </p:cNvSpPr>
          <p:nvPr>
            <p:ph type="body" idx="1"/>
          </p:nvPr>
        </p:nvSpPr>
        <p:spPr>
          <a:xfrm>
            <a:off x="691840" y="3813025"/>
            <a:ext cx="3310128" cy="576262"/>
          </a:xfrm>
        </p:spPr>
        <p:txBody>
          <a:bodyPr anchor="b">
            <a:noAutofit/>
          </a:bodyPr>
          <a:lstStyle>
            <a:lvl1pPr marL="0" indent="0" algn="ctr">
              <a:lnSpc>
                <a:spcPct val="90000"/>
              </a:lnSpc>
              <a:buNone/>
              <a:defRPr sz="2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20" name="Picture Placeholder 2"/>
          <p:cNvSpPr>
            <a:spLocks noGrp="1" noChangeAspect="1"/>
          </p:cNvSpPr>
          <p:nvPr>
            <p:ph type="pic" idx="15"/>
          </p:nvPr>
        </p:nvSpPr>
        <p:spPr>
          <a:xfrm>
            <a:off x="685780" y="2063395"/>
            <a:ext cx="3310128" cy="1536725"/>
          </a:xfrm>
          <a:prstGeom prst="roundRect">
            <a:avLst>
              <a:gd name="adj" fmla="val 0"/>
            </a:avLst>
          </a:prstGeom>
          <a:ln w="57150" cmpd="thinThick">
            <a:solidFill>
              <a:schemeClr val="bg1">
                <a:lumMod val="50000"/>
              </a:schemeClr>
            </a:solidFill>
            <a:miter lim="800000"/>
          </a:ln>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GB" dirty="0"/>
              <a:t>Click icon to add picture</a:t>
            </a:r>
            <a:endParaRPr lang="en-US" dirty="0"/>
          </a:p>
        </p:txBody>
      </p:sp>
      <p:sp>
        <p:nvSpPr>
          <p:cNvPr id="21" name="Text Placeholder 3"/>
          <p:cNvSpPr>
            <a:spLocks noGrp="1"/>
          </p:cNvSpPr>
          <p:nvPr>
            <p:ph type="body" sz="half" idx="18"/>
          </p:nvPr>
        </p:nvSpPr>
        <p:spPr>
          <a:xfrm>
            <a:off x="691840" y="4389287"/>
            <a:ext cx="3310128" cy="985299"/>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22" name="Text Placeholder 4"/>
          <p:cNvSpPr>
            <a:spLocks noGrp="1"/>
          </p:cNvSpPr>
          <p:nvPr>
            <p:ph type="body" sz="quarter" idx="3"/>
          </p:nvPr>
        </p:nvSpPr>
        <p:spPr>
          <a:xfrm>
            <a:off x="4237410" y="3813025"/>
            <a:ext cx="3310128" cy="576262"/>
          </a:xfrm>
        </p:spPr>
        <p:txBody>
          <a:bodyPr anchor="b">
            <a:noAutofit/>
          </a:bodyPr>
          <a:lstStyle>
            <a:lvl1pPr marL="0" indent="0" algn="ctr">
              <a:lnSpc>
                <a:spcPct val="90000"/>
              </a:lnSpc>
              <a:buNone/>
              <a:defRPr sz="2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23" name="Picture Placeholder 2"/>
          <p:cNvSpPr>
            <a:spLocks noGrp="1" noChangeAspect="1"/>
          </p:cNvSpPr>
          <p:nvPr>
            <p:ph type="pic" idx="21"/>
          </p:nvPr>
        </p:nvSpPr>
        <p:spPr>
          <a:xfrm>
            <a:off x="4235999" y="2063395"/>
            <a:ext cx="3310128" cy="1535237"/>
          </a:xfrm>
          <a:prstGeom prst="roundRect">
            <a:avLst>
              <a:gd name="adj" fmla="val 0"/>
            </a:avLst>
          </a:prstGeom>
          <a:ln w="57150" cmpd="thinThick">
            <a:solidFill>
              <a:schemeClr val="bg1">
                <a:lumMod val="50000"/>
              </a:schemeClr>
            </a:solidFill>
            <a:miter lim="800000"/>
          </a:ln>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GB" dirty="0"/>
              <a:t>Click icon to add picture</a:t>
            </a:r>
            <a:endParaRPr lang="en-US" dirty="0"/>
          </a:p>
        </p:txBody>
      </p:sp>
      <p:sp>
        <p:nvSpPr>
          <p:cNvPr id="24" name="Text Placeholder 3"/>
          <p:cNvSpPr>
            <a:spLocks noGrp="1"/>
          </p:cNvSpPr>
          <p:nvPr>
            <p:ph type="body" sz="half" idx="19"/>
          </p:nvPr>
        </p:nvSpPr>
        <p:spPr>
          <a:xfrm>
            <a:off x="4235999" y="4389286"/>
            <a:ext cx="3310128" cy="98530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25" name="Text Placeholder 4"/>
          <p:cNvSpPr>
            <a:spLocks noGrp="1"/>
          </p:cNvSpPr>
          <p:nvPr>
            <p:ph type="body" sz="quarter" idx="13"/>
          </p:nvPr>
        </p:nvSpPr>
        <p:spPr>
          <a:xfrm>
            <a:off x="7768944" y="3813025"/>
            <a:ext cx="3310128" cy="576262"/>
          </a:xfrm>
        </p:spPr>
        <p:txBody>
          <a:bodyPr anchor="b">
            <a:noAutofit/>
          </a:bodyPr>
          <a:lstStyle>
            <a:lvl1pPr marL="0" indent="0" algn="ctr">
              <a:lnSpc>
                <a:spcPct val="90000"/>
              </a:lnSpc>
              <a:buNone/>
              <a:defRPr sz="2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26" name="Picture Placeholder 2"/>
          <p:cNvSpPr>
            <a:spLocks noGrp="1" noChangeAspect="1"/>
          </p:cNvSpPr>
          <p:nvPr>
            <p:ph type="pic" idx="22"/>
          </p:nvPr>
        </p:nvSpPr>
        <p:spPr>
          <a:xfrm>
            <a:off x="7768819" y="2063394"/>
            <a:ext cx="3310128" cy="1537196"/>
          </a:xfrm>
          <a:prstGeom prst="roundRect">
            <a:avLst>
              <a:gd name="adj" fmla="val 0"/>
            </a:avLst>
          </a:prstGeom>
          <a:ln w="57150" cmpd="thinThick">
            <a:solidFill>
              <a:schemeClr val="bg1">
                <a:lumMod val="50000"/>
              </a:schemeClr>
            </a:solidFill>
            <a:miter lim="800000"/>
          </a:ln>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GB" dirty="0"/>
              <a:t>Click icon to add picture</a:t>
            </a:r>
            <a:endParaRPr lang="en-US" dirty="0"/>
          </a:p>
        </p:txBody>
      </p:sp>
      <p:sp>
        <p:nvSpPr>
          <p:cNvPr id="27" name="Text Placeholder 3"/>
          <p:cNvSpPr>
            <a:spLocks noGrp="1"/>
          </p:cNvSpPr>
          <p:nvPr>
            <p:ph type="body" sz="half" idx="20"/>
          </p:nvPr>
        </p:nvSpPr>
        <p:spPr>
          <a:xfrm>
            <a:off x="7768819" y="4389284"/>
            <a:ext cx="3310128" cy="985302"/>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3" name="Date Placeholder 2"/>
          <p:cNvSpPr>
            <a:spLocks noGrp="1"/>
          </p:cNvSpPr>
          <p:nvPr>
            <p:ph type="dt" sz="half" idx="10"/>
          </p:nvPr>
        </p:nvSpPr>
        <p:spPr/>
        <p:txBody>
          <a:bodyPr/>
          <a:lstStyle/>
          <a:p>
            <a:fld id="{B27686C4-3AB5-4E0C-86CA-FB108C350AA9}" type="datetimeFigureOut">
              <a:rPr lang="en-US" dirty="0"/>
              <a:t>3/29/2022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r">
              <a:defRPr/>
            </a:lvl1pPr>
          </a:lstStyle>
          <a:p>
            <a:r>
              <a:rPr lang="en-GB"/>
              <a:t>Click to edit Master title style</a:t>
            </a:r>
            <a:endParaRPr lang="en-US" dirty="0"/>
          </a:p>
        </p:txBody>
      </p:sp>
      <p:sp>
        <p:nvSpPr>
          <p:cNvPr id="11" name="Vertical Text Placeholder 2"/>
          <p:cNvSpPr>
            <a:spLocks noGrp="1"/>
          </p:cNvSpPr>
          <p:nvPr>
            <p:ph type="body" orient="vert" sz="quarter" idx="13"/>
          </p:nvPr>
        </p:nvSpPr>
        <p:spPr>
          <a:xfrm>
            <a:off x="685800" y="2063396"/>
            <a:ext cx="10394707" cy="3311190"/>
          </a:xfrm>
        </p:spPr>
        <p:txBody>
          <a:bodyPr vert="eaVert" ancho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49FF1211-4E0C-4AB3-B04F-585959BDAFE8}" type="datetimeFigureOut">
              <a:rPr lang="en-US" dirty="0"/>
              <a:t>3/29/2022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15862" y="685800"/>
            <a:ext cx="2264646" cy="4688785"/>
          </a:xfrm>
        </p:spPr>
        <p:txBody>
          <a:bodyPr vert="eaVert"/>
          <a:lstStyle>
            <a:lvl1pPr algn="l">
              <a:defRPr/>
            </a:lvl1pPr>
          </a:lstStyle>
          <a:p>
            <a:r>
              <a:rPr lang="en-GB"/>
              <a:t>Click to edit Master title style</a:t>
            </a:r>
            <a:endParaRPr lang="en-US" dirty="0"/>
          </a:p>
        </p:txBody>
      </p:sp>
      <p:sp>
        <p:nvSpPr>
          <p:cNvPr id="8" name="Vertical Text Placeholder 2"/>
          <p:cNvSpPr>
            <a:spLocks noGrp="1"/>
          </p:cNvSpPr>
          <p:nvPr>
            <p:ph type="body" orient="vert" sz="quarter" idx="13"/>
          </p:nvPr>
        </p:nvSpPr>
        <p:spPr>
          <a:xfrm>
            <a:off x="685800" y="685800"/>
            <a:ext cx="7904431" cy="4688785"/>
          </a:xfrm>
        </p:spPr>
        <p:txBody>
          <a:bodyPr vert="eaVert" ancho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28BDECAF-D3BE-4069-9C78-642ECCD01477}" type="datetimeFigureOut">
              <a:rPr lang="en-US" dirty="0"/>
              <a:t>3/29/2022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12" name="Content Placeholder 2"/>
          <p:cNvSpPr>
            <a:spLocks noGrp="1"/>
          </p:cNvSpPr>
          <p:nvPr>
            <p:ph sz="quarter" idx="13"/>
          </p:nvPr>
        </p:nvSpPr>
        <p:spPr>
          <a:xfrm>
            <a:off x="685800" y="2063396"/>
            <a:ext cx="10394707" cy="3311189"/>
          </a:xfrm>
        </p:spPr>
        <p:txBody>
          <a:bodyPr/>
          <a:lstStyle>
            <a:lvl1pPr>
              <a:defRPr sz="2400"/>
            </a:lvl1pPr>
            <a:lvl2pPr>
              <a:defRPr sz="2000"/>
            </a:lvl2pPr>
            <a:lvl3pPr>
              <a:defRPr sz="1800"/>
            </a:lvl3pPr>
            <a:lvl4pPr>
              <a:defRPr sz="1600"/>
            </a:lvl4pPr>
            <a:lvl5pPr>
              <a:defRPr sz="1400"/>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4" name="Date Placeholder 3"/>
          <p:cNvSpPr>
            <a:spLocks noGrp="1"/>
          </p:cNvSpPr>
          <p:nvPr>
            <p:ph type="dt" sz="half" idx="10"/>
          </p:nvPr>
        </p:nvSpPr>
        <p:spPr/>
        <p:txBody>
          <a:bodyPr/>
          <a:lstStyle/>
          <a:p>
            <a:fld id="{8EFBDC27-E420-4878-9EE6-7B9656D6442A}" type="datetimeFigureOut">
              <a:rPr lang="en-US" dirty="0"/>
              <a:t>3/29/2022</a:t>
            </a:fld>
            <a:endParaRPr lang="en-US" dirty="0"/>
          </a:p>
        </p:txBody>
      </p:sp>
      <p:sp>
        <p:nvSpPr>
          <p:cNvPr id="5" name="Footer Placeholder 4"/>
          <p:cNvSpPr>
            <a:spLocks noGrp="1"/>
          </p:cNvSpPr>
          <p:nvPr>
            <p:ph type="ftr" sz="quarter" idx="11"/>
          </p:nvPr>
        </p:nvSpPr>
        <p:spPr/>
        <p:txBody>
          <a:bodyPr/>
          <a:lstStyle/>
          <a:p>
            <a:r>
              <a:rPr lang="en-US" dirty="0" smtClean="0"/>
              <a:t>NEURODIVERSITY IN THE CHURCH</a:t>
            </a:r>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pic>
        <p:nvPicPr>
          <p:cNvPr id="8" name="Content Placeholder 4">
            <a:extLst>
              <a:ext uri="{FF2B5EF4-FFF2-40B4-BE49-F238E27FC236}">
                <a16:creationId xmlns:a16="http://schemas.microsoft.com/office/drawing/2014/main" xmlns="" id="{CB7D5281-596E-8840-8C4C-F5A8A47BAD51}"/>
              </a:ext>
            </a:extLst>
          </p:cNvPr>
          <p:cNvPicPr>
            <a:picLocks noChangeAspect="1"/>
          </p:cNvPicPr>
          <p:nvPr userDrawn="1"/>
        </p:nvPicPr>
        <p:blipFill>
          <a:blip r:embed="rId2"/>
          <a:stretch>
            <a:fillRect/>
          </a:stretch>
        </p:blipFill>
        <p:spPr>
          <a:xfrm>
            <a:off x="9841230" y="5570704"/>
            <a:ext cx="1775513" cy="892792"/>
          </a:xfrm>
          <a:prstGeom prst="rect">
            <a:avLst/>
          </a:prstGeom>
        </p:spPr>
      </p:pic>
    </p:spTree>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5801" y="685800"/>
            <a:ext cx="10394707" cy="3193487"/>
          </a:xfrm>
        </p:spPr>
        <p:txBody>
          <a:bodyPr anchor="b">
            <a:normAutofit/>
          </a:bodyPr>
          <a:lstStyle>
            <a:lvl1pPr algn="l">
              <a:defRPr sz="5400"/>
            </a:lvl1pPr>
          </a:lstStyle>
          <a:p>
            <a:r>
              <a:rPr lang="en-GB"/>
              <a:t>Click to edit Master title style</a:t>
            </a:r>
            <a:endParaRPr lang="en-US" dirty="0"/>
          </a:p>
        </p:txBody>
      </p:sp>
      <p:sp>
        <p:nvSpPr>
          <p:cNvPr id="3" name="Text Placeholder 2"/>
          <p:cNvSpPr>
            <a:spLocks noGrp="1"/>
          </p:cNvSpPr>
          <p:nvPr>
            <p:ph type="body" idx="1"/>
          </p:nvPr>
        </p:nvSpPr>
        <p:spPr>
          <a:xfrm>
            <a:off x="685801" y="3742267"/>
            <a:ext cx="10394707" cy="1639614"/>
          </a:xfrm>
        </p:spPr>
        <p:txBody>
          <a:bodyPr anchor="t">
            <a:normAutofit/>
          </a:bodyPr>
          <a:lstStyle>
            <a:lvl1pPr marL="0" indent="0" algn="l">
              <a:buNone/>
              <a:defRPr sz="2000">
                <a:solidFill>
                  <a:schemeClr val="bg1">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0F7F47CF-67C9-420C-80A5-E2069FF0C2DF}" type="datetimeFigureOut">
              <a:rPr lang="en-US" dirty="0"/>
              <a:t>3/29/2022</a:t>
            </a:fld>
            <a:endParaRPr lang="en-US" dirty="0"/>
          </a:p>
        </p:txBody>
      </p:sp>
      <p:sp>
        <p:nvSpPr>
          <p:cNvPr id="5" name="Footer Placeholder 4"/>
          <p:cNvSpPr>
            <a:spLocks noGrp="1"/>
          </p:cNvSpPr>
          <p:nvPr>
            <p:ph type="ftr" sz="quarter" idx="11"/>
          </p:nvPr>
        </p:nvSpPr>
        <p:spPr/>
        <p:txBody>
          <a:bodyPr/>
          <a:lstStyle/>
          <a:p>
            <a:r>
              <a:rPr lang="en-US" dirty="0" smtClean="0"/>
              <a:t>NEURODIVERSITY IN THE CHURCH</a:t>
            </a:r>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14" name="Title 1"/>
          <p:cNvSpPr>
            <a:spLocks noGrp="1"/>
          </p:cNvSpPr>
          <p:nvPr>
            <p:ph type="title"/>
          </p:nvPr>
        </p:nvSpPr>
        <p:spPr>
          <a:xfrm>
            <a:off x="685801" y="685800"/>
            <a:ext cx="10396882" cy="1158140"/>
          </a:xfrm>
        </p:spPr>
        <p:txBody>
          <a:bodyPr/>
          <a:lstStyle/>
          <a:p>
            <a:r>
              <a:rPr lang="en-GB"/>
              <a:t>Click to edit Master title style</a:t>
            </a:r>
            <a:endParaRPr lang="en-US" dirty="0"/>
          </a:p>
        </p:txBody>
      </p:sp>
      <p:sp>
        <p:nvSpPr>
          <p:cNvPr id="12" name="Content Placeholder 2"/>
          <p:cNvSpPr>
            <a:spLocks noGrp="1"/>
          </p:cNvSpPr>
          <p:nvPr>
            <p:ph sz="quarter" idx="13"/>
          </p:nvPr>
        </p:nvSpPr>
        <p:spPr>
          <a:xfrm>
            <a:off x="685800" y="2063396"/>
            <a:ext cx="5088714" cy="3311189"/>
          </a:xfrm>
        </p:spPr>
        <p:txBody>
          <a:bodyPr ancho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13" name="Content Placeholder 3"/>
          <p:cNvSpPr>
            <a:spLocks noGrp="1"/>
          </p:cNvSpPr>
          <p:nvPr>
            <p:ph sz="quarter" idx="14"/>
          </p:nvPr>
        </p:nvSpPr>
        <p:spPr>
          <a:xfrm>
            <a:off x="5993971" y="2063396"/>
            <a:ext cx="5086538" cy="3311189"/>
          </a:xfrm>
        </p:spPr>
        <p:txBody>
          <a:bodyPr ancho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Date Placeholder 4"/>
          <p:cNvSpPr>
            <a:spLocks noGrp="1"/>
          </p:cNvSpPr>
          <p:nvPr>
            <p:ph type="dt" sz="half" idx="10"/>
          </p:nvPr>
        </p:nvSpPr>
        <p:spPr/>
        <p:txBody>
          <a:bodyPr/>
          <a:lstStyle/>
          <a:p>
            <a:fld id="{AE22DC73-F065-42F5-A9F2-D90B2E42A0B3}" type="datetimeFigureOut">
              <a:rPr lang="en-US" dirty="0"/>
              <a:t>3/29/2022</a:t>
            </a:fld>
            <a:endParaRPr lang="en-US" dirty="0"/>
          </a:p>
        </p:txBody>
      </p:sp>
      <p:sp>
        <p:nvSpPr>
          <p:cNvPr id="6" name="Footer Placeholder 5"/>
          <p:cNvSpPr>
            <a:spLocks noGrp="1"/>
          </p:cNvSpPr>
          <p:nvPr>
            <p:ph type="ftr" sz="quarter" idx="11"/>
          </p:nvPr>
        </p:nvSpPr>
        <p:spPr/>
        <p:txBody>
          <a:bodyPr/>
          <a:lstStyle/>
          <a:p>
            <a:r>
              <a:rPr lang="en-US" dirty="0" smtClean="0"/>
              <a:t>NEURODIVERSITY IN THE CHURCH</a:t>
            </a:r>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4" name="Title 1"/>
          <p:cNvSpPr>
            <a:spLocks noGrp="1"/>
          </p:cNvSpPr>
          <p:nvPr>
            <p:ph type="title"/>
          </p:nvPr>
        </p:nvSpPr>
        <p:spPr>
          <a:xfrm>
            <a:off x="685801" y="685800"/>
            <a:ext cx="10394707" cy="1158140"/>
          </a:xfrm>
        </p:spPr>
        <p:txBody>
          <a:bodyPr/>
          <a:lstStyle/>
          <a:p>
            <a:r>
              <a:rPr lang="en-GB"/>
              <a:t>Click to edit Master title style</a:t>
            </a:r>
            <a:endParaRPr lang="en-US" dirty="0"/>
          </a:p>
        </p:txBody>
      </p:sp>
      <p:sp>
        <p:nvSpPr>
          <p:cNvPr id="3" name="Text Placeholder 2"/>
          <p:cNvSpPr>
            <a:spLocks noGrp="1"/>
          </p:cNvSpPr>
          <p:nvPr>
            <p:ph type="body" idx="1"/>
          </p:nvPr>
        </p:nvSpPr>
        <p:spPr>
          <a:xfrm>
            <a:off x="918356" y="2063396"/>
            <a:ext cx="4856158" cy="679994"/>
          </a:xfrm>
        </p:spPr>
        <p:txBody>
          <a:bodyPr anchor="b">
            <a:noAutofit/>
          </a:bodyPr>
          <a:lstStyle>
            <a:lvl1pPr marL="0" indent="0">
              <a:lnSpc>
                <a:spcPct val="90000"/>
              </a:lnSpc>
              <a:buNone/>
              <a:defRPr sz="26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12" name="Content Placeholder 3"/>
          <p:cNvSpPr>
            <a:spLocks noGrp="1"/>
          </p:cNvSpPr>
          <p:nvPr>
            <p:ph sz="quarter" idx="13"/>
          </p:nvPr>
        </p:nvSpPr>
        <p:spPr>
          <a:xfrm>
            <a:off x="685802" y="2861733"/>
            <a:ext cx="5088712" cy="2512852"/>
          </a:xfrm>
        </p:spPr>
        <p:txBody>
          <a:bodyPr ancho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Text Placeholder 4"/>
          <p:cNvSpPr>
            <a:spLocks noGrp="1"/>
          </p:cNvSpPr>
          <p:nvPr>
            <p:ph type="body" sz="quarter" idx="3"/>
          </p:nvPr>
        </p:nvSpPr>
        <p:spPr>
          <a:xfrm>
            <a:off x="6218191" y="2063396"/>
            <a:ext cx="4864491" cy="679994"/>
          </a:xfrm>
        </p:spPr>
        <p:txBody>
          <a:bodyPr anchor="b">
            <a:noAutofit/>
          </a:bodyPr>
          <a:lstStyle>
            <a:lvl1pPr marL="0" indent="0">
              <a:lnSpc>
                <a:spcPct val="90000"/>
              </a:lnSpc>
              <a:buNone/>
              <a:defRPr sz="26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13" name="Content Placeholder 5"/>
          <p:cNvSpPr>
            <a:spLocks noGrp="1"/>
          </p:cNvSpPr>
          <p:nvPr>
            <p:ph sz="quarter" idx="14"/>
          </p:nvPr>
        </p:nvSpPr>
        <p:spPr>
          <a:xfrm>
            <a:off x="5993969" y="2861733"/>
            <a:ext cx="5088713" cy="2512852"/>
          </a:xfrm>
        </p:spPr>
        <p:txBody>
          <a:bodyPr ancho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7" name="Date Placeholder 6"/>
          <p:cNvSpPr>
            <a:spLocks noGrp="1"/>
          </p:cNvSpPr>
          <p:nvPr>
            <p:ph type="dt" sz="half" idx="10"/>
          </p:nvPr>
        </p:nvSpPr>
        <p:spPr/>
        <p:txBody>
          <a:bodyPr/>
          <a:lstStyle/>
          <a:p>
            <a:fld id="{76BEA702-9B29-41CC-9BCC-3DF8A0D379FE}" type="datetimeFigureOut">
              <a:rPr lang="en-US" dirty="0"/>
              <a:t>3/29/2022</a:t>
            </a:fld>
            <a:endParaRPr lang="en-US" dirty="0"/>
          </a:p>
        </p:txBody>
      </p:sp>
      <p:sp>
        <p:nvSpPr>
          <p:cNvPr id="8" name="Footer Placeholder 7"/>
          <p:cNvSpPr>
            <a:spLocks noGrp="1"/>
          </p:cNvSpPr>
          <p:nvPr>
            <p:ph type="ftr" sz="quarter" idx="11"/>
          </p:nvPr>
        </p:nvSpPr>
        <p:spPr/>
        <p:txBody>
          <a:bodyPr/>
          <a:lstStyle/>
          <a:p>
            <a:r>
              <a:rPr lang="en-US" dirty="0" smtClean="0"/>
              <a:t>NEURODIVERSITY IN THE CHURCH</a:t>
            </a:r>
          </a:p>
        </p:txBody>
      </p:sp>
      <p:sp>
        <p:nvSpPr>
          <p:cNvPr id="9" name="Slide Number Placeholder 8"/>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Date Placeholder 2"/>
          <p:cNvSpPr>
            <a:spLocks noGrp="1"/>
          </p:cNvSpPr>
          <p:nvPr>
            <p:ph type="dt" sz="half" idx="10"/>
          </p:nvPr>
        </p:nvSpPr>
        <p:spPr/>
        <p:txBody>
          <a:bodyPr/>
          <a:lstStyle/>
          <a:p>
            <a:fld id="{097649AC-CB8F-4FF1-9A34-5861C74DD0A7}" type="datetimeFigureOut">
              <a:rPr lang="en-US" dirty="0"/>
              <a:t>3/29/2022</a:t>
            </a:fld>
            <a:endParaRPr lang="en-US" dirty="0"/>
          </a:p>
        </p:txBody>
      </p:sp>
      <p:sp>
        <p:nvSpPr>
          <p:cNvPr id="4" name="Footer Placeholder 3"/>
          <p:cNvSpPr>
            <a:spLocks noGrp="1"/>
          </p:cNvSpPr>
          <p:nvPr>
            <p:ph type="ftr" sz="quarter" idx="11"/>
          </p:nvPr>
        </p:nvSpPr>
        <p:spPr/>
        <p:txBody>
          <a:bodyPr/>
          <a:lstStyle/>
          <a:p>
            <a:r>
              <a:rPr lang="en-US" dirty="0" smtClean="0"/>
              <a:t>NEURODIVERSITY IN THE CHURCH</a:t>
            </a:r>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EC5CECA-2D3A-4680-9B49-752200DE467C}" type="datetimeFigureOut">
              <a:rPr lang="en-US" dirty="0"/>
              <a:t>3/29/2022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93643" y="685800"/>
            <a:ext cx="4126860" cy="2023252"/>
          </a:xfrm>
        </p:spPr>
        <p:txBody>
          <a:bodyPr anchor="b">
            <a:normAutofit/>
          </a:bodyPr>
          <a:lstStyle>
            <a:lvl1pPr algn="ctr">
              <a:defRPr sz="3600"/>
            </a:lvl1pPr>
          </a:lstStyle>
          <a:p>
            <a:r>
              <a:rPr lang="en-GB"/>
              <a:t>Click to edit Master title style</a:t>
            </a:r>
            <a:endParaRPr lang="en-US" dirty="0"/>
          </a:p>
        </p:txBody>
      </p:sp>
      <p:sp>
        <p:nvSpPr>
          <p:cNvPr id="10" name="Content Placeholder 2"/>
          <p:cNvSpPr>
            <a:spLocks noGrp="1"/>
          </p:cNvSpPr>
          <p:nvPr>
            <p:ph sz="quarter" idx="13"/>
          </p:nvPr>
        </p:nvSpPr>
        <p:spPr>
          <a:xfrm>
            <a:off x="5046132" y="685800"/>
            <a:ext cx="6034375" cy="4688785"/>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Text Placeholder 3"/>
          <p:cNvSpPr>
            <a:spLocks noGrp="1"/>
          </p:cNvSpPr>
          <p:nvPr>
            <p:ph type="body" sz="half" idx="2"/>
          </p:nvPr>
        </p:nvSpPr>
        <p:spPr>
          <a:xfrm>
            <a:off x="693642" y="2709052"/>
            <a:ext cx="4126861" cy="2665533"/>
          </a:xfrm>
        </p:spPr>
        <p:txBody>
          <a:bodyPr anchor="t">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p:cNvSpPr>
            <a:spLocks noGrp="1"/>
          </p:cNvSpPr>
          <p:nvPr>
            <p:ph type="dt" sz="half" idx="10"/>
          </p:nvPr>
        </p:nvSpPr>
        <p:spPr/>
        <p:txBody>
          <a:bodyPr/>
          <a:lstStyle/>
          <a:p>
            <a:fld id="{50C3BFE2-83B7-4B0A-B9D3-AB28331082B3}" type="datetimeFigureOut">
              <a:rPr lang="en-US" dirty="0"/>
              <a:t>3/29/2022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685800"/>
            <a:ext cx="6345302" cy="2023252"/>
          </a:xfrm>
        </p:spPr>
        <p:txBody>
          <a:bodyPr anchor="b">
            <a:normAutofit/>
          </a:bodyPr>
          <a:lstStyle>
            <a:lvl1pPr algn="ctr">
              <a:defRPr sz="3600"/>
            </a:lvl1pPr>
          </a:lstStyle>
          <a:p>
            <a:r>
              <a:rPr lang="en-GB"/>
              <a:t>Click to edit Master title style</a:t>
            </a:r>
            <a:endParaRPr lang="en-US" dirty="0"/>
          </a:p>
        </p:txBody>
      </p:sp>
      <p:sp>
        <p:nvSpPr>
          <p:cNvPr id="3" name="Picture Placeholder 2"/>
          <p:cNvSpPr>
            <a:spLocks noGrp="1" noChangeAspect="1"/>
          </p:cNvSpPr>
          <p:nvPr>
            <p:ph type="pic" idx="1"/>
          </p:nvPr>
        </p:nvSpPr>
        <p:spPr>
          <a:xfrm>
            <a:off x="7482362" y="0"/>
            <a:ext cx="3598146" cy="5071533"/>
          </a:xfrm>
          <a:ln w="57150" cmpd="thinThick">
            <a:solidFill>
              <a:schemeClr val="bg1">
                <a:lumMod val="50000"/>
              </a:schemeClr>
            </a:solidFill>
            <a:miter lim="800000"/>
          </a:ln>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dirty="0"/>
              <a:t>Click icon to add picture</a:t>
            </a:r>
            <a:endParaRPr lang="en-US" dirty="0"/>
          </a:p>
        </p:txBody>
      </p:sp>
      <p:sp>
        <p:nvSpPr>
          <p:cNvPr id="4" name="Text Placeholder 3"/>
          <p:cNvSpPr>
            <a:spLocks noGrp="1"/>
          </p:cNvSpPr>
          <p:nvPr>
            <p:ph type="body" sz="half" idx="2"/>
          </p:nvPr>
        </p:nvSpPr>
        <p:spPr>
          <a:xfrm>
            <a:off x="685801" y="2709052"/>
            <a:ext cx="6345301" cy="2362481"/>
          </a:xfrm>
        </p:spPr>
        <p:txBody>
          <a:bodyPr anchor="t">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p:cNvSpPr>
            <a:spLocks noGrp="1"/>
          </p:cNvSpPr>
          <p:nvPr>
            <p:ph type="dt" sz="half" idx="10"/>
          </p:nvPr>
        </p:nvSpPr>
        <p:spPr/>
        <p:txBody>
          <a:bodyPr/>
          <a:lstStyle/>
          <a:p>
            <a:fld id="{12EF78E3-FDA3-4D28-AAA2-0B81F349A39D}" type="datetimeFigureOut">
              <a:rPr lang="en-US" dirty="0"/>
              <a:t>3/29/2022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jp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pic>
        <p:nvPicPr>
          <p:cNvPr id="7" name="Picture 6" descr="Brickwork-HD-R1a.jp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grpSp>
        <p:nvGrpSpPr>
          <p:cNvPr id="10" name="Group 9"/>
          <p:cNvGrpSpPr/>
          <p:nvPr/>
        </p:nvGrpSpPr>
        <p:grpSpPr>
          <a:xfrm>
            <a:off x="-25397" y="0"/>
            <a:ext cx="12005350" cy="6644081"/>
            <a:chOff x="-25397" y="0"/>
            <a:chExt cx="12005350" cy="6644081"/>
          </a:xfrm>
        </p:grpSpPr>
        <p:sp useBgFill="1">
          <p:nvSpPr>
            <p:cNvPr id="11" name="Rectangle 10"/>
            <p:cNvSpPr/>
            <p:nvPr/>
          </p:nvSpPr>
          <p:spPr>
            <a:xfrm>
              <a:off x="1" y="0"/>
              <a:ext cx="11979952" cy="6644081"/>
            </a:xfrm>
            <a:prstGeom prst="rect">
              <a:avLst/>
            </a:prstGeom>
            <a:ln>
              <a:noFill/>
            </a:ln>
            <a:effectLst>
              <a:outerShdw blurRad="98425" dist="76200" dir="4380000" algn="tl" rotWithShape="0">
                <a:srgbClr val="000000">
                  <a:alpha val="68000"/>
                </a:srgbClr>
              </a:outerShdw>
            </a:effectLst>
          </p:spPr>
          <p:style>
            <a:lnRef idx="1">
              <a:schemeClr val="accent1"/>
            </a:lnRef>
            <a:fillRef idx="3">
              <a:schemeClr val="accent1"/>
            </a:fillRef>
            <a:effectRef idx="2">
              <a:schemeClr val="accent1"/>
            </a:effectRef>
            <a:fontRef idx="minor">
              <a:schemeClr val="lt1"/>
            </a:fontRef>
          </p:style>
        </p:sp>
        <p:sp>
          <p:nvSpPr>
            <p:cNvPr id="12" name="Freeform 11"/>
            <p:cNvSpPr/>
            <p:nvPr/>
          </p:nvSpPr>
          <p:spPr>
            <a:xfrm>
              <a:off x="-25397" y="0"/>
              <a:ext cx="11773291" cy="6419514"/>
            </a:xfrm>
            <a:custGeom>
              <a:avLst/>
              <a:gdLst/>
              <a:ahLst/>
              <a:cxnLst/>
              <a:rect l="l" t="t" r="r" b="b"/>
              <a:pathLst>
                <a:path w="11773291" h="6419514">
                  <a:moveTo>
                    <a:pt x="11750059" y="0"/>
                  </a:moveTo>
                  <a:lnTo>
                    <a:pt x="11773291" y="6419514"/>
                  </a:lnTo>
                  <a:lnTo>
                    <a:pt x="0" y="6411047"/>
                  </a:lnTo>
                </a:path>
              </a:pathLst>
            </a:custGeom>
            <a:ln w="82550">
              <a:solidFill>
                <a:schemeClr val="tx1">
                  <a:lumMod val="50000"/>
                  <a:lumOff val="50000"/>
                </a:schemeClr>
              </a:solidFill>
              <a:miter lim="800000"/>
            </a:ln>
          </p:spPr>
          <p:style>
            <a:lnRef idx="2">
              <a:schemeClr val="accent1"/>
            </a:lnRef>
            <a:fillRef idx="0">
              <a:schemeClr val="accent1"/>
            </a:fillRef>
            <a:effectRef idx="1">
              <a:schemeClr val="accent1"/>
            </a:effectRef>
            <a:fontRef idx="minor">
              <a:schemeClr val="tx1"/>
            </a:fontRef>
          </p:style>
        </p:sp>
        <p:sp>
          <p:nvSpPr>
            <p:cNvPr id="13" name="Rectangle 12"/>
            <p:cNvSpPr/>
            <p:nvPr/>
          </p:nvSpPr>
          <p:spPr>
            <a:xfrm>
              <a:off x="1" y="5600215"/>
              <a:ext cx="11706512" cy="780581"/>
            </a:xfrm>
            <a:prstGeom prst="rect">
              <a:avLst/>
            </a:pr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85801" y="685800"/>
            <a:ext cx="7651488" cy="1151965"/>
          </a:xfrm>
          <a:prstGeom prst="rect">
            <a:avLst/>
          </a:prstGeom>
        </p:spPr>
        <p:txBody>
          <a:bodyPr vert="horz" lIns="91440" tIns="45720" rIns="91440" bIns="45720" rtlCol="0" anchor="ctr">
            <a:normAutofit/>
          </a:bodyPr>
          <a:lstStyle/>
          <a:p>
            <a:r>
              <a:rPr lang="en-GB" dirty="0"/>
              <a:t>Click to edit Master title style</a:t>
            </a:r>
            <a:endParaRPr lang="en-US" dirty="0"/>
          </a:p>
        </p:txBody>
      </p:sp>
      <p:sp>
        <p:nvSpPr>
          <p:cNvPr id="3" name="Text Placeholder 2"/>
          <p:cNvSpPr>
            <a:spLocks noGrp="1"/>
          </p:cNvSpPr>
          <p:nvPr>
            <p:ph type="body" idx="1"/>
          </p:nvPr>
        </p:nvSpPr>
        <p:spPr>
          <a:xfrm>
            <a:off x="685800" y="2063396"/>
            <a:ext cx="10396883" cy="3311189"/>
          </a:xfrm>
          <a:prstGeom prst="rect">
            <a:avLst/>
          </a:prstGeom>
        </p:spPr>
        <p:txBody>
          <a:bodyPr vert="horz" lIns="91440" tIns="45720" rIns="91440" bIns="45720" rtlCol="0" anchor="ctr">
            <a:normAutofit/>
          </a:body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US" dirty="0"/>
          </a:p>
        </p:txBody>
      </p:sp>
      <p:sp>
        <p:nvSpPr>
          <p:cNvPr id="4" name="Date Placeholder 3"/>
          <p:cNvSpPr>
            <a:spLocks noGrp="1"/>
          </p:cNvSpPr>
          <p:nvPr>
            <p:ph type="dt" sz="half" idx="2"/>
          </p:nvPr>
        </p:nvSpPr>
        <p:spPr>
          <a:xfrm>
            <a:off x="7651261" y="5757334"/>
            <a:ext cx="3431421" cy="498470"/>
          </a:xfrm>
          <a:prstGeom prst="rect">
            <a:avLst/>
          </a:prstGeom>
        </p:spPr>
        <p:txBody>
          <a:bodyPr vert="horz" lIns="91440" tIns="45720" rIns="91440" bIns="45720" rtlCol="0" anchor="ctr"/>
          <a:lstStyle>
            <a:lvl1pPr algn="r">
              <a:defRPr sz="3200" cap="all" baseline="0">
                <a:solidFill>
                  <a:schemeClr val="accent1">
                    <a:lumMod val="50000"/>
                  </a:schemeClr>
                </a:solidFill>
              </a:defRPr>
            </a:lvl1pPr>
          </a:lstStyle>
          <a:p>
            <a:fld id="{C35BB1C6-BF8F-4481-8AB2-603A1C8A906A}" type="datetimeFigureOut">
              <a:rPr lang="en-US" dirty="0"/>
              <a:t>3/29/2022</a:t>
            </a:fld>
            <a:endParaRPr lang="en-US" dirty="0"/>
          </a:p>
        </p:txBody>
      </p:sp>
      <p:sp>
        <p:nvSpPr>
          <p:cNvPr id="6" name="Slide Number Placeholder 5"/>
          <p:cNvSpPr>
            <a:spLocks noGrp="1"/>
          </p:cNvSpPr>
          <p:nvPr>
            <p:ph type="sldNum" sz="quarter" idx="4"/>
          </p:nvPr>
        </p:nvSpPr>
        <p:spPr>
          <a:xfrm>
            <a:off x="6287121" y="5757334"/>
            <a:ext cx="907186" cy="498470"/>
          </a:xfrm>
          <a:prstGeom prst="rect">
            <a:avLst/>
          </a:prstGeom>
        </p:spPr>
        <p:txBody>
          <a:bodyPr vert="horz" lIns="91440" tIns="45720" rIns="91440" bIns="45720" rtlCol="0" anchor="ctr"/>
          <a:lstStyle>
            <a:lvl1pPr algn="ctr">
              <a:defRPr sz="3200" cap="all" baseline="0">
                <a:solidFill>
                  <a:schemeClr val="accent1">
                    <a:lumMod val="50000"/>
                  </a:schemeClr>
                </a:solidFill>
              </a:defRPr>
            </a:lvl1pPr>
          </a:lstStyle>
          <a:p>
            <a:fld id="{6D22F896-40B5-4ADD-8801-0D06FADFA095}" type="slidenum">
              <a:rPr lang="en-US" dirty="0"/>
              <a:pPr/>
              <a:t>‹#›</a:t>
            </a:fld>
            <a:endParaRPr lang="en-US" dirty="0"/>
          </a:p>
        </p:txBody>
      </p:sp>
      <p:sp>
        <p:nvSpPr>
          <p:cNvPr id="5" name="Footer Placeholder 4"/>
          <p:cNvSpPr>
            <a:spLocks noGrp="1"/>
          </p:cNvSpPr>
          <p:nvPr>
            <p:ph type="ftr" sz="quarter" idx="3"/>
          </p:nvPr>
        </p:nvSpPr>
        <p:spPr>
          <a:xfrm>
            <a:off x="685801" y="5757334"/>
            <a:ext cx="5499719" cy="498470"/>
          </a:xfrm>
          <a:prstGeom prst="rect">
            <a:avLst/>
          </a:prstGeom>
        </p:spPr>
        <p:txBody>
          <a:bodyPr vert="horz" lIns="91440" tIns="45720" rIns="91440" bIns="45720" rtlCol="0" anchor="ctr"/>
          <a:lstStyle>
            <a:lvl1pPr algn="l">
              <a:defRPr sz="3200" cap="all" baseline="0">
                <a:solidFill>
                  <a:schemeClr val="accent1">
                    <a:lumMod val="50000"/>
                  </a:schemeClr>
                </a:solidFill>
              </a:defRPr>
            </a:lvl1pPr>
          </a:lstStyle>
          <a:p>
            <a:r>
              <a:rPr lang="en-US" dirty="0" err="1" smtClean="0"/>
              <a:t>Neurodiversity</a:t>
            </a:r>
            <a:r>
              <a:rPr lang="en-US" dirty="0" smtClean="0"/>
              <a:t> in the church</a:t>
            </a:r>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6" r:id="rId12"/>
    <p:sldLayoutId id="2147483663" r:id="rId13"/>
    <p:sldLayoutId id="2147483667" r:id="rId14"/>
    <p:sldLayoutId id="2147483668" r:id="rId15"/>
    <p:sldLayoutId id="2147483658" r:id="rId16"/>
    <p:sldLayoutId id="2147483659" r:id="rId17"/>
  </p:sldLayoutIdLst>
  <mc:AlternateContent xmlns:mc="http://schemas.openxmlformats.org/markup-compatibility/2006" xmlns:p14="http://schemas.microsoft.com/office/powerpoint/2010/main">
    <mc:Choice Requires="p14">
      <p:transition p14:dur="0" advClick="0"/>
    </mc:Choice>
    <mc:Fallback xmlns="">
      <p:transition advClick="0"/>
    </mc:Fallback>
  </mc:AlternateContent>
  <p:hf sldNum="0" hdr="0" ftr="0" dt="0"/>
  <p:txStyles>
    <p:titleStyle>
      <a:lvl1pPr algn="l" defTabSz="914400" rtl="0" eaLnBrk="1" latinLnBrk="0" hangingPunct="1">
        <a:lnSpc>
          <a:spcPct val="90000"/>
        </a:lnSpc>
        <a:spcBef>
          <a:spcPct val="0"/>
        </a:spcBef>
        <a:buNone/>
        <a:defRPr sz="5400" kern="1200" cap="all" baseline="0">
          <a:solidFill>
            <a:schemeClr val="accent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accent1"/>
        </a:buClr>
        <a:buSzPct val="160000"/>
        <a:buFont typeface="Arial" panose="020B0604020202020204" pitchFamily="34" charset="0"/>
        <a:buChar char="•"/>
        <a:defRPr sz="2400" kern="1200" cap="none"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2000" kern="1200" cap="none"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600" kern="1200" cap="none"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none"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none"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167BF67A-356A-B94C-A3E2-F08BD22F3F6C}"/>
              </a:ext>
            </a:extLst>
          </p:cNvPr>
          <p:cNvSpPr>
            <a:spLocks noGrp="1"/>
          </p:cNvSpPr>
          <p:nvPr>
            <p:ph type="ctrTitle"/>
          </p:nvPr>
        </p:nvSpPr>
        <p:spPr/>
        <p:txBody>
          <a:bodyPr>
            <a:normAutofit/>
          </a:bodyPr>
          <a:lstStyle/>
          <a:p>
            <a:r>
              <a:rPr lang="en-US" sz="7200" dirty="0" smtClean="0">
                <a:solidFill>
                  <a:schemeClr val="tx1">
                    <a:lumMod val="50000"/>
                    <a:lumOff val="50000"/>
                  </a:schemeClr>
                </a:solidFill>
              </a:rPr>
              <a:t>PEOPLE WITH AUTISM &amp; </a:t>
            </a:r>
            <a:r>
              <a:rPr lang="en-US" sz="7200" dirty="0" smtClean="0">
                <a:solidFill>
                  <a:schemeClr val="tx1">
                    <a:lumMod val="50000"/>
                    <a:lumOff val="50000"/>
                  </a:schemeClr>
                </a:solidFill>
              </a:rPr>
              <a:t> </a:t>
            </a:r>
            <a:r>
              <a:rPr lang="en-US" sz="7200" dirty="0" smtClean="0">
                <a:solidFill>
                  <a:schemeClr val="tx1">
                    <a:lumMod val="50000"/>
                    <a:lumOff val="50000"/>
                  </a:schemeClr>
                </a:solidFill>
              </a:rPr>
              <a:t>workplace barriers</a:t>
            </a:r>
            <a:endParaRPr lang="en-US" sz="7200" dirty="0">
              <a:solidFill>
                <a:schemeClr val="tx1">
                  <a:lumMod val="50000"/>
                  <a:lumOff val="50000"/>
                </a:schemeClr>
              </a:solidFill>
            </a:endParaRPr>
          </a:p>
        </p:txBody>
      </p:sp>
      <p:sp>
        <p:nvSpPr>
          <p:cNvPr id="3" name="Subtitle 2">
            <a:extLst>
              <a:ext uri="{FF2B5EF4-FFF2-40B4-BE49-F238E27FC236}">
                <a16:creationId xmlns="" xmlns:a16="http://schemas.microsoft.com/office/drawing/2014/main" id="{E196AA59-09C3-034B-B2E6-25FEBD77A47D}"/>
              </a:ext>
            </a:extLst>
          </p:cNvPr>
          <p:cNvSpPr>
            <a:spLocks noGrp="1"/>
          </p:cNvSpPr>
          <p:nvPr>
            <p:ph type="subTitle" idx="1"/>
          </p:nvPr>
        </p:nvSpPr>
        <p:spPr>
          <a:xfrm rot="21420000">
            <a:off x="186108" y="5489141"/>
            <a:ext cx="7463001" cy="550333"/>
          </a:xfrm>
        </p:spPr>
        <p:txBody>
          <a:bodyPr/>
          <a:lstStyle/>
          <a:p>
            <a:pPr algn="ctr"/>
            <a:r>
              <a:rPr lang="en-US" dirty="0" smtClean="0">
                <a:solidFill>
                  <a:schemeClr val="bg1"/>
                </a:solidFill>
              </a:rPr>
              <a:t>Discrimination in the workplace</a:t>
            </a:r>
            <a:endParaRPr lang="en-US" dirty="0">
              <a:solidFill>
                <a:schemeClr val="bg1"/>
              </a:solidFill>
            </a:endParaRPr>
          </a:p>
        </p:txBody>
      </p:sp>
      <p:pic>
        <p:nvPicPr>
          <p:cNvPr id="5" name="Picture 4">
            <a:extLst>
              <a:ext uri="{FF2B5EF4-FFF2-40B4-BE49-F238E27FC236}">
                <a16:creationId xmlns:a16="http://schemas.microsoft.com/office/drawing/2014/main" xmlns="" id="{54D37A42-5C83-C24B-8301-A1B85CBFA564}"/>
              </a:ext>
            </a:extLst>
          </p:cNvPr>
          <p:cNvPicPr>
            <a:picLocks noChangeAspect="1"/>
          </p:cNvPicPr>
          <p:nvPr/>
        </p:nvPicPr>
        <p:blipFill>
          <a:blip r:embed="rId3"/>
          <a:stretch>
            <a:fillRect/>
          </a:stretch>
        </p:blipFill>
        <p:spPr>
          <a:xfrm rot="21388333">
            <a:off x="8105120" y="4403337"/>
            <a:ext cx="3066994" cy="1542194"/>
          </a:xfrm>
          <a:prstGeom prst="rect">
            <a:avLst/>
          </a:prstGeom>
        </p:spPr>
      </p:pic>
    </p:spTree>
    <p:extLst>
      <p:ext uri="{BB962C8B-B14F-4D97-AF65-F5344CB8AC3E}">
        <p14:creationId xmlns:p14="http://schemas.microsoft.com/office/powerpoint/2010/main" val="2907203028"/>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4F9D84A1-2451-C24F-84E1-0FC652886B32}"/>
              </a:ext>
            </a:extLst>
          </p:cNvPr>
          <p:cNvSpPr>
            <a:spLocks noGrp="1"/>
          </p:cNvSpPr>
          <p:nvPr>
            <p:ph type="title"/>
          </p:nvPr>
        </p:nvSpPr>
        <p:spPr>
          <a:xfrm>
            <a:off x="685800" y="241654"/>
            <a:ext cx="10396882" cy="1151965"/>
          </a:xfrm>
        </p:spPr>
        <p:txBody>
          <a:bodyPr>
            <a:normAutofit/>
          </a:bodyPr>
          <a:lstStyle/>
          <a:p>
            <a:r>
              <a:rPr lang="en-US" sz="4000" dirty="0"/>
              <a:t>Overcoming barriers in the workplace</a:t>
            </a:r>
          </a:p>
        </p:txBody>
      </p:sp>
      <p:sp>
        <p:nvSpPr>
          <p:cNvPr id="3" name="Content Placeholder 2">
            <a:extLst>
              <a:ext uri="{FF2B5EF4-FFF2-40B4-BE49-F238E27FC236}">
                <a16:creationId xmlns="" xmlns:a16="http://schemas.microsoft.com/office/drawing/2014/main" id="{B6C32B94-D59A-A54A-A7F8-F301A0A95801}"/>
              </a:ext>
            </a:extLst>
          </p:cNvPr>
          <p:cNvSpPr>
            <a:spLocks noGrp="1"/>
          </p:cNvSpPr>
          <p:nvPr>
            <p:ph sz="quarter" idx="13"/>
          </p:nvPr>
        </p:nvSpPr>
        <p:spPr>
          <a:xfrm>
            <a:off x="531254" y="1246725"/>
            <a:ext cx="10394707" cy="3797280"/>
          </a:xfrm>
        </p:spPr>
        <p:txBody>
          <a:bodyPr>
            <a:normAutofit/>
          </a:bodyPr>
          <a:lstStyle/>
          <a:p>
            <a:pPr marL="0" indent="0">
              <a:buNone/>
            </a:pPr>
            <a:r>
              <a:rPr lang="en-GB" dirty="0"/>
              <a:t>Unexpected change is hard to cope with, whether that’s day-to-day disruption or grand reorganisation. </a:t>
            </a:r>
            <a:endParaRPr lang="en-US" dirty="0"/>
          </a:p>
        </p:txBody>
      </p:sp>
      <p:sp>
        <p:nvSpPr>
          <p:cNvPr id="7" name="Footer Placeholder 4"/>
          <p:cNvSpPr>
            <a:spLocks noGrp="1"/>
          </p:cNvSpPr>
          <p:nvPr>
            <p:ph type="ftr" sz="quarter" idx="11"/>
          </p:nvPr>
        </p:nvSpPr>
        <p:spPr>
          <a:xfrm>
            <a:off x="685801" y="5757334"/>
            <a:ext cx="5499719" cy="498470"/>
          </a:xfrm>
        </p:spPr>
        <p:txBody>
          <a:bodyPr/>
          <a:lstStyle/>
          <a:p>
            <a:r>
              <a:rPr lang="en-US" dirty="0">
                <a:solidFill>
                  <a:schemeClr val="bg1"/>
                </a:solidFill>
              </a:rPr>
              <a:t>Barrier </a:t>
            </a:r>
            <a:r>
              <a:rPr lang="en-US" dirty="0" smtClean="0">
                <a:solidFill>
                  <a:schemeClr val="bg1"/>
                </a:solidFill>
              </a:rPr>
              <a:t>9: Change </a:t>
            </a:r>
            <a:endParaRPr lang="en-US" dirty="0">
              <a:solidFill>
                <a:schemeClr val="bg1"/>
              </a:solidFill>
            </a:endParaRPr>
          </a:p>
        </p:txBody>
      </p:sp>
    </p:spTree>
    <p:extLst>
      <p:ext uri="{BB962C8B-B14F-4D97-AF65-F5344CB8AC3E}">
        <p14:creationId xmlns:p14="http://schemas.microsoft.com/office/powerpoint/2010/main" val="276960461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4F9D84A1-2451-C24F-84E1-0FC652886B32}"/>
              </a:ext>
            </a:extLst>
          </p:cNvPr>
          <p:cNvSpPr>
            <a:spLocks noGrp="1"/>
          </p:cNvSpPr>
          <p:nvPr>
            <p:ph type="title"/>
          </p:nvPr>
        </p:nvSpPr>
        <p:spPr>
          <a:xfrm>
            <a:off x="685800" y="241654"/>
            <a:ext cx="10396882" cy="1151965"/>
          </a:xfrm>
        </p:spPr>
        <p:txBody>
          <a:bodyPr>
            <a:normAutofit/>
          </a:bodyPr>
          <a:lstStyle/>
          <a:p>
            <a:r>
              <a:rPr lang="en-US" sz="4000" dirty="0"/>
              <a:t>Overcoming barriers in the workplace</a:t>
            </a:r>
          </a:p>
        </p:txBody>
      </p:sp>
      <p:sp>
        <p:nvSpPr>
          <p:cNvPr id="3" name="Content Placeholder 2">
            <a:extLst>
              <a:ext uri="{FF2B5EF4-FFF2-40B4-BE49-F238E27FC236}">
                <a16:creationId xmlns="" xmlns:a16="http://schemas.microsoft.com/office/drawing/2014/main" id="{B6C32B94-D59A-A54A-A7F8-F301A0A95801}"/>
              </a:ext>
            </a:extLst>
          </p:cNvPr>
          <p:cNvSpPr>
            <a:spLocks noGrp="1"/>
          </p:cNvSpPr>
          <p:nvPr>
            <p:ph sz="quarter" idx="13"/>
          </p:nvPr>
        </p:nvSpPr>
        <p:spPr>
          <a:xfrm>
            <a:off x="531254" y="1246725"/>
            <a:ext cx="10394707" cy="3797280"/>
          </a:xfrm>
        </p:spPr>
        <p:txBody>
          <a:bodyPr>
            <a:normAutofit/>
          </a:bodyPr>
          <a:lstStyle/>
          <a:p>
            <a:pPr marL="0" indent="0">
              <a:buNone/>
            </a:pPr>
            <a:r>
              <a:rPr lang="en-GB" sz="2800" dirty="0"/>
              <a:t>Recent years have seen cuts to many services that support </a:t>
            </a:r>
            <a:r>
              <a:rPr lang="en-GB" sz="2800" dirty="0" smtClean="0"/>
              <a:t>adults with autism– </a:t>
            </a:r>
            <a:r>
              <a:rPr lang="en-GB" sz="2800" dirty="0"/>
              <a:t>including some for finding and keeping work. Work can also be less secure, for example with fixed-term or zero-hours </a:t>
            </a:r>
            <a:r>
              <a:rPr lang="en-GB" sz="2800" dirty="0" smtClean="0"/>
              <a:t>contracts.</a:t>
            </a:r>
            <a:endParaRPr lang="en-US" sz="2800" dirty="0"/>
          </a:p>
        </p:txBody>
      </p:sp>
      <p:sp>
        <p:nvSpPr>
          <p:cNvPr id="7" name="Footer Placeholder 4"/>
          <p:cNvSpPr>
            <a:spLocks noGrp="1"/>
          </p:cNvSpPr>
          <p:nvPr>
            <p:ph type="ftr" sz="quarter" idx="11"/>
          </p:nvPr>
        </p:nvSpPr>
        <p:spPr>
          <a:xfrm>
            <a:off x="685801" y="5757334"/>
            <a:ext cx="5499719" cy="498470"/>
          </a:xfrm>
        </p:spPr>
        <p:txBody>
          <a:bodyPr/>
          <a:lstStyle/>
          <a:p>
            <a:r>
              <a:rPr lang="en-US" dirty="0">
                <a:solidFill>
                  <a:schemeClr val="bg1"/>
                </a:solidFill>
              </a:rPr>
              <a:t>Barrier </a:t>
            </a:r>
            <a:r>
              <a:rPr lang="en-US" dirty="0" smtClean="0">
                <a:solidFill>
                  <a:schemeClr val="bg1"/>
                </a:solidFill>
              </a:rPr>
              <a:t>10: job insecurity</a:t>
            </a:r>
            <a:endParaRPr lang="en-US" dirty="0">
              <a:solidFill>
                <a:schemeClr val="bg1"/>
              </a:solidFill>
            </a:endParaRPr>
          </a:p>
        </p:txBody>
      </p:sp>
    </p:spTree>
    <p:extLst>
      <p:ext uri="{BB962C8B-B14F-4D97-AF65-F5344CB8AC3E}">
        <p14:creationId xmlns:p14="http://schemas.microsoft.com/office/powerpoint/2010/main" val="399858035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4F9D84A1-2451-C24F-84E1-0FC652886B32}"/>
              </a:ext>
            </a:extLst>
          </p:cNvPr>
          <p:cNvSpPr>
            <a:spLocks noGrp="1"/>
          </p:cNvSpPr>
          <p:nvPr>
            <p:ph type="title"/>
          </p:nvPr>
        </p:nvSpPr>
        <p:spPr>
          <a:xfrm>
            <a:off x="685800" y="241654"/>
            <a:ext cx="10396882" cy="1151965"/>
          </a:xfrm>
        </p:spPr>
        <p:txBody>
          <a:bodyPr>
            <a:normAutofit/>
          </a:bodyPr>
          <a:lstStyle/>
          <a:p>
            <a:r>
              <a:rPr lang="en-US" sz="4000" dirty="0" smtClean="0"/>
              <a:t>Overcoming barriers in the workplace</a:t>
            </a:r>
            <a:endParaRPr lang="en-US" sz="4000" dirty="0"/>
          </a:p>
        </p:txBody>
      </p:sp>
      <p:sp>
        <p:nvSpPr>
          <p:cNvPr id="3" name="Content Placeholder 2">
            <a:extLst>
              <a:ext uri="{FF2B5EF4-FFF2-40B4-BE49-F238E27FC236}">
                <a16:creationId xmlns="" xmlns:a16="http://schemas.microsoft.com/office/drawing/2014/main" id="{B6C32B94-D59A-A54A-A7F8-F301A0A95801}"/>
              </a:ext>
            </a:extLst>
          </p:cNvPr>
          <p:cNvSpPr>
            <a:spLocks noGrp="1"/>
          </p:cNvSpPr>
          <p:nvPr>
            <p:ph sz="quarter" idx="13"/>
          </p:nvPr>
        </p:nvSpPr>
        <p:spPr>
          <a:xfrm>
            <a:off x="531254" y="1246725"/>
            <a:ext cx="10394707" cy="3797280"/>
          </a:xfrm>
        </p:spPr>
        <p:txBody>
          <a:bodyPr>
            <a:normAutofit/>
          </a:bodyPr>
          <a:lstStyle/>
          <a:p>
            <a:pPr marL="0" indent="0">
              <a:buNone/>
            </a:pPr>
            <a:r>
              <a:rPr lang="en-GB" sz="2800" dirty="0"/>
              <a:t>Job adverts often use jargon. Interviews may have sensory distractions, </a:t>
            </a:r>
            <a:r>
              <a:rPr lang="en-GB" sz="2800" dirty="0" smtClean="0"/>
              <a:t>interviewers may use badly-worded </a:t>
            </a:r>
            <a:r>
              <a:rPr lang="en-GB" sz="2800" dirty="0"/>
              <a:t>questions, and judge applicants on social behaviour such as </a:t>
            </a:r>
            <a:r>
              <a:rPr lang="en-GB" sz="2800" dirty="0" smtClean="0"/>
              <a:t>eye contact and body language. </a:t>
            </a:r>
            <a:endParaRPr lang="en-US" sz="2800" dirty="0"/>
          </a:p>
        </p:txBody>
      </p:sp>
      <p:sp>
        <p:nvSpPr>
          <p:cNvPr id="7" name="Footer Placeholder 4"/>
          <p:cNvSpPr>
            <a:spLocks noGrp="1"/>
          </p:cNvSpPr>
          <p:nvPr>
            <p:ph type="ftr" sz="quarter" idx="11"/>
          </p:nvPr>
        </p:nvSpPr>
        <p:spPr>
          <a:xfrm>
            <a:off x="685801" y="5757334"/>
            <a:ext cx="7852024" cy="498470"/>
          </a:xfrm>
        </p:spPr>
        <p:txBody>
          <a:bodyPr/>
          <a:lstStyle/>
          <a:p>
            <a:r>
              <a:rPr lang="en-US" dirty="0" smtClean="0">
                <a:solidFill>
                  <a:schemeClr val="bg1"/>
                </a:solidFill>
              </a:rPr>
              <a:t>Barrier 1: Getting employment</a:t>
            </a:r>
            <a:endParaRPr lang="en-US" dirty="0">
              <a:solidFill>
                <a:schemeClr val="bg1"/>
              </a:solidFill>
            </a:endParaRPr>
          </a:p>
        </p:txBody>
      </p:sp>
    </p:spTree>
    <p:extLst>
      <p:ext uri="{BB962C8B-B14F-4D97-AF65-F5344CB8AC3E}">
        <p14:creationId xmlns:p14="http://schemas.microsoft.com/office/powerpoint/2010/main" val="4110996040"/>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4F9D84A1-2451-C24F-84E1-0FC652886B32}"/>
              </a:ext>
            </a:extLst>
          </p:cNvPr>
          <p:cNvSpPr>
            <a:spLocks noGrp="1"/>
          </p:cNvSpPr>
          <p:nvPr>
            <p:ph type="title"/>
          </p:nvPr>
        </p:nvSpPr>
        <p:spPr>
          <a:xfrm>
            <a:off x="685800" y="241654"/>
            <a:ext cx="10396882" cy="1151965"/>
          </a:xfrm>
        </p:spPr>
        <p:txBody>
          <a:bodyPr>
            <a:normAutofit/>
          </a:bodyPr>
          <a:lstStyle/>
          <a:p>
            <a:r>
              <a:rPr lang="en-US" sz="4000" dirty="0"/>
              <a:t>Overcoming barriers in the workplace</a:t>
            </a:r>
          </a:p>
        </p:txBody>
      </p:sp>
      <p:sp>
        <p:nvSpPr>
          <p:cNvPr id="3" name="Content Placeholder 2">
            <a:extLst>
              <a:ext uri="{FF2B5EF4-FFF2-40B4-BE49-F238E27FC236}">
                <a16:creationId xmlns="" xmlns:a16="http://schemas.microsoft.com/office/drawing/2014/main" id="{B6C32B94-D59A-A54A-A7F8-F301A0A95801}"/>
              </a:ext>
            </a:extLst>
          </p:cNvPr>
          <p:cNvSpPr>
            <a:spLocks noGrp="1"/>
          </p:cNvSpPr>
          <p:nvPr>
            <p:ph sz="quarter" idx="13"/>
          </p:nvPr>
        </p:nvSpPr>
        <p:spPr>
          <a:xfrm>
            <a:off x="531254" y="1246725"/>
            <a:ext cx="10394707" cy="3797280"/>
          </a:xfrm>
        </p:spPr>
        <p:txBody>
          <a:bodyPr>
            <a:normAutofit/>
          </a:bodyPr>
          <a:lstStyle/>
          <a:p>
            <a:pPr marL="0" indent="0">
              <a:buNone/>
            </a:pPr>
            <a:r>
              <a:rPr lang="en-GB" sz="2800" dirty="0" smtClean="0"/>
              <a:t>Workplace induction may </a:t>
            </a:r>
            <a:r>
              <a:rPr lang="en-GB" sz="2800" dirty="0"/>
              <a:t>not </a:t>
            </a:r>
            <a:r>
              <a:rPr lang="en-GB" sz="2800" dirty="0" smtClean="0"/>
              <a:t>include social issues and the unwritten rules of the organisation.</a:t>
            </a:r>
          </a:p>
          <a:p>
            <a:pPr marL="0" indent="0">
              <a:buNone/>
            </a:pPr>
            <a:r>
              <a:rPr lang="en-GB" sz="2800" dirty="0" smtClean="0"/>
              <a:t>Training </a:t>
            </a:r>
            <a:r>
              <a:rPr lang="en-GB" sz="2800" dirty="0"/>
              <a:t>may not recognise autistic learning styles.</a:t>
            </a:r>
            <a:endParaRPr lang="en-US" sz="2800" dirty="0"/>
          </a:p>
        </p:txBody>
      </p:sp>
      <p:sp>
        <p:nvSpPr>
          <p:cNvPr id="7" name="Footer Placeholder 4"/>
          <p:cNvSpPr>
            <a:spLocks noGrp="1"/>
          </p:cNvSpPr>
          <p:nvPr>
            <p:ph type="ftr" sz="quarter" idx="11"/>
          </p:nvPr>
        </p:nvSpPr>
        <p:spPr>
          <a:xfrm>
            <a:off x="685801" y="5757334"/>
            <a:ext cx="5499719" cy="498470"/>
          </a:xfrm>
        </p:spPr>
        <p:txBody>
          <a:bodyPr/>
          <a:lstStyle/>
          <a:p>
            <a:r>
              <a:rPr lang="en-US" dirty="0">
                <a:solidFill>
                  <a:schemeClr val="bg1"/>
                </a:solidFill>
              </a:rPr>
              <a:t>Barrier 2</a:t>
            </a:r>
            <a:r>
              <a:rPr lang="en-US" dirty="0" smtClean="0">
                <a:solidFill>
                  <a:schemeClr val="bg1"/>
                </a:solidFill>
              </a:rPr>
              <a:t>: Learning the job </a:t>
            </a:r>
            <a:endParaRPr lang="en-US" dirty="0">
              <a:solidFill>
                <a:schemeClr val="bg1"/>
              </a:solidFill>
            </a:endParaRPr>
          </a:p>
        </p:txBody>
      </p:sp>
    </p:spTree>
    <p:extLst>
      <p:ext uri="{BB962C8B-B14F-4D97-AF65-F5344CB8AC3E}">
        <p14:creationId xmlns:p14="http://schemas.microsoft.com/office/powerpoint/2010/main" val="341423884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4F9D84A1-2451-C24F-84E1-0FC652886B32}"/>
              </a:ext>
            </a:extLst>
          </p:cNvPr>
          <p:cNvSpPr>
            <a:spLocks noGrp="1"/>
          </p:cNvSpPr>
          <p:nvPr>
            <p:ph type="title"/>
          </p:nvPr>
        </p:nvSpPr>
        <p:spPr>
          <a:xfrm>
            <a:off x="685800" y="241654"/>
            <a:ext cx="10396882" cy="1151965"/>
          </a:xfrm>
        </p:spPr>
        <p:txBody>
          <a:bodyPr>
            <a:normAutofit/>
          </a:bodyPr>
          <a:lstStyle/>
          <a:p>
            <a:r>
              <a:rPr lang="en-US" sz="4000" dirty="0"/>
              <a:t>Overcoming barriers in the workplace</a:t>
            </a:r>
          </a:p>
        </p:txBody>
      </p:sp>
      <p:sp>
        <p:nvSpPr>
          <p:cNvPr id="3" name="Content Placeholder 2">
            <a:extLst>
              <a:ext uri="{FF2B5EF4-FFF2-40B4-BE49-F238E27FC236}">
                <a16:creationId xmlns="" xmlns:a16="http://schemas.microsoft.com/office/drawing/2014/main" id="{B6C32B94-D59A-A54A-A7F8-F301A0A95801}"/>
              </a:ext>
            </a:extLst>
          </p:cNvPr>
          <p:cNvSpPr>
            <a:spLocks noGrp="1"/>
          </p:cNvSpPr>
          <p:nvPr>
            <p:ph sz="quarter" idx="13"/>
          </p:nvPr>
        </p:nvSpPr>
        <p:spPr>
          <a:xfrm>
            <a:off x="531254" y="1246725"/>
            <a:ext cx="10394707" cy="3797280"/>
          </a:xfrm>
        </p:spPr>
        <p:txBody>
          <a:bodyPr>
            <a:normAutofit/>
          </a:bodyPr>
          <a:lstStyle/>
          <a:p>
            <a:pPr marL="0" indent="0">
              <a:buNone/>
            </a:pPr>
            <a:r>
              <a:rPr lang="en-GB" sz="2800" dirty="0" smtClean="0"/>
              <a:t>Workers with autism may </a:t>
            </a:r>
            <a:r>
              <a:rPr lang="en-GB" sz="2800" dirty="0"/>
              <a:t>prefer written or visual communication. </a:t>
            </a:r>
            <a:endParaRPr lang="en-GB" sz="2800" dirty="0" smtClean="0"/>
          </a:p>
          <a:p>
            <a:pPr marL="0" indent="0">
              <a:buNone/>
            </a:pPr>
            <a:r>
              <a:rPr lang="en-GB" sz="2800" dirty="0"/>
              <a:t>T</a:t>
            </a:r>
            <a:r>
              <a:rPr lang="en-GB" sz="2800" dirty="0" smtClean="0"/>
              <a:t>hey </a:t>
            </a:r>
            <a:r>
              <a:rPr lang="en-GB" sz="2800" dirty="0"/>
              <a:t>may not speak, may not ask for help, or may ask endless questions.</a:t>
            </a:r>
            <a:endParaRPr lang="en-US" sz="2800" dirty="0"/>
          </a:p>
        </p:txBody>
      </p:sp>
      <p:sp>
        <p:nvSpPr>
          <p:cNvPr id="7" name="Footer Placeholder 4"/>
          <p:cNvSpPr>
            <a:spLocks noGrp="1"/>
          </p:cNvSpPr>
          <p:nvPr>
            <p:ph type="ftr" sz="quarter" idx="11"/>
          </p:nvPr>
        </p:nvSpPr>
        <p:spPr>
          <a:xfrm>
            <a:off x="685801" y="5757334"/>
            <a:ext cx="5499719" cy="498470"/>
          </a:xfrm>
        </p:spPr>
        <p:txBody>
          <a:bodyPr/>
          <a:lstStyle/>
          <a:p>
            <a:r>
              <a:rPr lang="en-US" dirty="0">
                <a:solidFill>
                  <a:schemeClr val="bg1"/>
                </a:solidFill>
              </a:rPr>
              <a:t>Barrier 3</a:t>
            </a:r>
            <a:r>
              <a:rPr lang="en-US" dirty="0" smtClean="0">
                <a:solidFill>
                  <a:schemeClr val="bg1"/>
                </a:solidFill>
              </a:rPr>
              <a:t>: </a:t>
            </a:r>
            <a:r>
              <a:rPr lang="en-GB" b="1" dirty="0">
                <a:solidFill>
                  <a:schemeClr val="bg1"/>
                </a:solidFill>
              </a:rPr>
              <a:t>Communication</a:t>
            </a:r>
            <a:endParaRPr lang="en-US" dirty="0">
              <a:solidFill>
                <a:schemeClr val="bg1"/>
              </a:solidFill>
            </a:endParaRPr>
          </a:p>
        </p:txBody>
      </p:sp>
    </p:spTree>
    <p:extLst>
      <p:ext uri="{BB962C8B-B14F-4D97-AF65-F5344CB8AC3E}">
        <p14:creationId xmlns:p14="http://schemas.microsoft.com/office/powerpoint/2010/main" val="4233571409"/>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4F9D84A1-2451-C24F-84E1-0FC652886B32}"/>
              </a:ext>
            </a:extLst>
          </p:cNvPr>
          <p:cNvSpPr>
            <a:spLocks noGrp="1"/>
          </p:cNvSpPr>
          <p:nvPr>
            <p:ph type="title"/>
          </p:nvPr>
        </p:nvSpPr>
        <p:spPr>
          <a:xfrm>
            <a:off x="685800" y="241654"/>
            <a:ext cx="10396882" cy="1151965"/>
          </a:xfrm>
        </p:spPr>
        <p:txBody>
          <a:bodyPr>
            <a:normAutofit/>
          </a:bodyPr>
          <a:lstStyle/>
          <a:p>
            <a:r>
              <a:rPr lang="en-US" sz="4000" dirty="0"/>
              <a:t>Overcoming barriers in the workplace</a:t>
            </a:r>
          </a:p>
        </p:txBody>
      </p:sp>
      <p:sp>
        <p:nvSpPr>
          <p:cNvPr id="3" name="Content Placeholder 2">
            <a:extLst>
              <a:ext uri="{FF2B5EF4-FFF2-40B4-BE49-F238E27FC236}">
                <a16:creationId xmlns="" xmlns:a16="http://schemas.microsoft.com/office/drawing/2014/main" id="{B6C32B94-D59A-A54A-A7F8-F301A0A95801}"/>
              </a:ext>
            </a:extLst>
          </p:cNvPr>
          <p:cNvSpPr>
            <a:spLocks noGrp="1"/>
          </p:cNvSpPr>
          <p:nvPr>
            <p:ph sz="quarter" idx="13"/>
          </p:nvPr>
        </p:nvSpPr>
        <p:spPr>
          <a:xfrm>
            <a:off x="531254" y="1246725"/>
            <a:ext cx="10394707" cy="3797280"/>
          </a:xfrm>
        </p:spPr>
        <p:txBody>
          <a:bodyPr>
            <a:normAutofit/>
          </a:bodyPr>
          <a:lstStyle/>
          <a:p>
            <a:pPr marL="0" indent="0">
              <a:buNone/>
            </a:pPr>
            <a:r>
              <a:rPr lang="en-GB" sz="2800" dirty="0"/>
              <a:t>Workplaces often demand intense social interaction, which can be difficult if </a:t>
            </a:r>
            <a:r>
              <a:rPr lang="en-GB" sz="2800" dirty="0" smtClean="0"/>
              <a:t>you are autistic.</a:t>
            </a:r>
            <a:endParaRPr lang="en-US" sz="2800" b="1" dirty="0"/>
          </a:p>
        </p:txBody>
      </p:sp>
      <p:sp>
        <p:nvSpPr>
          <p:cNvPr id="7" name="Footer Placeholder 4"/>
          <p:cNvSpPr>
            <a:spLocks noGrp="1"/>
          </p:cNvSpPr>
          <p:nvPr>
            <p:ph type="ftr" sz="quarter" idx="11"/>
          </p:nvPr>
        </p:nvSpPr>
        <p:spPr>
          <a:xfrm>
            <a:off x="685801" y="5757334"/>
            <a:ext cx="8129426" cy="498470"/>
          </a:xfrm>
        </p:spPr>
        <p:txBody>
          <a:bodyPr/>
          <a:lstStyle/>
          <a:p>
            <a:r>
              <a:rPr lang="en-US" dirty="0">
                <a:solidFill>
                  <a:schemeClr val="bg1"/>
                </a:solidFill>
              </a:rPr>
              <a:t>Barrier 4</a:t>
            </a:r>
            <a:r>
              <a:rPr lang="en-US" dirty="0" smtClean="0">
                <a:solidFill>
                  <a:schemeClr val="bg1"/>
                </a:solidFill>
              </a:rPr>
              <a:t>: Social Interaction</a:t>
            </a:r>
            <a:endParaRPr lang="en-US" dirty="0">
              <a:solidFill>
                <a:schemeClr val="bg1"/>
              </a:solidFill>
            </a:endParaRPr>
          </a:p>
        </p:txBody>
      </p:sp>
    </p:spTree>
    <p:extLst>
      <p:ext uri="{BB962C8B-B14F-4D97-AF65-F5344CB8AC3E}">
        <p14:creationId xmlns:p14="http://schemas.microsoft.com/office/powerpoint/2010/main" val="341378352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4F9D84A1-2451-C24F-84E1-0FC652886B32}"/>
              </a:ext>
            </a:extLst>
          </p:cNvPr>
          <p:cNvSpPr>
            <a:spLocks noGrp="1"/>
          </p:cNvSpPr>
          <p:nvPr>
            <p:ph type="title"/>
          </p:nvPr>
        </p:nvSpPr>
        <p:spPr>
          <a:xfrm>
            <a:off x="685800" y="241654"/>
            <a:ext cx="10396882" cy="1151965"/>
          </a:xfrm>
        </p:spPr>
        <p:txBody>
          <a:bodyPr>
            <a:normAutofit/>
          </a:bodyPr>
          <a:lstStyle/>
          <a:p>
            <a:r>
              <a:rPr lang="en-US" sz="4000" dirty="0"/>
              <a:t>Overcoming barriers in the workplace</a:t>
            </a:r>
          </a:p>
        </p:txBody>
      </p:sp>
      <p:sp>
        <p:nvSpPr>
          <p:cNvPr id="3" name="Content Placeholder 2">
            <a:extLst>
              <a:ext uri="{FF2B5EF4-FFF2-40B4-BE49-F238E27FC236}">
                <a16:creationId xmlns="" xmlns:a16="http://schemas.microsoft.com/office/drawing/2014/main" id="{B6C32B94-D59A-A54A-A7F8-F301A0A95801}"/>
              </a:ext>
            </a:extLst>
          </p:cNvPr>
          <p:cNvSpPr>
            <a:spLocks noGrp="1"/>
          </p:cNvSpPr>
          <p:nvPr>
            <p:ph sz="quarter" idx="13"/>
          </p:nvPr>
        </p:nvSpPr>
        <p:spPr>
          <a:xfrm>
            <a:off x="531254" y="1246725"/>
            <a:ext cx="10394707" cy="3797280"/>
          </a:xfrm>
        </p:spPr>
        <p:txBody>
          <a:bodyPr>
            <a:normAutofit/>
          </a:bodyPr>
          <a:lstStyle/>
          <a:p>
            <a:pPr marL="0" indent="0">
              <a:buNone/>
            </a:pPr>
            <a:r>
              <a:rPr lang="en-GB" sz="2800" dirty="0" smtClean="0"/>
              <a:t>The sensory </a:t>
            </a:r>
            <a:r>
              <a:rPr lang="en-GB" sz="2800" dirty="0"/>
              <a:t>experiences </a:t>
            </a:r>
            <a:r>
              <a:rPr lang="en-GB" sz="2800" dirty="0" smtClean="0"/>
              <a:t>of people with autism can </a:t>
            </a:r>
            <a:r>
              <a:rPr lang="en-GB" sz="2800" dirty="0"/>
              <a:t>be more (or less) intense than those of non-autistic people.</a:t>
            </a:r>
            <a:endParaRPr lang="en-US" sz="2800" dirty="0"/>
          </a:p>
        </p:txBody>
      </p:sp>
      <p:sp>
        <p:nvSpPr>
          <p:cNvPr id="7" name="Footer Placeholder 4"/>
          <p:cNvSpPr>
            <a:spLocks noGrp="1"/>
          </p:cNvSpPr>
          <p:nvPr>
            <p:ph type="ftr" sz="quarter" idx="11"/>
          </p:nvPr>
        </p:nvSpPr>
        <p:spPr>
          <a:xfrm>
            <a:off x="685801" y="5757334"/>
            <a:ext cx="5499719" cy="498470"/>
          </a:xfrm>
        </p:spPr>
        <p:txBody>
          <a:bodyPr/>
          <a:lstStyle/>
          <a:p>
            <a:r>
              <a:rPr lang="en-US" dirty="0">
                <a:solidFill>
                  <a:schemeClr val="bg1"/>
                </a:solidFill>
              </a:rPr>
              <a:t>Barrier </a:t>
            </a:r>
            <a:r>
              <a:rPr lang="en-US" dirty="0" smtClean="0">
                <a:solidFill>
                  <a:schemeClr val="bg1"/>
                </a:solidFill>
              </a:rPr>
              <a:t>5: Sensory issues </a:t>
            </a:r>
            <a:endParaRPr lang="en-US" dirty="0">
              <a:solidFill>
                <a:schemeClr val="bg1"/>
              </a:solidFill>
            </a:endParaRPr>
          </a:p>
        </p:txBody>
      </p:sp>
    </p:spTree>
    <p:extLst>
      <p:ext uri="{BB962C8B-B14F-4D97-AF65-F5344CB8AC3E}">
        <p14:creationId xmlns:p14="http://schemas.microsoft.com/office/powerpoint/2010/main" val="3448422900"/>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4F9D84A1-2451-C24F-84E1-0FC652886B32}"/>
              </a:ext>
            </a:extLst>
          </p:cNvPr>
          <p:cNvSpPr>
            <a:spLocks noGrp="1"/>
          </p:cNvSpPr>
          <p:nvPr>
            <p:ph type="title"/>
          </p:nvPr>
        </p:nvSpPr>
        <p:spPr>
          <a:xfrm>
            <a:off x="685800" y="241654"/>
            <a:ext cx="10396882" cy="1151965"/>
          </a:xfrm>
        </p:spPr>
        <p:txBody>
          <a:bodyPr>
            <a:normAutofit/>
          </a:bodyPr>
          <a:lstStyle/>
          <a:p>
            <a:r>
              <a:rPr lang="en-US" sz="4000" dirty="0"/>
              <a:t>Overcoming barriers in the workplace</a:t>
            </a:r>
          </a:p>
        </p:txBody>
      </p:sp>
      <p:sp>
        <p:nvSpPr>
          <p:cNvPr id="3" name="Content Placeholder 2">
            <a:extLst>
              <a:ext uri="{FF2B5EF4-FFF2-40B4-BE49-F238E27FC236}">
                <a16:creationId xmlns="" xmlns:a16="http://schemas.microsoft.com/office/drawing/2014/main" id="{B6C32B94-D59A-A54A-A7F8-F301A0A95801}"/>
              </a:ext>
            </a:extLst>
          </p:cNvPr>
          <p:cNvSpPr>
            <a:spLocks noGrp="1"/>
          </p:cNvSpPr>
          <p:nvPr>
            <p:ph sz="quarter" idx="13"/>
          </p:nvPr>
        </p:nvSpPr>
        <p:spPr>
          <a:xfrm>
            <a:off x="531254" y="1246725"/>
            <a:ext cx="10394707" cy="3797280"/>
          </a:xfrm>
        </p:spPr>
        <p:txBody>
          <a:bodyPr>
            <a:normAutofit/>
          </a:bodyPr>
          <a:lstStyle/>
          <a:p>
            <a:pPr marL="0" indent="0">
              <a:buNone/>
            </a:pPr>
            <a:r>
              <a:rPr lang="en-GB" sz="2800" dirty="0"/>
              <a:t>Many workplaces have rigid work schemes, causing </a:t>
            </a:r>
            <a:r>
              <a:rPr lang="en-GB" sz="2800" dirty="0" smtClean="0"/>
              <a:t>workers with autism in difficulty </a:t>
            </a:r>
            <a:r>
              <a:rPr lang="en-GB" sz="2800" dirty="0"/>
              <a:t>managing time or prioritising.</a:t>
            </a:r>
            <a:endParaRPr lang="en-US" sz="2800" dirty="0"/>
          </a:p>
        </p:txBody>
      </p:sp>
      <p:sp>
        <p:nvSpPr>
          <p:cNvPr id="7" name="Footer Placeholder 4"/>
          <p:cNvSpPr>
            <a:spLocks noGrp="1"/>
          </p:cNvSpPr>
          <p:nvPr>
            <p:ph type="ftr" sz="quarter" idx="11"/>
          </p:nvPr>
        </p:nvSpPr>
        <p:spPr>
          <a:xfrm>
            <a:off x="685801" y="5757334"/>
            <a:ext cx="5499719" cy="498470"/>
          </a:xfrm>
        </p:spPr>
        <p:txBody>
          <a:bodyPr/>
          <a:lstStyle/>
          <a:p>
            <a:r>
              <a:rPr lang="en-US" dirty="0">
                <a:solidFill>
                  <a:schemeClr val="bg1"/>
                </a:solidFill>
              </a:rPr>
              <a:t>Barrier </a:t>
            </a:r>
            <a:r>
              <a:rPr lang="en-US" dirty="0" smtClean="0">
                <a:solidFill>
                  <a:schemeClr val="bg1"/>
                </a:solidFill>
              </a:rPr>
              <a:t>6: </a:t>
            </a:r>
            <a:r>
              <a:rPr lang="en-US" dirty="0" err="1" smtClean="0">
                <a:solidFill>
                  <a:schemeClr val="bg1"/>
                </a:solidFill>
              </a:rPr>
              <a:t>organising</a:t>
            </a:r>
            <a:r>
              <a:rPr lang="en-US" dirty="0" smtClean="0">
                <a:solidFill>
                  <a:schemeClr val="bg1"/>
                </a:solidFill>
              </a:rPr>
              <a:t> work </a:t>
            </a:r>
            <a:endParaRPr lang="en-US" dirty="0">
              <a:solidFill>
                <a:schemeClr val="bg1"/>
              </a:solidFill>
            </a:endParaRPr>
          </a:p>
        </p:txBody>
      </p:sp>
    </p:spTree>
    <p:extLst>
      <p:ext uri="{BB962C8B-B14F-4D97-AF65-F5344CB8AC3E}">
        <p14:creationId xmlns:p14="http://schemas.microsoft.com/office/powerpoint/2010/main" val="184382723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4F9D84A1-2451-C24F-84E1-0FC652886B32}"/>
              </a:ext>
            </a:extLst>
          </p:cNvPr>
          <p:cNvSpPr>
            <a:spLocks noGrp="1"/>
          </p:cNvSpPr>
          <p:nvPr>
            <p:ph type="title"/>
          </p:nvPr>
        </p:nvSpPr>
        <p:spPr>
          <a:xfrm>
            <a:off x="685800" y="241654"/>
            <a:ext cx="10396882" cy="1151965"/>
          </a:xfrm>
        </p:spPr>
        <p:txBody>
          <a:bodyPr>
            <a:normAutofit/>
          </a:bodyPr>
          <a:lstStyle/>
          <a:p>
            <a:r>
              <a:rPr lang="en-US" sz="4000" dirty="0"/>
              <a:t>Overcoming barriers in the workplace</a:t>
            </a:r>
          </a:p>
        </p:txBody>
      </p:sp>
      <p:sp>
        <p:nvSpPr>
          <p:cNvPr id="3" name="Content Placeholder 2">
            <a:extLst>
              <a:ext uri="{FF2B5EF4-FFF2-40B4-BE49-F238E27FC236}">
                <a16:creationId xmlns="" xmlns:a16="http://schemas.microsoft.com/office/drawing/2014/main" id="{B6C32B94-D59A-A54A-A7F8-F301A0A95801}"/>
              </a:ext>
            </a:extLst>
          </p:cNvPr>
          <p:cNvSpPr>
            <a:spLocks noGrp="1"/>
          </p:cNvSpPr>
          <p:nvPr>
            <p:ph sz="quarter" idx="13"/>
          </p:nvPr>
        </p:nvSpPr>
        <p:spPr>
          <a:xfrm>
            <a:off x="531254" y="1246725"/>
            <a:ext cx="10394707" cy="3797280"/>
          </a:xfrm>
        </p:spPr>
        <p:txBody>
          <a:bodyPr>
            <a:normAutofit/>
          </a:bodyPr>
          <a:lstStyle/>
          <a:p>
            <a:pPr marL="0" indent="0">
              <a:buNone/>
            </a:pPr>
            <a:r>
              <a:rPr lang="en-GB" sz="2800" dirty="0"/>
              <a:t>Managers may know little about autism, show favouritism, communicate inappropriately, or be too </a:t>
            </a:r>
            <a:r>
              <a:rPr lang="en-GB" sz="2800" dirty="0" smtClean="0"/>
              <a:t>bossy.</a:t>
            </a:r>
            <a:endParaRPr lang="en-US" sz="2800" dirty="0"/>
          </a:p>
        </p:txBody>
      </p:sp>
      <p:sp>
        <p:nvSpPr>
          <p:cNvPr id="7" name="Footer Placeholder 4"/>
          <p:cNvSpPr>
            <a:spLocks noGrp="1"/>
          </p:cNvSpPr>
          <p:nvPr>
            <p:ph type="ftr" sz="quarter" idx="11"/>
          </p:nvPr>
        </p:nvSpPr>
        <p:spPr>
          <a:xfrm>
            <a:off x="685801" y="5757334"/>
            <a:ext cx="6465012" cy="498470"/>
          </a:xfrm>
        </p:spPr>
        <p:txBody>
          <a:bodyPr/>
          <a:lstStyle/>
          <a:p>
            <a:r>
              <a:rPr lang="en-US" dirty="0">
                <a:solidFill>
                  <a:schemeClr val="bg1"/>
                </a:solidFill>
              </a:rPr>
              <a:t>Barrier </a:t>
            </a:r>
            <a:r>
              <a:rPr lang="en-US" dirty="0" smtClean="0">
                <a:solidFill>
                  <a:schemeClr val="bg1"/>
                </a:solidFill>
              </a:rPr>
              <a:t>7: trouble with managers</a:t>
            </a:r>
            <a:endParaRPr lang="en-US" dirty="0">
              <a:solidFill>
                <a:schemeClr val="bg1"/>
              </a:solidFill>
            </a:endParaRPr>
          </a:p>
        </p:txBody>
      </p:sp>
    </p:spTree>
    <p:extLst>
      <p:ext uri="{BB962C8B-B14F-4D97-AF65-F5344CB8AC3E}">
        <p14:creationId xmlns:p14="http://schemas.microsoft.com/office/powerpoint/2010/main" val="351500810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4F9D84A1-2451-C24F-84E1-0FC652886B32}"/>
              </a:ext>
            </a:extLst>
          </p:cNvPr>
          <p:cNvSpPr>
            <a:spLocks noGrp="1"/>
          </p:cNvSpPr>
          <p:nvPr>
            <p:ph type="title"/>
          </p:nvPr>
        </p:nvSpPr>
        <p:spPr>
          <a:xfrm>
            <a:off x="685800" y="241654"/>
            <a:ext cx="10396882" cy="1151965"/>
          </a:xfrm>
        </p:spPr>
        <p:txBody>
          <a:bodyPr>
            <a:normAutofit/>
          </a:bodyPr>
          <a:lstStyle/>
          <a:p>
            <a:r>
              <a:rPr lang="en-US" sz="4000" dirty="0"/>
              <a:t>Overcoming barriers in the workplace</a:t>
            </a:r>
          </a:p>
        </p:txBody>
      </p:sp>
      <p:sp>
        <p:nvSpPr>
          <p:cNvPr id="3" name="Content Placeholder 2">
            <a:extLst>
              <a:ext uri="{FF2B5EF4-FFF2-40B4-BE49-F238E27FC236}">
                <a16:creationId xmlns="" xmlns:a16="http://schemas.microsoft.com/office/drawing/2014/main" id="{B6C32B94-D59A-A54A-A7F8-F301A0A95801}"/>
              </a:ext>
            </a:extLst>
          </p:cNvPr>
          <p:cNvSpPr>
            <a:spLocks noGrp="1"/>
          </p:cNvSpPr>
          <p:nvPr>
            <p:ph sz="quarter" idx="13"/>
          </p:nvPr>
        </p:nvSpPr>
        <p:spPr>
          <a:xfrm>
            <a:off x="531254" y="1246725"/>
            <a:ext cx="10394707" cy="3797280"/>
          </a:xfrm>
        </p:spPr>
        <p:txBody>
          <a:bodyPr>
            <a:normAutofit/>
          </a:bodyPr>
          <a:lstStyle/>
          <a:p>
            <a:pPr marL="0" indent="0">
              <a:buNone/>
            </a:pPr>
            <a:r>
              <a:rPr lang="en-GB" sz="2800" dirty="0"/>
              <a:t>Bullies target people who seem different, whether they know their victim is autistic or not. Bullies often have authority over victims.</a:t>
            </a:r>
            <a:endParaRPr lang="en-US" sz="2800" dirty="0"/>
          </a:p>
        </p:txBody>
      </p:sp>
      <p:sp>
        <p:nvSpPr>
          <p:cNvPr id="7" name="Footer Placeholder 4"/>
          <p:cNvSpPr>
            <a:spLocks noGrp="1"/>
          </p:cNvSpPr>
          <p:nvPr>
            <p:ph type="ftr" sz="quarter" idx="11"/>
          </p:nvPr>
        </p:nvSpPr>
        <p:spPr>
          <a:xfrm>
            <a:off x="318499" y="5757334"/>
            <a:ext cx="9441950" cy="498470"/>
          </a:xfrm>
        </p:spPr>
        <p:txBody>
          <a:bodyPr/>
          <a:lstStyle/>
          <a:p>
            <a:r>
              <a:rPr lang="en-US" dirty="0">
                <a:solidFill>
                  <a:schemeClr val="bg1"/>
                </a:solidFill>
              </a:rPr>
              <a:t>Barrier </a:t>
            </a:r>
            <a:r>
              <a:rPr lang="en-US" dirty="0" smtClean="0">
                <a:solidFill>
                  <a:schemeClr val="bg1"/>
                </a:solidFill>
              </a:rPr>
              <a:t>8: Bullying, harassment and discrimination </a:t>
            </a:r>
            <a:endParaRPr lang="en-US" dirty="0">
              <a:solidFill>
                <a:schemeClr val="bg1"/>
              </a:solidFill>
            </a:endParaRPr>
          </a:p>
        </p:txBody>
      </p:sp>
    </p:spTree>
    <p:extLst>
      <p:ext uri="{BB962C8B-B14F-4D97-AF65-F5344CB8AC3E}">
        <p14:creationId xmlns:p14="http://schemas.microsoft.com/office/powerpoint/2010/main" val="195363149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Main Event">
  <a:themeElements>
    <a:clrScheme name="NewsPrint">
      <a:dk1>
        <a:sysClr val="windowText" lastClr="000000"/>
      </a:dk1>
      <a:lt1>
        <a:sysClr val="window" lastClr="FFFFFF"/>
      </a:lt1>
      <a:dk2>
        <a:srgbClr val="303030"/>
      </a:dk2>
      <a:lt2>
        <a:srgbClr val="DEDEE0"/>
      </a:lt2>
      <a:accent1>
        <a:srgbClr val="AD0101"/>
      </a:accent1>
      <a:accent2>
        <a:srgbClr val="726056"/>
      </a:accent2>
      <a:accent3>
        <a:srgbClr val="AC956E"/>
      </a:accent3>
      <a:accent4>
        <a:srgbClr val="808DA9"/>
      </a:accent4>
      <a:accent5>
        <a:srgbClr val="424E5B"/>
      </a:accent5>
      <a:accent6>
        <a:srgbClr val="730E00"/>
      </a:accent6>
      <a:hlink>
        <a:srgbClr val="D26900"/>
      </a:hlink>
      <a:folHlink>
        <a:srgbClr val="D89243"/>
      </a:folHlink>
    </a:clrScheme>
    <a:fontScheme name="Main Event">
      <a:majorFont>
        <a:latin typeface="Impac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Impact"/>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Main Event">
      <a:fillStyleLst>
        <a:solidFill>
          <a:schemeClr val="phClr"/>
        </a:solidFill>
        <a:solidFill>
          <a:schemeClr val="phClr">
            <a:tint val="69000"/>
            <a:satMod val="105000"/>
            <a:lumMod val="110000"/>
          </a:schemeClr>
        </a:solidFill>
        <a:blipFill>
          <a:blip xmlns:r="http://schemas.openxmlformats.org/officeDocument/2006/relationships" r:embed="rId1">
            <a:duotone>
              <a:schemeClr val="phClr">
                <a:shade val="88000"/>
                <a:lumMod val="88000"/>
              </a:schemeClr>
              <a:schemeClr val="phClr"/>
            </a:duotone>
          </a:blip>
          <a:tile tx="0" ty="0" sx="100000" sy="100000" flip="none" algn="tl"/>
        </a:blipFill>
      </a:fillStyleLst>
      <a:lnStyleLst>
        <a:ln w="9525" cap="flat" cmpd="sng" algn="ctr">
          <a:solidFill>
            <a:schemeClr val="phClr">
              <a:shade val="60000"/>
            </a:scheme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effectStyle>
        <a:effectStyle>
          <a:effectLst>
            <a:outerShdw blurRad="25400" dist="127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88000"/>
              </a:schemeClr>
            </a:gs>
          </a:gsLst>
          <a:lin ang="5400000" scaled="0"/>
        </a:gradFill>
        <a:blipFill>
          <a:blip xmlns:r="http://schemas.openxmlformats.org/officeDocument/2006/relationships" r:embed="rId2">
            <a:duotone>
              <a:schemeClr val="phClr">
                <a:shade val="48000"/>
                <a:satMod val="110000"/>
                <a:lumMod val="40000"/>
              </a:schemeClr>
              <a:schemeClr val="phClr">
                <a:tint val="90000"/>
                <a:lumMod val="106000"/>
              </a:schemeClr>
            </a:duotone>
          </a:blip>
          <a:stretch/>
        </a:blipFill>
      </a:bgFillStyleLst>
    </a:fmtScheme>
  </a:themeElements>
  <a:objectDefaults/>
  <a:extraClrSchemeLst/>
  <a:extLst>
    <a:ext uri="{05A4C25C-085E-4340-85A3-A5531E510DB2}">
      <thm15:themeFamily xmlns="" xmlns:thm15="http://schemas.microsoft.com/office/thememl/2012/main" name="Main Event" id="{AC372BB4-D83D-411E-B849-B641926BA760}" vid="{F1EFBDE3-1A95-4E3D-81AD-1F53D65BEA0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Main Event</Template>
  <TotalTime>1195</TotalTime>
  <Words>933</Words>
  <Application>Microsoft Office PowerPoint</Application>
  <PresentationFormat>Custom</PresentationFormat>
  <Paragraphs>56</Paragraphs>
  <Slides>11</Slides>
  <Notes>11</Notes>
  <HiddenSlides>0</HiddenSlides>
  <MMClips>0</MMClips>
  <ScaleCrop>false</ScaleCrop>
  <HeadingPairs>
    <vt:vector size="4" baseType="variant">
      <vt:variant>
        <vt:lpstr>Theme</vt:lpstr>
      </vt:variant>
      <vt:variant>
        <vt:i4>1</vt:i4>
      </vt:variant>
      <vt:variant>
        <vt:lpstr>Slide Titles</vt:lpstr>
      </vt:variant>
      <vt:variant>
        <vt:i4>11</vt:i4>
      </vt:variant>
    </vt:vector>
  </HeadingPairs>
  <TitlesOfParts>
    <vt:vector size="12" baseType="lpstr">
      <vt:lpstr>Main Event</vt:lpstr>
      <vt:lpstr>PEOPLE WITH AUTISM &amp;  workplace barriers</vt:lpstr>
      <vt:lpstr>Overcoming barriers in the workplace</vt:lpstr>
      <vt:lpstr>Overcoming barriers in the workplace</vt:lpstr>
      <vt:lpstr>Overcoming barriers in the workplace</vt:lpstr>
      <vt:lpstr>Overcoming barriers in the workplace</vt:lpstr>
      <vt:lpstr>Overcoming barriers in the workplace</vt:lpstr>
      <vt:lpstr>Overcoming barriers in the workplace</vt:lpstr>
      <vt:lpstr>Overcoming barriers in the workplace</vt:lpstr>
      <vt:lpstr>Overcoming barriers in the workplace</vt:lpstr>
      <vt:lpstr>Overcoming barriers in the workplace</vt:lpstr>
      <vt:lpstr>Overcoming barriers in the workplace</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Neurodiversity  and workplace barriers</dc:title>
  <dc:creator>Adrian</dc:creator>
  <cp:lastModifiedBy>Adrian</cp:lastModifiedBy>
  <cp:revision>104</cp:revision>
  <dcterms:created xsi:type="dcterms:W3CDTF">2020-04-06T08:39:37Z</dcterms:created>
  <dcterms:modified xsi:type="dcterms:W3CDTF">2022-03-29T09:22:38Z</dcterms:modified>
</cp:coreProperties>
</file>