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57" r:id="rId3"/>
    <p:sldId id="262" r:id="rId4"/>
    <p:sldId id="263" r:id="rId5"/>
    <p:sldId id="261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21"/>
  </p:normalViewPr>
  <p:slideViewPr>
    <p:cSldViewPr snapToGrid="0" snapToObjects="1">
      <p:cViewPr varScale="1">
        <p:scale>
          <a:sx n="83" d="100"/>
          <a:sy n="83" d="100"/>
        </p:scale>
        <p:origin x="5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1732CE-F262-471A-9701-1226224A8E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C8A328-C950-4460-9C2A-6AD355EE72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E338D8-2D6D-46FF-9EB5-1FE2C6621A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E1E87-57B3-41E1-9AFB-BBC68F2A49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19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9D9C5F7-F408-4224-8920-8C33228099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Organising	</a:t>
            </a: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2E96B1C-045E-4AB7-8B04-424BE3E10C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Workplace mapping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38869B-AD30-49EA-BA73-BD93122C9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8333">
            <a:off x="8105120" y="4403337"/>
            <a:ext cx="3066994" cy="15421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E94BE73-A6DE-441A-9BB8-83425705D1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7346" y="584201"/>
            <a:ext cx="10396882" cy="6257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4900" dirty="0"/>
              <a:t>What is mapping</a:t>
            </a:r>
            <a:endParaRPr lang="en-US" sz="4900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C99082-A11F-409F-92E4-FA310B71B6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7345" y="1482683"/>
            <a:ext cx="10396883" cy="41043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GB" altLang="en-US" sz="2400" b="1" dirty="0">
                <a:cs typeface="Arial" panose="020B0604020202020204" pitchFamily="34" charset="0"/>
              </a:rPr>
              <a:t>In simple terms it is creating a map of the workplace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GB" altLang="en-US" sz="2400" b="1" dirty="0">
                <a:cs typeface="Arial" panose="020B0604020202020204" pitchFamily="34" charset="0"/>
              </a:rPr>
              <a:t>Unite maps allow us to;</a:t>
            </a:r>
          </a:p>
          <a:p>
            <a:pPr marL="800100" lvl="2" indent="-342900">
              <a:lnSpc>
                <a:spcPct val="100000"/>
              </a:lnSpc>
              <a:spcBef>
                <a:spcPct val="40000"/>
              </a:spcBef>
            </a:pPr>
            <a:r>
              <a:rPr lang="en-GB" altLang="en-US" sz="2400" b="1" dirty="0">
                <a:cs typeface="Arial" panose="020B0604020202020204" pitchFamily="34" charset="0"/>
              </a:rPr>
              <a:t>See our strengths and weaknesses, where we have members and where we don’t.</a:t>
            </a:r>
          </a:p>
          <a:p>
            <a:pPr marL="800100" lvl="2" indent="-342900">
              <a:lnSpc>
                <a:spcPct val="100000"/>
              </a:lnSpc>
              <a:spcBef>
                <a:spcPct val="40000"/>
              </a:spcBef>
            </a:pPr>
            <a:r>
              <a:rPr lang="en-GB" altLang="en-US" sz="2400" b="1" dirty="0">
                <a:cs typeface="Arial" panose="020B0604020202020204" pitchFamily="34" charset="0"/>
              </a:rPr>
              <a:t>Where we have shop stewards or workplace leaders</a:t>
            </a:r>
          </a:p>
          <a:p>
            <a:pPr marL="800100" lvl="2" indent="-342900">
              <a:lnSpc>
                <a:spcPct val="100000"/>
              </a:lnSpc>
              <a:spcBef>
                <a:spcPct val="40000"/>
              </a:spcBef>
            </a:pPr>
            <a:r>
              <a:rPr lang="en-GB" altLang="en-US" sz="2400" b="1" dirty="0">
                <a:cs typeface="Arial" panose="020B0604020202020204" pitchFamily="34" charset="0"/>
              </a:rPr>
              <a:t>To task our leaders (are the workers participating in collective actions)</a:t>
            </a:r>
          </a:p>
          <a:p>
            <a:pPr marL="800100" lvl="2" indent="-342900">
              <a:lnSpc>
                <a:spcPct val="100000"/>
              </a:lnSpc>
              <a:spcBef>
                <a:spcPct val="40000"/>
              </a:spcBef>
            </a:pPr>
            <a:r>
              <a:rPr lang="en-GB" altLang="en-US" sz="2400" b="1" dirty="0">
                <a:cs typeface="Arial" panose="020B0604020202020204" pitchFamily="34" charset="0"/>
              </a:rPr>
              <a:t>To measure if the campaign has momentum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FB8A12B-8487-4F51-8B83-11CD6ADC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80AD9-2781-44FF-B0DD-8AB192AF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3" y="565728"/>
            <a:ext cx="10396882" cy="69965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900" dirty="0"/>
              <a:t>Mapping</a:t>
            </a:r>
            <a:endParaRPr lang="en-US" sz="4900" dirty="0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079357A8-16DC-4A43-8E0D-AECA16D6AF6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18127" y="1457123"/>
            <a:ext cx="10396883" cy="26102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GB" altLang="en-US" sz="2400" b="1" dirty="0">
                <a:cs typeface="Arial" panose="020B0604020202020204" pitchFamily="34" charset="0"/>
              </a:rPr>
              <a:t>Mapping must be ongoing</a:t>
            </a: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GB" altLang="en-US" sz="2400" b="1" dirty="0">
                <a:cs typeface="Arial" panose="020B0604020202020204" pitchFamily="34" charset="0"/>
              </a:rPr>
              <a:t>Regularly updated by the organising team </a:t>
            </a: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GB" altLang="en-US" sz="2400" b="1" dirty="0">
                <a:cs typeface="Arial" panose="020B0604020202020204" pitchFamily="34" charset="0"/>
              </a:rPr>
              <a:t>Every work area identified</a:t>
            </a: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GB" altLang="en-US" sz="2400" b="1" dirty="0">
                <a:cs typeface="Arial" panose="020B0604020202020204" pitchFamily="34" charset="0"/>
              </a:rPr>
              <a:t>Every worker allocated to a team member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F6E2C6D-DA24-44C4-AC73-9E4A5ED51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544D8-8A1A-4CBA-9988-1AC5B79AC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46" y="556490"/>
            <a:ext cx="10396882" cy="66270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4900" dirty="0"/>
              <a:t>Leader cards and pledges</a:t>
            </a:r>
            <a:endParaRPr lang="en-US" sz="4900" dirty="0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8E795AE4-CC58-4EE8-9192-C65E93FAF4C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97346" y="1463033"/>
            <a:ext cx="9289473" cy="28775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GB" altLang="en-US" sz="2400" b="1" dirty="0">
                <a:cs typeface="Arial" panose="020B0604020202020204" pitchFamily="34" charset="0"/>
              </a:rPr>
              <a:t>Leader cards to get members to make a personal commitment</a:t>
            </a: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GB" altLang="en-US" sz="2400" b="1" dirty="0">
                <a:cs typeface="Arial" panose="020B0604020202020204" pitchFamily="34" charset="0"/>
              </a:rPr>
              <a:t>Contact 5 to 10 workers</a:t>
            </a: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GB" altLang="en-US" sz="2400" b="1" dirty="0">
                <a:cs typeface="Arial" panose="020B0604020202020204" pitchFamily="34" charset="0"/>
              </a:rPr>
              <a:t>Review results at team meetings</a:t>
            </a: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GB" altLang="en-US" sz="2400" b="1" dirty="0">
                <a:cs typeface="Arial" panose="020B0604020202020204" pitchFamily="34" charset="0"/>
              </a:rPr>
              <a:t>Peer pressure</a:t>
            </a:r>
            <a:endParaRPr lang="en-GB" alt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1288B01-559B-4267-97E3-34B2F1206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33020CD-24CF-41E0-8FF8-AFF48D7E44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602" y="621145"/>
            <a:ext cx="10396882" cy="718127"/>
          </a:xfrm>
        </p:spPr>
        <p:txBody>
          <a:bodyPr>
            <a:noAutofit/>
          </a:bodyPr>
          <a:lstStyle/>
          <a:p>
            <a:r>
              <a:rPr lang="en-GB" altLang="en-US" sz="4900" dirty="0"/>
              <a:t>Coding workers</a:t>
            </a:r>
            <a:endParaRPr lang="en-US" altLang="en-US" sz="4900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293CBBD-FAE8-4FFA-B3B7-A632CC470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6602" y="1472269"/>
            <a:ext cx="10396883" cy="40418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IE" altLang="en-US" sz="2400" b="1" dirty="0">
                <a:cs typeface="Arial" panose="020B0604020202020204" pitchFamily="34" charset="0"/>
              </a:rPr>
              <a:t>How we assess Workers Support</a:t>
            </a: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IE" altLang="en-US" sz="2400" b="1" dirty="0">
                <a:cs typeface="Arial" panose="020B0604020202020204" pitchFamily="34" charset="0"/>
              </a:rPr>
              <a:t>Tested Committee/Active Leader</a:t>
            </a: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IE" altLang="en-US" sz="2400" b="1" dirty="0">
                <a:cs typeface="Arial" panose="020B0604020202020204" pitchFamily="34" charset="0"/>
              </a:rPr>
              <a:t>Solid Members			</a:t>
            </a: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IE" altLang="en-US" sz="2400" b="1" dirty="0">
                <a:cs typeface="Arial" panose="020B0604020202020204" pitchFamily="34" charset="0"/>
              </a:rPr>
              <a:t>Member</a:t>
            </a: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IE" altLang="en-US" sz="2400" b="1" dirty="0">
                <a:cs typeface="Arial" panose="020B0604020202020204" pitchFamily="34" charset="0"/>
              </a:rPr>
              <a:t>Undecided Wait and See		       </a:t>
            </a: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IE" altLang="en-US" sz="2400" b="1" dirty="0">
                <a:cs typeface="Arial" panose="020B0604020202020204" pitchFamily="34" charset="0"/>
              </a:rPr>
              <a:t>Anti Union</a:t>
            </a:r>
            <a:endParaRPr lang="en-US" altLang="en-US" sz="24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CE37621-193B-4313-8DE0-325BE70396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5056" y="602673"/>
            <a:ext cx="10396882" cy="66270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4900" dirty="0"/>
              <a:t>How do we map</a:t>
            </a:r>
            <a:endParaRPr lang="en-US" sz="4900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C9F0FE1-6448-4D8F-8E80-0B3C13FBBB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5055" y="1435789"/>
            <a:ext cx="10396883" cy="39864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GB" altLang="en-US" sz="2400" b="1" dirty="0">
                <a:cs typeface="Arial" panose="020B0604020202020204" pitchFamily="34" charset="0"/>
              </a:rPr>
              <a:t>We could do it alone but having a small team is easier</a:t>
            </a:r>
          </a:p>
          <a:p>
            <a:pPr marL="714375" lvl="1" indent="-257175">
              <a:lnSpc>
                <a:spcPct val="150000"/>
              </a:lnSpc>
              <a:spcBef>
                <a:spcPct val="40000"/>
              </a:spcBef>
            </a:pPr>
            <a:r>
              <a:rPr lang="en-GB" altLang="en-US" sz="2400" b="1" dirty="0">
                <a:cs typeface="Arial" panose="020B0604020202020204" pitchFamily="34" charset="0"/>
              </a:rPr>
              <a:t>Use your leaders</a:t>
            </a:r>
          </a:p>
          <a:p>
            <a:pPr marL="714375" lvl="2" indent="-257175">
              <a:lnSpc>
                <a:spcPct val="150000"/>
              </a:lnSpc>
              <a:spcBef>
                <a:spcPct val="40000"/>
              </a:spcBef>
            </a:pPr>
            <a:r>
              <a:rPr lang="en-GB" altLang="en-US" sz="2400" b="1" dirty="0">
                <a:cs typeface="Arial" panose="020B0604020202020204" pitchFamily="34" charset="0"/>
              </a:rPr>
              <a:t>As one of their tasks have them map their own area</a:t>
            </a:r>
          </a:p>
          <a:p>
            <a:pPr marL="714375" lvl="2" indent="-257175">
              <a:lnSpc>
                <a:spcPct val="150000"/>
              </a:lnSpc>
              <a:spcBef>
                <a:spcPct val="40000"/>
              </a:spcBef>
            </a:pPr>
            <a:r>
              <a:rPr lang="en-GB" altLang="en-US" sz="2400" b="1" dirty="0">
                <a:cs typeface="Arial" panose="020B0604020202020204" pitchFamily="34" charset="0"/>
              </a:rPr>
              <a:t>Add this information to your workplace map</a:t>
            </a:r>
          </a:p>
          <a:p>
            <a:pPr marL="714375" lvl="1" indent="-257175">
              <a:lnSpc>
                <a:spcPct val="150000"/>
              </a:lnSpc>
              <a:spcBef>
                <a:spcPct val="40000"/>
              </a:spcBef>
            </a:pPr>
            <a:r>
              <a:rPr lang="en-GB" altLang="en-US" sz="2400" b="1" dirty="0">
                <a:cs typeface="Arial" panose="020B0604020202020204" pitchFamily="34" charset="0"/>
              </a:rPr>
              <a:t>Gather as much information as possible</a:t>
            </a:r>
          </a:p>
          <a:p>
            <a:pPr marL="714375" lvl="1" indent="-257175">
              <a:lnSpc>
                <a:spcPct val="150000"/>
              </a:lnSpc>
              <a:spcBef>
                <a:spcPct val="40000"/>
              </a:spcBef>
            </a:pPr>
            <a:r>
              <a:rPr lang="en-GB" altLang="en-US" sz="2400" b="1" dirty="0">
                <a:cs typeface="Arial" panose="020B0604020202020204" pitchFamily="34" charset="0"/>
              </a:rPr>
              <a:t>you could also gather additional issues that only affect certain areas.</a:t>
            </a:r>
            <a:endParaRPr lang="en-US" altLang="en-US" sz="2400" b="1" dirty="0">
              <a:cs typeface="Arial" panose="020B0604020202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69AF730-1EF9-4162-829F-9F66C1995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586</TotalTime>
  <Words>197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Impact</vt:lpstr>
      <vt:lpstr>Main Event</vt:lpstr>
      <vt:lpstr>Organising </vt:lpstr>
      <vt:lpstr>What is mapping</vt:lpstr>
      <vt:lpstr>Mapping</vt:lpstr>
      <vt:lpstr>Leader cards and pledges</vt:lpstr>
      <vt:lpstr>Coding workers</vt:lpstr>
      <vt:lpstr>How do we 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disciplinary process</dc:title>
  <dc:creator>Ethan Pearson</dc:creator>
  <cp:lastModifiedBy>Andrew Walker</cp:lastModifiedBy>
  <cp:revision>51</cp:revision>
  <dcterms:created xsi:type="dcterms:W3CDTF">2020-04-06T08:39:37Z</dcterms:created>
  <dcterms:modified xsi:type="dcterms:W3CDTF">2021-09-04T16:44:58Z</dcterms:modified>
</cp:coreProperties>
</file>