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47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9/2/2021</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9/2/2021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9/2/2021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9/2/2021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9/2/2021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9/2/2021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9/2/2021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9/2/2021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9/2/2021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9/2/2021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9/2/2021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9/2/2021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9/2/2021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9/2/2021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9/2/2021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9/2/2021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9/2/2021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9/2/2021</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VoEZcYpEyvI" TargetMode="External"/><Relationship Id="rId2" Type="http://schemas.openxmlformats.org/officeDocument/2006/relationships/slideLayout" Target="../slideLayouts/slideLayout7.xml"/><Relationship Id="rId1" Type="http://schemas.openxmlformats.org/officeDocument/2006/relationships/video" Target="https://www.youtube.com/embed/VoEZcYpEyvI" TargetMode="External"/><Relationship Id="rId5" Type="http://schemas.openxmlformats.org/officeDocument/2006/relationships/image" Target="../media/image4.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b="1" dirty="0">
                <a:latin typeface="Arial" panose="020B0604020202020204" pitchFamily="34" charset="0"/>
                <a:cs typeface="Arial" panose="020B0604020202020204" pitchFamily="34" charset="0"/>
              </a:rPr>
              <a:t>Broad Industrial Strategy</a:t>
            </a:r>
          </a:p>
        </p:txBody>
      </p:sp>
      <p:sp>
        <p:nvSpPr>
          <p:cNvPr id="3" name="Subtitle 2"/>
          <p:cNvSpPr>
            <a:spLocks noGrp="1"/>
          </p:cNvSpPr>
          <p:nvPr>
            <p:ph type="subTitle" idx="1"/>
          </p:nvPr>
        </p:nvSpPr>
        <p:spPr>
          <a:xfrm rot="21420000">
            <a:off x="891200" y="3482935"/>
            <a:ext cx="9755187" cy="550333"/>
          </a:xfrm>
        </p:spPr>
        <p:txBody>
          <a:bodyPr/>
          <a:lstStyle/>
          <a:p>
            <a:r>
              <a:rPr lang="en-GB" cap="none" dirty="0">
                <a:latin typeface="Arial" panose="020B0604020202020204" pitchFamily="34" charset="0"/>
                <a:cs typeface="Arial" panose="020B0604020202020204" pitchFamily="34" charset="0"/>
              </a:rPr>
              <a:t>Work Voice Pay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377666">
            <a:off x="8161046" y="4490464"/>
            <a:ext cx="3013656" cy="1285327"/>
          </a:xfrm>
          <a:prstGeom prst="rect">
            <a:avLst/>
          </a:prstGeom>
        </p:spPr>
      </p:pic>
    </p:spTree>
    <p:extLst>
      <p:ext uri="{BB962C8B-B14F-4D97-AF65-F5344CB8AC3E}">
        <p14:creationId xmlns:p14="http://schemas.microsoft.com/office/powerpoint/2010/main" val="3721748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FF0000"/>
                </a:solidFill>
              </a:rPr>
              <a:t>Decent Pay and Conditions</a:t>
            </a:r>
          </a:p>
        </p:txBody>
      </p:sp>
      <p:sp>
        <p:nvSpPr>
          <p:cNvPr id="3" name="Content Placeholder 2"/>
          <p:cNvSpPr>
            <a:spLocks noGrp="1"/>
          </p:cNvSpPr>
          <p:nvPr>
            <p:ph idx="4294967295"/>
          </p:nvPr>
        </p:nvSpPr>
        <p:spPr>
          <a:xfrm>
            <a:off x="1592710" y="2400648"/>
            <a:ext cx="8946541" cy="4195481"/>
          </a:xfrm>
          <a:prstGeom prst="rect">
            <a:avLst/>
          </a:prstGeom>
        </p:spPr>
        <p:txBody>
          <a:bodyPr>
            <a:normAutofit/>
          </a:bodyPr>
          <a:lstStyle/>
          <a:p>
            <a:pPr marL="0" indent="0">
              <a:buNone/>
            </a:pPr>
            <a:r>
              <a:rPr lang="en-GB" sz="3200" dirty="0"/>
              <a:t>-Decent pay that reflects my contribution.</a:t>
            </a:r>
          </a:p>
          <a:p>
            <a:pPr marL="0" indent="0">
              <a:buNone/>
            </a:pPr>
            <a:r>
              <a:rPr lang="en-GB" sz="3200" dirty="0"/>
              <a:t>-Life/Work Balance.</a:t>
            </a:r>
          </a:p>
          <a:p>
            <a:pPr marL="0" indent="0">
              <a:buNone/>
            </a:pPr>
            <a:r>
              <a:rPr lang="en-GB" sz="3200" dirty="0"/>
              <a:t>-Training</a:t>
            </a:r>
          </a:p>
          <a:p>
            <a:pPr marL="0" indent="0">
              <a:buNone/>
            </a:pPr>
            <a:r>
              <a:rPr lang="en-GB" sz="3200" dirty="0"/>
              <a:t>-A pension fit for retirement.</a:t>
            </a:r>
          </a:p>
        </p:txBody>
      </p:sp>
      <p:pic>
        <p:nvPicPr>
          <p:cNvPr id="5"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043529" y="5637068"/>
            <a:ext cx="1560335" cy="665485"/>
          </a:xfrm>
        </p:spPr>
      </p:pic>
    </p:spTree>
    <p:extLst>
      <p:ext uri="{BB962C8B-B14F-4D97-AF65-F5344CB8AC3E}">
        <p14:creationId xmlns:p14="http://schemas.microsoft.com/office/powerpoint/2010/main" val="521387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842" y="0"/>
            <a:ext cx="10396882" cy="1151965"/>
          </a:xfrm>
        </p:spPr>
        <p:txBody>
          <a:bodyPr/>
          <a:lstStyle/>
          <a:p>
            <a:r>
              <a:rPr lang="en-GB" b="1" dirty="0">
                <a:solidFill>
                  <a:srgbClr val="FF0000"/>
                </a:solidFill>
              </a:rPr>
              <a:t>Decent Pay and Conditions</a:t>
            </a:r>
          </a:p>
        </p:txBody>
      </p:sp>
      <p:sp>
        <p:nvSpPr>
          <p:cNvPr id="3" name="Content Placeholder 2"/>
          <p:cNvSpPr>
            <a:spLocks noGrp="1"/>
          </p:cNvSpPr>
          <p:nvPr>
            <p:ph idx="4294967295"/>
          </p:nvPr>
        </p:nvSpPr>
        <p:spPr>
          <a:xfrm>
            <a:off x="827854" y="794586"/>
            <a:ext cx="9530929" cy="4663462"/>
          </a:xfrm>
          <a:prstGeom prst="rect">
            <a:avLst/>
          </a:prstGeom>
        </p:spPr>
        <p:txBody>
          <a:bodyPr>
            <a:noAutofit/>
          </a:bodyPr>
          <a:lstStyle/>
          <a:p>
            <a:pPr marL="0" indent="0">
              <a:buNone/>
            </a:pPr>
            <a:r>
              <a:rPr lang="en-GB" sz="2800" b="1" dirty="0"/>
              <a:t>12 week Pay Campaigns</a:t>
            </a:r>
          </a:p>
          <a:p>
            <a:pPr marL="0" indent="0">
              <a:buNone/>
            </a:pPr>
            <a:r>
              <a:rPr lang="en-GB" sz="2800" dirty="0"/>
              <a:t>-</a:t>
            </a:r>
            <a:r>
              <a:rPr lang="en-GB" sz="2800" b="1" dirty="0"/>
              <a:t>Work, Voice, Pay &amp; Conditions </a:t>
            </a:r>
            <a:r>
              <a:rPr lang="en-GB" sz="2800" dirty="0"/>
              <a:t>integrated.</a:t>
            </a:r>
          </a:p>
          <a:p>
            <a:pPr marL="0" indent="0">
              <a:buNone/>
            </a:pPr>
            <a:r>
              <a:rPr lang="en-GB" sz="2800" b="1" dirty="0"/>
              <a:t>-</a:t>
            </a:r>
            <a:r>
              <a:rPr lang="en-GB" sz="2800" dirty="0"/>
              <a:t>Analyse pay deals and collective agreements and pursue ‘best in</a:t>
            </a:r>
          </a:p>
          <a:p>
            <a:pPr marL="0" indent="0">
              <a:buNone/>
            </a:pPr>
            <a:r>
              <a:rPr lang="en-GB" sz="2800" dirty="0"/>
              <a:t>  sector’ deals and clauses.</a:t>
            </a:r>
          </a:p>
          <a:p>
            <a:pPr marL="0" indent="0">
              <a:buNone/>
            </a:pPr>
            <a:r>
              <a:rPr lang="en-GB" sz="2800" b="1" dirty="0"/>
              <a:t>-Coordinate bargaining</a:t>
            </a:r>
          </a:p>
          <a:p>
            <a:pPr marL="0" indent="0">
              <a:buNone/>
            </a:pPr>
            <a:r>
              <a:rPr lang="en-GB" sz="2800" b="1" dirty="0"/>
              <a:t>    </a:t>
            </a:r>
            <a:r>
              <a:rPr lang="en-GB" sz="2800" dirty="0"/>
              <a:t>- Cross-site/ Cross-company/ Sector.</a:t>
            </a:r>
          </a:p>
          <a:p>
            <a:pPr marL="0" indent="0">
              <a:buNone/>
            </a:pPr>
            <a:r>
              <a:rPr lang="en-GB" sz="2800" dirty="0"/>
              <a:t>    - Establish combines/networks.       </a:t>
            </a:r>
          </a:p>
        </p:txBody>
      </p:sp>
      <p:pic>
        <p:nvPicPr>
          <p:cNvPr id="5"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043529" y="5637068"/>
            <a:ext cx="1560335" cy="665485"/>
          </a:xfrm>
        </p:spPr>
      </p:pic>
    </p:spTree>
    <p:extLst>
      <p:ext uri="{BB962C8B-B14F-4D97-AF65-F5344CB8AC3E}">
        <p14:creationId xmlns:p14="http://schemas.microsoft.com/office/powerpoint/2010/main" val="2245183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5764" y="0"/>
            <a:ext cx="9887643" cy="1446550"/>
          </a:xfrm>
          <a:prstGeom prst="rect">
            <a:avLst/>
          </a:prstGeom>
          <a:noFill/>
        </p:spPr>
        <p:txBody>
          <a:bodyPr wrap="none" rtlCol="0">
            <a:spAutoFit/>
          </a:bodyPr>
          <a:lstStyle/>
          <a:p>
            <a:r>
              <a:rPr lang="en-GB" sz="4400" b="1" dirty="0">
                <a:ln w="0"/>
                <a:solidFill>
                  <a:srgbClr val="FF0000"/>
                </a:solidFill>
                <a:effectLst>
                  <a:outerShdw blurRad="38100" dist="25400" dir="5400000" algn="ctr" rotWithShape="0">
                    <a:srgbClr val="6E747A">
                      <a:alpha val="43000"/>
                    </a:srgbClr>
                  </a:outerShdw>
                </a:effectLst>
              </a:rPr>
              <a:t>What Industrial Support is Available </a:t>
            </a:r>
          </a:p>
          <a:p>
            <a:r>
              <a:rPr lang="en-GB" sz="4400" b="1" dirty="0">
                <a:ln w="0"/>
                <a:solidFill>
                  <a:srgbClr val="FF0000"/>
                </a:solidFill>
                <a:effectLst>
                  <a:outerShdw blurRad="38100" dist="25400" dir="5400000" algn="ctr" rotWithShape="0">
                    <a:srgbClr val="6E747A">
                      <a:alpha val="43000"/>
                    </a:srgbClr>
                  </a:outerShdw>
                </a:effectLst>
              </a:rPr>
              <a:t>for Work Place Reps?</a:t>
            </a:r>
          </a:p>
        </p:txBody>
      </p:sp>
      <p:sp>
        <p:nvSpPr>
          <p:cNvPr id="3" name="TextBox 2"/>
          <p:cNvSpPr txBox="1"/>
          <p:nvPr/>
        </p:nvSpPr>
        <p:spPr>
          <a:xfrm>
            <a:off x="314411" y="1264370"/>
            <a:ext cx="11012556" cy="1200329"/>
          </a:xfrm>
          <a:prstGeom prst="rect">
            <a:avLst/>
          </a:prstGeom>
          <a:noFill/>
        </p:spPr>
        <p:txBody>
          <a:bodyPr wrap="square" rtlCol="0">
            <a:spAutoFit/>
          </a:bodyPr>
          <a:lstStyle/>
          <a:p>
            <a:r>
              <a:rPr lang="en-GB" sz="3600" b="1" dirty="0"/>
              <a:t>Current Pay and Anniversary Date Details  From Thousands of Negotiations</a:t>
            </a:r>
          </a:p>
        </p:txBody>
      </p:sp>
      <p:sp>
        <p:nvSpPr>
          <p:cNvPr id="4" name="TextBox 3"/>
          <p:cNvSpPr txBox="1"/>
          <p:nvPr/>
        </p:nvSpPr>
        <p:spPr>
          <a:xfrm>
            <a:off x="314412" y="2409133"/>
            <a:ext cx="11279826" cy="2862322"/>
          </a:xfrm>
          <a:prstGeom prst="rect">
            <a:avLst/>
          </a:prstGeom>
          <a:noFill/>
        </p:spPr>
        <p:txBody>
          <a:bodyPr wrap="square" rtlCol="0">
            <a:spAutoFit/>
          </a:bodyPr>
          <a:lstStyle/>
          <a:p>
            <a:r>
              <a:rPr lang="en-GB" sz="3600" b="1" dirty="0"/>
              <a:t>The Database Currently Contains:</a:t>
            </a:r>
          </a:p>
          <a:p>
            <a:r>
              <a:rPr lang="en-GB" sz="3600" dirty="0"/>
              <a:t>A list of anniversary date and pay percentage details for:</a:t>
            </a:r>
          </a:p>
          <a:p>
            <a:r>
              <a:rPr lang="en-GB" sz="3600" dirty="0"/>
              <a:t>    -All workplaces</a:t>
            </a:r>
          </a:p>
          <a:p>
            <a:r>
              <a:rPr lang="en-GB" sz="3600" dirty="0"/>
              <a:t>    -The workplaces in each sector</a:t>
            </a:r>
          </a:p>
          <a:p>
            <a:r>
              <a:rPr lang="en-GB" sz="3600" dirty="0"/>
              <a:t>    -The workplaces in each unite region</a:t>
            </a:r>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3529" y="5637068"/>
            <a:ext cx="1560335" cy="665485"/>
          </a:xfrm>
          <a:prstGeom prst="rect">
            <a:avLst/>
          </a:prstGeom>
        </p:spPr>
      </p:pic>
    </p:spTree>
    <p:extLst>
      <p:ext uri="{BB962C8B-B14F-4D97-AF65-F5344CB8AC3E}">
        <p14:creationId xmlns:p14="http://schemas.microsoft.com/office/powerpoint/2010/main" val="2453468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5764" y="528034"/>
            <a:ext cx="9957213" cy="769441"/>
          </a:xfrm>
          <a:prstGeom prst="rect">
            <a:avLst/>
          </a:prstGeom>
          <a:noFill/>
        </p:spPr>
        <p:txBody>
          <a:bodyPr wrap="none" rtlCol="0">
            <a:spAutoFit/>
          </a:bodyPr>
          <a:lstStyle/>
          <a:p>
            <a:r>
              <a:rPr lang="en-GB" sz="4400" dirty="0">
                <a:ln w="0"/>
                <a:solidFill>
                  <a:srgbClr val="FF0000"/>
                </a:solidFill>
                <a:effectLst>
                  <a:outerShdw blurRad="38100" dist="25400" dir="5400000" algn="ctr" rotWithShape="0">
                    <a:srgbClr val="6E747A">
                      <a:alpha val="43000"/>
                    </a:srgbClr>
                  </a:outerShdw>
                </a:effectLst>
              </a:rPr>
              <a:t>What Can the Industrial Data Be Used For?</a:t>
            </a:r>
          </a:p>
        </p:txBody>
      </p:sp>
      <p:sp>
        <p:nvSpPr>
          <p:cNvPr id="3" name="TextBox 2"/>
          <p:cNvSpPr txBox="1"/>
          <p:nvPr/>
        </p:nvSpPr>
        <p:spPr>
          <a:xfrm>
            <a:off x="278296" y="2180449"/>
            <a:ext cx="11290852" cy="2677656"/>
          </a:xfrm>
          <a:prstGeom prst="rect">
            <a:avLst/>
          </a:prstGeom>
          <a:noFill/>
        </p:spPr>
        <p:txBody>
          <a:bodyPr wrap="square" rtlCol="0">
            <a:spAutoFit/>
          </a:bodyPr>
          <a:lstStyle/>
          <a:p>
            <a:pPr marL="457200" indent="-457200">
              <a:buFont typeface="Arial" panose="020B0604020202020204" pitchFamily="34" charset="0"/>
              <a:buChar char="•"/>
            </a:pPr>
            <a:r>
              <a:rPr lang="en-GB" sz="2800" i="1" dirty="0"/>
              <a:t>When determining the employer’s ability to pay.</a:t>
            </a:r>
          </a:p>
          <a:p>
            <a:pPr marL="457200" indent="-457200">
              <a:buFont typeface="Arial" panose="020B0604020202020204" pitchFamily="34" charset="0"/>
              <a:buChar char="•"/>
            </a:pPr>
            <a:r>
              <a:rPr lang="en-GB" sz="2800" i="1" dirty="0"/>
              <a:t>When finding out what other employers in a region have agreed</a:t>
            </a:r>
          </a:p>
          <a:p>
            <a:pPr marL="457200" indent="-457200">
              <a:buFont typeface="Arial" panose="020B0604020202020204" pitchFamily="34" charset="0"/>
              <a:buChar char="•"/>
            </a:pPr>
            <a:r>
              <a:rPr lang="en-GB" sz="2800" i="1" dirty="0"/>
              <a:t>When comparing what other employers in the same sector have recently agreed?</a:t>
            </a:r>
          </a:p>
          <a:p>
            <a:pPr marL="457200" indent="-457200">
              <a:buFont typeface="Arial" panose="020B0604020202020204" pitchFamily="34" charset="0"/>
              <a:buChar char="•"/>
            </a:pPr>
            <a:r>
              <a:rPr lang="en-GB" sz="2800" i="1" dirty="0"/>
              <a:t>By aligning anniversary dates of an employer or a sector</a:t>
            </a:r>
          </a:p>
          <a:p>
            <a:pPr marL="457200" indent="-457200">
              <a:buFont typeface="Arial" panose="020B0604020202020204" pitchFamily="34" charset="0"/>
              <a:buChar char="•"/>
            </a:pPr>
            <a:endParaRPr lang="en-GB" sz="2800" i="1" dirty="0"/>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3529" y="5637068"/>
            <a:ext cx="1560335" cy="665485"/>
          </a:xfrm>
          <a:prstGeom prst="rect">
            <a:avLst/>
          </a:prstGeom>
        </p:spPr>
      </p:pic>
    </p:spTree>
    <p:extLst>
      <p:ext uri="{BB962C8B-B14F-4D97-AF65-F5344CB8AC3E}">
        <p14:creationId xmlns:p14="http://schemas.microsoft.com/office/powerpoint/2010/main" val="1389033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584775"/>
          </a:xfrm>
          <a:prstGeom prst="rect">
            <a:avLst/>
          </a:prstGeom>
          <a:noFill/>
        </p:spPr>
        <p:txBody>
          <a:bodyPr wrap="square" rtlCol="0">
            <a:spAutoFit/>
          </a:bodyPr>
          <a:lstStyle/>
          <a:p>
            <a:r>
              <a:rPr lang="en-GB" sz="3200" dirty="0">
                <a:ln w="0"/>
                <a:solidFill>
                  <a:srgbClr val="FF0000"/>
                </a:solidFill>
                <a:effectLst>
                  <a:outerShdw blurRad="38100" dist="25400" dir="5400000" algn="ctr" rotWithShape="0">
                    <a:srgbClr val="6E747A">
                      <a:alpha val="43000"/>
                    </a:srgbClr>
                  </a:outerShdw>
                </a:effectLst>
              </a:rPr>
              <a:t>We are now going to Access Our Pay and Anniversary Date Details</a:t>
            </a:r>
          </a:p>
        </p:txBody>
      </p:sp>
      <p:pic>
        <p:nvPicPr>
          <p:cNvPr id="6" name="Picture 5"/>
          <p:cNvPicPr>
            <a:picLocks noChangeAspect="1"/>
          </p:cNvPicPr>
          <p:nvPr/>
        </p:nvPicPr>
        <p:blipFill rotWithShape="1">
          <a:blip r:embed="rId2"/>
          <a:srcRect l="21696" t="7717" r="22197" b="5103"/>
          <a:stretch/>
        </p:blipFill>
        <p:spPr>
          <a:xfrm>
            <a:off x="799866" y="430382"/>
            <a:ext cx="9594760" cy="5135917"/>
          </a:xfrm>
          <a:prstGeom prst="rect">
            <a:avLst/>
          </a:prstGeom>
        </p:spPr>
      </p:pic>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3529" y="5637068"/>
            <a:ext cx="1560335" cy="665485"/>
          </a:xfrm>
          <a:prstGeom prst="rect">
            <a:avLst/>
          </a:prstGeom>
        </p:spPr>
      </p:pic>
    </p:spTree>
    <p:extLst>
      <p:ext uri="{BB962C8B-B14F-4D97-AF65-F5344CB8AC3E}">
        <p14:creationId xmlns:p14="http://schemas.microsoft.com/office/powerpoint/2010/main" val="2116669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830997"/>
          </a:xfrm>
          <a:prstGeom prst="rect">
            <a:avLst/>
          </a:prstGeom>
          <a:noFill/>
        </p:spPr>
        <p:txBody>
          <a:bodyPr wrap="square" rtlCol="0">
            <a:spAutoFit/>
          </a:bodyPr>
          <a:lstStyle/>
          <a:p>
            <a:r>
              <a:rPr lang="en-GB" sz="4800" b="1" dirty="0">
                <a:ln w="0"/>
                <a:solidFill>
                  <a:srgbClr val="FF0000"/>
                </a:solidFill>
                <a:effectLst>
                  <a:outerShdw blurRad="38100" dist="25400" dir="5400000" algn="ctr" rotWithShape="0">
                    <a:srgbClr val="6E747A">
                      <a:alpha val="43000"/>
                    </a:srgbClr>
                  </a:outerShdw>
                </a:effectLst>
              </a:rPr>
              <a:t>You can Access By Regions</a:t>
            </a:r>
          </a:p>
        </p:txBody>
      </p:sp>
      <p:pic>
        <p:nvPicPr>
          <p:cNvPr id="4" name="Picture 3"/>
          <p:cNvPicPr>
            <a:picLocks noChangeAspect="1"/>
          </p:cNvPicPr>
          <p:nvPr/>
        </p:nvPicPr>
        <p:blipFill rotWithShape="1">
          <a:blip r:embed="rId2"/>
          <a:srcRect l="-118" t="26012" r="1631" b="50925"/>
          <a:stretch/>
        </p:blipFill>
        <p:spPr>
          <a:xfrm>
            <a:off x="1" y="1270882"/>
            <a:ext cx="11664064" cy="3219719"/>
          </a:xfrm>
          <a:prstGeom prst="rect">
            <a:avLst/>
          </a:prstGeom>
        </p:spPr>
      </p:pic>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3529" y="5637068"/>
            <a:ext cx="1560335" cy="665485"/>
          </a:xfrm>
          <a:prstGeom prst="rect">
            <a:avLst/>
          </a:prstGeom>
        </p:spPr>
      </p:pic>
    </p:spTree>
    <p:extLst>
      <p:ext uri="{BB962C8B-B14F-4D97-AF65-F5344CB8AC3E}">
        <p14:creationId xmlns:p14="http://schemas.microsoft.com/office/powerpoint/2010/main" val="1645993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584775"/>
          </a:xfrm>
          <a:prstGeom prst="rect">
            <a:avLst/>
          </a:prstGeom>
          <a:noFill/>
        </p:spPr>
        <p:txBody>
          <a:bodyPr wrap="square" rtlCol="0">
            <a:spAutoFit/>
          </a:bodyPr>
          <a:lstStyle/>
          <a:p>
            <a:r>
              <a:rPr lang="en-GB" sz="3200" b="1" dirty="0">
                <a:ln w="0"/>
                <a:solidFill>
                  <a:srgbClr val="FF0000"/>
                </a:solidFill>
                <a:effectLst>
                  <a:outerShdw blurRad="38100" dist="25400" dir="5400000" algn="ctr" rotWithShape="0">
                    <a:srgbClr val="6E747A">
                      <a:alpha val="43000"/>
                    </a:srgbClr>
                  </a:outerShdw>
                </a:effectLst>
              </a:rPr>
              <a:t>You can Access By Sector</a:t>
            </a:r>
          </a:p>
        </p:txBody>
      </p:sp>
      <p:pic>
        <p:nvPicPr>
          <p:cNvPr id="3" name="Picture 2"/>
          <p:cNvPicPr>
            <a:picLocks noChangeAspect="1"/>
          </p:cNvPicPr>
          <p:nvPr/>
        </p:nvPicPr>
        <p:blipFill rotWithShape="1">
          <a:blip r:embed="rId2"/>
          <a:srcRect l="1664" t="23372" r="11032" b="8450"/>
          <a:stretch/>
        </p:blipFill>
        <p:spPr>
          <a:xfrm>
            <a:off x="745725" y="478242"/>
            <a:ext cx="10475650" cy="5114690"/>
          </a:xfrm>
          <a:prstGeom prst="rect">
            <a:avLst/>
          </a:prstGeom>
        </p:spPr>
      </p:pic>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3529" y="5637068"/>
            <a:ext cx="1560335" cy="665485"/>
          </a:xfrm>
          <a:prstGeom prst="rect">
            <a:avLst/>
          </a:prstGeom>
        </p:spPr>
      </p:pic>
    </p:spTree>
    <p:extLst>
      <p:ext uri="{BB962C8B-B14F-4D97-AF65-F5344CB8AC3E}">
        <p14:creationId xmlns:p14="http://schemas.microsoft.com/office/powerpoint/2010/main" val="191143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5307" y="244699"/>
            <a:ext cx="8676270" cy="1323439"/>
          </a:xfrm>
          <a:prstGeom prst="rect">
            <a:avLst/>
          </a:prstGeom>
          <a:noFill/>
        </p:spPr>
        <p:txBody>
          <a:bodyPr wrap="square" rtlCol="0">
            <a:spAutoFit/>
          </a:bodyPr>
          <a:lstStyle/>
          <a:p>
            <a:r>
              <a:rPr lang="en-GB" sz="4000" b="1" dirty="0">
                <a:ln w="0"/>
                <a:solidFill>
                  <a:srgbClr val="FF0000"/>
                </a:solidFill>
                <a:effectLst>
                  <a:outerShdw blurRad="38100" dist="25400" dir="5400000" algn="ctr" rotWithShape="0">
                    <a:srgbClr val="6E747A">
                      <a:alpha val="43000"/>
                    </a:srgbClr>
                  </a:outerShdw>
                </a:effectLst>
              </a:rPr>
              <a:t>We are now Going to  look At </a:t>
            </a:r>
          </a:p>
          <a:p>
            <a:r>
              <a:rPr lang="en-GB" sz="4000" b="1" dirty="0">
                <a:ln w="0"/>
                <a:solidFill>
                  <a:srgbClr val="FF0000"/>
                </a:solidFill>
                <a:effectLst>
                  <a:outerShdw blurRad="38100" dist="25400" dir="5400000" algn="ctr" rotWithShape="0">
                    <a:srgbClr val="6E747A">
                      <a:alpha val="43000"/>
                    </a:srgbClr>
                  </a:outerShdw>
                </a:effectLst>
              </a:rPr>
              <a:t>the Guides For Work, Voice Pay</a:t>
            </a:r>
          </a:p>
        </p:txBody>
      </p:sp>
      <p:sp>
        <p:nvSpPr>
          <p:cNvPr id="6" name="TextBox 5"/>
          <p:cNvSpPr txBox="1"/>
          <p:nvPr/>
        </p:nvSpPr>
        <p:spPr>
          <a:xfrm>
            <a:off x="1017432" y="1431718"/>
            <a:ext cx="8451353" cy="3816429"/>
          </a:xfrm>
          <a:prstGeom prst="rect">
            <a:avLst/>
          </a:prstGeom>
          <a:noFill/>
        </p:spPr>
        <p:txBody>
          <a:bodyPr wrap="none" rtlCol="0">
            <a:spAutoFit/>
          </a:bodyPr>
          <a:lstStyle/>
          <a:p>
            <a:r>
              <a:rPr lang="en-GB" sz="4400" dirty="0">
                <a:solidFill>
                  <a:schemeClr val="accent1"/>
                </a:solidFill>
              </a:rPr>
              <a:t>   </a:t>
            </a:r>
            <a:r>
              <a:rPr lang="en-GB" sz="3600" dirty="0"/>
              <a:t>-Pay Claim Guide</a:t>
            </a:r>
          </a:p>
          <a:p>
            <a:r>
              <a:rPr lang="en-GB" sz="3600" dirty="0"/>
              <a:t>   -Campaigning Around Pay</a:t>
            </a:r>
          </a:p>
          <a:p>
            <a:r>
              <a:rPr lang="en-GB" sz="3600" dirty="0"/>
              <a:t>   -Trade Union Recognition Template</a:t>
            </a:r>
          </a:p>
          <a:p>
            <a:r>
              <a:rPr lang="en-GB" sz="3600" dirty="0"/>
              <a:t>   -Trade Union Facilities Template</a:t>
            </a:r>
          </a:p>
          <a:p>
            <a:r>
              <a:rPr lang="en-GB" sz="3600" dirty="0"/>
              <a:t>   -Agency Workers Template</a:t>
            </a:r>
          </a:p>
          <a:p>
            <a:r>
              <a:rPr lang="en-GB" sz="3600" dirty="0"/>
              <a:t>   -Apprenticeship Template</a:t>
            </a:r>
          </a:p>
          <a:p>
            <a:endParaRPr lang="en-GB" dirty="0"/>
          </a:p>
        </p:txBody>
      </p:sp>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3529" y="5637068"/>
            <a:ext cx="1560335" cy="665485"/>
          </a:xfrm>
          <a:prstGeom prst="rect">
            <a:avLst/>
          </a:prstGeom>
        </p:spPr>
      </p:pic>
    </p:spTree>
    <p:extLst>
      <p:ext uri="{BB962C8B-B14F-4D97-AF65-F5344CB8AC3E}">
        <p14:creationId xmlns:p14="http://schemas.microsoft.com/office/powerpoint/2010/main" val="143984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2036" y="0"/>
            <a:ext cx="11729964" cy="1569660"/>
          </a:xfrm>
          <a:prstGeom prst="rect">
            <a:avLst/>
          </a:prstGeom>
          <a:noFill/>
        </p:spPr>
        <p:txBody>
          <a:bodyPr wrap="square" rtlCol="0">
            <a:spAutoFit/>
          </a:bodyPr>
          <a:lstStyle/>
          <a:p>
            <a:r>
              <a:rPr lang="en-GB" sz="4800" b="1" dirty="0">
                <a:ln w="0"/>
                <a:solidFill>
                  <a:srgbClr val="FF0000"/>
                </a:solidFill>
                <a:effectLst>
                  <a:outerShdw blurRad="38100" dist="25400" dir="5400000" algn="ctr" rotWithShape="0">
                    <a:srgbClr val="6E747A">
                      <a:alpha val="43000"/>
                    </a:srgbClr>
                  </a:outerShdw>
                </a:effectLst>
              </a:rPr>
              <a:t>We are now Going to  look At the Guides For ‘Work, Voice Pay’.</a:t>
            </a:r>
          </a:p>
        </p:txBody>
      </p:sp>
      <p:sp>
        <p:nvSpPr>
          <p:cNvPr id="6" name="TextBox 5"/>
          <p:cNvSpPr txBox="1"/>
          <p:nvPr/>
        </p:nvSpPr>
        <p:spPr>
          <a:xfrm>
            <a:off x="496170" y="1569660"/>
            <a:ext cx="11071434" cy="3754874"/>
          </a:xfrm>
          <a:prstGeom prst="rect">
            <a:avLst/>
          </a:prstGeom>
          <a:noFill/>
        </p:spPr>
        <p:txBody>
          <a:bodyPr wrap="square" rtlCol="0">
            <a:spAutoFit/>
          </a:bodyPr>
          <a:lstStyle/>
          <a:p>
            <a:pPr marL="571500" indent="-571500">
              <a:buFont typeface="Arial" panose="020B0604020202020204" pitchFamily="34" charset="0"/>
              <a:buChar char="•"/>
            </a:pPr>
            <a:r>
              <a:rPr lang="en-GB" sz="4400" dirty="0"/>
              <a:t>What do you like about the Guides?</a:t>
            </a:r>
          </a:p>
          <a:p>
            <a:pPr marL="571500" indent="-571500">
              <a:buFont typeface="Arial" panose="020B0604020202020204" pitchFamily="34" charset="0"/>
              <a:buChar char="•"/>
            </a:pPr>
            <a:r>
              <a:rPr lang="en-GB" sz="4400" dirty="0"/>
              <a:t>How Can we use the Guides in our role?</a:t>
            </a:r>
          </a:p>
          <a:p>
            <a:pPr marL="571500" indent="-571500">
              <a:buFont typeface="Arial" panose="020B0604020202020204" pitchFamily="34" charset="0"/>
              <a:buChar char="•"/>
            </a:pPr>
            <a:r>
              <a:rPr lang="en-GB" sz="4400" dirty="0"/>
              <a:t>Is there anything else that </a:t>
            </a:r>
          </a:p>
          <a:p>
            <a:r>
              <a:rPr lang="en-GB" sz="4400" dirty="0"/>
              <a:t>    should be included in the guides/any </a:t>
            </a:r>
          </a:p>
          <a:p>
            <a:r>
              <a:rPr lang="en-GB" sz="4400" dirty="0"/>
              <a:t>    other guides which could help?</a:t>
            </a:r>
          </a:p>
          <a:p>
            <a:endParaRPr lang="en-GB" dirty="0"/>
          </a:p>
        </p:txBody>
      </p:sp>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3529" y="5637068"/>
            <a:ext cx="1560335" cy="665485"/>
          </a:xfrm>
          <a:prstGeom prst="rect">
            <a:avLst/>
          </a:prstGeom>
        </p:spPr>
      </p:pic>
    </p:spTree>
    <p:extLst>
      <p:ext uri="{BB962C8B-B14F-4D97-AF65-F5344CB8AC3E}">
        <p14:creationId xmlns:p14="http://schemas.microsoft.com/office/powerpoint/2010/main" val="2890452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55323" y="108992"/>
            <a:ext cx="7315200" cy="830997"/>
          </a:xfrm>
          <a:prstGeom prst="rect">
            <a:avLst/>
          </a:prstGeom>
          <a:noFill/>
        </p:spPr>
        <p:txBody>
          <a:bodyPr wrap="square" rtlCol="0">
            <a:spAutoFit/>
          </a:bodyPr>
          <a:lstStyle/>
          <a:p>
            <a:r>
              <a:rPr lang="en-GB" sz="4800" b="1" dirty="0">
                <a:solidFill>
                  <a:srgbClr val="FF0000"/>
                </a:solidFill>
              </a:rPr>
              <a:t>Any Questions</a:t>
            </a:r>
          </a:p>
        </p:txBody>
      </p:sp>
      <p:sp>
        <p:nvSpPr>
          <p:cNvPr id="7" name="AutoShape 2" descr="Image result for questi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a:blip r:embed="rId2"/>
          <a:stretch>
            <a:fillRect/>
          </a:stretch>
        </p:blipFill>
        <p:spPr>
          <a:xfrm>
            <a:off x="3155324" y="1133342"/>
            <a:ext cx="4670358" cy="4379691"/>
          </a:xfrm>
          <a:prstGeom prst="rect">
            <a:avLst/>
          </a:prstGeo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3529" y="5637068"/>
            <a:ext cx="1560335" cy="665485"/>
          </a:xfrm>
          <a:prstGeom prst="rect">
            <a:avLst/>
          </a:prstGeom>
        </p:spPr>
      </p:pic>
    </p:spTree>
    <p:extLst>
      <p:ext uri="{BB962C8B-B14F-4D97-AF65-F5344CB8AC3E}">
        <p14:creationId xmlns:p14="http://schemas.microsoft.com/office/powerpoint/2010/main" val="1757303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6648" y="763180"/>
            <a:ext cx="10238704" cy="4893647"/>
          </a:xfrm>
          <a:prstGeom prst="rect">
            <a:avLst/>
          </a:prstGeom>
        </p:spPr>
        <p:txBody>
          <a:bodyPr wrap="square">
            <a:spAutoFit/>
          </a:bodyPr>
          <a:lstStyle/>
          <a:p>
            <a:pPr fontAlgn="base"/>
            <a:r>
              <a:rPr lang="en-GB" sz="2800" dirty="0"/>
              <a:t>‘I am delighted that our research consistently proves that Unite negotiations secure better pay deals for working people. But we are determined to help further improve delivery for our members at the workplace. At its core this pledge focuses on what our Union does best:</a:t>
            </a:r>
          </a:p>
          <a:p>
            <a:pPr fontAlgn="base"/>
            <a:r>
              <a:rPr lang="en-GB" sz="2800" dirty="0"/>
              <a:t>Securing good jobs and decent </a:t>
            </a:r>
            <a:r>
              <a:rPr lang="en-GB" sz="2800" b="1" i="1" dirty="0"/>
              <a:t>work</a:t>
            </a:r>
            <a:endParaRPr lang="en-GB" sz="2800" dirty="0"/>
          </a:p>
          <a:p>
            <a:pPr fontAlgn="base"/>
            <a:r>
              <a:rPr lang="en-GB" sz="2800" dirty="0"/>
              <a:t>Making sure workers have a strong and effective </a:t>
            </a:r>
            <a:r>
              <a:rPr lang="en-GB" sz="2800" b="1" i="1" dirty="0"/>
              <a:t>voice</a:t>
            </a:r>
            <a:endParaRPr lang="en-GB" sz="2800" dirty="0"/>
          </a:p>
          <a:p>
            <a:pPr fontAlgn="base"/>
            <a:r>
              <a:rPr lang="en-GB" sz="2800" dirty="0"/>
              <a:t>Getting decent </a:t>
            </a:r>
            <a:r>
              <a:rPr lang="en-GB" sz="2800" b="1" i="1" dirty="0"/>
              <a:t>pay</a:t>
            </a:r>
            <a:r>
              <a:rPr lang="en-GB" sz="2800" dirty="0"/>
              <a:t> and conditions</a:t>
            </a:r>
          </a:p>
          <a:p>
            <a:pPr fontAlgn="base"/>
            <a:r>
              <a:rPr lang="en-GB" sz="2800" dirty="0"/>
              <a:t>As part of this programme Unite is providing this industrial toolkit to support Unite shop stewards.’</a:t>
            </a:r>
          </a:p>
          <a:p>
            <a:endParaRPr lang="en-GB" sz="3200" dirty="0">
              <a:latin typeface="Calibri" panose="020F0502020204030204" pitchFamily="34" charset="0"/>
              <a:ea typeface="PMingLiU" panose="02020500000000000000" pitchFamily="18" charset="-12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716118" y="5056752"/>
            <a:ext cx="2381250" cy="600075"/>
          </a:xfrm>
          <a:prstGeom prst="rect">
            <a:avLst/>
          </a:prstGeom>
          <a:solidFill>
            <a:schemeClr val="accent2">
              <a:alpha val="80000"/>
            </a:schemeClr>
          </a:solidFill>
          <a:effectLst>
            <a:outerShdw blurRad="50800" dist="50800" dir="5400000" algn="ctr" rotWithShape="0">
              <a:schemeClr val="accent5">
                <a:lumMod val="75000"/>
              </a:schemeClr>
            </a:outerShdw>
          </a:effectLst>
        </p:spPr>
      </p:pic>
      <p:sp>
        <p:nvSpPr>
          <p:cNvPr id="8" name="TextBox 7"/>
          <p:cNvSpPr txBox="1"/>
          <p:nvPr/>
        </p:nvSpPr>
        <p:spPr>
          <a:xfrm>
            <a:off x="3449392" y="103336"/>
            <a:ext cx="5293216" cy="769441"/>
          </a:xfrm>
          <a:prstGeom prst="rect">
            <a:avLst/>
          </a:prstGeom>
          <a:noFill/>
        </p:spPr>
        <p:txBody>
          <a:bodyPr wrap="square" rtlCol="0">
            <a:spAutoFit/>
          </a:bodyPr>
          <a:lstStyle/>
          <a:p>
            <a:r>
              <a:rPr lang="en-GB" sz="4400" b="1" dirty="0">
                <a:solidFill>
                  <a:srgbClr val="FF0000"/>
                </a:solidFill>
              </a:rPr>
              <a:t>Work, Voice, Pay</a:t>
            </a:r>
          </a:p>
        </p:txBody>
      </p:sp>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3529" y="5637068"/>
            <a:ext cx="1560335" cy="665485"/>
          </a:xfrm>
          <a:prstGeom prst="rect">
            <a:avLst/>
          </a:prstGeom>
        </p:spPr>
      </p:pic>
    </p:spTree>
    <p:extLst>
      <p:ext uri="{BB962C8B-B14F-4D97-AF65-F5344CB8AC3E}">
        <p14:creationId xmlns:p14="http://schemas.microsoft.com/office/powerpoint/2010/main" val="486830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312" y="156504"/>
            <a:ext cx="11475075" cy="1400530"/>
          </a:xfrm>
        </p:spPr>
        <p:txBody>
          <a:bodyPr/>
          <a:lstStyle/>
          <a:p>
            <a:r>
              <a:rPr lang="en-GB" b="1" dirty="0">
                <a:solidFill>
                  <a:srgbClr val="FF0000"/>
                </a:solidFill>
              </a:rPr>
              <a:t>Unite Industrial Strategy Why?</a:t>
            </a:r>
          </a:p>
        </p:txBody>
      </p:sp>
      <p:sp>
        <p:nvSpPr>
          <p:cNvPr id="3" name="Content Placeholder 2"/>
          <p:cNvSpPr>
            <a:spLocks noGrp="1"/>
          </p:cNvSpPr>
          <p:nvPr>
            <p:ph idx="4294967295"/>
          </p:nvPr>
        </p:nvSpPr>
        <p:spPr>
          <a:xfrm>
            <a:off x="838200" y="1825625"/>
            <a:ext cx="10515600" cy="4351338"/>
          </a:xfrm>
          <a:prstGeom prst="rect">
            <a:avLst/>
          </a:prstGeom>
        </p:spPr>
        <p:txBody>
          <a:bodyPr>
            <a:normAutofit/>
          </a:bodyPr>
          <a:lstStyle/>
          <a:p>
            <a:r>
              <a:rPr lang="en-GB" sz="3200" b="1" dirty="0"/>
              <a:t>To tackle declining living standards</a:t>
            </a:r>
          </a:p>
          <a:p>
            <a:r>
              <a:rPr lang="en-GB" sz="3200" b="1" dirty="0"/>
              <a:t>-Through extending collective bargaining and improve bargaining  outcomes</a:t>
            </a:r>
          </a:p>
          <a:p>
            <a:r>
              <a:rPr lang="en-GB" sz="3200" b="1" dirty="0"/>
              <a:t>-The decline of collective bargaining coverage experienced over the last thirty years has mirrored the fall in the share of GDP going to wages.</a:t>
            </a:r>
          </a:p>
        </p:txBody>
      </p:sp>
      <p:pic>
        <p:nvPicPr>
          <p:cNvPr id="5"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043529" y="5637068"/>
            <a:ext cx="1560335" cy="665485"/>
          </a:xfrm>
        </p:spPr>
      </p:pic>
    </p:spTree>
    <p:extLst>
      <p:ext uri="{BB962C8B-B14F-4D97-AF65-F5344CB8AC3E}">
        <p14:creationId xmlns:p14="http://schemas.microsoft.com/office/powerpoint/2010/main" val="48290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8157" y="130434"/>
            <a:ext cx="4432624" cy="769441"/>
          </a:xfrm>
          <a:prstGeom prst="rect">
            <a:avLst/>
          </a:prstGeom>
          <a:noFill/>
        </p:spPr>
        <p:txBody>
          <a:bodyPr wrap="none" rtlCol="0">
            <a:spAutoFit/>
          </a:bodyPr>
          <a:lstStyle/>
          <a:p>
            <a:r>
              <a:rPr lang="en-GB" sz="4400" b="1" dirty="0">
                <a:ln w="0"/>
                <a:solidFill>
                  <a:srgbClr val="FF0000"/>
                </a:solidFill>
                <a:effectLst>
                  <a:outerShdw blurRad="38100" dist="25400" dir="5400000" algn="ctr" rotWithShape="0">
                    <a:srgbClr val="6E747A">
                      <a:alpha val="43000"/>
                    </a:srgbClr>
                  </a:outerShdw>
                </a:effectLst>
              </a:rPr>
              <a:t>We Will Look at:</a:t>
            </a:r>
          </a:p>
        </p:txBody>
      </p:sp>
      <p:sp>
        <p:nvSpPr>
          <p:cNvPr id="3" name="TextBox 2"/>
          <p:cNvSpPr txBox="1"/>
          <p:nvPr/>
        </p:nvSpPr>
        <p:spPr>
          <a:xfrm>
            <a:off x="837610" y="899875"/>
            <a:ext cx="11354390" cy="4524315"/>
          </a:xfrm>
          <a:prstGeom prst="rect">
            <a:avLst/>
          </a:prstGeom>
          <a:noFill/>
        </p:spPr>
        <p:txBody>
          <a:bodyPr wrap="none" rtlCol="0">
            <a:spAutoFit/>
          </a:bodyPr>
          <a:lstStyle/>
          <a:p>
            <a:pPr marL="571500" indent="-571500">
              <a:buFont typeface="Arial" panose="020B0604020202020204" pitchFamily="34" charset="0"/>
              <a:buChar char="•"/>
            </a:pPr>
            <a:r>
              <a:rPr lang="en-GB" sz="3600" b="1" dirty="0"/>
              <a:t>Getting The Best From Our Bargaining Data.</a:t>
            </a:r>
          </a:p>
          <a:p>
            <a:pPr marL="571500" indent="-571500">
              <a:buFont typeface="Arial" panose="020B0604020202020204" pitchFamily="34" charset="0"/>
              <a:buChar char="•"/>
            </a:pPr>
            <a:r>
              <a:rPr lang="en-GB" sz="3600" b="1" dirty="0"/>
              <a:t> The Available Guides For: Work, Voice, Pay,</a:t>
            </a:r>
          </a:p>
          <a:p>
            <a:r>
              <a:rPr lang="en-GB" sz="3600" b="1" dirty="0"/>
              <a:t>        -</a:t>
            </a:r>
            <a:r>
              <a:rPr lang="en-GB" sz="3600" b="1" i="1" dirty="0"/>
              <a:t>Pay Claim Guide -Campaigning Around Pay</a:t>
            </a:r>
          </a:p>
          <a:p>
            <a:r>
              <a:rPr lang="en-GB" sz="3600" b="1" i="1" dirty="0"/>
              <a:t>        -Trade Union Recognition Template</a:t>
            </a:r>
          </a:p>
          <a:p>
            <a:r>
              <a:rPr lang="en-GB" sz="3600" b="1" i="1" dirty="0"/>
              <a:t>        -Trade Union Facilities Template</a:t>
            </a:r>
          </a:p>
          <a:p>
            <a:r>
              <a:rPr lang="en-GB" sz="3600" b="1" i="1" dirty="0"/>
              <a:t>        -Agency Workers Template</a:t>
            </a:r>
          </a:p>
          <a:p>
            <a:r>
              <a:rPr lang="en-GB" sz="3600" b="1" i="1" dirty="0"/>
              <a:t>        -Apprenticeship Template</a:t>
            </a:r>
          </a:p>
          <a:p>
            <a:pPr marL="571500" indent="-571500">
              <a:buFont typeface="Arial" panose="020B0604020202020204" pitchFamily="34" charset="0"/>
              <a:buChar char="•"/>
            </a:pPr>
            <a:r>
              <a:rPr lang="en-GB" sz="3600" b="1" dirty="0"/>
              <a:t> Growing our Union. </a:t>
            </a:r>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3529" y="5637068"/>
            <a:ext cx="1560335" cy="665485"/>
          </a:xfrm>
          <a:prstGeom prst="rect">
            <a:avLst/>
          </a:prstGeom>
        </p:spPr>
      </p:pic>
    </p:spTree>
    <p:extLst>
      <p:ext uri="{BB962C8B-B14F-4D97-AF65-F5344CB8AC3E}">
        <p14:creationId xmlns:p14="http://schemas.microsoft.com/office/powerpoint/2010/main" val="2094960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0826" y="1568873"/>
            <a:ext cx="9839297" cy="4524315"/>
          </a:xfrm>
          <a:prstGeom prst="rect">
            <a:avLst/>
          </a:prstGeom>
          <a:noFill/>
        </p:spPr>
        <p:txBody>
          <a:bodyPr wrap="none" rtlCol="0">
            <a:spAutoFit/>
          </a:bodyPr>
          <a:lstStyle/>
          <a:p>
            <a:r>
              <a:rPr lang="en-GB" sz="3600" dirty="0"/>
              <a:t>Why do we need a Broad Industrial Strategy?</a:t>
            </a:r>
          </a:p>
          <a:p>
            <a:endParaRPr lang="en-GB" sz="3600" dirty="0"/>
          </a:p>
          <a:p>
            <a:r>
              <a:rPr lang="en-GB" sz="3600" dirty="0"/>
              <a:t>What are the Core Principles of the Broad Industrial</a:t>
            </a:r>
          </a:p>
          <a:p>
            <a:r>
              <a:rPr lang="en-GB" sz="3600" dirty="0"/>
              <a:t>Strategy?</a:t>
            </a:r>
          </a:p>
          <a:p>
            <a:r>
              <a:rPr lang="en-GB" sz="3600" dirty="0"/>
              <a:t>-Secure Work</a:t>
            </a:r>
          </a:p>
          <a:p>
            <a:r>
              <a:rPr lang="en-GB" sz="3600" dirty="0"/>
              <a:t>-A Strong Voice</a:t>
            </a:r>
          </a:p>
          <a:p>
            <a:r>
              <a:rPr lang="en-GB" sz="3600" dirty="0"/>
              <a:t>-Decent Pay and Conditions</a:t>
            </a:r>
          </a:p>
          <a:p>
            <a:endParaRPr lang="en-GB" sz="3600" dirty="0"/>
          </a:p>
        </p:txBody>
      </p:sp>
      <p:sp>
        <p:nvSpPr>
          <p:cNvPr id="6" name="Rectangle 5"/>
          <p:cNvSpPr/>
          <p:nvPr/>
        </p:nvSpPr>
        <p:spPr>
          <a:xfrm>
            <a:off x="1824895" y="112971"/>
            <a:ext cx="7614585" cy="1569660"/>
          </a:xfrm>
          <a:prstGeom prst="rect">
            <a:avLst/>
          </a:prstGeom>
          <a:noFill/>
        </p:spPr>
        <p:txBody>
          <a:bodyPr wrap="none" lIns="91440" tIns="45720" rIns="91440" bIns="45720">
            <a:spAutoFit/>
          </a:bodyPr>
          <a:lstStyle/>
          <a:p>
            <a:pPr algn="ctr"/>
            <a:r>
              <a:rPr lang="en-GB" sz="4800" b="1" cap="none" spc="0" dirty="0">
                <a:ln w="0"/>
                <a:solidFill>
                  <a:srgbClr val="FF0000"/>
                </a:solidFill>
                <a:effectLst>
                  <a:outerShdw blurRad="38100" dist="25400" dir="5400000" algn="ctr" rotWithShape="0">
                    <a:srgbClr val="6E747A">
                      <a:alpha val="43000"/>
                    </a:srgbClr>
                  </a:outerShdw>
                </a:effectLst>
              </a:rPr>
              <a:t>An Introduction to Unites </a:t>
            </a:r>
          </a:p>
          <a:p>
            <a:pPr algn="ctr"/>
            <a:r>
              <a:rPr lang="en-GB" sz="4800" b="1" cap="none" spc="0" dirty="0">
                <a:ln w="0"/>
                <a:solidFill>
                  <a:srgbClr val="FF0000"/>
                </a:solidFill>
                <a:effectLst>
                  <a:outerShdw blurRad="38100" dist="25400" dir="5400000" algn="ctr" rotWithShape="0">
                    <a:srgbClr val="6E747A">
                      <a:alpha val="43000"/>
                    </a:srgbClr>
                  </a:outerShdw>
                </a:effectLst>
              </a:rPr>
              <a:t>Broad Industrial Strategy</a:t>
            </a:r>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3529" y="5637068"/>
            <a:ext cx="1560335" cy="665485"/>
          </a:xfrm>
          <a:prstGeom prst="rect">
            <a:avLst/>
          </a:prstGeom>
        </p:spPr>
      </p:pic>
    </p:spTree>
    <p:extLst>
      <p:ext uri="{BB962C8B-B14F-4D97-AF65-F5344CB8AC3E}">
        <p14:creationId xmlns:p14="http://schemas.microsoft.com/office/powerpoint/2010/main" val="3155593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65010" y="263891"/>
            <a:ext cx="4934363" cy="830997"/>
          </a:xfrm>
          <a:prstGeom prst="rect">
            <a:avLst/>
          </a:prstGeom>
          <a:noFill/>
        </p:spPr>
        <p:txBody>
          <a:bodyPr wrap="none" lIns="91440" tIns="45720" rIns="91440" bIns="45720">
            <a:spAutoFit/>
          </a:bodyPr>
          <a:lstStyle/>
          <a:p>
            <a:pPr algn="ctr"/>
            <a:r>
              <a:rPr lang="en-GB" sz="4800" b="1" cap="none" spc="0" dirty="0">
                <a:ln w="0"/>
                <a:solidFill>
                  <a:srgbClr val="FF0000"/>
                </a:solidFill>
                <a:effectLst>
                  <a:outerShdw blurRad="38100" dist="25400" dir="5400000" algn="ctr" rotWithShape="0">
                    <a:srgbClr val="6E747A">
                      <a:alpha val="43000"/>
                    </a:srgbClr>
                  </a:outerShdw>
                </a:effectLst>
              </a:rPr>
              <a:t>Sharon Graham</a:t>
            </a:r>
          </a:p>
        </p:txBody>
      </p:sp>
      <p:sp>
        <p:nvSpPr>
          <p:cNvPr id="9" name="Rectangle 8"/>
          <p:cNvSpPr/>
          <p:nvPr/>
        </p:nvSpPr>
        <p:spPr>
          <a:xfrm>
            <a:off x="2292439" y="3604943"/>
            <a:ext cx="8081593" cy="646331"/>
          </a:xfrm>
          <a:prstGeom prst="rect">
            <a:avLst/>
          </a:prstGeom>
        </p:spPr>
        <p:txBody>
          <a:bodyPr wrap="square">
            <a:spAutoFit/>
          </a:bodyPr>
          <a:lstStyle/>
          <a:p>
            <a:endParaRPr lang="en-GB" dirty="0">
              <a:hlinkClick r:id="rId3"/>
            </a:endParaRPr>
          </a:p>
          <a:p>
            <a:endParaRPr lang="en-GB" dirty="0">
              <a:hlinkClick r:id="rId3"/>
            </a:endParaRPr>
          </a:p>
        </p:txBody>
      </p:sp>
      <p:pic>
        <p:nvPicPr>
          <p:cNvPr id="14" name="VoEZcYpEyvI"/>
          <p:cNvPicPr>
            <a:picLocks noRot="1" noChangeAspect="1"/>
          </p:cNvPicPr>
          <p:nvPr>
            <a:videoFile r:link="rId1"/>
          </p:nvPr>
        </p:nvPicPr>
        <p:blipFill>
          <a:blip r:embed="rId4"/>
          <a:stretch>
            <a:fillRect/>
          </a:stretch>
        </p:blipFill>
        <p:spPr>
          <a:xfrm>
            <a:off x="2202287" y="975524"/>
            <a:ext cx="7070502" cy="4103128"/>
          </a:xfrm>
          <a:prstGeom prst="rect">
            <a:avLst/>
          </a:prstGeom>
        </p:spPr>
      </p:pic>
      <p:pic>
        <p:nvPicPr>
          <p:cNvPr id="8"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43529" y="5637068"/>
            <a:ext cx="1560335" cy="665485"/>
          </a:xfrm>
          <a:prstGeom prst="rect">
            <a:avLst/>
          </a:prstGeom>
        </p:spPr>
      </p:pic>
    </p:spTree>
    <p:extLst>
      <p:ext uri="{BB962C8B-B14F-4D97-AF65-F5344CB8AC3E}">
        <p14:creationId xmlns:p14="http://schemas.microsoft.com/office/powerpoint/2010/main" val="3199182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764" y="43434"/>
            <a:ext cx="10396882" cy="1151965"/>
          </a:xfrm>
        </p:spPr>
        <p:txBody>
          <a:bodyPr/>
          <a:lstStyle/>
          <a:p>
            <a:r>
              <a:rPr lang="en-GB" b="1" dirty="0">
                <a:solidFill>
                  <a:srgbClr val="FF0000"/>
                </a:solidFill>
              </a:rPr>
              <a:t>Secure Work:</a:t>
            </a:r>
          </a:p>
        </p:txBody>
      </p:sp>
      <p:sp>
        <p:nvSpPr>
          <p:cNvPr id="3" name="Content Placeholder 2"/>
          <p:cNvSpPr>
            <a:spLocks noGrp="1"/>
          </p:cNvSpPr>
          <p:nvPr>
            <p:ph idx="4294967295"/>
          </p:nvPr>
        </p:nvSpPr>
        <p:spPr>
          <a:xfrm>
            <a:off x="863163" y="1183259"/>
            <a:ext cx="10515600" cy="4351338"/>
          </a:xfrm>
          <a:prstGeom prst="rect">
            <a:avLst/>
          </a:prstGeom>
        </p:spPr>
        <p:txBody>
          <a:bodyPr/>
          <a:lstStyle/>
          <a:p>
            <a:pPr marL="0" indent="0">
              <a:buNone/>
            </a:pPr>
            <a:r>
              <a:rPr lang="en-GB" sz="3200" dirty="0"/>
              <a:t>-Secure permanent full time/part-time jobs.</a:t>
            </a:r>
          </a:p>
          <a:p>
            <a:pPr marL="0" indent="0">
              <a:buNone/>
            </a:pPr>
            <a:r>
              <a:rPr lang="en-GB" sz="3200" dirty="0"/>
              <a:t>-No to compulsory redundancies.</a:t>
            </a:r>
          </a:p>
          <a:p>
            <a:pPr marL="0" indent="0">
              <a:buNone/>
            </a:pPr>
            <a:r>
              <a:rPr lang="en-GB" sz="3200" dirty="0"/>
              <a:t>-Yes to creative form of apprenticeships.</a:t>
            </a:r>
          </a:p>
          <a:p>
            <a:pPr marL="0" indent="0">
              <a:buNone/>
            </a:pPr>
            <a:r>
              <a:rPr lang="en-GB" sz="3200" dirty="0"/>
              <a:t>-Rate for the job stop ‘undercutting’ and ‘exploitation’.</a:t>
            </a:r>
          </a:p>
          <a:p>
            <a:pPr marL="0" indent="0">
              <a:buNone/>
            </a:pPr>
            <a:r>
              <a:rPr lang="en-GB" sz="3200" dirty="0"/>
              <a:t>-Delivering a safe working environment.</a:t>
            </a:r>
          </a:p>
          <a:p>
            <a:pPr marL="0" indent="0">
              <a:buNone/>
            </a:pPr>
            <a:r>
              <a:rPr lang="en-GB" sz="3200" dirty="0"/>
              <a:t>-Equal opportunity with no discrimination.</a:t>
            </a:r>
          </a:p>
          <a:p>
            <a:pPr marL="0" indent="0">
              <a:buNone/>
            </a:pPr>
            <a:endParaRPr lang="en-GB" dirty="0"/>
          </a:p>
        </p:txBody>
      </p:sp>
      <p:pic>
        <p:nvPicPr>
          <p:cNvPr id="5"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043529" y="5637068"/>
            <a:ext cx="1560335" cy="665485"/>
          </a:xfrm>
        </p:spPr>
      </p:pic>
    </p:spTree>
    <p:extLst>
      <p:ext uri="{BB962C8B-B14F-4D97-AF65-F5344CB8AC3E}">
        <p14:creationId xmlns:p14="http://schemas.microsoft.com/office/powerpoint/2010/main" val="1378333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382" y="1661525"/>
            <a:ext cx="8626079" cy="3970318"/>
          </a:xfrm>
          <a:prstGeom prst="rect">
            <a:avLst/>
          </a:prstGeom>
          <a:noFill/>
        </p:spPr>
        <p:txBody>
          <a:bodyPr wrap="none" rtlCol="0">
            <a:spAutoFit/>
          </a:bodyPr>
          <a:lstStyle/>
          <a:p>
            <a:r>
              <a:rPr lang="en-GB" sz="3600" dirty="0"/>
              <a:t>Why do we need a Broad Industrial Strategy?</a:t>
            </a:r>
          </a:p>
          <a:p>
            <a:endParaRPr lang="en-GB" sz="3600" dirty="0"/>
          </a:p>
          <a:p>
            <a:r>
              <a:rPr lang="en-GB" sz="3600" dirty="0"/>
              <a:t>What are the Core Principles of the Broad </a:t>
            </a:r>
          </a:p>
          <a:p>
            <a:r>
              <a:rPr lang="en-GB" sz="3600" dirty="0"/>
              <a:t>Industrial Strategy?</a:t>
            </a:r>
          </a:p>
          <a:p>
            <a:r>
              <a:rPr lang="en-GB" sz="3600" dirty="0"/>
              <a:t>  -Secure Work</a:t>
            </a:r>
          </a:p>
          <a:p>
            <a:r>
              <a:rPr lang="en-GB" sz="3600" dirty="0"/>
              <a:t>  -A Strong Voice</a:t>
            </a:r>
          </a:p>
          <a:p>
            <a:r>
              <a:rPr lang="en-GB" sz="3600" dirty="0"/>
              <a:t>  -Decent Pay and Conditions</a:t>
            </a:r>
          </a:p>
        </p:txBody>
      </p:sp>
      <p:sp>
        <p:nvSpPr>
          <p:cNvPr id="6" name="Rectangle 5"/>
          <p:cNvSpPr/>
          <p:nvPr/>
        </p:nvSpPr>
        <p:spPr>
          <a:xfrm>
            <a:off x="1824895" y="104093"/>
            <a:ext cx="7614585" cy="1569660"/>
          </a:xfrm>
          <a:prstGeom prst="rect">
            <a:avLst/>
          </a:prstGeom>
          <a:noFill/>
        </p:spPr>
        <p:txBody>
          <a:bodyPr wrap="none" lIns="91440" tIns="45720" rIns="91440" bIns="45720">
            <a:spAutoFit/>
          </a:bodyPr>
          <a:lstStyle/>
          <a:p>
            <a:pPr algn="ctr"/>
            <a:r>
              <a:rPr lang="en-GB" sz="4800" b="1" cap="none" spc="0" dirty="0">
                <a:ln w="0"/>
                <a:solidFill>
                  <a:srgbClr val="FF0000"/>
                </a:solidFill>
                <a:effectLst>
                  <a:outerShdw blurRad="38100" dist="25400" dir="5400000" algn="ctr" rotWithShape="0">
                    <a:srgbClr val="6E747A">
                      <a:alpha val="43000"/>
                    </a:srgbClr>
                  </a:outerShdw>
                </a:effectLst>
              </a:rPr>
              <a:t>An Introduction to Unites </a:t>
            </a:r>
          </a:p>
          <a:p>
            <a:pPr algn="ctr"/>
            <a:r>
              <a:rPr lang="en-GB" sz="4800" b="1" cap="none" spc="0" dirty="0">
                <a:ln w="0"/>
                <a:solidFill>
                  <a:srgbClr val="FF0000"/>
                </a:solidFill>
                <a:effectLst>
                  <a:outerShdw blurRad="38100" dist="25400" dir="5400000" algn="ctr" rotWithShape="0">
                    <a:srgbClr val="6E747A">
                      <a:alpha val="43000"/>
                    </a:srgbClr>
                  </a:outerShdw>
                </a:effectLst>
              </a:rPr>
              <a:t>Broad Industrial Strategy</a:t>
            </a:r>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3529" y="5637068"/>
            <a:ext cx="1560335" cy="665485"/>
          </a:xfrm>
          <a:prstGeom prst="rect">
            <a:avLst/>
          </a:prstGeom>
        </p:spPr>
      </p:pic>
    </p:spTree>
    <p:extLst>
      <p:ext uri="{BB962C8B-B14F-4D97-AF65-F5344CB8AC3E}">
        <p14:creationId xmlns:p14="http://schemas.microsoft.com/office/powerpoint/2010/main" val="1360265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9260" y="0"/>
            <a:ext cx="9404723" cy="1400530"/>
          </a:xfrm>
        </p:spPr>
        <p:txBody>
          <a:bodyPr/>
          <a:lstStyle/>
          <a:p>
            <a:r>
              <a:rPr lang="en-GB" sz="4800" b="1" dirty="0">
                <a:solidFill>
                  <a:srgbClr val="FF0000"/>
                </a:solidFill>
              </a:rPr>
              <a:t>A Strong Voice:</a:t>
            </a:r>
          </a:p>
        </p:txBody>
      </p:sp>
      <p:sp>
        <p:nvSpPr>
          <p:cNvPr id="3" name="Content Placeholder 2"/>
          <p:cNvSpPr>
            <a:spLocks noGrp="1"/>
          </p:cNvSpPr>
          <p:nvPr>
            <p:ph idx="4294967295"/>
          </p:nvPr>
        </p:nvSpPr>
        <p:spPr>
          <a:xfrm>
            <a:off x="1038123" y="1490683"/>
            <a:ext cx="8946541" cy="4195481"/>
          </a:xfrm>
          <a:prstGeom prst="rect">
            <a:avLst/>
          </a:prstGeom>
        </p:spPr>
        <p:txBody>
          <a:bodyPr>
            <a:normAutofit fontScale="92500" lnSpcReduction="20000"/>
          </a:bodyPr>
          <a:lstStyle/>
          <a:p>
            <a:pPr marL="0" indent="0">
              <a:buNone/>
            </a:pPr>
            <a:r>
              <a:rPr lang="en-GB" dirty="0"/>
              <a:t>-</a:t>
            </a:r>
            <a:r>
              <a:rPr lang="en-GB" sz="3600" dirty="0"/>
              <a:t>Union voice for non-recognised workers.</a:t>
            </a:r>
          </a:p>
          <a:p>
            <a:pPr marL="0" indent="0">
              <a:buNone/>
            </a:pPr>
            <a:r>
              <a:rPr lang="en-GB" sz="3600" dirty="0"/>
              <a:t>-Extending the scope of Bargaining (Agency working, Jon Security).</a:t>
            </a:r>
          </a:p>
          <a:p>
            <a:pPr marL="0" indent="0">
              <a:buNone/>
            </a:pPr>
            <a:r>
              <a:rPr lang="en-GB" sz="3600" dirty="0"/>
              <a:t>-Getting a good deal for </a:t>
            </a:r>
            <a:r>
              <a:rPr lang="en-GB" sz="3600" b="1" dirty="0"/>
              <a:t>everyone </a:t>
            </a:r>
            <a:r>
              <a:rPr lang="en-GB" sz="3600" dirty="0"/>
              <a:t>(National and sectoral bargaining-looking beyond your worksite).</a:t>
            </a:r>
          </a:p>
          <a:p>
            <a:pPr marL="0" indent="0">
              <a:buNone/>
            </a:pPr>
            <a:r>
              <a:rPr lang="en-GB" sz="3600" dirty="0"/>
              <a:t>-A stake in the future.</a:t>
            </a:r>
          </a:p>
          <a:p>
            <a:pPr marL="0" indent="0">
              <a:buNone/>
            </a:pPr>
            <a:endParaRPr lang="en-GB" dirty="0"/>
          </a:p>
        </p:txBody>
      </p:sp>
      <p:pic>
        <p:nvPicPr>
          <p:cNvPr id="5"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043529" y="5637068"/>
            <a:ext cx="1560335" cy="665485"/>
          </a:xfrm>
        </p:spPr>
      </p:pic>
    </p:spTree>
    <p:extLst>
      <p:ext uri="{BB962C8B-B14F-4D97-AF65-F5344CB8AC3E}">
        <p14:creationId xmlns:p14="http://schemas.microsoft.com/office/powerpoint/2010/main" val="330199685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34</TotalTime>
  <Words>697</Words>
  <Application>Microsoft Office PowerPoint</Application>
  <PresentationFormat>Widescreen</PresentationFormat>
  <Paragraphs>96</Paragraphs>
  <Slides>19</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Impact</vt:lpstr>
      <vt:lpstr>Main Event</vt:lpstr>
      <vt:lpstr>Broad Industrial Strategy</vt:lpstr>
      <vt:lpstr>PowerPoint Presentation</vt:lpstr>
      <vt:lpstr>Unite Industrial Strategy Why?</vt:lpstr>
      <vt:lpstr>PowerPoint Presentation</vt:lpstr>
      <vt:lpstr>PowerPoint Presentation</vt:lpstr>
      <vt:lpstr>PowerPoint Presentation</vt:lpstr>
      <vt:lpstr>Secure Work:</vt:lpstr>
      <vt:lpstr>PowerPoint Presentation</vt:lpstr>
      <vt:lpstr>A Strong Voice:</vt:lpstr>
      <vt:lpstr>Decent Pay and Conditions</vt:lpstr>
      <vt:lpstr>Decent Pay and Conditions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dc:title>
  <dc:creator>Pearson, Andy</dc:creator>
  <cp:lastModifiedBy>Ian Pfluger</cp:lastModifiedBy>
  <cp:revision>8</cp:revision>
  <dcterms:created xsi:type="dcterms:W3CDTF">2021-05-11T12:41:35Z</dcterms:created>
  <dcterms:modified xsi:type="dcterms:W3CDTF">2021-09-02T12:08:07Z</dcterms:modified>
</cp:coreProperties>
</file>