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5"/>
  </p:notesMasterIdLst>
  <p:sldIdLst>
    <p:sldId id="256" r:id="rId2"/>
    <p:sldId id="261" r:id="rId3"/>
    <p:sldId id="278" r:id="rId4"/>
    <p:sldId id="279" r:id="rId5"/>
    <p:sldId id="282" r:id="rId6"/>
    <p:sldId id="283" r:id="rId7"/>
    <p:sldId id="260" r:id="rId8"/>
    <p:sldId id="285" r:id="rId9"/>
    <p:sldId id="287" r:id="rId10"/>
    <p:sldId id="288" r:id="rId11"/>
    <p:sldId id="289" r:id="rId12"/>
    <p:sldId id="290"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2692" autoAdjust="0"/>
  </p:normalViewPr>
  <p:slideViewPr>
    <p:cSldViewPr snapToGrid="0" snapToObjects="1">
      <p:cViewPr varScale="1">
        <p:scale>
          <a:sx n="95" d="100"/>
          <a:sy n="95" d="100"/>
        </p:scale>
        <p:origin x="1158" y="72"/>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B3DA4-1D37-457D-B9C9-3A58E0F9809C}" type="datetimeFigureOut">
              <a:rPr lang="en-GB" smtClean="0"/>
              <a:t>28/08/2023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3C5DC-D947-41B4-A55A-A04FB1FD3D6E}" type="slidenum">
              <a:rPr lang="en-GB" smtClean="0"/>
              <a:t>‹#›</a:t>
            </a:fld>
            <a:endParaRPr lang="en-GB"/>
          </a:p>
        </p:txBody>
      </p:sp>
    </p:spTree>
    <p:extLst>
      <p:ext uri="{BB962C8B-B14F-4D97-AF65-F5344CB8AC3E}">
        <p14:creationId xmlns:p14="http://schemas.microsoft.com/office/powerpoint/2010/main" val="17747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short course on </a:t>
            </a:r>
            <a:r>
              <a:rPr lang="en-GB" dirty="0" err="1"/>
              <a:t>neurodiversity</a:t>
            </a:r>
            <a:r>
              <a:rPr lang="en-GB" baseline="0" dirty="0"/>
              <a:t> and Unite the Union. This course is designed to help you promote inclusion and equality of opportunity – to make your workplace a place where everyone is valued and everyone belongs. A place where differences are valued and not stigmatised. A place of equality.</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a:t>
            </a:fld>
            <a:endParaRPr lang="en-GB"/>
          </a:p>
        </p:txBody>
      </p:sp>
    </p:spTree>
    <p:extLst>
      <p:ext uri="{BB962C8B-B14F-4D97-AF65-F5344CB8AC3E}">
        <p14:creationId xmlns:p14="http://schemas.microsoft.com/office/powerpoint/2010/main" val="174398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10</a:t>
            </a:fld>
            <a:endParaRPr lang="en-GB"/>
          </a:p>
        </p:txBody>
      </p:sp>
    </p:spTree>
    <p:extLst>
      <p:ext uri="{BB962C8B-B14F-4D97-AF65-F5344CB8AC3E}">
        <p14:creationId xmlns:p14="http://schemas.microsoft.com/office/powerpoint/2010/main" val="387189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11</a:t>
            </a:fld>
            <a:endParaRPr lang="en-GB"/>
          </a:p>
        </p:txBody>
      </p:sp>
    </p:spTree>
    <p:extLst>
      <p:ext uri="{BB962C8B-B14F-4D97-AF65-F5344CB8AC3E}">
        <p14:creationId xmlns:p14="http://schemas.microsoft.com/office/powerpoint/2010/main" val="136025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there are lots more sliders: here we have non-verbal, stimming, eye contact, special interests, literal mindedness, fearlessness, sensory overload, routines, solitariness, social cues, but there are many, many others; for example, ability to manage information and plan ahead, organising ability, resistance to change, </a:t>
            </a:r>
            <a:r>
              <a:rPr lang="en-GB" dirty="0" err="1"/>
              <a:t>huggability</a:t>
            </a:r>
            <a:r>
              <a:rPr lang="en-GB" dirty="0"/>
              <a:t>, expressiveness of affection, obsessiveness, co-occurring other conditions, plain speaking, concentration, hyperfocus, attention to detail, amongst others. These settings may become fixed, or may alter, especially when under stress.</a:t>
            </a:r>
          </a:p>
        </p:txBody>
      </p:sp>
      <p:sp>
        <p:nvSpPr>
          <p:cNvPr id="4" name="Slide Number Placeholder 3"/>
          <p:cNvSpPr>
            <a:spLocks noGrp="1"/>
          </p:cNvSpPr>
          <p:nvPr>
            <p:ph type="sldNum" sz="quarter" idx="10"/>
          </p:nvPr>
        </p:nvSpPr>
        <p:spPr/>
        <p:txBody>
          <a:bodyPr/>
          <a:lstStyle/>
          <a:p>
            <a:fld id="{7553C5DC-D947-41B4-A55A-A04FB1FD3D6E}" type="slidenum">
              <a:rPr lang="en-GB" smtClean="0"/>
              <a:t>12</a:t>
            </a:fld>
            <a:endParaRPr lang="en-GB"/>
          </a:p>
        </p:txBody>
      </p:sp>
    </p:spTree>
    <p:extLst>
      <p:ext uri="{BB962C8B-B14F-4D97-AF65-F5344CB8AC3E}">
        <p14:creationId xmlns:p14="http://schemas.microsoft.com/office/powerpoint/2010/main" val="1436429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course asks what is the lived experience of neurodivergent individuals in the workplace, in society, and in Unite? </a:t>
            </a:r>
            <a:r>
              <a:rPr lang="en-GB" baseline="0" dirty="0"/>
              <a:t>Are they discriminated against? How can they belong without discrimination?</a:t>
            </a:r>
          </a:p>
          <a:p>
            <a:r>
              <a:rPr lang="en-GB" baseline="0" dirty="0"/>
              <a:t>How can the workplace be made a safer place where they are included and their gifts and abilities are best utilised to contribute to the aims of the organisation?</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13</a:t>
            </a:fld>
            <a:endParaRPr lang="en-GB"/>
          </a:p>
        </p:txBody>
      </p:sp>
    </p:spTree>
    <p:extLst>
      <p:ext uri="{BB962C8B-B14F-4D97-AF65-F5344CB8AC3E}">
        <p14:creationId xmlns:p14="http://schemas.microsoft.com/office/powerpoint/2010/main" val="134963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Neurodiversity is a new word to describe a range of conditions experienced by people of all ages. More</a:t>
            </a:r>
            <a:r>
              <a:rPr lang="en-GB" baseline="0" dirty="0"/>
              <a:t> than 15% of people in Britain are </a:t>
            </a:r>
            <a:r>
              <a:rPr lang="en-GB" baseline="0" dirty="0" err="1"/>
              <a:t>neurodivergent</a:t>
            </a:r>
            <a:r>
              <a:rPr lang="en-GB" baseline="0" dirty="0"/>
              <a:t> or </a:t>
            </a:r>
            <a:r>
              <a:rPr lang="en-GB" baseline="0" dirty="0" err="1"/>
              <a:t>neurodiverse</a:t>
            </a:r>
            <a:r>
              <a:rPr lang="en-GB" baseline="0" dirty="0"/>
              <a:t>, as opposed to </a:t>
            </a:r>
            <a:r>
              <a:rPr lang="en-GB" baseline="0" dirty="0" err="1"/>
              <a:t>neurotypical</a:t>
            </a:r>
            <a:r>
              <a:rPr lang="en-GB" baseline="0" dirty="0"/>
              <a:t> (the other 85%). </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2</a:t>
            </a:fld>
            <a:endParaRPr lang="en-GB"/>
          </a:p>
        </p:txBody>
      </p:sp>
    </p:spTree>
    <p:extLst>
      <p:ext uri="{BB962C8B-B14F-4D97-AF65-F5344CB8AC3E}">
        <p14:creationId xmlns:p14="http://schemas.microsoft.com/office/powerpoint/2010/main" val="195482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Neurodiversity</a:t>
            </a:r>
            <a:r>
              <a:rPr lang="en-GB" baseline="0" dirty="0"/>
              <a:t> is a word which highlights the difference between how some people experience the world and think about it differently. Society makes assumptions about how the brain works. Some people’s minds process information differently, in a way that society does not expect. </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3</a:t>
            </a:fld>
            <a:endParaRPr lang="en-GB"/>
          </a:p>
        </p:txBody>
      </p:sp>
    </p:spTree>
    <p:extLst>
      <p:ext uri="{BB962C8B-B14F-4D97-AF65-F5344CB8AC3E}">
        <p14:creationId xmlns:p14="http://schemas.microsoft.com/office/powerpoint/2010/main" val="332086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forms of </a:t>
            </a:r>
            <a:r>
              <a:rPr lang="en-GB" dirty="0" err="1"/>
              <a:t>neurodiversity</a:t>
            </a:r>
            <a:r>
              <a:rPr lang="en-GB" dirty="0"/>
              <a:t> have</a:t>
            </a:r>
            <a:r>
              <a:rPr lang="en-GB" baseline="0" dirty="0"/>
              <a:t> characteristics which vary between individuals. People who are </a:t>
            </a:r>
            <a:r>
              <a:rPr lang="en-GB" baseline="0" dirty="0" err="1"/>
              <a:t>neurodiverse</a:t>
            </a:r>
            <a:r>
              <a:rPr lang="en-GB" baseline="0" dirty="0"/>
              <a:t> experience their condition(s) uniquely. That is why they are called spectrum conditions.</a:t>
            </a:r>
          </a:p>
          <a:p>
            <a:r>
              <a:rPr lang="en-GB" baseline="0" dirty="0"/>
              <a:t>Think of a rainbow – it has a range of colours, with red at one end and violet at the other. All visible light forms part of the spectrum of the rainbow. There are also lights which are invisible to the naked eye like infrared and ultraviolet light.</a:t>
            </a:r>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4</a:t>
            </a:fld>
            <a:endParaRPr lang="en-GB"/>
          </a:p>
        </p:txBody>
      </p:sp>
    </p:spTree>
    <p:extLst>
      <p:ext uri="{BB962C8B-B14F-4D97-AF65-F5344CB8AC3E}">
        <p14:creationId xmlns:p14="http://schemas.microsoft.com/office/powerpoint/2010/main" val="100927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some people think of them as ‘disorders’ not conditions. But that is based on a deficit</a:t>
            </a:r>
            <a:r>
              <a:rPr lang="en-GB" baseline="0" dirty="0"/>
              <a:t> model of disability. It makes assumptions about what is normal, and what is abnormal, what is acceptable and what is unacceptable. </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5</a:t>
            </a:fld>
            <a:endParaRPr lang="en-GB"/>
          </a:p>
        </p:txBody>
      </p:sp>
    </p:spTree>
    <p:extLst>
      <p:ext uri="{BB962C8B-B14F-4D97-AF65-F5344CB8AC3E}">
        <p14:creationId xmlns:p14="http://schemas.microsoft.com/office/powerpoint/2010/main" val="328607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is why some</a:t>
            </a:r>
            <a:r>
              <a:rPr lang="en-GB" baseline="0" dirty="0"/>
              <a:t> prefer to use the phrase spectrum conditions rather than spectrum disorders, but since the main model in our society for identifying people with these conditions is a medical model, diagnosed by doctors, psychiatrists or psychologists, the label ‘disorder’ is one that sticks. People’s identity is not defined by the label that others give them.</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6</a:t>
            </a:fld>
            <a:endParaRPr lang="en-GB"/>
          </a:p>
        </p:txBody>
      </p:sp>
    </p:spTree>
    <p:extLst>
      <p:ext uri="{BB962C8B-B14F-4D97-AF65-F5344CB8AC3E}">
        <p14:creationId xmlns:p14="http://schemas.microsoft.com/office/powerpoint/2010/main" val="136369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conditions that will be covered in this course include attention deficit hyperactivity disorder, autism spectrum disorder, dyslexia</a:t>
            </a:r>
            <a:r>
              <a:rPr lang="en-GB" baseline="0" dirty="0"/>
              <a:t> and dyspraxia.  We will not be discussing dysgraphia or dyscalculia, but you should </a:t>
            </a:r>
            <a:r>
              <a:rPr lang="en-GB" baseline="0"/>
              <a:t>be aware of them.</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7</a:t>
            </a:fld>
            <a:endParaRPr lang="en-GB"/>
          </a:p>
        </p:txBody>
      </p:sp>
    </p:spTree>
    <p:extLst>
      <p:ext uri="{BB962C8B-B14F-4D97-AF65-F5344CB8AC3E}">
        <p14:creationId xmlns:p14="http://schemas.microsoft.com/office/powerpoint/2010/main" val="134963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Attention deficit disorder is a form of ADHD, but without the hyperactivity typically seen in ADHD. Adults with ADD may experience a slightly different profile of challenges in the workplace than adults with ADHD.</a:t>
            </a:r>
          </a:p>
        </p:txBody>
      </p:sp>
      <p:sp>
        <p:nvSpPr>
          <p:cNvPr id="4" name="Slide Number Placeholder 3"/>
          <p:cNvSpPr>
            <a:spLocks noGrp="1"/>
          </p:cNvSpPr>
          <p:nvPr>
            <p:ph type="sldNum" sz="quarter" idx="10"/>
          </p:nvPr>
        </p:nvSpPr>
        <p:spPr/>
        <p:txBody>
          <a:bodyPr/>
          <a:lstStyle/>
          <a:p>
            <a:fld id="{7553C5DC-D947-41B4-A55A-A04FB1FD3D6E}" type="slidenum">
              <a:rPr lang="en-GB" smtClean="0"/>
              <a:t>8</a:t>
            </a:fld>
            <a:endParaRPr lang="en-GB"/>
          </a:p>
        </p:txBody>
      </p:sp>
    </p:spTree>
    <p:extLst>
      <p:ext uri="{BB962C8B-B14F-4D97-AF65-F5344CB8AC3E}">
        <p14:creationId xmlns:p14="http://schemas.microsoft.com/office/powerpoint/2010/main" val="2090521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9</a:t>
            </a:fld>
            <a:endParaRPr lang="en-GB"/>
          </a:p>
        </p:txBody>
      </p:sp>
    </p:spTree>
    <p:extLst>
      <p:ext uri="{BB962C8B-B14F-4D97-AF65-F5344CB8AC3E}">
        <p14:creationId xmlns:p14="http://schemas.microsoft.com/office/powerpoint/2010/main" val="934223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smtClean="0"/>
              <a:t>8/28/2023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13" name="5-Point Star 12"/>
          <p:cNvSpPr/>
          <p:nvPr userDrawn="1"/>
        </p:nvSpPr>
        <p:spPr>
          <a:xfrm rot="21420000">
            <a:off x="6788402" y="5169614"/>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8/28/2023</a:t>
            </a:fld>
            <a:endParaRPr lang="en-US" dirty="0"/>
          </a:p>
        </p:txBody>
      </p:sp>
      <p:sp>
        <p:nvSpPr>
          <p:cNvPr id="6" name="Footer Placeholder 5"/>
          <p:cNvSpPr>
            <a:spLocks noGrp="1"/>
          </p:cNvSpPr>
          <p:nvPr>
            <p:ph type="ftr" sz="quarter" idx="11"/>
          </p:nvPr>
        </p:nvSpPr>
        <p:spPr/>
        <p:txBody>
          <a:bodyPr/>
          <a:lstStyle/>
          <a:p>
            <a:r>
              <a:rPr lang="en-US"/>
              <a:t>NEURODIVERSITY IN THE CHURCH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hasCustomPrompt="1"/>
          </p:nvPr>
        </p:nvSpPr>
        <p:spPr>
          <a:xfrm>
            <a:off x="685800" y="2063396"/>
            <a:ext cx="10394707" cy="3311189"/>
          </a:xfrm>
        </p:spPr>
        <p:txBody>
          <a:bodyPr/>
          <a:lstStyle>
            <a:lvl1pPr>
              <a:defRPr sz="3200"/>
            </a:lvl1pPr>
            <a:lvl2pPr>
              <a:defRPr sz="2400"/>
            </a:lvl2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FBDC27-E420-4878-9EE6-7B9656D6442A}" type="datetimeFigureOut">
              <a:rPr lang="en-US" smtClean="0"/>
              <a:t>8/28/2023</a:t>
            </a:fld>
            <a:endParaRPr lang="en-US" dirty="0"/>
          </a:p>
        </p:txBody>
      </p:sp>
      <p:sp>
        <p:nvSpPr>
          <p:cNvPr id="5" name="Footer Placeholder 4"/>
          <p:cNvSpPr>
            <a:spLocks noGrp="1"/>
          </p:cNvSpPr>
          <p:nvPr>
            <p:ph type="ftr" sz="quarter" idx="11"/>
          </p:nvPr>
        </p:nvSpPr>
        <p:spPr/>
        <p:txBody>
          <a:bodyPr/>
          <a:lstStyle/>
          <a:p>
            <a:r>
              <a:rPr lang="en-US"/>
              <a:t>NEURODIVERSITY IN THE CHURCH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8/28/2023</a:t>
            </a:fld>
            <a:endParaRPr lang="en-US" dirty="0"/>
          </a:p>
        </p:txBody>
      </p:sp>
      <p:sp>
        <p:nvSpPr>
          <p:cNvPr id="5" name="Footer Placeholder 4"/>
          <p:cNvSpPr>
            <a:spLocks noGrp="1"/>
          </p:cNvSpPr>
          <p:nvPr>
            <p:ph type="ftr" sz="quarter" idx="11"/>
          </p:nvPr>
        </p:nvSpPr>
        <p:spPr/>
        <p:txBody>
          <a:bodyPr/>
          <a:lstStyle/>
          <a:p>
            <a:r>
              <a:rPr lang="en-US"/>
              <a:t>NEURODIVERSITY IN THE CHURCH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8/28/2023</a:t>
            </a:fld>
            <a:endParaRPr lang="en-US" dirty="0"/>
          </a:p>
        </p:txBody>
      </p:sp>
      <p:sp>
        <p:nvSpPr>
          <p:cNvPr id="6" name="Footer Placeholder 5"/>
          <p:cNvSpPr>
            <a:spLocks noGrp="1"/>
          </p:cNvSpPr>
          <p:nvPr>
            <p:ph type="ftr" sz="quarter" idx="11"/>
          </p:nvPr>
        </p:nvSpPr>
        <p:spPr/>
        <p:txBody>
          <a:bodyPr/>
          <a:lstStyle/>
          <a:p>
            <a:r>
              <a:rPr lang="en-US"/>
              <a:t>NEURODIVERSITY IN THE CHURCH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8/28/2023</a:t>
            </a:fld>
            <a:endParaRPr lang="en-US" dirty="0"/>
          </a:p>
        </p:txBody>
      </p:sp>
      <p:sp>
        <p:nvSpPr>
          <p:cNvPr id="8" name="Footer Placeholder 7"/>
          <p:cNvSpPr>
            <a:spLocks noGrp="1"/>
          </p:cNvSpPr>
          <p:nvPr>
            <p:ph type="ftr" sz="quarter" idx="11"/>
          </p:nvPr>
        </p:nvSpPr>
        <p:spPr/>
        <p:txBody>
          <a:bodyPr/>
          <a:lstStyle/>
          <a:p>
            <a:r>
              <a:rPr lang="en-US"/>
              <a:t>NEURODIVERSITY IN THE CHURCH</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8/28/2023</a:t>
            </a:fld>
            <a:endParaRPr lang="en-US" dirty="0"/>
          </a:p>
        </p:txBody>
      </p:sp>
      <p:sp>
        <p:nvSpPr>
          <p:cNvPr id="4" name="Footer Placeholder 3"/>
          <p:cNvSpPr>
            <a:spLocks noGrp="1"/>
          </p:cNvSpPr>
          <p:nvPr>
            <p:ph type="ftr" sz="quarter" idx="11"/>
          </p:nvPr>
        </p:nvSpPr>
        <p:spPr/>
        <p:txBody>
          <a:bodyPr/>
          <a:lstStyle/>
          <a:p>
            <a:r>
              <a:rPr lang="en-US"/>
              <a:t>NEURODIVERSITY IN THE CHURCH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smtClean="0"/>
              <a:t>8/28/2023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a:t>Neurodiversity in the church</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pic>
        <p:nvPicPr>
          <p:cNvPr id="14" name="Content Placeholder 4">
            <a:extLst>
              <a:ext uri="{FF2B5EF4-FFF2-40B4-BE49-F238E27FC236}">
                <a16:creationId xmlns:a16="http://schemas.microsoft.com/office/drawing/2014/main" id="{CB7D5281-596E-8840-8C4C-F5A8A47BAD51}"/>
              </a:ext>
            </a:extLst>
          </p:cNvPr>
          <p:cNvPicPr>
            <a:picLocks noChangeAspect="1"/>
          </p:cNvPicPr>
          <p:nvPr userDrawn="1"/>
        </p:nvPicPr>
        <p:blipFill>
          <a:blip r:embed="rId20"/>
          <a:stretch>
            <a:fillRect/>
          </a:stretch>
        </p:blipFill>
        <p:spPr>
          <a:xfrm>
            <a:off x="9931000" y="5600215"/>
            <a:ext cx="1775513" cy="892792"/>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67A-356A-B94C-A3E2-F08BD22F3F6C}"/>
              </a:ext>
            </a:extLst>
          </p:cNvPr>
          <p:cNvSpPr>
            <a:spLocks noGrp="1"/>
          </p:cNvSpPr>
          <p:nvPr>
            <p:ph type="ctrTitle"/>
          </p:nvPr>
        </p:nvSpPr>
        <p:spPr/>
        <p:txBody>
          <a:bodyPr>
            <a:normAutofit/>
          </a:bodyPr>
          <a:lstStyle/>
          <a:p>
            <a:r>
              <a:rPr lang="en-US" dirty="0">
                <a:solidFill>
                  <a:schemeClr val="tx1"/>
                </a:solidFill>
              </a:rPr>
              <a:t>NEURODIVERSITY in the workplace</a:t>
            </a:r>
          </a:p>
        </p:txBody>
      </p:sp>
      <p:sp>
        <p:nvSpPr>
          <p:cNvPr id="3" name="Subtitle 2">
            <a:extLst>
              <a:ext uri="{FF2B5EF4-FFF2-40B4-BE49-F238E27FC236}">
                <a16:creationId xmlns:a16="http://schemas.microsoft.com/office/drawing/2014/main" id="{E196AA59-09C3-034B-B2E6-25FEBD77A47D}"/>
              </a:ext>
            </a:extLst>
          </p:cNvPr>
          <p:cNvSpPr>
            <a:spLocks noGrp="1"/>
          </p:cNvSpPr>
          <p:nvPr>
            <p:ph type="subTitle" idx="1"/>
          </p:nvPr>
        </p:nvSpPr>
        <p:spPr>
          <a:xfrm rot="21420000">
            <a:off x="492958" y="5380408"/>
            <a:ext cx="5889450" cy="550333"/>
          </a:xfrm>
        </p:spPr>
        <p:txBody>
          <a:bodyPr/>
          <a:lstStyle/>
          <a:p>
            <a:r>
              <a:rPr lang="en-US" dirty="0">
                <a:solidFill>
                  <a:schemeClr val="bg1"/>
                </a:solidFill>
              </a:rPr>
              <a:t>PROMOTING INCLUSION AND EQUALITY</a:t>
            </a:r>
          </a:p>
        </p:txBody>
      </p:sp>
      <p:pic>
        <p:nvPicPr>
          <p:cNvPr id="6" name="Picture 5">
            <a:extLst>
              <a:ext uri="{FF2B5EF4-FFF2-40B4-BE49-F238E27FC236}">
                <a16:creationId xmlns:a16="http://schemas.microsoft.com/office/drawing/2014/main" id="{54D37A42-5C83-C24B-8301-A1B85CBFA564}"/>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extLst>
      <p:ext uri="{BB962C8B-B14F-4D97-AF65-F5344CB8AC3E}">
        <p14:creationId xmlns:p14="http://schemas.microsoft.com/office/powerpoint/2010/main" val="2907203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t>Dyspraxia </a:t>
            </a:r>
          </a:p>
        </p:txBody>
      </p:sp>
      <p:sp>
        <p:nvSpPr>
          <p:cNvPr id="3" name="Content Placeholder 2"/>
          <p:cNvSpPr>
            <a:spLocks noGrp="1"/>
          </p:cNvSpPr>
          <p:nvPr>
            <p:ph sz="quarter" idx="13"/>
          </p:nvPr>
        </p:nvSpPr>
        <p:spPr>
          <a:xfrm>
            <a:off x="599831" y="2160396"/>
            <a:ext cx="10394707" cy="3024563"/>
          </a:xfrm>
        </p:spPr>
        <p:txBody>
          <a:bodyPr>
            <a:normAutofit fontScale="77500" lnSpcReduction="20000"/>
          </a:bodyPr>
          <a:lstStyle/>
          <a:p>
            <a:endParaRPr lang="en-GB" dirty="0"/>
          </a:p>
          <a:p>
            <a:pPr marL="0" indent="0">
              <a:buNone/>
            </a:pPr>
            <a:r>
              <a:rPr lang="en-GB" sz="4200" dirty="0"/>
              <a:t>Dyspraxia (Developmental Coordination Disorder) affects:</a:t>
            </a:r>
          </a:p>
          <a:p>
            <a:r>
              <a:rPr lang="en-GB" sz="4200" dirty="0"/>
              <a:t>Movement and co-ordination, </a:t>
            </a:r>
          </a:p>
          <a:p>
            <a:r>
              <a:rPr lang="en-GB" sz="4200" dirty="0"/>
              <a:t>Organisation and planning, </a:t>
            </a:r>
          </a:p>
          <a:p>
            <a:r>
              <a:rPr lang="en-GB" sz="4200" dirty="0"/>
              <a:t>Speech and communication</a:t>
            </a:r>
          </a:p>
          <a:p>
            <a:endParaRPr lang="en-GB" dirty="0"/>
          </a:p>
          <a:p>
            <a:endParaRPr lang="en-GB" dirty="0"/>
          </a:p>
        </p:txBody>
      </p:sp>
      <p:sp>
        <p:nvSpPr>
          <p:cNvPr id="13" name="Footer Placeholder 4"/>
          <p:cNvSpPr>
            <a:spLocks noGrp="1"/>
          </p:cNvSpPr>
          <p:nvPr>
            <p:ph type="ftr" sz="quarter" idx="11"/>
          </p:nvPr>
        </p:nvSpPr>
        <p:spPr>
          <a:xfrm>
            <a:off x="685801" y="5757334"/>
            <a:ext cx="8324635"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3248916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361741" y="221064"/>
            <a:ext cx="11073283" cy="1616701"/>
          </a:xfrm>
        </p:spPr>
        <p:txBody>
          <a:bodyPr>
            <a:normAutofit/>
          </a:bodyPr>
          <a:lstStyle/>
          <a:p>
            <a:r>
              <a:rPr lang="en-US" dirty="0"/>
              <a:t>Autism is characterized by differences In:</a:t>
            </a:r>
          </a:p>
        </p:txBody>
      </p:sp>
      <p:sp>
        <p:nvSpPr>
          <p:cNvPr id="3" name="Content Placeholder 2"/>
          <p:cNvSpPr>
            <a:spLocks noGrp="1"/>
          </p:cNvSpPr>
          <p:nvPr>
            <p:ph sz="quarter" idx="13"/>
          </p:nvPr>
        </p:nvSpPr>
        <p:spPr>
          <a:xfrm>
            <a:off x="361741" y="1708220"/>
            <a:ext cx="11254154" cy="3878664"/>
          </a:xfrm>
        </p:spPr>
        <p:txBody>
          <a:bodyPr>
            <a:normAutofit/>
          </a:bodyPr>
          <a:lstStyle/>
          <a:p>
            <a:r>
              <a:rPr lang="en-GB" b="1" dirty="0">
                <a:latin typeface="Arial" panose="020B0604020202020204" pitchFamily="34" charset="0"/>
                <a:cs typeface="Arial" panose="020B0604020202020204" pitchFamily="34" charset="0"/>
              </a:rPr>
              <a:t>Social communication</a:t>
            </a:r>
          </a:p>
          <a:p>
            <a:r>
              <a:rPr lang="en-GB" b="1" dirty="0">
                <a:latin typeface="Arial" panose="020B0604020202020204" pitchFamily="34" charset="0"/>
                <a:cs typeface="Arial" panose="020B0604020202020204" pitchFamily="34" charset="0"/>
              </a:rPr>
              <a:t>Social interaction</a:t>
            </a:r>
          </a:p>
          <a:p>
            <a:r>
              <a:rPr lang="en-GB" b="1" dirty="0">
                <a:latin typeface="Arial" panose="020B0604020202020204" pitchFamily="34" charset="0"/>
                <a:cs typeface="Arial" panose="020B0604020202020204" pitchFamily="34" charset="0"/>
              </a:rPr>
              <a:t>Social imagination (Repetitive and restrictive interests)</a:t>
            </a:r>
          </a:p>
          <a:p>
            <a:r>
              <a:rPr lang="en-GB" b="1" dirty="0">
                <a:latin typeface="Arial" panose="020B0604020202020204" pitchFamily="34" charset="0"/>
                <a:cs typeface="Arial" panose="020B0604020202020204" pitchFamily="34" charset="0"/>
              </a:rPr>
              <a:t>Sensory processing</a:t>
            </a:r>
          </a:p>
          <a:p>
            <a:r>
              <a:rPr lang="en-GB" b="1" dirty="0">
                <a:latin typeface="Arial" panose="020B0604020202020204" pitchFamily="34" charset="0"/>
                <a:cs typeface="Arial" panose="020B0604020202020204" pitchFamily="34" charset="0"/>
              </a:rPr>
              <a:t>Executive function</a:t>
            </a:r>
            <a:endParaRPr lang="en-GB" dirty="0"/>
          </a:p>
        </p:txBody>
      </p:sp>
      <p:sp>
        <p:nvSpPr>
          <p:cNvPr id="13" name="Footer Placeholder 4"/>
          <p:cNvSpPr>
            <a:spLocks noGrp="1"/>
          </p:cNvSpPr>
          <p:nvPr>
            <p:ph type="ftr" sz="quarter" idx="11"/>
          </p:nvPr>
        </p:nvSpPr>
        <p:spPr>
          <a:xfrm>
            <a:off x="685801" y="5757334"/>
            <a:ext cx="8324635"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4919444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B070870-CCD4-CACC-58BB-1B405320E443}"/>
              </a:ext>
            </a:extLst>
          </p:cNvPr>
          <p:cNvPicPr>
            <a:picLocks noGrp="1" noChangeAspect="1"/>
          </p:cNvPicPr>
          <p:nvPr>
            <p:ph sz="quarter" idx="13"/>
          </p:nvPr>
        </p:nvPicPr>
        <p:blipFill>
          <a:blip r:embed="rId3"/>
          <a:stretch>
            <a:fillRect/>
          </a:stretch>
        </p:blipFill>
        <p:spPr>
          <a:xfrm>
            <a:off x="209108" y="117475"/>
            <a:ext cx="8171217" cy="5458144"/>
          </a:xfrm>
        </p:spPr>
      </p:pic>
      <p:sp>
        <p:nvSpPr>
          <p:cNvPr id="13" name="Footer Placeholder 4"/>
          <p:cNvSpPr>
            <a:spLocks noGrp="1"/>
          </p:cNvSpPr>
          <p:nvPr>
            <p:ph type="ftr" sz="quarter" idx="11"/>
          </p:nvPr>
        </p:nvSpPr>
        <p:spPr>
          <a:xfrm>
            <a:off x="685801" y="5757334"/>
            <a:ext cx="8324635" cy="498470"/>
          </a:xfrm>
        </p:spPr>
        <p:txBody>
          <a:bodyPr/>
          <a:lstStyle/>
          <a:p>
            <a:r>
              <a:rPr lang="en-US" dirty="0">
                <a:solidFill>
                  <a:schemeClr val="bg1"/>
                </a:solidFill>
              </a:rPr>
              <a:t>Spikey profiles differ for each individual</a:t>
            </a:r>
          </a:p>
        </p:txBody>
      </p:sp>
      <p:sp>
        <p:nvSpPr>
          <p:cNvPr id="12" name="TextBox 11">
            <a:extLst>
              <a:ext uri="{FF2B5EF4-FFF2-40B4-BE49-F238E27FC236}">
                <a16:creationId xmlns:a16="http://schemas.microsoft.com/office/drawing/2014/main" id="{C6DC6DBE-A6B8-6289-3183-B27B149DB884}"/>
              </a:ext>
            </a:extLst>
          </p:cNvPr>
          <p:cNvSpPr txBox="1"/>
          <p:nvPr/>
        </p:nvSpPr>
        <p:spPr>
          <a:xfrm>
            <a:off x="8380325" y="220552"/>
            <a:ext cx="3155183" cy="2123658"/>
          </a:xfrm>
          <a:prstGeom prst="rect">
            <a:avLst/>
          </a:prstGeom>
          <a:noFill/>
        </p:spPr>
        <p:txBody>
          <a:bodyPr wrap="square" rtlCol="0">
            <a:spAutoFit/>
          </a:bodyPr>
          <a:lstStyle/>
          <a:p>
            <a:pPr algn="ctr"/>
            <a:r>
              <a:rPr lang="en-GB" sz="4400" dirty="0"/>
              <a:t>The Graphic Equalizer Spectrum</a:t>
            </a:r>
          </a:p>
        </p:txBody>
      </p:sp>
      <p:sp>
        <p:nvSpPr>
          <p:cNvPr id="14" name="TextBox 13">
            <a:extLst>
              <a:ext uri="{FF2B5EF4-FFF2-40B4-BE49-F238E27FC236}">
                <a16:creationId xmlns:a16="http://schemas.microsoft.com/office/drawing/2014/main" id="{D440FF5A-744C-5A33-8EB8-0B445150C6A9}"/>
              </a:ext>
            </a:extLst>
          </p:cNvPr>
          <p:cNvSpPr txBox="1"/>
          <p:nvPr/>
        </p:nvSpPr>
        <p:spPr>
          <a:xfrm>
            <a:off x="8460713" y="2552281"/>
            <a:ext cx="3295858"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Some sliders may get fixed or locked in, others may vary drastically depending on other factors.</a:t>
            </a:r>
          </a:p>
        </p:txBody>
      </p:sp>
    </p:spTree>
    <p:extLst>
      <p:ext uri="{BB962C8B-B14F-4D97-AF65-F5344CB8AC3E}">
        <p14:creationId xmlns:p14="http://schemas.microsoft.com/office/powerpoint/2010/main" val="11423756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fontScale="90000"/>
          </a:bodyPr>
          <a:lstStyle/>
          <a:p>
            <a:r>
              <a:rPr lang="en-US" dirty="0"/>
              <a:t>What is the lived-experience of neurodiverse workers:</a:t>
            </a:r>
          </a:p>
        </p:txBody>
      </p:sp>
      <p:sp>
        <p:nvSpPr>
          <p:cNvPr id="3" name="Content Placeholder 2"/>
          <p:cNvSpPr>
            <a:spLocks noGrp="1"/>
          </p:cNvSpPr>
          <p:nvPr>
            <p:ph sz="quarter" idx="13"/>
          </p:nvPr>
        </p:nvSpPr>
        <p:spPr>
          <a:xfrm>
            <a:off x="599831" y="1873770"/>
            <a:ext cx="10394707" cy="3622678"/>
          </a:xfrm>
        </p:spPr>
        <p:txBody>
          <a:bodyPr>
            <a:normAutofit/>
          </a:bodyPr>
          <a:lstStyle/>
          <a:p>
            <a:endParaRPr lang="en-GB" dirty="0"/>
          </a:p>
          <a:p>
            <a:r>
              <a:rPr lang="en-GB" sz="4000" dirty="0"/>
              <a:t>In the workplace?</a:t>
            </a:r>
          </a:p>
          <a:p>
            <a:r>
              <a:rPr lang="en-GB" sz="4000" dirty="0"/>
              <a:t>In society?</a:t>
            </a:r>
          </a:p>
          <a:p>
            <a:r>
              <a:rPr lang="en-GB" sz="4000" dirty="0"/>
              <a:t>In Unite the union?</a:t>
            </a:r>
          </a:p>
          <a:p>
            <a:endParaRPr lang="en-GB" dirty="0"/>
          </a:p>
        </p:txBody>
      </p:sp>
      <p:sp>
        <p:nvSpPr>
          <p:cNvPr id="13" name="Footer Placeholder 4"/>
          <p:cNvSpPr>
            <a:spLocks noGrp="1"/>
          </p:cNvSpPr>
          <p:nvPr>
            <p:ph type="ftr" sz="quarter" idx="11"/>
          </p:nvPr>
        </p:nvSpPr>
        <p:spPr>
          <a:xfrm>
            <a:off x="685801" y="5757334"/>
            <a:ext cx="8088329"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38147290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solidFill>
                  <a:schemeClr val="accent1">
                    <a:lumMod val="75000"/>
                  </a:schemeClr>
                </a:solidFill>
              </a:rPr>
              <a:t>What is </a:t>
            </a:r>
            <a:r>
              <a:rPr lang="en-US" dirty="0" err="1">
                <a:solidFill>
                  <a:schemeClr val="accent1">
                    <a:lumMod val="75000"/>
                  </a:schemeClr>
                </a:solidFill>
              </a:rPr>
              <a:t>neurodiversity</a:t>
            </a:r>
            <a:r>
              <a:rPr lang="en-US" dirty="0">
                <a:solidFill>
                  <a:schemeClr val="accent1">
                    <a:lumMod val="75000"/>
                  </a:schemeClr>
                </a:solidFill>
              </a:rPr>
              <a:t>? </a:t>
            </a:r>
          </a:p>
        </p:txBody>
      </p:sp>
      <p:sp>
        <p:nvSpPr>
          <p:cNvPr id="3" name="Content Placeholder 2"/>
          <p:cNvSpPr>
            <a:spLocks noGrp="1"/>
          </p:cNvSpPr>
          <p:nvPr>
            <p:ph sz="quarter" idx="13"/>
          </p:nvPr>
        </p:nvSpPr>
        <p:spPr>
          <a:xfrm>
            <a:off x="599831" y="1873770"/>
            <a:ext cx="10394707" cy="3311189"/>
          </a:xfrm>
        </p:spPr>
        <p:txBody>
          <a:bodyPr/>
          <a:lstStyle/>
          <a:p>
            <a:pPr marL="0" indent="0">
              <a:buNone/>
            </a:pPr>
            <a:r>
              <a:rPr lang="en-GB" dirty="0"/>
              <a:t>When we discuss ‘</a:t>
            </a:r>
            <a:r>
              <a:rPr lang="en-GB" dirty="0" err="1"/>
              <a:t>neurodiversity</a:t>
            </a:r>
            <a:r>
              <a:rPr lang="en-GB" dirty="0"/>
              <a:t>’ we are using a new word (Singer, 1998)</a:t>
            </a:r>
          </a:p>
          <a:p>
            <a:r>
              <a:rPr lang="en-GB" dirty="0"/>
              <a:t>To discuss an old concept . </a:t>
            </a:r>
          </a:p>
          <a:p>
            <a:r>
              <a:rPr lang="en-GB" dirty="0"/>
              <a:t>It has not just been invented</a:t>
            </a:r>
          </a:p>
        </p:txBody>
      </p:sp>
      <p:sp>
        <p:nvSpPr>
          <p:cNvPr id="13" name="Footer Placeholder 4"/>
          <p:cNvSpPr>
            <a:spLocks noGrp="1"/>
          </p:cNvSpPr>
          <p:nvPr>
            <p:ph type="ftr" sz="quarter" idx="11"/>
          </p:nvPr>
        </p:nvSpPr>
        <p:spPr>
          <a:xfrm>
            <a:off x="685801" y="5757334"/>
            <a:ext cx="6773237"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6157775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t>Descriptions and definitions</a:t>
            </a:r>
          </a:p>
        </p:txBody>
      </p:sp>
      <p:sp>
        <p:nvSpPr>
          <p:cNvPr id="3" name="Content Placeholder 2"/>
          <p:cNvSpPr>
            <a:spLocks noGrp="1"/>
          </p:cNvSpPr>
          <p:nvPr>
            <p:ph sz="quarter" idx="13"/>
          </p:nvPr>
        </p:nvSpPr>
        <p:spPr>
          <a:xfrm>
            <a:off x="599831" y="1873770"/>
            <a:ext cx="10394707" cy="3311189"/>
          </a:xfrm>
        </p:spPr>
        <p:txBody>
          <a:bodyPr/>
          <a:lstStyle/>
          <a:p>
            <a:pPr marL="0" indent="0">
              <a:buNone/>
            </a:pPr>
            <a:r>
              <a:rPr lang="en-GB" dirty="0"/>
              <a:t>Some people’s brains process and interpret information:</a:t>
            </a:r>
          </a:p>
          <a:p>
            <a:r>
              <a:rPr lang="en-GB" dirty="0"/>
              <a:t> Differently than others</a:t>
            </a:r>
          </a:p>
          <a:p>
            <a:r>
              <a:rPr lang="en-GB" dirty="0"/>
              <a:t>In a way society does not expect</a:t>
            </a:r>
          </a:p>
        </p:txBody>
      </p:sp>
      <p:sp>
        <p:nvSpPr>
          <p:cNvPr id="13" name="Footer Placeholder 4"/>
          <p:cNvSpPr>
            <a:spLocks noGrp="1"/>
          </p:cNvSpPr>
          <p:nvPr>
            <p:ph type="ftr" sz="quarter" idx="11"/>
          </p:nvPr>
        </p:nvSpPr>
        <p:spPr>
          <a:xfrm>
            <a:off x="685801" y="5757334"/>
            <a:ext cx="7502701" cy="498470"/>
          </a:xfrm>
        </p:spPr>
        <p:txBody>
          <a:bodyPr/>
          <a:lstStyle/>
          <a:p>
            <a:endParaRPr lang="en-US" dirty="0">
              <a:solidFill>
                <a:schemeClr val="bg1"/>
              </a:solidFill>
            </a:endParaRPr>
          </a:p>
          <a:p>
            <a:r>
              <a:rPr lang="en-US" dirty="0">
                <a:solidFill>
                  <a:schemeClr val="bg1"/>
                </a:solidFill>
              </a:rPr>
              <a:t>NEURODIVERSITY IN THE workplace</a:t>
            </a:r>
          </a:p>
          <a:p>
            <a:endParaRPr lang="en-US" dirty="0">
              <a:solidFill>
                <a:schemeClr val="bg1"/>
              </a:solidFill>
            </a:endParaRPr>
          </a:p>
        </p:txBody>
      </p:sp>
    </p:spTree>
    <p:extLst>
      <p:ext uri="{BB962C8B-B14F-4D97-AF65-F5344CB8AC3E}">
        <p14:creationId xmlns:p14="http://schemas.microsoft.com/office/powerpoint/2010/main" val="1798909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t>Definitions: Spectrum</a:t>
            </a:r>
          </a:p>
        </p:txBody>
      </p:sp>
      <p:sp>
        <p:nvSpPr>
          <p:cNvPr id="3" name="Content Placeholder 2"/>
          <p:cNvSpPr>
            <a:spLocks noGrp="1"/>
          </p:cNvSpPr>
          <p:nvPr>
            <p:ph sz="quarter" idx="13"/>
          </p:nvPr>
        </p:nvSpPr>
        <p:spPr>
          <a:xfrm>
            <a:off x="599831" y="1873770"/>
            <a:ext cx="10394707" cy="3311189"/>
          </a:xfrm>
        </p:spPr>
        <p:txBody>
          <a:bodyPr/>
          <a:lstStyle/>
          <a:p>
            <a:r>
              <a:rPr lang="en-GB" dirty="0"/>
              <a:t>Each form of </a:t>
            </a:r>
            <a:r>
              <a:rPr lang="en-GB" dirty="0" err="1"/>
              <a:t>neurodiversity</a:t>
            </a:r>
            <a:r>
              <a:rPr lang="en-GB" dirty="0"/>
              <a:t> has a range of characteristics</a:t>
            </a:r>
          </a:p>
          <a:p>
            <a:r>
              <a:rPr lang="en-GB" dirty="0"/>
              <a:t>These vary from individual to individual</a:t>
            </a:r>
          </a:p>
          <a:p>
            <a:r>
              <a:rPr lang="en-GB" dirty="0"/>
              <a:t>Spectrum in this context means ‘range’</a:t>
            </a:r>
          </a:p>
        </p:txBody>
      </p:sp>
      <p:sp>
        <p:nvSpPr>
          <p:cNvPr id="13" name="Footer Placeholder 4"/>
          <p:cNvSpPr>
            <a:spLocks noGrp="1"/>
          </p:cNvSpPr>
          <p:nvPr>
            <p:ph type="ftr" sz="quarter" idx="11"/>
          </p:nvPr>
        </p:nvSpPr>
        <p:spPr>
          <a:xfrm>
            <a:off x="523982" y="5757334"/>
            <a:ext cx="8209529"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42382858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t>Definitions: ‘disorder’</a:t>
            </a:r>
          </a:p>
        </p:txBody>
      </p:sp>
      <p:sp>
        <p:nvSpPr>
          <p:cNvPr id="3" name="Content Placeholder 2"/>
          <p:cNvSpPr>
            <a:spLocks noGrp="1"/>
          </p:cNvSpPr>
          <p:nvPr>
            <p:ph sz="quarter" idx="13"/>
          </p:nvPr>
        </p:nvSpPr>
        <p:spPr>
          <a:xfrm>
            <a:off x="599831" y="1873770"/>
            <a:ext cx="10394707" cy="3311189"/>
          </a:xfrm>
        </p:spPr>
        <p:txBody>
          <a:bodyPr/>
          <a:lstStyle/>
          <a:p>
            <a:r>
              <a:rPr lang="en-GB" dirty="0"/>
              <a:t>‘Disorder’ is a negative word </a:t>
            </a:r>
          </a:p>
          <a:p>
            <a:pPr marL="0" indent="0">
              <a:buNone/>
            </a:pPr>
            <a:r>
              <a:rPr lang="en-GB" dirty="0"/>
              <a:t>	based on a deficit model</a:t>
            </a:r>
          </a:p>
          <a:p>
            <a:r>
              <a:rPr lang="en-GB" dirty="0"/>
              <a:t>‘Condition’ is a more neutral word </a:t>
            </a:r>
          </a:p>
          <a:p>
            <a:pPr marL="0" indent="0">
              <a:buNone/>
            </a:pPr>
            <a:r>
              <a:rPr lang="en-GB" dirty="0"/>
              <a:t>	with fewer negative connotations</a:t>
            </a:r>
          </a:p>
        </p:txBody>
      </p:sp>
      <p:sp>
        <p:nvSpPr>
          <p:cNvPr id="13" name="Footer Placeholder 4"/>
          <p:cNvSpPr>
            <a:spLocks noGrp="1"/>
          </p:cNvSpPr>
          <p:nvPr>
            <p:ph type="ftr" sz="quarter" idx="11"/>
          </p:nvPr>
        </p:nvSpPr>
        <p:spPr/>
        <p:txBody>
          <a:bodyPr/>
          <a:lstStyle/>
          <a:p>
            <a:r>
              <a:rPr lang="en-US" dirty="0">
                <a:solidFill>
                  <a:schemeClr val="bg1"/>
                </a:solidFill>
              </a:rPr>
              <a:t>Language matters</a:t>
            </a:r>
          </a:p>
        </p:txBody>
      </p:sp>
    </p:spTree>
    <p:extLst>
      <p:ext uri="{BB962C8B-B14F-4D97-AF65-F5344CB8AC3E}">
        <p14:creationId xmlns:p14="http://schemas.microsoft.com/office/powerpoint/2010/main" val="2282965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a:t>‘ spectrum conditions’</a:t>
            </a:r>
          </a:p>
        </p:txBody>
      </p:sp>
      <p:sp>
        <p:nvSpPr>
          <p:cNvPr id="3" name="Content Placeholder 2"/>
          <p:cNvSpPr>
            <a:spLocks noGrp="1"/>
          </p:cNvSpPr>
          <p:nvPr>
            <p:ph sz="quarter" idx="13"/>
          </p:nvPr>
        </p:nvSpPr>
        <p:spPr>
          <a:xfrm>
            <a:off x="599831" y="1873770"/>
            <a:ext cx="10394707" cy="3311189"/>
          </a:xfrm>
        </p:spPr>
        <p:txBody>
          <a:bodyPr/>
          <a:lstStyle/>
          <a:p>
            <a:r>
              <a:rPr lang="en-GB" dirty="0"/>
              <a:t>People are individuals rather than labels</a:t>
            </a:r>
          </a:p>
          <a:p>
            <a:r>
              <a:rPr lang="en-GB" dirty="0"/>
              <a:t>Their identity should not be defined by labels</a:t>
            </a:r>
          </a:p>
        </p:txBody>
      </p:sp>
      <p:sp>
        <p:nvSpPr>
          <p:cNvPr id="13" name="Footer Placeholder 4"/>
          <p:cNvSpPr>
            <a:spLocks noGrp="1"/>
          </p:cNvSpPr>
          <p:nvPr>
            <p:ph type="ftr" sz="quarter" idx="11"/>
          </p:nvPr>
        </p:nvSpPr>
        <p:spPr/>
        <p:txBody>
          <a:bodyPr/>
          <a:lstStyle/>
          <a:p>
            <a:r>
              <a:rPr lang="en-US" dirty="0">
                <a:solidFill>
                  <a:schemeClr val="bg1"/>
                </a:solidFill>
              </a:rPr>
              <a:t>Labels and identity</a:t>
            </a:r>
          </a:p>
        </p:txBody>
      </p:sp>
    </p:spTree>
    <p:extLst>
      <p:ext uri="{BB962C8B-B14F-4D97-AF65-F5344CB8AC3E}">
        <p14:creationId xmlns:p14="http://schemas.microsoft.com/office/powerpoint/2010/main" val="5778072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fontScale="90000"/>
          </a:bodyPr>
          <a:lstStyle/>
          <a:p>
            <a:r>
              <a:rPr lang="en-US" dirty="0"/>
              <a:t>THINKING ABOUT </a:t>
            </a:r>
            <a:r>
              <a:rPr lang="en-US" dirty="0" err="1"/>
              <a:t>neurodiversity</a:t>
            </a:r>
            <a:endParaRPr lang="en-US" dirty="0"/>
          </a:p>
        </p:txBody>
      </p:sp>
      <p:sp>
        <p:nvSpPr>
          <p:cNvPr id="3" name="Content Placeholder 2"/>
          <p:cNvSpPr>
            <a:spLocks noGrp="1"/>
          </p:cNvSpPr>
          <p:nvPr>
            <p:ph sz="quarter" idx="13"/>
          </p:nvPr>
        </p:nvSpPr>
        <p:spPr>
          <a:xfrm>
            <a:off x="599831" y="1873770"/>
            <a:ext cx="10394707" cy="3311189"/>
          </a:xfrm>
        </p:spPr>
        <p:txBody>
          <a:bodyPr>
            <a:normAutofit fontScale="70000" lnSpcReduction="20000"/>
          </a:bodyPr>
          <a:lstStyle/>
          <a:p>
            <a:endParaRPr lang="en-GB" dirty="0"/>
          </a:p>
          <a:p>
            <a:pPr marL="0" indent="0">
              <a:buNone/>
            </a:pPr>
            <a:endParaRPr lang="en-GB" dirty="0"/>
          </a:p>
          <a:p>
            <a:pPr marL="0" indent="0">
              <a:buNone/>
            </a:pPr>
            <a:r>
              <a:rPr lang="en-GB" dirty="0"/>
              <a:t>According to ACAS, 15% of the British population is </a:t>
            </a:r>
            <a:r>
              <a:rPr lang="en-GB" dirty="0" err="1"/>
              <a:t>neurodivergent</a:t>
            </a:r>
            <a:r>
              <a:rPr lang="en-GB" dirty="0"/>
              <a:t>:</a:t>
            </a:r>
          </a:p>
          <a:p>
            <a:r>
              <a:rPr lang="en-GB" dirty="0"/>
              <a:t>ADHD (Attention Deficit Hyperactivity Disorder)</a:t>
            </a:r>
          </a:p>
          <a:p>
            <a:r>
              <a:rPr lang="en-GB" dirty="0"/>
              <a:t>Autism Spectrum Condition (including Asperger’s Syndrome)</a:t>
            </a:r>
          </a:p>
          <a:p>
            <a:r>
              <a:rPr lang="en-GB" dirty="0"/>
              <a:t>Dyslexia (a language processing disorder)</a:t>
            </a:r>
          </a:p>
          <a:p>
            <a:r>
              <a:rPr lang="en-GB" dirty="0"/>
              <a:t>Dyspraxia (developmental coordination disorder)</a:t>
            </a:r>
          </a:p>
          <a:p>
            <a:endParaRPr lang="en-GB" dirty="0"/>
          </a:p>
          <a:p>
            <a:endParaRPr lang="en-GB" dirty="0"/>
          </a:p>
          <a:p>
            <a:endParaRPr lang="en-GB" dirty="0"/>
          </a:p>
        </p:txBody>
      </p:sp>
      <p:sp>
        <p:nvSpPr>
          <p:cNvPr id="13" name="Footer Placeholder 4"/>
          <p:cNvSpPr>
            <a:spLocks noGrp="1"/>
          </p:cNvSpPr>
          <p:nvPr>
            <p:ph type="ftr" sz="quarter" idx="11"/>
          </p:nvPr>
        </p:nvSpPr>
        <p:spPr>
          <a:xfrm>
            <a:off x="685801" y="5757334"/>
            <a:ext cx="8324635"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13535598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263769"/>
            <a:ext cx="10980336" cy="1151965"/>
          </a:xfrm>
        </p:spPr>
        <p:txBody>
          <a:bodyPr>
            <a:normAutofit fontScale="90000"/>
          </a:bodyPr>
          <a:lstStyle/>
          <a:p>
            <a:r>
              <a:rPr lang="en-GB" sz="4400" dirty="0"/>
              <a:t>ADHD (Attention Deficit Hyperactivity Disorder)</a:t>
            </a:r>
            <a:endParaRPr lang="en-US" dirty="0"/>
          </a:p>
        </p:txBody>
      </p:sp>
      <p:sp>
        <p:nvSpPr>
          <p:cNvPr id="3" name="Content Placeholder 2"/>
          <p:cNvSpPr>
            <a:spLocks noGrp="1"/>
          </p:cNvSpPr>
          <p:nvPr>
            <p:ph sz="quarter" idx="13"/>
          </p:nvPr>
        </p:nvSpPr>
        <p:spPr>
          <a:xfrm>
            <a:off x="599831" y="1266092"/>
            <a:ext cx="10394707" cy="3918867"/>
          </a:xfrm>
        </p:spPr>
        <p:txBody>
          <a:bodyPr>
            <a:normAutofit fontScale="47500" lnSpcReduction="20000"/>
          </a:bodyPr>
          <a:lstStyle/>
          <a:p>
            <a:endParaRPr lang="en-GB" dirty="0"/>
          </a:p>
          <a:p>
            <a:pPr marL="0" indent="0">
              <a:buNone/>
            </a:pPr>
            <a:r>
              <a:rPr lang="en-GB" sz="4500" dirty="0"/>
              <a:t>Adults with ADHD may find they have problems with:</a:t>
            </a:r>
          </a:p>
          <a:p>
            <a:pPr>
              <a:buFont typeface="Arial" panose="020B0604020202020204" pitchFamily="34" charset="0"/>
              <a:buChar char="•"/>
            </a:pPr>
            <a:r>
              <a:rPr lang="en-GB" sz="4500" dirty="0"/>
              <a:t>organisation and time management</a:t>
            </a:r>
          </a:p>
          <a:p>
            <a:pPr>
              <a:buFont typeface="Arial" panose="020B0604020202020204" pitchFamily="34" charset="0"/>
              <a:buChar char="•"/>
            </a:pPr>
            <a:r>
              <a:rPr lang="en-GB" sz="4500" dirty="0"/>
              <a:t>following instructions</a:t>
            </a:r>
          </a:p>
          <a:p>
            <a:pPr>
              <a:buFont typeface="Arial" panose="020B0604020202020204" pitchFamily="34" charset="0"/>
              <a:buChar char="•"/>
            </a:pPr>
            <a:r>
              <a:rPr lang="en-GB" sz="4500" dirty="0"/>
              <a:t>focusing and completing tasks</a:t>
            </a:r>
          </a:p>
          <a:p>
            <a:pPr>
              <a:buFont typeface="Arial" panose="020B0604020202020204" pitchFamily="34" charset="0"/>
              <a:buChar char="•"/>
            </a:pPr>
            <a:r>
              <a:rPr lang="en-GB" sz="4500" dirty="0"/>
              <a:t>coping with stress</a:t>
            </a:r>
          </a:p>
          <a:p>
            <a:pPr>
              <a:buFont typeface="Arial" panose="020B0604020202020204" pitchFamily="34" charset="0"/>
              <a:buChar char="•"/>
            </a:pPr>
            <a:r>
              <a:rPr lang="en-GB" sz="4500" dirty="0"/>
              <a:t>feeling restless or impatient</a:t>
            </a:r>
          </a:p>
          <a:p>
            <a:pPr>
              <a:buFont typeface="Arial" panose="020B0604020202020204" pitchFamily="34" charset="0"/>
              <a:buChar char="•"/>
            </a:pPr>
            <a:r>
              <a:rPr lang="en-GB" sz="4500" dirty="0"/>
              <a:t>impulsiveness and risk taking</a:t>
            </a:r>
          </a:p>
        </p:txBody>
      </p:sp>
      <p:sp>
        <p:nvSpPr>
          <p:cNvPr id="13" name="Footer Placeholder 4"/>
          <p:cNvSpPr>
            <a:spLocks noGrp="1"/>
          </p:cNvSpPr>
          <p:nvPr>
            <p:ph type="ftr" sz="quarter" idx="11"/>
          </p:nvPr>
        </p:nvSpPr>
        <p:spPr>
          <a:xfrm>
            <a:off x="685801" y="5757334"/>
            <a:ext cx="8324635"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37300798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274D-F049-8B42-9790-E0C8C9320DF6}"/>
              </a:ext>
            </a:extLst>
          </p:cNvPr>
          <p:cNvSpPr>
            <a:spLocks noGrp="1"/>
          </p:cNvSpPr>
          <p:nvPr>
            <p:ph type="title"/>
          </p:nvPr>
        </p:nvSpPr>
        <p:spPr>
          <a:xfrm>
            <a:off x="685800" y="685800"/>
            <a:ext cx="9341337" cy="1151965"/>
          </a:xfrm>
        </p:spPr>
        <p:txBody>
          <a:bodyPr>
            <a:normAutofit/>
          </a:bodyPr>
          <a:lstStyle/>
          <a:p>
            <a:r>
              <a:rPr lang="en-US" dirty="0" err="1"/>
              <a:t>Dsylexia</a:t>
            </a:r>
            <a:endParaRPr lang="en-US" dirty="0"/>
          </a:p>
        </p:txBody>
      </p:sp>
      <p:sp>
        <p:nvSpPr>
          <p:cNvPr id="3" name="Content Placeholder 2"/>
          <p:cNvSpPr>
            <a:spLocks noGrp="1"/>
          </p:cNvSpPr>
          <p:nvPr>
            <p:ph sz="quarter" idx="13"/>
          </p:nvPr>
        </p:nvSpPr>
        <p:spPr>
          <a:xfrm>
            <a:off x="599831" y="1837766"/>
            <a:ext cx="10394707" cy="3347194"/>
          </a:xfrm>
        </p:spPr>
        <p:txBody>
          <a:bodyPr>
            <a:normAutofit/>
          </a:bodyPr>
          <a:lstStyle/>
          <a:p>
            <a:pPr marL="0" indent="0">
              <a:buNone/>
            </a:pPr>
            <a:r>
              <a:rPr lang="en-GB" sz="3600" dirty="0"/>
              <a:t>Dyslexia (a language processing disorder) affects:</a:t>
            </a:r>
          </a:p>
          <a:p>
            <a:r>
              <a:rPr lang="en-GB" sz="3600" dirty="0"/>
              <a:t>Accurate and fluent reading and spelling</a:t>
            </a:r>
          </a:p>
          <a:p>
            <a:r>
              <a:rPr lang="en-GB" sz="3600" dirty="0"/>
              <a:t>Verbal memory</a:t>
            </a:r>
          </a:p>
          <a:p>
            <a:r>
              <a:rPr lang="en-GB" sz="3600" dirty="0"/>
              <a:t>Verbal processing speed</a:t>
            </a:r>
          </a:p>
        </p:txBody>
      </p:sp>
      <p:sp>
        <p:nvSpPr>
          <p:cNvPr id="13" name="Footer Placeholder 4"/>
          <p:cNvSpPr>
            <a:spLocks noGrp="1"/>
          </p:cNvSpPr>
          <p:nvPr>
            <p:ph type="ftr" sz="quarter" idx="11"/>
          </p:nvPr>
        </p:nvSpPr>
        <p:spPr>
          <a:xfrm>
            <a:off x="685801" y="5757334"/>
            <a:ext cx="8324635" cy="498470"/>
          </a:xfrm>
        </p:spPr>
        <p:txBody>
          <a:bodyPr/>
          <a:lstStyle/>
          <a:p>
            <a:r>
              <a:rPr lang="en-US" dirty="0">
                <a:solidFill>
                  <a:schemeClr val="bg1"/>
                </a:solidFill>
              </a:rPr>
              <a:t>NEURODIVERSITY IN THE workplace</a:t>
            </a:r>
          </a:p>
        </p:txBody>
      </p:sp>
    </p:spTree>
    <p:extLst>
      <p:ext uri="{BB962C8B-B14F-4D97-AF65-F5344CB8AC3E}">
        <p14:creationId xmlns:p14="http://schemas.microsoft.com/office/powerpoint/2010/main" val="2042366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1214</TotalTime>
  <Words>967</Words>
  <Application>Microsoft Office PowerPoint</Application>
  <PresentationFormat>Widescreen</PresentationFormat>
  <Paragraphs>102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Impact</vt:lpstr>
      <vt:lpstr>Theme1</vt:lpstr>
      <vt:lpstr>NEURODIVERSITY in the workplace</vt:lpstr>
      <vt:lpstr>What is neurodiversity? </vt:lpstr>
      <vt:lpstr>Descriptions and definitions</vt:lpstr>
      <vt:lpstr>Definitions: Spectrum</vt:lpstr>
      <vt:lpstr>Definitions: ‘disorder’</vt:lpstr>
      <vt:lpstr>‘ spectrum conditions’</vt:lpstr>
      <vt:lpstr>THINKING ABOUT neurodiversity</vt:lpstr>
      <vt:lpstr>ADHD (Attention Deficit Hyperactivity Disorder)</vt:lpstr>
      <vt:lpstr>Dsylexia</vt:lpstr>
      <vt:lpstr>Dyspraxia </vt:lpstr>
      <vt:lpstr>Autism is characterized by differences In:</vt:lpstr>
      <vt:lpstr>PowerPoint Presentation</vt:lpstr>
      <vt:lpstr>What is the lived-experience of neurodiverse workers: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Adrian</cp:lastModifiedBy>
  <cp:revision>99</cp:revision>
  <dcterms:created xsi:type="dcterms:W3CDTF">2020-04-06T08:39:37Z</dcterms:created>
  <dcterms:modified xsi:type="dcterms:W3CDTF">2023-08-28T16:26:45Z</dcterms:modified>
</cp:coreProperties>
</file>