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sldIdLst>
    <p:sldId id="256" r:id="rId2"/>
    <p:sldId id="270" r:id="rId3"/>
    <p:sldId id="292" r:id="rId4"/>
    <p:sldId id="284" r:id="rId5"/>
    <p:sldId id="272" r:id="rId6"/>
    <p:sldId id="291" r:id="rId7"/>
    <p:sldId id="290" r:id="rId8"/>
    <p:sldId id="287" r:id="rId9"/>
    <p:sldId id="288" r:id="rId10"/>
    <p:sldId id="28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22BBC9-1296-4023-B3F8-067201D0368D}" v="4" dt="2020-04-16T18:25:35.5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0" autoAdjust="0"/>
    <p:restoredTop sz="77149" autoAdjust="0"/>
  </p:normalViewPr>
  <p:slideViewPr>
    <p:cSldViewPr snapToGrid="0" snapToObjects="1">
      <p:cViewPr varScale="1">
        <p:scale>
          <a:sx n="56" d="100"/>
          <a:sy n="56" d="100"/>
        </p:scale>
        <p:origin x="-246" y="-96"/>
      </p:cViewPr>
      <p:guideLst>
        <p:guide orient="horz" pos="2160"/>
        <p:guide pos="3840"/>
      </p:guideLst>
    </p:cSldViewPr>
  </p:slideViewPr>
  <p:outlineViewPr>
    <p:cViewPr>
      <p:scale>
        <a:sx n="33" d="100"/>
        <a:sy n="33" d="100"/>
      </p:scale>
      <p:origin x="48"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than Pearson" userId="74f682fe5960e97a" providerId="LiveId" clId="{8322BBC9-1296-4023-B3F8-067201D0368D}"/>
    <pc:docChg chg="custSel modSld">
      <pc:chgData name="Ethan Pearson" userId="74f682fe5960e97a" providerId="LiveId" clId="{8322BBC9-1296-4023-B3F8-067201D0368D}" dt="2020-04-16T18:26:29.416" v="47" actId="1076"/>
      <pc:docMkLst>
        <pc:docMk/>
      </pc:docMkLst>
      <pc:sldChg chg="addSp delSp modSp">
        <pc:chgData name="Ethan Pearson" userId="74f682fe5960e97a" providerId="LiveId" clId="{8322BBC9-1296-4023-B3F8-067201D0368D}" dt="2020-04-16T18:26:29.416" v="47" actId="1076"/>
        <pc:sldMkLst>
          <pc:docMk/>
          <pc:sldMk cId="2088800645" sldId="257"/>
        </pc:sldMkLst>
        <pc:spChg chg="mod">
          <ac:chgData name="Ethan Pearson" userId="74f682fe5960e97a" providerId="LiveId" clId="{8322BBC9-1296-4023-B3F8-067201D0368D}" dt="2020-04-16T18:21:40.466" v="8" actId="20577"/>
          <ac:spMkLst>
            <pc:docMk/>
            <pc:sldMk cId="2088800645" sldId="257"/>
            <ac:spMk id="2" creationId="{7696274D-F049-8B42-9790-E0C8C9320DF6}"/>
          </ac:spMkLst>
        </pc:spChg>
        <pc:spChg chg="add mod">
          <ac:chgData name="Ethan Pearson" userId="74f682fe5960e97a" providerId="LiveId" clId="{8322BBC9-1296-4023-B3F8-067201D0368D}" dt="2020-04-16T18:26:05.481" v="44" actId="1076"/>
          <ac:spMkLst>
            <pc:docMk/>
            <pc:sldMk cId="2088800645" sldId="257"/>
            <ac:spMk id="6" creationId="{08DB5526-440B-404D-A037-A72BB7F753EC}"/>
          </ac:spMkLst>
        </pc:spChg>
        <pc:spChg chg="mod">
          <ac:chgData name="Ethan Pearson" userId="74f682fe5960e97a" providerId="LiveId" clId="{8322BBC9-1296-4023-B3F8-067201D0368D}" dt="2020-04-16T18:26:24.274" v="46" actId="1076"/>
          <ac:spMkLst>
            <pc:docMk/>
            <pc:sldMk cId="2088800645" sldId="257"/>
            <ac:spMk id="11" creationId="{A0278C17-026E-F24B-A6A6-4C85C9036DC6}"/>
          </ac:spMkLst>
        </pc:spChg>
        <pc:spChg chg="mod">
          <ac:chgData name="Ethan Pearson" userId="74f682fe5960e97a" providerId="LiveId" clId="{8322BBC9-1296-4023-B3F8-067201D0368D}" dt="2020-04-16T18:26:29.416" v="47" actId="1076"/>
          <ac:spMkLst>
            <pc:docMk/>
            <pc:sldMk cId="2088800645" sldId="257"/>
            <ac:spMk id="19" creationId="{358ECCD4-6518-9C4E-842B-153ACD600EFB}"/>
          </ac:spMkLst>
        </pc:spChg>
        <pc:picChg chg="add mod">
          <ac:chgData name="Ethan Pearson" userId="74f682fe5960e97a" providerId="LiveId" clId="{8322BBC9-1296-4023-B3F8-067201D0368D}" dt="2020-04-16T18:26:12.581" v="45" actId="14100"/>
          <ac:picMkLst>
            <pc:docMk/>
            <pc:sldMk cId="2088800645" sldId="257"/>
            <ac:picMk id="4" creationId="{3F9EA672-430D-4A27-A0E0-AABB4BD54DB2}"/>
          </ac:picMkLst>
        </pc:picChg>
        <pc:picChg chg="del">
          <ac:chgData name="Ethan Pearson" userId="74f682fe5960e97a" providerId="LiveId" clId="{8322BBC9-1296-4023-B3F8-067201D0368D}" dt="2020-04-16T18:21:50.507" v="10" actId="478"/>
          <ac:picMkLst>
            <pc:docMk/>
            <pc:sldMk cId="2088800645" sldId="257"/>
            <ac:picMk id="7" creationId="{AEAA8948-4666-9443-9065-FF4EC819B392}"/>
          </ac:picMkLst>
        </pc:picChg>
        <pc:picChg chg="del">
          <ac:chgData name="Ethan Pearson" userId="74f682fe5960e97a" providerId="LiveId" clId="{8322BBC9-1296-4023-B3F8-067201D0368D}" dt="2020-04-16T18:21:47.907" v="9" actId="478"/>
          <ac:picMkLst>
            <pc:docMk/>
            <pc:sldMk cId="2088800645" sldId="257"/>
            <ac:picMk id="10" creationId="{54471993-5432-864A-9A31-E013E693880B}"/>
          </ac:picMkLst>
        </pc:picChg>
        <pc:picChg chg="del">
          <ac:chgData name="Ethan Pearson" userId="74f682fe5960e97a" providerId="LiveId" clId="{8322BBC9-1296-4023-B3F8-067201D0368D}" dt="2020-04-16T18:21:53.203" v="11" actId="478"/>
          <ac:picMkLst>
            <pc:docMk/>
            <pc:sldMk cId="2088800645" sldId="257"/>
            <ac:picMk id="13" creationId="{7C6B040D-C33F-E640-827F-453020506B7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2B3DA4-1D37-457D-B9C9-3A58E0F9809C}" type="datetimeFigureOut">
              <a:rPr lang="en-GB" smtClean="0"/>
              <a:t>04/05/2022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53C5DC-D947-41B4-A55A-A04FB1FD3D6E}" type="slidenum">
              <a:rPr lang="en-GB" smtClean="0"/>
              <a:t>‹#›</a:t>
            </a:fld>
            <a:endParaRPr lang="en-GB"/>
          </a:p>
        </p:txBody>
      </p:sp>
    </p:spTree>
    <p:extLst>
      <p:ext uri="{BB962C8B-B14F-4D97-AF65-F5344CB8AC3E}">
        <p14:creationId xmlns:p14="http://schemas.microsoft.com/office/powerpoint/2010/main" val="177474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utism-society.org/what-is/"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pubmed.ncbi.nlm.nih.gov/19930299/"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pectrumnews.org/features/deep-dive/costs-camouflaging-autis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This presentation is an introduction to Autism.</a:t>
            </a:r>
          </a:p>
          <a:p>
            <a:endParaRPr lang="en-GB" baseline="0" dirty="0" smtClean="0"/>
          </a:p>
          <a:p>
            <a:r>
              <a:rPr lang="en-GB" baseline="0" dirty="0" smtClean="0"/>
              <a:t>Autism Spectrum Condition is also called </a:t>
            </a:r>
            <a:r>
              <a:rPr lang="en-GB" baseline="0" dirty="0" smtClean="0"/>
              <a:t>Autism Spectrum </a:t>
            </a:r>
            <a:r>
              <a:rPr lang="en-GB" baseline="0" dirty="0" smtClean="0"/>
              <a:t>Disorder. It is a lifelong developmental condition and an example of </a:t>
            </a:r>
            <a:r>
              <a:rPr lang="en-GB" baseline="0" dirty="0" err="1" smtClean="0"/>
              <a:t>neurodiversity</a:t>
            </a:r>
            <a:r>
              <a:rPr lang="en-GB" baseline="0" dirty="0" smtClean="0"/>
              <a:t>.</a:t>
            </a:r>
          </a:p>
          <a:p>
            <a:r>
              <a:rPr lang="en-GB" baseline="0" dirty="0" smtClean="0"/>
              <a:t>Autism Spectrum Condition or ASC is an alternative name for Autism Spectrum Disorder or ASD. ASD is </a:t>
            </a:r>
            <a:r>
              <a:rPr lang="en-GB" baseline="0" dirty="0" smtClean="0"/>
              <a:t>regarded by some as a negative term from the medical model, which fails to take into account possible positive characteristics </a:t>
            </a:r>
            <a:r>
              <a:rPr lang="en-GB" baseline="0" dirty="0" smtClean="0"/>
              <a:t>in those </a:t>
            </a:r>
            <a:r>
              <a:rPr lang="en-GB" baseline="0" dirty="0" smtClean="0"/>
              <a:t>with the </a:t>
            </a:r>
            <a:r>
              <a:rPr lang="en-GB" baseline="0" dirty="0" smtClean="0"/>
              <a:t>condition. </a:t>
            </a:r>
          </a:p>
          <a:p>
            <a:endParaRPr lang="en-GB" baseline="0" dirty="0" smtClean="0"/>
          </a:p>
          <a:p>
            <a:r>
              <a:rPr lang="en-GB" baseline="0" dirty="0" smtClean="0"/>
              <a:t>For example, many </a:t>
            </a:r>
            <a:r>
              <a:rPr lang="en-GB" baseline="0" dirty="0" smtClean="0"/>
              <a:t>people with autism are highly focused and this means that they can </a:t>
            </a:r>
            <a:r>
              <a:rPr lang="en-GB" baseline="0" dirty="0" smtClean="0"/>
              <a:t>be highly productive in </a:t>
            </a:r>
            <a:r>
              <a:rPr lang="en-GB" baseline="0" dirty="0" smtClean="0"/>
              <a:t>the workplace and make connections between different things that others do not notice. Some people with Autism Spectrum Condition are able to turn their special interests into employment, or the basis for social campaigning, for example, </a:t>
            </a:r>
            <a:r>
              <a:rPr lang="en-GB" dirty="0" smtClean="0"/>
              <a:t>Greta Thunberg's </a:t>
            </a:r>
            <a:r>
              <a:rPr lang="en-GB" dirty="0" smtClean="0"/>
              <a:t>special interest</a:t>
            </a:r>
            <a:r>
              <a:rPr lang="en-GB" dirty="0" smtClean="0"/>
              <a:t> is protecting the environment.</a:t>
            </a:r>
            <a:endParaRPr lang="en-GB" dirty="0"/>
          </a:p>
        </p:txBody>
      </p:sp>
      <p:sp>
        <p:nvSpPr>
          <p:cNvPr id="4" name="Slide Number Placeholder 3"/>
          <p:cNvSpPr>
            <a:spLocks noGrp="1"/>
          </p:cNvSpPr>
          <p:nvPr>
            <p:ph type="sldNum" sz="quarter" idx="10"/>
          </p:nvPr>
        </p:nvSpPr>
        <p:spPr/>
        <p:txBody>
          <a:bodyPr/>
          <a:lstStyle/>
          <a:p>
            <a:fld id="{7553C5DC-D947-41B4-A55A-A04FB1FD3D6E}" type="slidenum">
              <a:rPr lang="en-GB" smtClean="0"/>
              <a:t>1</a:t>
            </a:fld>
            <a:endParaRPr lang="en-GB"/>
          </a:p>
        </p:txBody>
      </p:sp>
    </p:spTree>
    <p:extLst>
      <p:ext uri="{BB962C8B-B14F-4D97-AF65-F5344CB8AC3E}">
        <p14:creationId xmlns:p14="http://schemas.microsoft.com/office/powerpoint/2010/main" val="1743984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Additional slide if needed to run </a:t>
            </a:r>
            <a:r>
              <a:rPr lang="en-GB" smtClean="0"/>
              <a:t>to time</a:t>
            </a:r>
            <a:endParaRPr lang="en-GB" dirty="0" smtClean="0"/>
          </a:p>
          <a:p>
            <a:endParaRPr lang="en-GB" dirty="0" smtClean="0"/>
          </a:p>
          <a:p>
            <a:r>
              <a:rPr lang="en-GB" dirty="0" smtClean="0"/>
              <a:t>Autism </a:t>
            </a:r>
            <a:r>
              <a:rPr lang="en-GB" dirty="0" smtClean="0"/>
              <a:t>and Asperger’s,</a:t>
            </a:r>
            <a:r>
              <a:rPr lang="en-GB" baseline="0" dirty="0" smtClean="0"/>
              <a:t> may be either self-diagnosed or clinically diagnosed. Asperger’s is not a diagnosis that many NHS trusts will make, because of its absence from the American Psychological Associations  Diagnostic and Statistical Manual 5</a:t>
            </a:r>
            <a:r>
              <a:rPr lang="en-GB" baseline="30000" dirty="0" smtClean="0"/>
              <a:t>th</a:t>
            </a:r>
            <a:r>
              <a:rPr lang="en-GB" baseline="0" dirty="0" smtClean="0"/>
              <a:t> edition. </a:t>
            </a:r>
          </a:p>
          <a:p>
            <a:endParaRPr lang="en-GB" baseline="0" dirty="0" smtClean="0"/>
          </a:p>
          <a:p>
            <a:r>
              <a:rPr lang="en-GB" baseline="0" dirty="0" smtClean="0"/>
              <a:t>Diagnosis in adults can take years, but this differs according to NHS trust. “</a:t>
            </a:r>
            <a:r>
              <a:rPr lang="en-GB" dirty="0" smtClean="0"/>
              <a:t>Autistic people have varying and complex needs from 24-hour care to simply needing clearer communication and a little longer to do things.” (National Autistic Society).</a:t>
            </a:r>
            <a:endParaRPr lang="en-GB" baseline="0" dirty="0" smtClean="0"/>
          </a:p>
          <a:p>
            <a:endParaRPr lang="en-GB" baseline="0" dirty="0" smtClean="0"/>
          </a:p>
          <a:p>
            <a:r>
              <a:rPr lang="en-GB" baseline="0" dirty="0" smtClean="0"/>
              <a:t>Boys and men may find it much easier to get diagnosed than girls and women. Support after diagnosis may be non-existent or difficult to access. Autism is diagnosed clinically. It involves difficulties in social communication and social interaction and is characterised by restricted interests and repetitive behaviours. It can include flapping hands or ‘</a:t>
            </a:r>
            <a:r>
              <a:rPr lang="en-GB" baseline="0" dirty="0" err="1" smtClean="0"/>
              <a:t>stimming</a:t>
            </a:r>
            <a:r>
              <a:rPr lang="en-GB" baseline="0" dirty="0" smtClean="0"/>
              <a:t>’ repetitive behaviours that involve touching something. Autism is a lifelong condition not an illness with a cure and treatments to remove it. Because of the difficulties in getting a diagnosis, those who self-identify as autistic should have reasonable adjustments made for them in their workplaces, as though they had Autism Spectrum Condition.</a:t>
            </a:r>
          </a:p>
          <a:p>
            <a:endParaRPr lang="en-GB" baseline="0" dirty="0" smtClean="0"/>
          </a:p>
          <a:p>
            <a:r>
              <a:rPr lang="en-GB" dirty="0" smtClean="0"/>
              <a:t>The American Psychiatric Association’s Diagnostic and Statistical Manual, Fifth Edition (DSM-5)  provides standardized criteria to help diagnose ASD.</a:t>
            </a:r>
          </a:p>
          <a:p>
            <a:endParaRPr lang="en-GB" dirty="0" smtClean="0"/>
          </a:p>
          <a:p>
            <a:r>
              <a:rPr lang="en-GB" dirty="0" smtClean="0"/>
              <a:t>To meet diagnostic criteria for ASD according to DSM-5, there must be persistent deficits in each of three areas of social communication and interaction (see A.1. through A.3. below) plus at least two of four types of restricted, repetitive </a:t>
            </a:r>
            <a:r>
              <a:rPr lang="en-GB" dirty="0" err="1" smtClean="0"/>
              <a:t>behaviors</a:t>
            </a:r>
            <a:r>
              <a:rPr lang="en-GB" dirty="0" smtClean="0"/>
              <a:t> (see B.1. through B.4. below).</a:t>
            </a:r>
          </a:p>
          <a:p>
            <a:endParaRPr lang="en-GB" dirty="0" smtClean="0"/>
          </a:p>
          <a:p>
            <a:r>
              <a:rPr lang="en-GB" dirty="0" smtClean="0"/>
              <a:t>Persistent deficits in social communication and social interaction across multiple contexts, as manifested by the following, currently or by history (examples are illustrative, not exhaustive; see text): </a:t>
            </a:r>
          </a:p>
          <a:p>
            <a:pPr lvl="1"/>
            <a:r>
              <a:rPr lang="en-GB" dirty="0" smtClean="0"/>
              <a:t>Deficits in social-emotional reciprocity, ranging, for example, from abnormal social approach and failure of normal back-and-forth conversation; to reduced sharing of interests, emotions, or affect; to failure to initiate or respond to social interactions.</a:t>
            </a:r>
          </a:p>
          <a:p>
            <a:pPr lvl="1"/>
            <a:r>
              <a:rPr lang="en-GB" dirty="0" smtClean="0"/>
              <a:t>Deficits in nonverbal communicative </a:t>
            </a:r>
            <a:r>
              <a:rPr lang="en-GB" dirty="0" err="1" smtClean="0"/>
              <a:t>behaviors</a:t>
            </a:r>
            <a:r>
              <a:rPr lang="en-GB" dirty="0" smtClean="0"/>
              <a:t> used for social interaction, ranging, for example, from poorly integrated verbal and nonverbal communication; to abnormalities in eye contact and body language or deficits in understanding and use of gestures; to a total lack of facial expressions and nonverbal communication.</a:t>
            </a:r>
          </a:p>
          <a:p>
            <a:pPr lvl="1"/>
            <a:r>
              <a:rPr lang="en-GB" dirty="0" smtClean="0"/>
              <a:t>Deficits in developing, maintaining, and understand relationships, ranging, for example, from difficulties adjusting </a:t>
            </a:r>
            <a:r>
              <a:rPr lang="en-GB" dirty="0" err="1" smtClean="0"/>
              <a:t>behavior</a:t>
            </a:r>
            <a:r>
              <a:rPr lang="en-GB" dirty="0" smtClean="0"/>
              <a:t> to suit various social contexts; to difficulties in sharing imaginative play or in making friends; to absence of interest in peers.</a:t>
            </a:r>
          </a:p>
          <a:p>
            <a:pPr lvl="1"/>
            <a:endParaRPr lang="en-GB" dirty="0" smtClean="0"/>
          </a:p>
          <a:p>
            <a:r>
              <a:rPr lang="en-GB" i="1" dirty="0" smtClean="0"/>
              <a:t>Specify</a:t>
            </a:r>
            <a:r>
              <a:rPr lang="en-GB" dirty="0" smtClean="0"/>
              <a:t> current severity:</a:t>
            </a:r>
          </a:p>
          <a:p>
            <a:r>
              <a:rPr lang="en-GB" b="1" dirty="0" smtClean="0"/>
              <a:t>Severity is based on social communication impairments and restricted, repetitive patterns of </a:t>
            </a:r>
            <a:r>
              <a:rPr lang="en-GB" b="1" dirty="0" err="1" smtClean="0"/>
              <a:t>behavior</a:t>
            </a:r>
            <a:r>
              <a:rPr lang="en-GB" b="1" dirty="0" smtClean="0"/>
              <a:t>.</a:t>
            </a:r>
            <a:endParaRPr lang="en-GB" dirty="0" smtClean="0"/>
          </a:p>
          <a:p>
            <a:r>
              <a:rPr lang="en-GB" dirty="0" smtClean="0"/>
              <a:t>Restricted, repetitive patterns of </a:t>
            </a:r>
            <a:r>
              <a:rPr lang="en-GB" dirty="0" err="1" smtClean="0"/>
              <a:t>behavior</a:t>
            </a:r>
            <a:r>
              <a:rPr lang="en-GB" dirty="0" smtClean="0"/>
              <a:t>, interests, or activities, as manifested by at least two of the following, currently or by history (examples are illustrative, not exhaustive; see text): </a:t>
            </a:r>
          </a:p>
          <a:p>
            <a:pPr marL="685800" lvl="1" indent="-228600">
              <a:buFont typeface="+mj-lt"/>
              <a:buAutoNum type="arabicPeriod"/>
            </a:pPr>
            <a:r>
              <a:rPr lang="en-GB" dirty="0" smtClean="0"/>
              <a:t>Stereotyped or repetitive motor movements, use of objects, or speech (e.g., simple motor stereotypes, lining up toys or flipping objects, echolalia, idiosyncratic phrases).</a:t>
            </a:r>
          </a:p>
          <a:p>
            <a:pPr marL="685800" lvl="1" indent="-228600">
              <a:buFont typeface="+mj-lt"/>
              <a:buAutoNum type="arabicPeriod"/>
            </a:pPr>
            <a:r>
              <a:rPr lang="en-GB" dirty="0" smtClean="0"/>
              <a:t>Insistence on sameness, inflexible adherence to routines, or ritualized patterns of verbal or nonverbal </a:t>
            </a:r>
            <a:r>
              <a:rPr lang="en-GB" dirty="0" err="1" smtClean="0"/>
              <a:t>behavior</a:t>
            </a:r>
            <a:r>
              <a:rPr lang="en-GB" dirty="0" smtClean="0"/>
              <a:t> (e.g., extreme distress at small changes, difficulties with transitions, rigid thinking patterns, greeting rituals, need to take same route or eat same food every day).</a:t>
            </a:r>
          </a:p>
          <a:p>
            <a:pPr marL="685800" lvl="1" indent="-228600">
              <a:buFont typeface="+mj-lt"/>
              <a:buAutoNum type="arabicPeriod"/>
            </a:pPr>
            <a:r>
              <a:rPr lang="en-GB" dirty="0" smtClean="0"/>
              <a:t>Highly restricted, fixated interests that are abnormal in intensity or focus (e.g., strong attachment to or preoccupation with unusual objects, excessively circumscribed or perseverative interests).</a:t>
            </a:r>
          </a:p>
          <a:p>
            <a:pPr marL="685800" lvl="1" indent="-228600">
              <a:buFont typeface="+mj-lt"/>
              <a:buAutoNum type="arabicPeriod"/>
            </a:pPr>
            <a:r>
              <a:rPr lang="en-GB" dirty="0" smtClean="0"/>
              <a:t>Hyper- or </a:t>
            </a:r>
            <a:r>
              <a:rPr lang="en-GB" dirty="0" err="1" smtClean="0"/>
              <a:t>hyporeactivity</a:t>
            </a:r>
            <a:r>
              <a:rPr lang="en-GB" dirty="0" smtClean="0"/>
              <a:t> to sensory input or unusual interest in sensory aspects of the environment (e.g. apparent indifference to pain/temperature, adverse response to specific sounds or textures, excessive smelling or touching of objects, visual fascination with lights or movement).</a:t>
            </a:r>
          </a:p>
          <a:p>
            <a:pPr marL="457200" lvl="1" indent="0">
              <a:buFont typeface="+mj-lt"/>
              <a:buNone/>
            </a:pPr>
            <a:endParaRPr lang="en-GB" dirty="0" smtClean="0"/>
          </a:p>
          <a:p>
            <a:endParaRPr lang="en-GB" b="1" dirty="0" smtClean="0"/>
          </a:p>
          <a:p>
            <a:r>
              <a:rPr lang="en-GB" b="1" dirty="0" smtClean="0"/>
              <a:t>References</a:t>
            </a:r>
          </a:p>
          <a:p>
            <a:r>
              <a:rPr lang="en-GB" dirty="0" smtClean="0"/>
              <a:t>American Psychiatric Association. Diagnostic and statistical manual of mental disorders. 5th ed. Arlington, VA: American Psychiatric Association; 2013.</a:t>
            </a: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7553C5DC-D947-41B4-A55A-A04FB1FD3D6E}" type="slidenum">
              <a:rPr lang="en-GB" smtClean="0"/>
              <a:t>10</a:t>
            </a:fld>
            <a:endParaRPr lang="en-GB"/>
          </a:p>
        </p:txBody>
      </p:sp>
    </p:spTree>
    <p:extLst>
      <p:ext uri="{BB962C8B-B14F-4D97-AF65-F5344CB8AC3E}">
        <p14:creationId xmlns:p14="http://schemas.microsoft.com/office/powerpoint/2010/main" val="2728458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"Autism is a complex, lifelong developmental disability that typically appears during early childhood and can impact a person’s social skills, communication, relationships, and self-regulation. Autism is defined by a certain set of </a:t>
            </a:r>
            <a:r>
              <a:rPr lang="en-GB" sz="1200" kern="1200" dirty="0" err="1" smtClean="0">
                <a:solidFill>
                  <a:schemeClr val="tx1"/>
                </a:solidFill>
                <a:effectLst/>
                <a:latin typeface="+mn-lt"/>
                <a:ea typeface="+mn-ea"/>
                <a:cs typeface="+mn-cs"/>
              </a:rPr>
              <a:t>behaviors</a:t>
            </a:r>
            <a:r>
              <a:rPr lang="en-GB" sz="1200" kern="1200" dirty="0" smtClean="0">
                <a:solidFill>
                  <a:schemeClr val="tx1"/>
                </a:solidFill>
                <a:effectLst/>
                <a:latin typeface="+mn-lt"/>
                <a:ea typeface="+mn-ea"/>
                <a:cs typeface="+mn-cs"/>
              </a:rPr>
              <a:t> and is a “spectrum condition” that affects people differently and to varying degrees.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u="sng" kern="1200" dirty="0" smtClean="0">
                <a:solidFill>
                  <a:schemeClr val="tx1"/>
                </a:solidFill>
                <a:effectLst/>
                <a:latin typeface="+mn-lt"/>
                <a:ea typeface="+mn-ea"/>
                <a:cs typeface="+mn-cs"/>
                <a:hlinkClick r:id="rId3"/>
              </a:rPr>
              <a:t>https://www.autism-society.org/what-is/</a:t>
            </a:r>
            <a:endParaRPr lang="en-GB" sz="1200"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u="non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u="none" kern="1200" dirty="0" smtClean="0">
                <a:solidFill>
                  <a:schemeClr val="tx1"/>
                </a:solidFill>
                <a:effectLst/>
                <a:latin typeface="+mn-lt"/>
                <a:ea typeface="+mn-ea"/>
                <a:cs typeface="+mn-cs"/>
              </a:rPr>
              <a:t>Autism is not an illness and it does not have a cure. </a:t>
            </a:r>
          </a:p>
          <a:p>
            <a:r>
              <a:rPr lang="en-GB" sz="1200" kern="1200" dirty="0" smtClean="0">
                <a:solidFill>
                  <a:schemeClr val="tx1"/>
                </a:solidFill>
                <a:effectLst/>
                <a:latin typeface="+mn-lt"/>
                <a:ea typeface="+mn-ea"/>
                <a:cs typeface="+mn-cs"/>
              </a:rPr>
              <a:t>"impaired communication; impaired social skills; and a restricted and repetitive way of being-in-the-world." (</a:t>
            </a:r>
            <a:r>
              <a:rPr lang="en-GB" sz="1200" kern="1200" dirty="0" err="1" smtClean="0">
                <a:solidFill>
                  <a:schemeClr val="tx1"/>
                </a:solidFill>
                <a:effectLst/>
                <a:latin typeface="+mn-lt"/>
                <a:ea typeface="+mn-ea"/>
                <a:cs typeface="+mn-cs"/>
              </a:rPr>
              <a:t>Cashin</a:t>
            </a:r>
            <a:r>
              <a:rPr lang="en-GB" sz="1200" kern="1200" dirty="0" smtClean="0">
                <a:solidFill>
                  <a:schemeClr val="tx1"/>
                </a:solidFill>
                <a:effectLst/>
                <a:latin typeface="+mn-lt"/>
                <a:ea typeface="+mn-ea"/>
                <a:cs typeface="+mn-cs"/>
              </a:rPr>
              <a:t> and Barker, The triad of impairment in autism revisited, 2009)</a:t>
            </a:r>
          </a:p>
          <a:p>
            <a:r>
              <a:rPr lang="en-GB" sz="1200" u="sng" kern="1200" dirty="0" smtClean="0">
                <a:solidFill>
                  <a:schemeClr val="tx1"/>
                </a:solidFill>
                <a:effectLst/>
                <a:latin typeface="+mn-lt"/>
                <a:ea typeface="+mn-ea"/>
                <a:cs typeface="+mn-cs"/>
                <a:hlinkClick r:id="rId4"/>
              </a:rPr>
              <a:t>https://pubmed.ncbi.nlm.nih.gov/19930299/</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Autism is</a:t>
            </a:r>
            <a:r>
              <a:rPr lang="en-GB" sz="1200" kern="1200" baseline="0" dirty="0" smtClean="0">
                <a:solidFill>
                  <a:schemeClr val="tx1"/>
                </a:solidFill>
                <a:effectLst/>
                <a:latin typeface="+mn-lt"/>
                <a:ea typeface="+mn-ea"/>
                <a:cs typeface="+mn-cs"/>
              </a:rPr>
              <a:t> a hidden disability, and because it is hidden, </a:t>
            </a:r>
            <a:r>
              <a:rPr lang="en-GB" sz="1200" kern="1200" dirty="0" smtClean="0">
                <a:solidFill>
                  <a:schemeClr val="tx1"/>
                </a:solidFill>
                <a:effectLst/>
                <a:latin typeface="+mn-lt"/>
                <a:ea typeface="+mn-ea"/>
                <a:cs typeface="+mn-cs"/>
              </a:rPr>
              <a:t>judgements are often made about behaviour based on prejudice and ignorance. Being aware of what</a:t>
            </a:r>
            <a:r>
              <a:rPr lang="en-GB" sz="1200" kern="1200" baseline="0" dirty="0" smtClean="0">
                <a:solidFill>
                  <a:schemeClr val="tx1"/>
                </a:solidFill>
                <a:effectLst/>
                <a:latin typeface="+mn-lt"/>
                <a:ea typeface="+mn-ea"/>
                <a:cs typeface="+mn-cs"/>
              </a:rPr>
              <a:t> autism </a:t>
            </a:r>
            <a:r>
              <a:rPr lang="en-GB" sz="1200" kern="1200" baseline="0" dirty="0" smtClean="0">
                <a:solidFill>
                  <a:schemeClr val="tx1"/>
                </a:solidFill>
                <a:effectLst/>
                <a:latin typeface="+mn-lt"/>
                <a:ea typeface="+mn-ea"/>
                <a:cs typeface="+mn-cs"/>
              </a:rPr>
              <a:t>is, is a </a:t>
            </a:r>
            <a:r>
              <a:rPr lang="en-GB" sz="1200" kern="1200" baseline="0" dirty="0" smtClean="0">
                <a:solidFill>
                  <a:schemeClr val="tx1"/>
                </a:solidFill>
                <a:effectLst/>
                <a:latin typeface="+mn-lt"/>
                <a:ea typeface="+mn-ea"/>
                <a:cs typeface="+mn-cs"/>
              </a:rPr>
              <a:t>precursor to working for equality of opportunity for people with autism spectrum condition.</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553C5DC-D947-41B4-A55A-A04FB1FD3D6E}" type="slidenum">
              <a:rPr lang="en-GB" smtClean="0"/>
              <a:t>2</a:t>
            </a:fld>
            <a:endParaRPr lang="en-GB"/>
          </a:p>
        </p:txBody>
      </p:sp>
    </p:spTree>
    <p:extLst>
      <p:ext uri="{BB962C8B-B14F-4D97-AF65-F5344CB8AC3E}">
        <p14:creationId xmlns:p14="http://schemas.microsoft.com/office/powerpoint/2010/main" val="3696673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National Health Service uses the phrase autism spectrum disorder, others use the phrase</a:t>
            </a:r>
            <a:r>
              <a:rPr lang="en-GB" baseline="0" dirty="0" smtClean="0"/>
              <a:t> autism spectrum condition. Some use the term Asperger’s or Asperger’s syndrome, which was in the APA DSM IV but is no longer in DSM 5, though remains on the World Health Organisation’s list of illnesses. Asperger’s was popularised in the UK by Lorna </a:t>
            </a:r>
            <a:r>
              <a:rPr lang="en-GB" baseline="0" dirty="0" smtClean="0"/>
              <a:t>Wing, but it is not a diagnosis currently made in the National Health Service.</a:t>
            </a:r>
            <a:endParaRPr lang="en-GB" baseline="0" dirty="0" smtClean="0"/>
          </a:p>
          <a:p>
            <a:endParaRPr lang="en-GB" baseline="0" dirty="0" smtClean="0"/>
          </a:p>
          <a:p>
            <a:r>
              <a:rPr lang="en-GB" baseline="0" dirty="0" smtClean="0"/>
              <a:t>Some refer to themselves using </a:t>
            </a:r>
            <a:r>
              <a:rPr lang="en-GB" baseline="0" dirty="0" smtClean="0"/>
              <a:t>the term </a:t>
            </a:r>
            <a:r>
              <a:rPr lang="en-GB" baseline="0" dirty="0" smtClean="0"/>
              <a:t>‘</a:t>
            </a:r>
            <a:r>
              <a:rPr lang="en-GB" baseline="0" dirty="0" err="1" smtClean="0"/>
              <a:t>Aspie</a:t>
            </a:r>
            <a:r>
              <a:rPr lang="en-GB" baseline="0" dirty="0" smtClean="0"/>
              <a:t>’ </a:t>
            </a:r>
            <a:r>
              <a:rPr lang="en-GB" baseline="0" dirty="0" smtClean="0"/>
              <a:t>or to </a:t>
            </a:r>
            <a:r>
              <a:rPr lang="en-GB" baseline="0" dirty="0" smtClean="0"/>
              <a:t>someone who is </a:t>
            </a:r>
            <a:r>
              <a:rPr lang="en-GB" baseline="0" dirty="0" err="1" smtClean="0"/>
              <a:t>neurotypical</a:t>
            </a:r>
            <a:r>
              <a:rPr lang="en-GB" baseline="0" dirty="0" smtClean="0"/>
              <a:t> as an NT. Others use the term ‘</a:t>
            </a:r>
            <a:r>
              <a:rPr lang="en-GB" baseline="0" dirty="0" err="1" smtClean="0"/>
              <a:t>Autist</a:t>
            </a:r>
            <a:r>
              <a:rPr lang="en-GB" baseline="0" dirty="0" smtClean="0"/>
              <a:t>’, though in this course we use the phrase ‘people with Autism’.</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0" i="0" dirty="0" smtClean="0"/>
              <a:t>Reference: </a:t>
            </a:r>
            <a:r>
              <a:rPr lang="en-GB" b="0" i="1" dirty="0" smtClean="0"/>
              <a:t>International Classification of Diseases, tenth edition (ICD-10)</a:t>
            </a:r>
            <a:r>
              <a:rPr lang="en-GB" b="0" i="0" dirty="0" smtClean="0"/>
              <a:t>. Retrieved</a:t>
            </a:r>
            <a:r>
              <a:rPr lang="en-GB" b="0" i="0" baseline="0" dirty="0" smtClean="0"/>
              <a:t> from: http://www.who.int/classifications/icd/en/</a:t>
            </a:r>
          </a:p>
          <a:p>
            <a:pPr marL="0" marR="0" indent="0" algn="l" defTabSz="914400" rtl="0" eaLnBrk="1" fontAlgn="auto" latinLnBrk="0" hangingPunct="1">
              <a:lnSpc>
                <a:spcPct val="100000"/>
              </a:lnSpc>
              <a:spcBef>
                <a:spcPts val="0"/>
              </a:spcBef>
              <a:spcAft>
                <a:spcPts val="0"/>
              </a:spcAft>
              <a:buClrTx/>
              <a:buSzTx/>
              <a:buFontTx/>
              <a:buNone/>
              <a:tabLst/>
              <a:defRPr/>
            </a:pPr>
            <a:endParaRPr lang="en-GB" b="0" dirty="0" smtClean="0"/>
          </a:p>
          <a:p>
            <a:endParaRPr lang="en-GB" dirty="0"/>
          </a:p>
        </p:txBody>
      </p:sp>
      <p:sp>
        <p:nvSpPr>
          <p:cNvPr id="4" name="Slide Number Placeholder 3"/>
          <p:cNvSpPr>
            <a:spLocks noGrp="1"/>
          </p:cNvSpPr>
          <p:nvPr>
            <p:ph type="sldNum" sz="quarter" idx="10"/>
          </p:nvPr>
        </p:nvSpPr>
        <p:spPr/>
        <p:txBody>
          <a:bodyPr/>
          <a:lstStyle/>
          <a:p>
            <a:fld id="{7553C5DC-D947-41B4-A55A-A04FB1FD3D6E}" type="slidenum">
              <a:rPr lang="en-GB" smtClean="0"/>
              <a:t>3</a:t>
            </a:fld>
            <a:endParaRPr lang="en-GB"/>
          </a:p>
        </p:txBody>
      </p:sp>
    </p:spTree>
    <p:extLst>
      <p:ext uri="{BB962C8B-B14F-4D97-AF65-F5344CB8AC3E}">
        <p14:creationId xmlns:p14="http://schemas.microsoft.com/office/powerpoint/2010/main" val="3696673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Stereotyping helps us make sense of the world around</a:t>
            </a:r>
            <a:r>
              <a:rPr lang="en-GB" baseline="0" dirty="0" smtClean="0"/>
              <a:t> us and the people in it. When we have seen one tree, we can recognise other trees as trees. There is a saying about people with autism though: when you have met one person with autism you have met one person with autism. This saying emphasises the spectrum nature of autism, and the diversity within the condition. People on the spectrum differ, just like </a:t>
            </a:r>
            <a:r>
              <a:rPr lang="en-GB" baseline="0" dirty="0" err="1" smtClean="0"/>
              <a:t>neurotypicals</a:t>
            </a:r>
            <a:r>
              <a:rPr lang="en-GB" baseline="0" dirty="0" smtClean="0"/>
              <a:t> differ. Stereotyping therefore might be unhelpful in understanding autism or in trying to make generalisations about the reasonable adjustments that disabled people might need.</a:t>
            </a:r>
          </a:p>
          <a:p>
            <a:endParaRPr lang="en-GB" baseline="0" dirty="0" smtClean="0"/>
          </a:p>
          <a:p>
            <a:r>
              <a:rPr lang="en-GB" baseline="0" dirty="0" smtClean="0"/>
              <a:t>Note that there has been a growing tendency to prefer the descriptor ‘Autistic’ to ‘person with Autism’, but there is not yet a consensus about this. What do course members think?</a:t>
            </a:r>
            <a:endParaRPr lang="en-GB" dirty="0"/>
          </a:p>
        </p:txBody>
      </p:sp>
      <p:sp>
        <p:nvSpPr>
          <p:cNvPr id="4" name="Slide Number Placeholder 3"/>
          <p:cNvSpPr>
            <a:spLocks noGrp="1"/>
          </p:cNvSpPr>
          <p:nvPr>
            <p:ph type="sldNum" sz="quarter" idx="10"/>
          </p:nvPr>
        </p:nvSpPr>
        <p:spPr/>
        <p:txBody>
          <a:bodyPr/>
          <a:lstStyle/>
          <a:p>
            <a:fld id="{7553C5DC-D947-41B4-A55A-A04FB1FD3D6E}" type="slidenum">
              <a:rPr lang="en-GB" smtClean="0"/>
              <a:t>4</a:t>
            </a:fld>
            <a:endParaRPr lang="en-GB"/>
          </a:p>
        </p:txBody>
      </p:sp>
    </p:spTree>
    <p:extLst>
      <p:ext uri="{BB962C8B-B14F-4D97-AF65-F5344CB8AC3E}">
        <p14:creationId xmlns:p14="http://schemas.microsoft.com/office/powerpoint/2010/main" val="3562010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the newspapers</a:t>
            </a:r>
            <a:r>
              <a:rPr lang="en-GB" baseline="0" dirty="0" smtClean="0"/>
              <a:t> and on the internet, or TV, we hear about autism when pictures of badly behaved </a:t>
            </a:r>
            <a:r>
              <a:rPr lang="en-GB" baseline="0" dirty="0" smtClean="0"/>
              <a:t>boys might </a:t>
            </a:r>
            <a:r>
              <a:rPr lang="en-GB" baseline="0" dirty="0" smtClean="0"/>
              <a:t>be shown or stories about their bad behaviour told. Autistic children grow into autistic adults. Both children and adults can be autistic</a:t>
            </a:r>
            <a:r>
              <a:rPr lang="en-GB" baseline="0" dirty="0" smtClean="0"/>
              <a:t>. So can both boys and girls. </a:t>
            </a:r>
            <a:r>
              <a:rPr lang="en-GB" baseline="0" dirty="0" smtClean="0"/>
              <a:t>The symptoms will vary between childhood and adulthood, if by symptoms we mean the diagnostic criteria, since people learn throughout life and can practice social and communication skills. Another way to put this is that autistic people can learn to be better at masking their disability</a:t>
            </a:r>
            <a:r>
              <a:rPr lang="en-GB" baseline="0" dirty="0" smtClean="0"/>
              <a:t>.</a:t>
            </a:r>
          </a:p>
          <a:p>
            <a:endParaRPr lang="en-GB" baseline="0" dirty="0" smtClean="0"/>
          </a:p>
          <a:p>
            <a:r>
              <a:rPr lang="en-GB" dirty="0" smtClean="0"/>
              <a:t>Various studies suggest that the ratio of autistic males to females ranges from 2:1 to 16:1. The most-up-to-date estimate is 3:1.</a:t>
            </a:r>
          </a:p>
          <a:p>
            <a:r>
              <a:rPr lang="en-GB" dirty="0" smtClean="0"/>
              <a:t>In Leo </a:t>
            </a:r>
            <a:r>
              <a:rPr lang="en-GB" dirty="0" err="1" smtClean="0"/>
              <a:t>Kanner's</a:t>
            </a:r>
            <a:r>
              <a:rPr lang="en-GB" dirty="0" smtClean="0"/>
              <a:t> 1943 study of a small group of autistic children, there were four times as many boys as girls.</a:t>
            </a:r>
          </a:p>
          <a:p>
            <a:r>
              <a:rPr lang="en-GB" dirty="0" smtClean="0"/>
              <a:t>Lorna Wing (renowned psychiatrist and co-founder of our charity's first diagnosis centre)  found in her 1981 paper on autism and sex ratios in early childhood, that among people with a diagnosis of 'high-functioning autism' or Asperger syndrome (as it was called at the time) there were 15 times more men and boys than women and girls, while in autistic people with learning difficulties, the ratio of men and boys to women and girls was closer to 2:1.</a:t>
            </a:r>
          </a:p>
          <a:p>
            <a:r>
              <a:rPr lang="en-GB" dirty="0" smtClean="0"/>
              <a:t>In a much larger 1993 study of Asperger syndrome in mainstream schools in Sweden, Ehlers and </a:t>
            </a:r>
            <a:r>
              <a:rPr lang="en-GB" dirty="0" err="1" smtClean="0"/>
              <a:t>Gillberg</a:t>
            </a:r>
            <a:r>
              <a:rPr lang="en-GB" dirty="0" smtClean="0"/>
              <a:t> found a boy to girl ratio of 4:1.</a:t>
            </a:r>
          </a:p>
          <a:p>
            <a:r>
              <a:rPr lang="en-GB" dirty="0" err="1" smtClean="0"/>
              <a:t>Brugha's</a:t>
            </a:r>
            <a:r>
              <a:rPr lang="en-GB" dirty="0" smtClean="0"/>
              <a:t> 2009 survey of adults living in households throughout England found that 1.8% of men and boys surveyed had a diagnosis of autism, compared to 0.2% of women and girls.</a:t>
            </a:r>
          </a:p>
          <a:p>
            <a:r>
              <a:rPr lang="en-GB" dirty="0" smtClean="0"/>
              <a:t>In 2015, the ratio of men to women supported by the National Autistic Society’s adult services was approximately 3:1, and the ratio of boys to girls in our charity’s schools was approximately 5:1.</a:t>
            </a:r>
          </a:p>
          <a:p>
            <a:r>
              <a:rPr lang="en-GB" dirty="0" smtClean="0"/>
              <a:t>In a 2017 study, </a:t>
            </a:r>
            <a:r>
              <a:rPr lang="en-GB" dirty="0" err="1" smtClean="0"/>
              <a:t>Loomes</a:t>
            </a:r>
            <a:r>
              <a:rPr lang="en-GB" dirty="0" smtClean="0"/>
              <a:t> and other researchers analysed existing prevalence studies and found that the male-to-female ratio was nearer 3:1.</a:t>
            </a:r>
          </a:p>
          <a:p>
            <a:r>
              <a:rPr lang="en-GB" dirty="0" smtClean="0"/>
              <a:t>https://autism.org.uk/advice-and-guidance/what-is-autism/autistic-women-and-girls</a:t>
            </a:r>
          </a:p>
          <a:p>
            <a:endParaRPr lang="en-GB" dirty="0"/>
          </a:p>
        </p:txBody>
      </p:sp>
      <p:sp>
        <p:nvSpPr>
          <p:cNvPr id="4" name="Slide Number Placeholder 3"/>
          <p:cNvSpPr>
            <a:spLocks noGrp="1"/>
          </p:cNvSpPr>
          <p:nvPr>
            <p:ph type="sldNum" sz="quarter" idx="10"/>
          </p:nvPr>
        </p:nvSpPr>
        <p:spPr/>
        <p:txBody>
          <a:bodyPr/>
          <a:lstStyle/>
          <a:p>
            <a:fld id="{7553C5DC-D947-41B4-A55A-A04FB1FD3D6E}" type="slidenum">
              <a:rPr lang="en-GB" smtClean="0"/>
              <a:t>5</a:t>
            </a:fld>
            <a:endParaRPr lang="en-GB"/>
          </a:p>
        </p:txBody>
      </p:sp>
    </p:spTree>
    <p:extLst>
      <p:ext uri="{BB962C8B-B14F-4D97-AF65-F5344CB8AC3E}">
        <p14:creationId xmlns:p14="http://schemas.microsoft.com/office/powerpoint/2010/main" val="2094289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Masking is</a:t>
            </a:r>
            <a:r>
              <a:rPr lang="en-GB" baseline="0" dirty="0" smtClean="0"/>
              <a:t> a term used to indicate that the autistic person is trying to look and act in a </a:t>
            </a:r>
            <a:r>
              <a:rPr lang="en-GB" baseline="0" dirty="0" err="1" smtClean="0"/>
              <a:t>neurotypical</a:t>
            </a:r>
            <a:r>
              <a:rPr lang="en-GB" baseline="0" dirty="0" smtClean="0"/>
              <a:t> way. Eye contact might make listening difficult for someone with autism, but they might use more eye contact than is comfortable, when they are masking. </a:t>
            </a:r>
          </a:p>
          <a:p>
            <a:r>
              <a:rPr lang="en-GB" dirty="0" smtClean="0"/>
              <a:t>Many times those on the </a:t>
            </a:r>
            <a:r>
              <a:rPr lang="en-GB" b="1" dirty="0" smtClean="0"/>
              <a:t>autism</a:t>
            </a:r>
            <a:r>
              <a:rPr lang="en-GB" dirty="0" smtClean="0"/>
              <a:t> spectrum, particularly those with Asperger's, mask unconsciously. They mimic what they see other people do because that is how they are told they are supposed to act and what is normal. </a:t>
            </a:r>
          </a:p>
          <a:p>
            <a:r>
              <a:rPr lang="en-GB" dirty="0" smtClean="0"/>
              <a:t>https://autismfamilyliving.com/daily-life/2020/04/what-is-masking-or-camouflaging-in-autism/</a:t>
            </a:r>
          </a:p>
          <a:p>
            <a:endParaRPr lang="en-GB" dirty="0" smtClean="0"/>
          </a:p>
          <a:p>
            <a:r>
              <a:rPr lang="en-GB" dirty="0" smtClean="0"/>
              <a:t>Wearing</a:t>
            </a:r>
            <a:r>
              <a:rPr lang="en-GB" baseline="0" dirty="0" smtClean="0"/>
              <a:t> a mask at a masked ball can be fun, wearing a mask at work or in daily life, can be wearing. Masking can help disguise emotions (anger, or jealousy) or limit movement (</a:t>
            </a:r>
            <a:r>
              <a:rPr lang="en-GB" baseline="0" dirty="0" err="1" smtClean="0"/>
              <a:t>eg</a:t>
            </a:r>
            <a:r>
              <a:rPr lang="en-GB" baseline="0" dirty="0" smtClean="0"/>
              <a:t> the repetitive self-calming movements than are diagnostic of autism). Masking may be to increase social acceptance, for example faking a smile, when they feel uncomfortable., or stopping themselves from talking about their special interests. It could be regarded as people who are autistic pretending, or feeling that they have to pretend that they are not. </a:t>
            </a:r>
            <a:r>
              <a:rPr lang="en-GB" i="1" dirty="0" smtClean="0"/>
              <a:t>Russo, Francine. </a:t>
            </a:r>
            <a:r>
              <a:rPr lang="en-GB" i="1" dirty="0" smtClean="0">
                <a:hlinkClick r:id="rId3"/>
              </a:rPr>
              <a:t>"The Costs of Camouflaging Autism"</a:t>
            </a:r>
            <a:r>
              <a:rPr lang="en-GB" i="1" dirty="0" smtClean="0"/>
              <a:t>. Spectrum News. </a:t>
            </a:r>
            <a:endParaRPr lang="en-GB" dirty="0" smtClean="0"/>
          </a:p>
          <a:p>
            <a:r>
              <a:rPr lang="en-GB" dirty="0" smtClean="0"/>
              <a:t>Is</a:t>
            </a:r>
            <a:r>
              <a:rPr lang="en-GB" baseline="0" dirty="0" smtClean="0"/>
              <a:t> it an unconscious strategy or a conscious decision to mask?</a:t>
            </a:r>
          </a:p>
          <a:p>
            <a:r>
              <a:rPr lang="en-GB" baseline="0" dirty="0" smtClean="0"/>
              <a:t>The need to ‘mask’ can lead to increased stress and anxiety for people with autism.</a:t>
            </a:r>
            <a:endParaRPr lang="en-GB" dirty="0"/>
          </a:p>
        </p:txBody>
      </p:sp>
      <p:sp>
        <p:nvSpPr>
          <p:cNvPr id="4" name="Slide Number Placeholder 3"/>
          <p:cNvSpPr>
            <a:spLocks noGrp="1"/>
          </p:cNvSpPr>
          <p:nvPr>
            <p:ph type="sldNum" sz="quarter" idx="10"/>
          </p:nvPr>
        </p:nvSpPr>
        <p:spPr/>
        <p:txBody>
          <a:bodyPr/>
          <a:lstStyle/>
          <a:p>
            <a:fld id="{7553C5DC-D947-41B4-A55A-A04FB1FD3D6E}" type="slidenum">
              <a:rPr lang="en-GB" smtClean="0"/>
              <a:t>6</a:t>
            </a:fld>
            <a:endParaRPr lang="en-GB"/>
          </a:p>
        </p:txBody>
      </p:sp>
    </p:spTree>
    <p:extLst>
      <p:ext uri="{BB962C8B-B14F-4D97-AF65-F5344CB8AC3E}">
        <p14:creationId xmlns:p14="http://schemas.microsoft.com/office/powerpoint/2010/main" val="2094289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Covid-19 has led</a:t>
            </a:r>
            <a:r>
              <a:rPr lang="en-GB" baseline="0" dirty="0" smtClean="0"/>
              <a:t> to huge changes in working practices, in leisure and social life, in transport, as well a social distancing, wearing masks, </a:t>
            </a:r>
            <a:r>
              <a:rPr lang="en-GB" baseline="0" dirty="0" err="1" smtClean="0"/>
              <a:t>handwashing</a:t>
            </a:r>
            <a:r>
              <a:rPr lang="en-GB" baseline="0" dirty="0" smtClean="0"/>
              <a:t> etc. Any or all of these could be found to be difficult by someone with autism. Change is not something that autistic people find easy. </a:t>
            </a:r>
          </a:p>
          <a:p>
            <a:r>
              <a:rPr lang="en-GB" baseline="0" dirty="0" smtClean="0"/>
              <a:t>Do you like change? Do you change what you do and when you do it just for the fun of it, or to be spontaneous?</a:t>
            </a:r>
          </a:p>
          <a:p>
            <a:r>
              <a:rPr lang="en-GB" baseline="0" dirty="0" smtClean="0"/>
              <a:t>What would someone who is autistic feel about these changes in the workplace, in society and in the family?</a:t>
            </a:r>
            <a:endParaRPr lang="en-GB" dirty="0"/>
          </a:p>
        </p:txBody>
      </p:sp>
      <p:sp>
        <p:nvSpPr>
          <p:cNvPr id="4" name="Slide Number Placeholder 3"/>
          <p:cNvSpPr>
            <a:spLocks noGrp="1"/>
          </p:cNvSpPr>
          <p:nvPr>
            <p:ph type="sldNum" sz="quarter" idx="10"/>
          </p:nvPr>
        </p:nvSpPr>
        <p:spPr/>
        <p:txBody>
          <a:bodyPr/>
          <a:lstStyle/>
          <a:p>
            <a:fld id="{7553C5DC-D947-41B4-A55A-A04FB1FD3D6E}" type="slidenum">
              <a:rPr lang="en-GB" smtClean="0"/>
              <a:t>7</a:t>
            </a:fld>
            <a:endParaRPr lang="en-GB"/>
          </a:p>
        </p:txBody>
      </p:sp>
    </p:spTree>
    <p:extLst>
      <p:ext uri="{BB962C8B-B14F-4D97-AF65-F5344CB8AC3E}">
        <p14:creationId xmlns:p14="http://schemas.microsoft.com/office/powerpoint/2010/main" val="2080731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Autism may also involve differences in sensory perception, either a greater or lesser sensitivity,</a:t>
            </a:r>
            <a:r>
              <a:rPr lang="en-GB" baseline="0" dirty="0" smtClean="0"/>
              <a:t> to one or more senses. It can also involve meltdowns when coping strategies fail. </a:t>
            </a:r>
          </a:p>
          <a:p>
            <a:r>
              <a:rPr lang="en-GB" baseline="0" dirty="0" smtClean="0"/>
              <a:t>People with autism may find the lack of control over their work environment to be problematic, due to hyper-sensitivity or hypo-sensitivity to sensory stimuli.</a:t>
            </a:r>
          </a:p>
          <a:p>
            <a:r>
              <a:rPr lang="en-GB" baseline="0" dirty="0" smtClean="0"/>
              <a:t>They may have a melt-down or shut-down when their coping strategies fail or when masking becomes too stressful.</a:t>
            </a:r>
            <a:endParaRPr lang="en-GB" dirty="0"/>
          </a:p>
        </p:txBody>
      </p:sp>
      <p:sp>
        <p:nvSpPr>
          <p:cNvPr id="4" name="Slide Number Placeholder 3"/>
          <p:cNvSpPr>
            <a:spLocks noGrp="1"/>
          </p:cNvSpPr>
          <p:nvPr>
            <p:ph type="sldNum" sz="quarter" idx="10"/>
          </p:nvPr>
        </p:nvSpPr>
        <p:spPr/>
        <p:txBody>
          <a:bodyPr/>
          <a:lstStyle/>
          <a:p>
            <a:fld id="{7553C5DC-D947-41B4-A55A-A04FB1FD3D6E}" type="slidenum">
              <a:rPr lang="en-GB" smtClean="0"/>
              <a:t>8</a:t>
            </a:fld>
            <a:endParaRPr lang="en-GB"/>
          </a:p>
        </p:txBody>
      </p:sp>
    </p:spTree>
    <p:extLst>
      <p:ext uri="{BB962C8B-B14F-4D97-AF65-F5344CB8AC3E}">
        <p14:creationId xmlns:p14="http://schemas.microsoft.com/office/powerpoint/2010/main" val="50323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 workplaces and shops have smells</a:t>
            </a:r>
            <a:r>
              <a:rPr lang="en-GB" baseline="0" dirty="0" smtClean="0"/>
              <a:t> and sounds, and sights. The pathways can feel different underfoot, the handrails can feel different to the touch. An equality audit would consider how these sensory experiences might impact upon people with autism. How would you know though if something was upsetting to someone with autism? (Beyond asking, though that presumes a relationship of trust as well as knowing that someone has autism).</a:t>
            </a:r>
          </a:p>
          <a:p>
            <a:endParaRPr lang="en-GB" baseline="0" dirty="0" smtClean="0"/>
          </a:p>
          <a:p>
            <a:r>
              <a:rPr lang="en-GB" baseline="0" dirty="0" smtClean="0"/>
              <a:t>Autism has a number of associated </a:t>
            </a:r>
            <a:r>
              <a:rPr lang="en-GB" baseline="0" dirty="0" err="1" smtClean="0"/>
              <a:t>neurodivergent</a:t>
            </a:r>
            <a:r>
              <a:rPr lang="en-GB" baseline="0" dirty="0" smtClean="0"/>
              <a:t> conditions, including </a:t>
            </a:r>
            <a:r>
              <a:rPr lang="en-GB" baseline="0" dirty="0" err="1" smtClean="0"/>
              <a:t>adhd</a:t>
            </a:r>
            <a:r>
              <a:rPr lang="en-GB" baseline="0" dirty="0" smtClean="0"/>
              <a:t>, dyslexia and dyspraxia. Other medical conditions can be associated with autism, and the word used for this is ‘comorbidities’. These will be discussed in another presentation.</a:t>
            </a:r>
            <a:endParaRPr lang="en-GB" dirty="0"/>
          </a:p>
        </p:txBody>
      </p:sp>
      <p:sp>
        <p:nvSpPr>
          <p:cNvPr id="4" name="Slide Number Placeholder 3"/>
          <p:cNvSpPr>
            <a:spLocks noGrp="1"/>
          </p:cNvSpPr>
          <p:nvPr>
            <p:ph type="sldNum" sz="quarter" idx="10"/>
          </p:nvPr>
        </p:nvSpPr>
        <p:spPr/>
        <p:txBody>
          <a:bodyPr/>
          <a:lstStyle/>
          <a:p>
            <a:fld id="{7553C5DC-D947-41B4-A55A-A04FB1FD3D6E}" type="slidenum">
              <a:rPr lang="en-GB" smtClean="0"/>
              <a:t>9</a:t>
            </a:fld>
            <a:endParaRPr lang="en-GB"/>
          </a:p>
        </p:txBody>
      </p:sp>
    </p:spTree>
    <p:extLst>
      <p:ext uri="{BB962C8B-B14F-4D97-AF65-F5344CB8AC3E}">
        <p14:creationId xmlns:p14="http://schemas.microsoft.com/office/powerpoint/2010/main" val="19087857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GB"/>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a:prstGeom prst="rect">
            <a:avLst/>
          </a:prstGeom>
        </p:spPr>
        <p:txBody>
          <a:bodyPr/>
          <a:lstStyle>
            <a:lvl1pPr algn="ctr">
              <a:defRPr sz="5400">
                <a:solidFill>
                  <a:schemeClr val="accent1">
                    <a:lumMod val="50000"/>
                  </a:schemeClr>
                </a:solidFill>
              </a:defRPr>
            </a:lvl1pPr>
          </a:lstStyle>
          <a:p>
            <a:fld id="{F7AFFB9B-9FB8-469E-96F9-4D32314110B6}" type="datetimeFigureOut">
              <a:rPr lang="en-US" dirty="0"/>
              <a:t>5/4/2022</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a:prstGeom prst="rect">
            <a:avLst/>
          </a:prstGeo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651261" y="5757334"/>
            <a:ext cx="3431421" cy="498470"/>
          </a:xfrm>
          <a:prstGeom prst="rect">
            <a:avLst/>
          </a:prstGeom>
        </p:spPr>
        <p:txBody>
          <a:bodyPr/>
          <a:lstStyle/>
          <a:p>
            <a:fld id="{341D2AC3-6A0B-4169-B1EA-E3AE8B351BDD}" type="datetimeFigureOut">
              <a:rPr lang="en-US" dirty="0"/>
              <a:t>5/4/2022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287121" y="5757334"/>
            <a:ext cx="907186" cy="498470"/>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GB"/>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651261" y="5757334"/>
            <a:ext cx="3431421" cy="498470"/>
          </a:xfrm>
          <a:prstGeom prst="rect">
            <a:avLst/>
          </a:prstGeom>
        </p:spPr>
        <p:txBody>
          <a:bodyPr/>
          <a:lstStyle/>
          <a:p>
            <a:fld id="{DD4B9363-8B87-41B7-9F8E-64519CBB8F34}" type="datetimeFigureOut">
              <a:rPr lang="en-US" dirty="0"/>
              <a:t>5/4/2022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287121" y="5757334"/>
            <a:ext cx="907186" cy="498470"/>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GB"/>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651261" y="5757334"/>
            <a:ext cx="3431421" cy="498470"/>
          </a:xfrm>
          <a:prstGeom prst="rect">
            <a:avLst/>
          </a:prstGeom>
        </p:spPr>
        <p:txBody>
          <a:bodyPr/>
          <a:lstStyle/>
          <a:p>
            <a:fld id="{EAEF5746-5284-4951-9F37-7AE924EDBCB7}" type="datetimeFigureOut">
              <a:rPr lang="en-US" dirty="0"/>
              <a:t>5/4/2022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287121" y="5757334"/>
            <a:ext cx="907186" cy="498470"/>
          </a:xfrm>
          <a:prstGeom prst="rect">
            <a:avLst/>
          </a:prstGeom>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GB"/>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651261" y="5757334"/>
            <a:ext cx="3431421" cy="498470"/>
          </a:xfrm>
          <a:prstGeom prst="rect">
            <a:avLst/>
          </a:prstGeom>
        </p:spPr>
        <p:txBody>
          <a:bodyPr/>
          <a:lstStyle/>
          <a:p>
            <a:fld id="{02398B29-7265-4A65-A2A4-6703C057B7C1}" type="datetimeFigureOut">
              <a:rPr lang="en-US" dirty="0"/>
              <a:t>5/4/2022</a:t>
            </a:fld>
            <a:endParaRPr lang="en-US" dirty="0"/>
          </a:p>
        </p:txBody>
      </p:sp>
      <p:sp>
        <p:nvSpPr>
          <p:cNvPr id="6" name="Footer Placeholder 5"/>
          <p:cNvSpPr>
            <a:spLocks noGrp="1"/>
          </p:cNvSpPr>
          <p:nvPr>
            <p:ph type="ftr" sz="quarter" idx="11"/>
          </p:nvPr>
        </p:nvSpPr>
        <p:spPr/>
        <p:txBody>
          <a:bodyPr/>
          <a:lstStyle/>
          <a:p>
            <a:r>
              <a:rPr lang="en-US" dirty="0" smtClean="0"/>
              <a:t>NEURODIVERSITY IN THE CHURCH</a:t>
            </a:r>
          </a:p>
        </p:txBody>
      </p:sp>
      <p:sp>
        <p:nvSpPr>
          <p:cNvPr id="7" name="Slide Number Placeholder 6"/>
          <p:cNvSpPr>
            <a:spLocks noGrp="1"/>
          </p:cNvSpPr>
          <p:nvPr>
            <p:ph type="sldNum" sz="quarter" idx="12"/>
          </p:nvPr>
        </p:nvSpPr>
        <p:spPr>
          <a:xfrm>
            <a:off x="6287121" y="5757334"/>
            <a:ext cx="907186" cy="498470"/>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GB"/>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a:xfrm>
            <a:off x="7651261" y="5757334"/>
            <a:ext cx="3431421" cy="498470"/>
          </a:xfrm>
          <a:prstGeom prst="rect">
            <a:avLst/>
          </a:prstGeom>
        </p:spPr>
        <p:txBody>
          <a:bodyPr/>
          <a:lstStyle/>
          <a:p>
            <a:fld id="{28FBA082-94DF-4C4B-A041-6624924AB0A8}" type="datetimeFigureOut">
              <a:rPr lang="en-US" dirty="0"/>
              <a:t>5/4/2022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287121" y="5757334"/>
            <a:ext cx="907186" cy="498470"/>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GB"/>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a:xfrm>
            <a:off x="7651261" y="5757334"/>
            <a:ext cx="3431421" cy="498470"/>
          </a:xfrm>
          <a:prstGeom prst="rect">
            <a:avLst/>
          </a:prstGeom>
        </p:spPr>
        <p:txBody>
          <a:bodyPr/>
          <a:lstStyle/>
          <a:p>
            <a:fld id="{B27686C4-3AB5-4E0C-86CA-FB108C350AA9}" type="datetimeFigureOut">
              <a:rPr lang="en-US" dirty="0"/>
              <a:t>5/4/2022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287121" y="5757334"/>
            <a:ext cx="907186" cy="498470"/>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GB"/>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7651261" y="5757334"/>
            <a:ext cx="3431421" cy="498470"/>
          </a:xfrm>
          <a:prstGeom prst="rect">
            <a:avLst/>
          </a:prstGeom>
        </p:spPr>
        <p:txBody>
          <a:bodyPr/>
          <a:lstStyle/>
          <a:p>
            <a:fld id="{49FF1211-4E0C-4AB3-B04F-585959BDAFE8}" type="datetimeFigureOut">
              <a:rPr lang="en-US" dirty="0"/>
              <a:t>5/4/2022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287121" y="5757334"/>
            <a:ext cx="907186" cy="498470"/>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GB"/>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7651261" y="5757334"/>
            <a:ext cx="3431421" cy="498470"/>
          </a:xfrm>
          <a:prstGeom prst="rect">
            <a:avLst/>
          </a:prstGeom>
        </p:spPr>
        <p:txBody>
          <a:bodyPr/>
          <a:lstStyle/>
          <a:p>
            <a:fld id="{28BDECAF-D3BE-4069-9C78-642ECCD01477}" type="datetimeFigureOut">
              <a:rPr lang="en-US" dirty="0"/>
              <a:t>5/4/2022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287121" y="5757334"/>
            <a:ext cx="907186" cy="498470"/>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12" name="Content Placeholder 2"/>
          <p:cNvSpPr>
            <a:spLocks noGrp="1"/>
          </p:cNvSpPr>
          <p:nvPr>
            <p:ph sz="quarter" idx="13" hasCustomPrompt="1"/>
          </p:nvPr>
        </p:nvSpPr>
        <p:spPr>
          <a:xfrm>
            <a:off x="685800" y="2063396"/>
            <a:ext cx="10394707" cy="3311189"/>
          </a:xfrm>
        </p:spPr>
        <p:txBody>
          <a:bodyPr/>
          <a:lstStyle>
            <a:lvl1pPr>
              <a:defRPr sz="2400"/>
            </a:lvl1pPr>
            <a:lvl2pPr>
              <a:defRPr sz="2000"/>
            </a:lvl2pPr>
            <a:lvl3pPr>
              <a:defRPr sz="1800"/>
            </a:lvl3pPr>
            <a:lvl4pPr>
              <a:defRPr sz="1600"/>
            </a:lvl4pPr>
            <a:lvl5pPr>
              <a:defRPr sz="14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7651261" y="5757334"/>
            <a:ext cx="3431421" cy="498470"/>
          </a:xfrm>
          <a:prstGeom prst="rect">
            <a:avLst/>
          </a:prstGeom>
        </p:spPr>
        <p:txBody>
          <a:bodyPr/>
          <a:lstStyle/>
          <a:p>
            <a:fld id="{8EFBDC27-E420-4878-9EE6-7B9656D6442A}" type="datetimeFigureOut">
              <a:rPr lang="en-US" dirty="0"/>
              <a:t>5/4/2022</a:t>
            </a:fld>
            <a:endParaRPr lang="en-US" dirty="0"/>
          </a:p>
        </p:txBody>
      </p:sp>
      <p:sp>
        <p:nvSpPr>
          <p:cNvPr id="5" name="Footer Placeholder 4"/>
          <p:cNvSpPr>
            <a:spLocks noGrp="1"/>
          </p:cNvSpPr>
          <p:nvPr>
            <p:ph type="ftr" sz="quarter" idx="11"/>
          </p:nvPr>
        </p:nvSpPr>
        <p:spPr/>
        <p:txBody>
          <a:bodyPr/>
          <a:lstStyle/>
          <a:p>
            <a:r>
              <a:rPr lang="en-US" dirty="0" smtClean="0"/>
              <a:t>NEURODIVERSITY IN THE CHURCH</a:t>
            </a:r>
            <a:endParaRPr lang="en-US" dirty="0"/>
          </a:p>
        </p:txBody>
      </p:sp>
      <p:sp>
        <p:nvSpPr>
          <p:cNvPr id="6" name="Slide Number Placeholder 5"/>
          <p:cNvSpPr>
            <a:spLocks noGrp="1"/>
          </p:cNvSpPr>
          <p:nvPr>
            <p:ph type="sldNum" sz="quarter" idx="12"/>
          </p:nvPr>
        </p:nvSpPr>
        <p:spPr>
          <a:xfrm>
            <a:off x="6287121" y="5757334"/>
            <a:ext cx="907186" cy="498470"/>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GB"/>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7651261" y="5757334"/>
            <a:ext cx="3431421" cy="498470"/>
          </a:xfrm>
          <a:prstGeom prst="rect">
            <a:avLst/>
          </a:prstGeom>
        </p:spPr>
        <p:txBody>
          <a:bodyPr/>
          <a:lstStyle/>
          <a:p>
            <a:fld id="{0F7F47CF-67C9-420C-80A5-E2069FF0C2DF}" type="datetimeFigureOut">
              <a:rPr lang="en-US" dirty="0"/>
              <a:t>5/4/2022</a:t>
            </a:fld>
            <a:endParaRPr lang="en-US" dirty="0"/>
          </a:p>
        </p:txBody>
      </p:sp>
      <p:sp>
        <p:nvSpPr>
          <p:cNvPr id="5" name="Footer Placeholder 4"/>
          <p:cNvSpPr>
            <a:spLocks noGrp="1"/>
          </p:cNvSpPr>
          <p:nvPr>
            <p:ph type="ftr" sz="quarter" idx="11"/>
          </p:nvPr>
        </p:nvSpPr>
        <p:spPr/>
        <p:txBody>
          <a:bodyPr/>
          <a:lstStyle/>
          <a:p>
            <a:r>
              <a:rPr lang="en-US" dirty="0" smtClean="0"/>
              <a:t>NEURODIVERSITY IN THE CHURCH</a:t>
            </a:r>
            <a:endParaRPr lang="en-US" dirty="0"/>
          </a:p>
        </p:txBody>
      </p:sp>
      <p:sp>
        <p:nvSpPr>
          <p:cNvPr id="6" name="Slide Number Placeholder 5"/>
          <p:cNvSpPr>
            <a:spLocks noGrp="1"/>
          </p:cNvSpPr>
          <p:nvPr>
            <p:ph type="sldNum" sz="quarter" idx="12"/>
          </p:nvPr>
        </p:nvSpPr>
        <p:spPr>
          <a:xfrm>
            <a:off x="6287121" y="5757334"/>
            <a:ext cx="907186" cy="498470"/>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GB"/>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a:xfrm>
            <a:off x="7651261" y="5757334"/>
            <a:ext cx="3431421" cy="498470"/>
          </a:xfrm>
          <a:prstGeom prst="rect">
            <a:avLst/>
          </a:prstGeom>
        </p:spPr>
        <p:txBody>
          <a:bodyPr/>
          <a:lstStyle/>
          <a:p>
            <a:fld id="{AE22DC73-F065-42F5-A9F2-D90B2E42A0B3}" type="datetimeFigureOut">
              <a:rPr lang="en-US" dirty="0"/>
              <a:t>5/4/2022</a:t>
            </a:fld>
            <a:endParaRPr lang="en-US" dirty="0"/>
          </a:p>
        </p:txBody>
      </p:sp>
      <p:sp>
        <p:nvSpPr>
          <p:cNvPr id="6" name="Footer Placeholder 5"/>
          <p:cNvSpPr>
            <a:spLocks noGrp="1"/>
          </p:cNvSpPr>
          <p:nvPr>
            <p:ph type="ftr" sz="quarter" idx="11"/>
          </p:nvPr>
        </p:nvSpPr>
        <p:spPr/>
        <p:txBody>
          <a:bodyPr/>
          <a:lstStyle/>
          <a:p>
            <a:r>
              <a:rPr lang="en-US" dirty="0" smtClean="0"/>
              <a:t>NEURODIVERSITY IN THE CHURCH</a:t>
            </a:r>
          </a:p>
        </p:txBody>
      </p:sp>
      <p:sp>
        <p:nvSpPr>
          <p:cNvPr id="7" name="Slide Number Placeholder 6"/>
          <p:cNvSpPr>
            <a:spLocks noGrp="1"/>
          </p:cNvSpPr>
          <p:nvPr>
            <p:ph type="sldNum" sz="quarter" idx="12"/>
          </p:nvPr>
        </p:nvSpPr>
        <p:spPr>
          <a:xfrm>
            <a:off x="6287121" y="5757334"/>
            <a:ext cx="907186" cy="498470"/>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GB"/>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a:xfrm>
            <a:off x="7651261" y="5757334"/>
            <a:ext cx="3431421" cy="498470"/>
          </a:xfrm>
          <a:prstGeom prst="rect">
            <a:avLst/>
          </a:prstGeom>
        </p:spPr>
        <p:txBody>
          <a:bodyPr/>
          <a:lstStyle/>
          <a:p>
            <a:fld id="{76BEA702-9B29-41CC-9BCC-3DF8A0D379FE}" type="datetimeFigureOut">
              <a:rPr lang="en-US" dirty="0"/>
              <a:t>5/4/2022</a:t>
            </a:fld>
            <a:endParaRPr lang="en-US" dirty="0"/>
          </a:p>
        </p:txBody>
      </p:sp>
      <p:sp>
        <p:nvSpPr>
          <p:cNvPr id="8" name="Footer Placeholder 7"/>
          <p:cNvSpPr>
            <a:spLocks noGrp="1"/>
          </p:cNvSpPr>
          <p:nvPr>
            <p:ph type="ftr" sz="quarter" idx="11"/>
          </p:nvPr>
        </p:nvSpPr>
        <p:spPr/>
        <p:txBody>
          <a:bodyPr/>
          <a:lstStyle/>
          <a:p>
            <a:r>
              <a:rPr lang="en-US" dirty="0" smtClean="0"/>
              <a:t>NEURODIVERSITY IN THE CHURCH</a:t>
            </a:r>
          </a:p>
        </p:txBody>
      </p:sp>
      <p:sp>
        <p:nvSpPr>
          <p:cNvPr id="9" name="Slide Number Placeholder 8"/>
          <p:cNvSpPr>
            <a:spLocks noGrp="1"/>
          </p:cNvSpPr>
          <p:nvPr>
            <p:ph type="sldNum" sz="quarter" idx="12"/>
          </p:nvPr>
        </p:nvSpPr>
        <p:spPr>
          <a:xfrm>
            <a:off x="6287121" y="5757334"/>
            <a:ext cx="907186" cy="498470"/>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a:xfrm>
            <a:off x="7651261" y="5757334"/>
            <a:ext cx="3431421" cy="498470"/>
          </a:xfrm>
          <a:prstGeom prst="rect">
            <a:avLst/>
          </a:prstGeom>
        </p:spPr>
        <p:txBody>
          <a:bodyPr/>
          <a:lstStyle/>
          <a:p>
            <a:fld id="{097649AC-CB8F-4FF1-9A34-5861C74DD0A7}" type="datetimeFigureOut">
              <a:rPr lang="en-US" dirty="0"/>
              <a:t>5/4/2022</a:t>
            </a:fld>
            <a:endParaRPr lang="en-US" dirty="0"/>
          </a:p>
        </p:txBody>
      </p:sp>
      <p:sp>
        <p:nvSpPr>
          <p:cNvPr id="4" name="Footer Placeholder 3"/>
          <p:cNvSpPr>
            <a:spLocks noGrp="1"/>
          </p:cNvSpPr>
          <p:nvPr>
            <p:ph type="ftr" sz="quarter" idx="11"/>
          </p:nvPr>
        </p:nvSpPr>
        <p:spPr/>
        <p:txBody>
          <a:bodyPr/>
          <a:lstStyle/>
          <a:p>
            <a:r>
              <a:rPr lang="en-US" dirty="0" smtClean="0"/>
              <a:t>NEURODIVERSITY IN THE CHURCH</a:t>
            </a:r>
          </a:p>
        </p:txBody>
      </p:sp>
      <p:sp>
        <p:nvSpPr>
          <p:cNvPr id="5" name="Slide Number Placeholder 4"/>
          <p:cNvSpPr>
            <a:spLocks noGrp="1"/>
          </p:cNvSpPr>
          <p:nvPr>
            <p:ph type="sldNum" sz="quarter" idx="12"/>
          </p:nvPr>
        </p:nvSpPr>
        <p:spPr>
          <a:xfrm>
            <a:off x="6287121" y="5757334"/>
            <a:ext cx="907186" cy="498470"/>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51261" y="5757334"/>
            <a:ext cx="3431421" cy="498470"/>
          </a:xfrm>
          <a:prstGeom prst="rect">
            <a:avLst/>
          </a:prstGeom>
        </p:spPr>
        <p:txBody>
          <a:bodyPr/>
          <a:lstStyle/>
          <a:p>
            <a:fld id="{3EC5CECA-2D3A-4680-9B49-752200DE467C}" type="datetimeFigureOut">
              <a:rPr lang="en-US" dirty="0"/>
              <a:t>5/4/2022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287121" y="5757334"/>
            <a:ext cx="907186" cy="498470"/>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GB"/>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651261" y="5757334"/>
            <a:ext cx="3431421" cy="498470"/>
          </a:xfrm>
          <a:prstGeom prst="rect">
            <a:avLst/>
          </a:prstGeom>
        </p:spPr>
        <p:txBody>
          <a:bodyPr/>
          <a:lstStyle/>
          <a:p>
            <a:fld id="{50C3BFE2-83B7-4B0A-B9D3-AB28331082B3}" type="datetimeFigureOut">
              <a:rPr lang="en-US" dirty="0"/>
              <a:t>5/4/2022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287121" y="5757334"/>
            <a:ext cx="907186" cy="498470"/>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651261" y="5757334"/>
            <a:ext cx="3431421" cy="498470"/>
          </a:xfrm>
          <a:prstGeom prst="rect">
            <a:avLst/>
          </a:prstGeom>
        </p:spPr>
        <p:txBody>
          <a:bodyPr/>
          <a:lstStyle/>
          <a:p>
            <a:fld id="{12EF78E3-FDA3-4D28-AAA2-0B81F349A39D}" type="datetimeFigureOut">
              <a:rPr lang="en-US" dirty="0"/>
              <a:t>5/4/2022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287121" y="5757334"/>
            <a:ext cx="907186" cy="498470"/>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7651488" cy="1151965"/>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r>
              <a:rPr lang="en-US" dirty="0" err="1" smtClean="0"/>
              <a:t>Neurodiversity</a:t>
            </a:r>
            <a:endParaRPr lang="en-US" dirty="0"/>
          </a:p>
        </p:txBody>
      </p:sp>
      <p:pic>
        <p:nvPicPr>
          <p:cNvPr id="14" name="Content Placeholder 4"/>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9931400" y="5600700"/>
            <a:ext cx="17748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none"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none"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none"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7BF67A-356A-B94C-A3E2-F08BD22F3F6C}"/>
              </a:ext>
            </a:extLst>
          </p:cNvPr>
          <p:cNvSpPr>
            <a:spLocks noGrp="1"/>
          </p:cNvSpPr>
          <p:nvPr>
            <p:ph type="ctrTitle"/>
          </p:nvPr>
        </p:nvSpPr>
        <p:spPr/>
        <p:txBody>
          <a:bodyPr>
            <a:normAutofit/>
          </a:bodyPr>
          <a:lstStyle/>
          <a:p>
            <a:r>
              <a:rPr lang="en-US" dirty="0" smtClean="0"/>
              <a:t>What is Autism </a:t>
            </a:r>
            <a:r>
              <a:rPr lang="en-US" dirty="0" smtClean="0"/>
              <a:t>spectrum </a:t>
            </a:r>
            <a:r>
              <a:rPr lang="en-US" dirty="0" smtClean="0"/>
              <a:t>condition?</a:t>
            </a:r>
            <a:endParaRPr lang="en-US" dirty="0"/>
          </a:p>
        </p:txBody>
      </p:sp>
      <p:sp>
        <p:nvSpPr>
          <p:cNvPr id="3" name="Subtitle 2">
            <a:extLst>
              <a:ext uri="{FF2B5EF4-FFF2-40B4-BE49-F238E27FC236}">
                <a16:creationId xmlns="" xmlns:a16="http://schemas.microsoft.com/office/drawing/2014/main" id="{E196AA59-09C3-034B-B2E6-25FEBD77A47D}"/>
              </a:ext>
            </a:extLst>
          </p:cNvPr>
          <p:cNvSpPr>
            <a:spLocks noGrp="1"/>
          </p:cNvSpPr>
          <p:nvPr>
            <p:ph type="subTitle" idx="1"/>
          </p:nvPr>
        </p:nvSpPr>
        <p:spPr>
          <a:xfrm rot="21420000">
            <a:off x="93228" y="5195991"/>
            <a:ext cx="8064786" cy="550333"/>
          </a:xfrm>
        </p:spPr>
        <p:txBody>
          <a:bodyPr/>
          <a:lstStyle/>
          <a:p>
            <a:pPr algn="ctr"/>
            <a:r>
              <a:rPr lang="en-US" dirty="0" smtClean="0">
                <a:solidFill>
                  <a:schemeClr val="bg1"/>
                </a:solidFill>
              </a:rPr>
              <a:t>An Introduction to Autism</a:t>
            </a:r>
            <a:endParaRPr lang="en-US" dirty="0">
              <a:solidFill>
                <a:schemeClr val="bg1"/>
              </a:solidFill>
            </a:endParaRPr>
          </a:p>
        </p:txBody>
      </p:sp>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1388333">
            <a:off x="8105775" y="4403725"/>
            <a:ext cx="3067050"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72030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9D84A1-2451-C24F-84E1-0FC652886B32}"/>
              </a:ext>
            </a:extLst>
          </p:cNvPr>
          <p:cNvSpPr>
            <a:spLocks noGrp="1"/>
          </p:cNvSpPr>
          <p:nvPr>
            <p:ph type="title"/>
          </p:nvPr>
        </p:nvSpPr>
        <p:spPr>
          <a:xfrm>
            <a:off x="685800" y="241654"/>
            <a:ext cx="10396882" cy="1151965"/>
          </a:xfrm>
        </p:spPr>
        <p:txBody>
          <a:bodyPr>
            <a:noAutofit/>
          </a:bodyPr>
          <a:lstStyle/>
          <a:p>
            <a:r>
              <a:rPr lang="en-US" sz="4400" dirty="0" smtClean="0"/>
              <a:t>Diagnosing AUTISM</a:t>
            </a:r>
            <a:endParaRPr lang="en-US" sz="4400" dirty="0"/>
          </a:p>
        </p:txBody>
      </p:sp>
      <p:sp>
        <p:nvSpPr>
          <p:cNvPr id="3" name="Content Placeholder 2">
            <a:extLst>
              <a:ext uri="{FF2B5EF4-FFF2-40B4-BE49-F238E27FC236}">
                <a16:creationId xmlns="" xmlns:a16="http://schemas.microsoft.com/office/drawing/2014/main" id="{B6C32B94-D59A-A54A-A7F8-F301A0A95801}"/>
              </a:ext>
            </a:extLst>
          </p:cNvPr>
          <p:cNvSpPr>
            <a:spLocks noGrp="1"/>
          </p:cNvSpPr>
          <p:nvPr>
            <p:ph sz="quarter" idx="13"/>
          </p:nvPr>
        </p:nvSpPr>
        <p:spPr>
          <a:xfrm>
            <a:off x="531254" y="1246725"/>
            <a:ext cx="10394707" cy="3797280"/>
          </a:xfrm>
        </p:spPr>
        <p:txBody>
          <a:bodyPr>
            <a:normAutofit/>
          </a:bodyPr>
          <a:lstStyle/>
          <a:p>
            <a:pPr marL="0" indent="0">
              <a:buNone/>
            </a:pPr>
            <a:r>
              <a:rPr lang="en-US" dirty="0" smtClean="0"/>
              <a:t>Autism may be self-diagnosed or clinically diagnosed. It is a lifelong condition involving the following:</a:t>
            </a:r>
          </a:p>
          <a:p>
            <a:r>
              <a:rPr lang="en-US" dirty="0"/>
              <a:t>D</a:t>
            </a:r>
            <a:r>
              <a:rPr lang="en-US" dirty="0" smtClean="0"/>
              <a:t>ifficulties in communication </a:t>
            </a:r>
          </a:p>
          <a:p>
            <a:r>
              <a:rPr lang="en-US" dirty="0" smtClean="0"/>
              <a:t>Difficulties in social interaction </a:t>
            </a:r>
          </a:p>
          <a:p>
            <a:r>
              <a:rPr lang="en-US" dirty="0" smtClean="0"/>
              <a:t>Restricted and repetitive behaviors</a:t>
            </a:r>
          </a:p>
        </p:txBody>
      </p:sp>
      <p:sp>
        <p:nvSpPr>
          <p:cNvPr id="5" name="Footer Placeholder 4"/>
          <p:cNvSpPr>
            <a:spLocks noGrp="1"/>
          </p:cNvSpPr>
          <p:nvPr>
            <p:ph type="ftr" sz="quarter" idx="11"/>
          </p:nvPr>
        </p:nvSpPr>
        <p:spPr>
          <a:xfrm>
            <a:off x="685800" y="5757334"/>
            <a:ext cx="9164781" cy="498470"/>
          </a:xfrm>
        </p:spPr>
        <p:txBody>
          <a:bodyPr/>
          <a:lstStyle/>
          <a:p>
            <a:r>
              <a:rPr lang="en-US" sz="2400" b="1" dirty="0" smtClean="0">
                <a:solidFill>
                  <a:schemeClr val="bg1"/>
                </a:solidFill>
                <a:latin typeface="Arial" pitchFamily="34" charset="0"/>
                <a:cs typeface="Arial" pitchFamily="34" charset="0"/>
              </a:rPr>
              <a:t>autism awareness</a:t>
            </a:r>
            <a:endParaRPr lang="en-US"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987481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9D84A1-2451-C24F-84E1-0FC652886B32}"/>
              </a:ext>
            </a:extLst>
          </p:cNvPr>
          <p:cNvSpPr>
            <a:spLocks noGrp="1"/>
          </p:cNvSpPr>
          <p:nvPr>
            <p:ph type="title"/>
          </p:nvPr>
        </p:nvSpPr>
        <p:spPr>
          <a:xfrm>
            <a:off x="685800" y="241654"/>
            <a:ext cx="10396882" cy="1151965"/>
          </a:xfrm>
        </p:spPr>
        <p:txBody>
          <a:bodyPr>
            <a:normAutofit/>
          </a:bodyPr>
          <a:lstStyle/>
          <a:p>
            <a:r>
              <a:rPr lang="en-US" dirty="0" smtClean="0"/>
              <a:t>AUTISM</a:t>
            </a:r>
            <a:r>
              <a:rPr lang="en-US" dirty="0"/>
              <a:t> </a:t>
            </a:r>
            <a:r>
              <a:rPr lang="en-US" dirty="0" smtClean="0"/>
              <a:t>is not an illness</a:t>
            </a:r>
            <a:endParaRPr lang="en-US" dirty="0"/>
          </a:p>
        </p:txBody>
      </p:sp>
      <p:sp>
        <p:nvSpPr>
          <p:cNvPr id="3" name="Content Placeholder 2">
            <a:extLst>
              <a:ext uri="{FF2B5EF4-FFF2-40B4-BE49-F238E27FC236}">
                <a16:creationId xmlns="" xmlns:a16="http://schemas.microsoft.com/office/drawing/2014/main" id="{B6C32B94-D59A-A54A-A7F8-F301A0A95801}"/>
              </a:ext>
            </a:extLst>
          </p:cNvPr>
          <p:cNvSpPr>
            <a:spLocks noGrp="1"/>
          </p:cNvSpPr>
          <p:nvPr>
            <p:ph sz="quarter" idx="13"/>
          </p:nvPr>
        </p:nvSpPr>
        <p:spPr>
          <a:xfrm>
            <a:off x="531254" y="1246725"/>
            <a:ext cx="10394707" cy="3797280"/>
          </a:xfrm>
        </p:spPr>
        <p:txBody>
          <a:bodyPr>
            <a:normAutofit/>
          </a:bodyPr>
          <a:lstStyle/>
          <a:p>
            <a:pPr marL="0" indent="0">
              <a:buNone/>
            </a:pPr>
            <a:r>
              <a:rPr lang="en-US" sz="3200" dirty="0" smtClean="0"/>
              <a:t>Autism Spectrum Condition is a lifelong developmental disability, marked by a ‘triad of impairments’: </a:t>
            </a:r>
          </a:p>
          <a:p>
            <a:pPr lvl="1">
              <a:buFont typeface="Wingdings" pitchFamily="2" charset="2"/>
              <a:buChar char="ü"/>
            </a:pPr>
            <a:r>
              <a:rPr lang="en-US" sz="2800" dirty="0" smtClean="0"/>
              <a:t>Impaired communication</a:t>
            </a:r>
          </a:p>
          <a:p>
            <a:pPr lvl="1">
              <a:buFont typeface="Wingdings" pitchFamily="2" charset="2"/>
              <a:buChar char="ü"/>
            </a:pPr>
            <a:r>
              <a:rPr lang="en-US" sz="2800" dirty="0" smtClean="0"/>
              <a:t>Impaired social skills</a:t>
            </a:r>
          </a:p>
          <a:p>
            <a:pPr lvl="1">
              <a:buFont typeface="Wingdings" pitchFamily="2" charset="2"/>
              <a:buChar char="ü"/>
            </a:pPr>
            <a:r>
              <a:rPr lang="en-US" sz="2800" dirty="0" smtClean="0"/>
              <a:t>A restricted and repetitive way of </a:t>
            </a:r>
            <a:r>
              <a:rPr lang="en-US" sz="2800" dirty="0" smtClean="0"/>
              <a:t>being-in-the-world</a:t>
            </a:r>
          </a:p>
          <a:p>
            <a:pPr lvl="1">
              <a:buFont typeface="Wingdings" pitchFamily="2" charset="2"/>
              <a:buChar char="ü"/>
            </a:pPr>
            <a:r>
              <a:rPr lang="en-US" sz="2800" dirty="0" smtClean="0"/>
              <a:t>How might a worker experience ASC?</a:t>
            </a:r>
            <a:r>
              <a:rPr lang="en-US" sz="2800" dirty="0" smtClean="0"/>
              <a:t> </a:t>
            </a:r>
            <a:endParaRPr lang="en-US" sz="2800" dirty="0"/>
          </a:p>
        </p:txBody>
      </p:sp>
      <p:sp>
        <p:nvSpPr>
          <p:cNvPr id="5" name="Footer Placeholder 4"/>
          <p:cNvSpPr>
            <a:spLocks noGrp="1"/>
          </p:cNvSpPr>
          <p:nvPr>
            <p:ph type="ftr" sz="quarter" idx="11"/>
          </p:nvPr>
        </p:nvSpPr>
        <p:spPr>
          <a:xfrm>
            <a:off x="685800" y="5757334"/>
            <a:ext cx="9164781" cy="498470"/>
          </a:xfrm>
        </p:spPr>
        <p:txBody>
          <a:bodyPr/>
          <a:lstStyle/>
          <a:p>
            <a:r>
              <a:rPr lang="en-US" sz="2400" b="1" dirty="0" smtClean="0">
                <a:solidFill>
                  <a:schemeClr val="bg1"/>
                </a:solidFill>
                <a:latin typeface="Arial" pitchFamily="34" charset="0"/>
                <a:cs typeface="Arial" pitchFamily="34" charset="0"/>
              </a:rPr>
              <a:t>Autism does not have a cure</a:t>
            </a:r>
            <a:endParaRPr lang="en-US"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3776763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9D84A1-2451-C24F-84E1-0FC652886B32}"/>
              </a:ext>
            </a:extLst>
          </p:cNvPr>
          <p:cNvSpPr>
            <a:spLocks noGrp="1"/>
          </p:cNvSpPr>
          <p:nvPr>
            <p:ph type="title"/>
          </p:nvPr>
        </p:nvSpPr>
        <p:spPr>
          <a:xfrm>
            <a:off x="685800" y="241654"/>
            <a:ext cx="10396882" cy="1151965"/>
          </a:xfrm>
        </p:spPr>
        <p:txBody>
          <a:bodyPr/>
          <a:lstStyle/>
          <a:p>
            <a:r>
              <a:rPr lang="en-US" dirty="0" smtClean="0"/>
              <a:t>AUTISM: what’s in a name?</a:t>
            </a:r>
            <a:endParaRPr lang="en-US" dirty="0"/>
          </a:p>
        </p:txBody>
      </p:sp>
      <p:sp>
        <p:nvSpPr>
          <p:cNvPr id="3" name="Content Placeholder 2">
            <a:extLst>
              <a:ext uri="{FF2B5EF4-FFF2-40B4-BE49-F238E27FC236}">
                <a16:creationId xmlns="" xmlns:a16="http://schemas.microsoft.com/office/drawing/2014/main" id="{B6C32B94-D59A-A54A-A7F8-F301A0A95801}"/>
              </a:ext>
            </a:extLst>
          </p:cNvPr>
          <p:cNvSpPr>
            <a:spLocks noGrp="1"/>
          </p:cNvSpPr>
          <p:nvPr>
            <p:ph sz="quarter" idx="13"/>
          </p:nvPr>
        </p:nvSpPr>
        <p:spPr>
          <a:xfrm>
            <a:off x="531254" y="1246725"/>
            <a:ext cx="10394707" cy="3797280"/>
          </a:xfrm>
        </p:spPr>
        <p:txBody>
          <a:bodyPr>
            <a:normAutofit/>
          </a:bodyPr>
          <a:lstStyle/>
          <a:p>
            <a:r>
              <a:rPr lang="en-US" dirty="0" smtClean="0"/>
              <a:t>The NHS uses the phrase ‘Autism </a:t>
            </a:r>
            <a:r>
              <a:rPr lang="en-US" dirty="0"/>
              <a:t>S</a:t>
            </a:r>
            <a:r>
              <a:rPr lang="en-US" dirty="0" smtClean="0"/>
              <a:t>pectrum </a:t>
            </a:r>
            <a:r>
              <a:rPr lang="en-US" dirty="0"/>
              <a:t>D</a:t>
            </a:r>
            <a:r>
              <a:rPr lang="en-US" dirty="0" smtClean="0"/>
              <a:t>isorder’</a:t>
            </a:r>
          </a:p>
          <a:p>
            <a:r>
              <a:rPr lang="en-US" dirty="0" smtClean="0"/>
              <a:t>Others use the phrase ‘Autism </a:t>
            </a:r>
            <a:r>
              <a:rPr lang="en-US" dirty="0"/>
              <a:t>S</a:t>
            </a:r>
            <a:r>
              <a:rPr lang="en-US" dirty="0" smtClean="0"/>
              <a:t>pectrum </a:t>
            </a:r>
            <a:r>
              <a:rPr lang="en-US" dirty="0"/>
              <a:t>C</a:t>
            </a:r>
            <a:r>
              <a:rPr lang="en-US" dirty="0" smtClean="0"/>
              <a:t>ondition’</a:t>
            </a:r>
          </a:p>
          <a:p>
            <a:r>
              <a:rPr lang="en-US" dirty="0" smtClean="0"/>
              <a:t>Some use the World Health </a:t>
            </a:r>
            <a:r>
              <a:rPr lang="en-US" dirty="0" err="1"/>
              <a:t>O</a:t>
            </a:r>
            <a:r>
              <a:rPr lang="en-US" dirty="0" err="1" smtClean="0"/>
              <a:t>rganisation’s</a:t>
            </a:r>
            <a:r>
              <a:rPr lang="en-US" dirty="0" smtClean="0"/>
              <a:t> phrase ‘</a:t>
            </a:r>
            <a:r>
              <a:rPr lang="en-US" dirty="0"/>
              <a:t>A</a:t>
            </a:r>
            <a:r>
              <a:rPr lang="en-US" dirty="0" smtClean="0"/>
              <a:t>sperger’s’ or ‘</a:t>
            </a:r>
            <a:r>
              <a:rPr lang="en-US" dirty="0"/>
              <a:t>A</a:t>
            </a:r>
            <a:r>
              <a:rPr lang="en-US" dirty="0" smtClean="0"/>
              <a:t>sperger’s syndrome’ (for autistic people with average or above average intelligence)</a:t>
            </a:r>
          </a:p>
          <a:p>
            <a:r>
              <a:rPr lang="en-US" dirty="0" smtClean="0"/>
              <a:t>‘</a:t>
            </a:r>
            <a:r>
              <a:rPr lang="en-US" dirty="0" err="1" smtClean="0"/>
              <a:t>Aspie</a:t>
            </a:r>
            <a:r>
              <a:rPr lang="en-US" dirty="0" smtClean="0"/>
              <a:t>’ is used by some</a:t>
            </a:r>
          </a:p>
          <a:p>
            <a:r>
              <a:rPr lang="en-US" dirty="0" err="1" smtClean="0"/>
              <a:t>Autist</a:t>
            </a:r>
            <a:r>
              <a:rPr lang="en-US" dirty="0" smtClean="0"/>
              <a:t> is used by others</a:t>
            </a:r>
            <a:endParaRPr lang="en-US" dirty="0"/>
          </a:p>
        </p:txBody>
      </p:sp>
      <p:sp>
        <p:nvSpPr>
          <p:cNvPr id="5" name="Footer Placeholder 4"/>
          <p:cNvSpPr>
            <a:spLocks noGrp="1"/>
          </p:cNvSpPr>
          <p:nvPr>
            <p:ph type="ftr" sz="quarter" idx="11"/>
          </p:nvPr>
        </p:nvSpPr>
        <p:spPr>
          <a:xfrm>
            <a:off x="685800" y="5757334"/>
            <a:ext cx="9164781" cy="498470"/>
          </a:xfrm>
        </p:spPr>
        <p:txBody>
          <a:bodyPr/>
          <a:lstStyle/>
          <a:p>
            <a:r>
              <a:rPr lang="en-US" sz="2400" b="1" dirty="0" smtClean="0">
                <a:solidFill>
                  <a:schemeClr val="bg1"/>
                </a:solidFill>
                <a:latin typeface="Arial" pitchFamily="34" charset="0"/>
                <a:cs typeface="Arial" pitchFamily="34" charset="0"/>
              </a:rPr>
              <a:t>autism awareness</a:t>
            </a:r>
            <a:endParaRPr lang="en-US"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1673752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9D84A1-2451-C24F-84E1-0FC652886B32}"/>
              </a:ext>
            </a:extLst>
          </p:cNvPr>
          <p:cNvSpPr>
            <a:spLocks noGrp="1"/>
          </p:cNvSpPr>
          <p:nvPr>
            <p:ph type="title"/>
          </p:nvPr>
        </p:nvSpPr>
        <p:spPr>
          <a:xfrm>
            <a:off x="685800" y="241654"/>
            <a:ext cx="10396882" cy="1151965"/>
          </a:xfrm>
        </p:spPr>
        <p:txBody>
          <a:bodyPr/>
          <a:lstStyle/>
          <a:p>
            <a:r>
              <a:rPr lang="en-US" dirty="0" smtClean="0"/>
              <a:t>AUTISM</a:t>
            </a:r>
            <a:endParaRPr lang="en-US" dirty="0"/>
          </a:p>
        </p:txBody>
      </p:sp>
      <p:sp>
        <p:nvSpPr>
          <p:cNvPr id="3" name="Content Placeholder 2">
            <a:extLst>
              <a:ext uri="{FF2B5EF4-FFF2-40B4-BE49-F238E27FC236}">
                <a16:creationId xmlns="" xmlns:a16="http://schemas.microsoft.com/office/drawing/2014/main" id="{B6C32B94-D59A-A54A-A7F8-F301A0A95801}"/>
              </a:ext>
            </a:extLst>
          </p:cNvPr>
          <p:cNvSpPr>
            <a:spLocks noGrp="1"/>
          </p:cNvSpPr>
          <p:nvPr>
            <p:ph sz="quarter" idx="13"/>
          </p:nvPr>
        </p:nvSpPr>
        <p:spPr>
          <a:xfrm>
            <a:off x="531254" y="1246725"/>
            <a:ext cx="10394707" cy="3797280"/>
          </a:xfrm>
        </p:spPr>
        <p:txBody>
          <a:bodyPr>
            <a:normAutofit/>
          </a:bodyPr>
          <a:lstStyle/>
          <a:p>
            <a:pPr marL="0" indent="0">
              <a:buNone/>
            </a:pPr>
            <a:r>
              <a:rPr lang="en-US" sz="4000" dirty="0" smtClean="0"/>
              <a:t>When you have met one person with autism…  </a:t>
            </a:r>
            <a:br>
              <a:rPr lang="en-US" sz="4000" dirty="0" smtClean="0"/>
            </a:br>
            <a:r>
              <a:rPr lang="en-US" sz="4000" dirty="0" smtClean="0"/>
              <a:t>you have met one person with </a:t>
            </a:r>
            <a:r>
              <a:rPr lang="en-US" sz="4000" dirty="0" smtClean="0"/>
              <a:t>autism</a:t>
            </a:r>
          </a:p>
          <a:p>
            <a:pPr marL="0" indent="0">
              <a:buNone/>
            </a:pPr>
            <a:r>
              <a:rPr lang="en-US" sz="4000" dirty="0" smtClean="0"/>
              <a:t>What reasonable adjustments might a worker with Autism need?</a:t>
            </a:r>
            <a:endParaRPr lang="en-US" sz="4000" dirty="0" smtClean="0"/>
          </a:p>
          <a:p>
            <a:pPr marL="0" indent="0">
              <a:buNone/>
            </a:pPr>
            <a:endParaRPr lang="en-US" dirty="0"/>
          </a:p>
        </p:txBody>
      </p:sp>
      <p:sp>
        <p:nvSpPr>
          <p:cNvPr id="7" name="Footer Placeholder 4"/>
          <p:cNvSpPr>
            <a:spLocks noGrp="1"/>
          </p:cNvSpPr>
          <p:nvPr>
            <p:ph type="ftr" sz="quarter" idx="11"/>
          </p:nvPr>
        </p:nvSpPr>
        <p:spPr>
          <a:xfrm>
            <a:off x="685800" y="5757334"/>
            <a:ext cx="9164781" cy="498470"/>
          </a:xfrm>
        </p:spPr>
        <p:txBody>
          <a:bodyPr/>
          <a:lstStyle/>
          <a:p>
            <a:r>
              <a:rPr lang="en-US" sz="2400" b="1" dirty="0" smtClean="0">
                <a:solidFill>
                  <a:schemeClr val="bg1"/>
                </a:solidFill>
                <a:latin typeface="Arial" pitchFamily="34" charset="0"/>
                <a:cs typeface="Arial" pitchFamily="34" charset="0"/>
              </a:rPr>
              <a:t>autism awareness</a:t>
            </a:r>
            <a:endParaRPr lang="en-US"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262594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9D84A1-2451-C24F-84E1-0FC652886B32}"/>
              </a:ext>
            </a:extLst>
          </p:cNvPr>
          <p:cNvSpPr>
            <a:spLocks noGrp="1"/>
          </p:cNvSpPr>
          <p:nvPr>
            <p:ph type="title"/>
          </p:nvPr>
        </p:nvSpPr>
        <p:spPr>
          <a:xfrm>
            <a:off x="685800" y="241654"/>
            <a:ext cx="10396882" cy="1151965"/>
          </a:xfrm>
        </p:spPr>
        <p:txBody>
          <a:bodyPr/>
          <a:lstStyle/>
          <a:p>
            <a:r>
              <a:rPr lang="en-US" dirty="0" smtClean="0"/>
              <a:t>AGE, AUTISM and gender</a:t>
            </a:r>
            <a:endParaRPr lang="en-US" dirty="0"/>
          </a:p>
        </p:txBody>
      </p:sp>
      <p:sp>
        <p:nvSpPr>
          <p:cNvPr id="3" name="Content Placeholder 2">
            <a:extLst>
              <a:ext uri="{FF2B5EF4-FFF2-40B4-BE49-F238E27FC236}">
                <a16:creationId xmlns="" xmlns:a16="http://schemas.microsoft.com/office/drawing/2014/main" id="{B6C32B94-D59A-A54A-A7F8-F301A0A95801}"/>
              </a:ext>
            </a:extLst>
          </p:cNvPr>
          <p:cNvSpPr>
            <a:spLocks noGrp="1"/>
          </p:cNvSpPr>
          <p:nvPr>
            <p:ph sz="quarter" idx="13"/>
          </p:nvPr>
        </p:nvSpPr>
        <p:spPr>
          <a:xfrm>
            <a:off x="531254" y="1246725"/>
            <a:ext cx="10394707" cy="3797280"/>
          </a:xfrm>
        </p:spPr>
        <p:txBody>
          <a:bodyPr>
            <a:normAutofit/>
          </a:bodyPr>
          <a:lstStyle/>
          <a:p>
            <a:pPr marL="0" indent="0">
              <a:buNone/>
            </a:pPr>
            <a:r>
              <a:rPr lang="en-US" sz="3200" dirty="0" smtClean="0"/>
              <a:t>People think of autistic children </a:t>
            </a:r>
            <a:r>
              <a:rPr lang="en-US" sz="3200" dirty="0"/>
              <a:t>a</a:t>
            </a:r>
            <a:r>
              <a:rPr lang="en-US" sz="3200" dirty="0" smtClean="0"/>
              <a:t>nd their ‘bad behaviour’</a:t>
            </a:r>
          </a:p>
          <a:p>
            <a:r>
              <a:rPr lang="en-US" sz="3200" dirty="0" smtClean="0"/>
              <a:t>But children grow into adults who have </a:t>
            </a:r>
            <a:r>
              <a:rPr lang="en-US" sz="3200" dirty="0" smtClean="0"/>
              <a:t>autism</a:t>
            </a:r>
          </a:p>
          <a:p>
            <a:r>
              <a:rPr lang="en-US" sz="3200" dirty="0" smtClean="0"/>
              <a:t>Both boys and girls and men and women can have autism</a:t>
            </a:r>
          </a:p>
          <a:p>
            <a:r>
              <a:rPr lang="en-US" sz="3200" dirty="0" smtClean="0"/>
              <a:t>Why are more boys and men diagnosed with the condition? </a:t>
            </a:r>
            <a:endParaRPr lang="en-US" sz="3200" dirty="0"/>
          </a:p>
        </p:txBody>
      </p:sp>
      <p:sp>
        <p:nvSpPr>
          <p:cNvPr id="5" name="Footer Placeholder 4"/>
          <p:cNvSpPr>
            <a:spLocks noGrp="1"/>
          </p:cNvSpPr>
          <p:nvPr>
            <p:ph type="ftr" sz="quarter" idx="11"/>
          </p:nvPr>
        </p:nvSpPr>
        <p:spPr>
          <a:xfrm>
            <a:off x="685800" y="5757334"/>
            <a:ext cx="9164781" cy="498470"/>
          </a:xfrm>
        </p:spPr>
        <p:txBody>
          <a:bodyPr/>
          <a:lstStyle/>
          <a:p>
            <a:r>
              <a:rPr lang="en-US" sz="2400" b="1" dirty="0" smtClean="0">
                <a:solidFill>
                  <a:schemeClr val="bg1"/>
                </a:solidFill>
                <a:latin typeface="Arial" pitchFamily="34" charset="0"/>
                <a:cs typeface="Arial" pitchFamily="34" charset="0"/>
              </a:rPr>
              <a:t>autism awareness</a:t>
            </a:r>
            <a:endParaRPr lang="en-US"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3934238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9D84A1-2451-C24F-84E1-0FC652886B32}"/>
              </a:ext>
            </a:extLst>
          </p:cNvPr>
          <p:cNvSpPr>
            <a:spLocks noGrp="1"/>
          </p:cNvSpPr>
          <p:nvPr>
            <p:ph type="title"/>
          </p:nvPr>
        </p:nvSpPr>
        <p:spPr>
          <a:xfrm>
            <a:off x="685800" y="241654"/>
            <a:ext cx="10396882" cy="1151965"/>
          </a:xfrm>
        </p:spPr>
        <p:txBody>
          <a:bodyPr/>
          <a:lstStyle/>
          <a:p>
            <a:r>
              <a:rPr lang="en-US" dirty="0" smtClean="0"/>
              <a:t>Living with AUTISM</a:t>
            </a:r>
            <a:endParaRPr lang="en-US" dirty="0"/>
          </a:p>
        </p:txBody>
      </p:sp>
      <p:sp>
        <p:nvSpPr>
          <p:cNvPr id="3" name="Content Placeholder 2">
            <a:extLst>
              <a:ext uri="{FF2B5EF4-FFF2-40B4-BE49-F238E27FC236}">
                <a16:creationId xmlns="" xmlns:a16="http://schemas.microsoft.com/office/drawing/2014/main" id="{B6C32B94-D59A-A54A-A7F8-F301A0A95801}"/>
              </a:ext>
            </a:extLst>
          </p:cNvPr>
          <p:cNvSpPr>
            <a:spLocks noGrp="1"/>
          </p:cNvSpPr>
          <p:nvPr>
            <p:ph sz="quarter" idx="13"/>
          </p:nvPr>
        </p:nvSpPr>
        <p:spPr>
          <a:xfrm>
            <a:off x="531254" y="1246725"/>
            <a:ext cx="10394707" cy="3797280"/>
          </a:xfrm>
        </p:spPr>
        <p:txBody>
          <a:bodyPr>
            <a:normAutofit/>
          </a:bodyPr>
          <a:lstStyle/>
          <a:p>
            <a:pPr marL="0" indent="0">
              <a:buNone/>
            </a:pPr>
            <a:r>
              <a:rPr lang="en-US" sz="4400" dirty="0" smtClean="0"/>
              <a:t>		‘Masking’</a:t>
            </a:r>
            <a:endParaRPr lang="en-US" sz="4400" dirty="0"/>
          </a:p>
        </p:txBody>
      </p:sp>
      <p:sp>
        <p:nvSpPr>
          <p:cNvPr id="5" name="Footer Placeholder 4"/>
          <p:cNvSpPr>
            <a:spLocks noGrp="1"/>
          </p:cNvSpPr>
          <p:nvPr>
            <p:ph type="ftr" sz="quarter" idx="11"/>
          </p:nvPr>
        </p:nvSpPr>
        <p:spPr>
          <a:xfrm>
            <a:off x="685800" y="5757334"/>
            <a:ext cx="9164781" cy="498470"/>
          </a:xfrm>
        </p:spPr>
        <p:txBody>
          <a:bodyPr/>
          <a:lstStyle/>
          <a:p>
            <a:r>
              <a:rPr lang="en-US" sz="2400" b="1" dirty="0" smtClean="0">
                <a:solidFill>
                  <a:schemeClr val="bg1"/>
                </a:solidFill>
                <a:latin typeface="Arial" pitchFamily="34" charset="0"/>
                <a:cs typeface="Arial" pitchFamily="34" charset="0"/>
              </a:rPr>
              <a:t>autism awareness</a:t>
            </a:r>
            <a:endParaRPr lang="en-US" sz="2400" b="1" dirty="0">
              <a:solidFill>
                <a:schemeClr val="bg1"/>
              </a:solidFill>
              <a:latin typeface="Arial" pitchFamily="34" charset="0"/>
              <a:cs typeface="Arial"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9653" y="2273665"/>
            <a:ext cx="2794637" cy="1867325"/>
          </a:xfrm>
          <a:prstGeom prst="rect">
            <a:avLst/>
          </a:prstGeom>
        </p:spPr>
      </p:pic>
    </p:spTree>
    <p:extLst>
      <p:ext uri="{BB962C8B-B14F-4D97-AF65-F5344CB8AC3E}">
        <p14:creationId xmlns:p14="http://schemas.microsoft.com/office/powerpoint/2010/main" val="30852681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9D84A1-2451-C24F-84E1-0FC652886B32}"/>
              </a:ext>
            </a:extLst>
          </p:cNvPr>
          <p:cNvSpPr>
            <a:spLocks noGrp="1"/>
          </p:cNvSpPr>
          <p:nvPr>
            <p:ph type="title"/>
          </p:nvPr>
        </p:nvSpPr>
        <p:spPr>
          <a:xfrm>
            <a:off x="685800" y="241654"/>
            <a:ext cx="10396882" cy="1151965"/>
          </a:xfrm>
        </p:spPr>
        <p:txBody>
          <a:bodyPr/>
          <a:lstStyle/>
          <a:p>
            <a:r>
              <a:rPr lang="en-US" dirty="0" smtClean="0"/>
              <a:t>AUTISM and covid-19</a:t>
            </a:r>
            <a:endParaRPr lang="en-US" dirty="0"/>
          </a:p>
        </p:txBody>
      </p:sp>
      <p:sp>
        <p:nvSpPr>
          <p:cNvPr id="3" name="Content Placeholder 2">
            <a:extLst>
              <a:ext uri="{FF2B5EF4-FFF2-40B4-BE49-F238E27FC236}">
                <a16:creationId xmlns="" xmlns:a16="http://schemas.microsoft.com/office/drawing/2014/main" id="{B6C32B94-D59A-A54A-A7F8-F301A0A95801}"/>
              </a:ext>
            </a:extLst>
          </p:cNvPr>
          <p:cNvSpPr>
            <a:spLocks noGrp="1"/>
          </p:cNvSpPr>
          <p:nvPr>
            <p:ph sz="quarter" idx="13"/>
          </p:nvPr>
        </p:nvSpPr>
        <p:spPr>
          <a:xfrm>
            <a:off x="531254" y="1246725"/>
            <a:ext cx="10394707" cy="3797280"/>
          </a:xfrm>
        </p:spPr>
        <p:txBody>
          <a:bodyPr>
            <a:normAutofit/>
          </a:bodyPr>
          <a:lstStyle/>
          <a:p>
            <a:r>
              <a:rPr lang="en-US" sz="2800" dirty="0" smtClean="0"/>
              <a:t>What changes have you introduced into your workplace to cope with Covid-19?</a:t>
            </a:r>
          </a:p>
          <a:p>
            <a:r>
              <a:rPr lang="en-US" sz="2800" dirty="0" smtClean="0"/>
              <a:t>Do you find change easy?</a:t>
            </a:r>
          </a:p>
          <a:p>
            <a:r>
              <a:rPr lang="en-US" sz="2800" dirty="0" smtClean="0"/>
              <a:t>Autistic people find change to routine difficult</a:t>
            </a:r>
            <a:endParaRPr lang="en-US" sz="2800" dirty="0"/>
          </a:p>
        </p:txBody>
      </p:sp>
      <p:sp>
        <p:nvSpPr>
          <p:cNvPr id="5" name="Footer Placeholder 4"/>
          <p:cNvSpPr>
            <a:spLocks noGrp="1"/>
          </p:cNvSpPr>
          <p:nvPr>
            <p:ph type="ftr" sz="quarter" idx="11"/>
          </p:nvPr>
        </p:nvSpPr>
        <p:spPr>
          <a:xfrm>
            <a:off x="685800" y="5757334"/>
            <a:ext cx="9164781" cy="498470"/>
          </a:xfrm>
        </p:spPr>
        <p:txBody>
          <a:bodyPr/>
          <a:lstStyle/>
          <a:p>
            <a:r>
              <a:rPr lang="en-US" sz="2400" b="1" dirty="0" smtClean="0">
                <a:solidFill>
                  <a:schemeClr val="bg1"/>
                </a:solidFill>
                <a:latin typeface="Arial" pitchFamily="34" charset="0"/>
                <a:cs typeface="Arial" pitchFamily="34" charset="0"/>
              </a:rPr>
              <a:t>autism awareness</a:t>
            </a:r>
            <a:endParaRPr lang="en-US"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5515586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9D84A1-2451-C24F-84E1-0FC652886B32}"/>
              </a:ext>
            </a:extLst>
          </p:cNvPr>
          <p:cNvSpPr>
            <a:spLocks noGrp="1"/>
          </p:cNvSpPr>
          <p:nvPr>
            <p:ph type="title"/>
          </p:nvPr>
        </p:nvSpPr>
        <p:spPr>
          <a:xfrm>
            <a:off x="685800" y="241654"/>
            <a:ext cx="10396882" cy="1151965"/>
          </a:xfrm>
        </p:spPr>
        <p:txBody>
          <a:bodyPr/>
          <a:lstStyle/>
          <a:p>
            <a:r>
              <a:rPr lang="en-US" dirty="0" smtClean="0"/>
              <a:t>AUTISM in the workplace</a:t>
            </a:r>
            <a:endParaRPr lang="en-US" dirty="0"/>
          </a:p>
        </p:txBody>
      </p:sp>
      <p:sp>
        <p:nvSpPr>
          <p:cNvPr id="3" name="Content Placeholder 2">
            <a:extLst>
              <a:ext uri="{FF2B5EF4-FFF2-40B4-BE49-F238E27FC236}">
                <a16:creationId xmlns="" xmlns:a16="http://schemas.microsoft.com/office/drawing/2014/main" id="{B6C32B94-D59A-A54A-A7F8-F301A0A95801}"/>
              </a:ext>
            </a:extLst>
          </p:cNvPr>
          <p:cNvSpPr>
            <a:spLocks noGrp="1"/>
          </p:cNvSpPr>
          <p:nvPr>
            <p:ph sz="quarter" idx="13"/>
          </p:nvPr>
        </p:nvSpPr>
        <p:spPr>
          <a:xfrm>
            <a:off x="531254" y="1246725"/>
            <a:ext cx="10394707" cy="3797280"/>
          </a:xfrm>
        </p:spPr>
        <p:txBody>
          <a:bodyPr>
            <a:normAutofit/>
          </a:bodyPr>
          <a:lstStyle/>
          <a:p>
            <a:pPr marL="0" indent="0">
              <a:buNone/>
            </a:pPr>
            <a:endParaRPr lang="en-US" dirty="0" smtClean="0"/>
          </a:p>
          <a:p>
            <a:pPr marL="0" indent="0">
              <a:buNone/>
            </a:pPr>
            <a:endParaRPr lang="en-US" dirty="0"/>
          </a:p>
          <a:p>
            <a:pPr marL="0" indent="0">
              <a:buNone/>
            </a:pPr>
            <a:r>
              <a:rPr lang="en-US" dirty="0" smtClean="0"/>
              <a:t>It may ALSO involve:</a:t>
            </a:r>
          </a:p>
          <a:p>
            <a:r>
              <a:rPr lang="en-US" dirty="0" smtClean="0"/>
              <a:t>Oversensitivity to sensory stimulation</a:t>
            </a:r>
          </a:p>
          <a:p>
            <a:r>
              <a:rPr lang="en-US" dirty="0" err="1" smtClean="0"/>
              <a:t>Undersensitivity</a:t>
            </a:r>
            <a:r>
              <a:rPr lang="en-US" dirty="0" smtClean="0"/>
              <a:t> to sensory stimulation</a:t>
            </a:r>
          </a:p>
          <a:p>
            <a:r>
              <a:rPr lang="en-US" dirty="0" smtClean="0"/>
              <a:t>Meltdowns  or shutdowns when coping strategies fail</a:t>
            </a:r>
          </a:p>
          <a:p>
            <a:pPr marL="0" indent="0">
              <a:buNone/>
            </a:pPr>
            <a:endParaRPr lang="en-US" dirty="0" smtClean="0"/>
          </a:p>
          <a:p>
            <a:endParaRPr lang="en-US" dirty="0" smtClean="0"/>
          </a:p>
          <a:p>
            <a:pPr marL="0" indent="0">
              <a:buNone/>
            </a:pPr>
            <a:endParaRPr lang="en-US" dirty="0" smtClean="0"/>
          </a:p>
        </p:txBody>
      </p:sp>
      <p:sp>
        <p:nvSpPr>
          <p:cNvPr id="7" name="Footer Placeholder 4"/>
          <p:cNvSpPr>
            <a:spLocks noGrp="1"/>
          </p:cNvSpPr>
          <p:nvPr>
            <p:ph type="ftr" sz="quarter" idx="11"/>
          </p:nvPr>
        </p:nvSpPr>
        <p:spPr>
          <a:xfrm>
            <a:off x="685801" y="5757334"/>
            <a:ext cx="8115299" cy="498470"/>
          </a:xfrm>
        </p:spPr>
        <p:txBody>
          <a:bodyPr/>
          <a:lstStyle/>
          <a:p>
            <a:r>
              <a:rPr lang="en-US" dirty="0" smtClean="0">
                <a:solidFill>
                  <a:schemeClr val="bg1"/>
                </a:solidFill>
              </a:rPr>
              <a:t>autism awareness</a:t>
            </a:r>
            <a:endParaRPr lang="en-US" dirty="0">
              <a:solidFill>
                <a:schemeClr val="bg1"/>
              </a:solidFill>
            </a:endParaRPr>
          </a:p>
        </p:txBody>
      </p:sp>
    </p:spTree>
    <p:extLst>
      <p:ext uri="{BB962C8B-B14F-4D97-AF65-F5344CB8AC3E}">
        <p14:creationId xmlns:p14="http://schemas.microsoft.com/office/powerpoint/2010/main" val="1976670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9D84A1-2451-C24F-84E1-0FC652886B32}"/>
              </a:ext>
            </a:extLst>
          </p:cNvPr>
          <p:cNvSpPr>
            <a:spLocks noGrp="1"/>
          </p:cNvSpPr>
          <p:nvPr>
            <p:ph type="title"/>
          </p:nvPr>
        </p:nvSpPr>
        <p:spPr>
          <a:xfrm>
            <a:off x="685800" y="241654"/>
            <a:ext cx="10396882" cy="1151965"/>
          </a:xfrm>
        </p:spPr>
        <p:txBody>
          <a:bodyPr/>
          <a:lstStyle/>
          <a:p>
            <a:r>
              <a:rPr lang="en-US" dirty="0" smtClean="0"/>
              <a:t>AUTISM in the workplace</a:t>
            </a:r>
            <a:endParaRPr lang="en-US" dirty="0"/>
          </a:p>
        </p:txBody>
      </p:sp>
      <p:sp>
        <p:nvSpPr>
          <p:cNvPr id="3" name="Content Placeholder 2">
            <a:extLst>
              <a:ext uri="{FF2B5EF4-FFF2-40B4-BE49-F238E27FC236}">
                <a16:creationId xmlns="" xmlns:a16="http://schemas.microsoft.com/office/drawing/2014/main" id="{B6C32B94-D59A-A54A-A7F8-F301A0A95801}"/>
              </a:ext>
            </a:extLst>
          </p:cNvPr>
          <p:cNvSpPr>
            <a:spLocks noGrp="1"/>
          </p:cNvSpPr>
          <p:nvPr>
            <p:ph sz="quarter" idx="13"/>
          </p:nvPr>
        </p:nvSpPr>
        <p:spPr>
          <a:xfrm>
            <a:off x="531254" y="1246725"/>
            <a:ext cx="10394707" cy="3797280"/>
          </a:xfrm>
        </p:spPr>
        <p:txBody>
          <a:bodyPr>
            <a:normAutofit/>
          </a:bodyPr>
          <a:lstStyle/>
          <a:p>
            <a:pPr>
              <a:buClrTx/>
            </a:pPr>
            <a:r>
              <a:rPr lang="en-US" dirty="0" smtClean="0"/>
              <a:t>What sounds, sights, smells </a:t>
            </a:r>
            <a:r>
              <a:rPr lang="en-US" dirty="0" err="1" smtClean="0"/>
              <a:t>etc</a:t>
            </a:r>
            <a:r>
              <a:rPr lang="en-US" dirty="0" smtClean="0"/>
              <a:t> are found in your workplace?</a:t>
            </a:r>
          </a:p>
          <a:p>
            <a:pPr>
              <a:buClrTx/>
            </a:pPr>
            <a:r>
              <a:rPr lang="en-US" dirty="0" smtClean="0"/>
              <a:t>How would you know if they are upsetting to an autistic person’s sensibilities?</a:t>
            </a:r>
          </a:p>
          <a:p>
            <a:pPr marL="0" indent="0">
              <a:buNone/>
            </a:pPr>
            <a:endParaRPr lang="en-US" dirty="0" smtClean="0"/>
          </a:p>
          <a:p>
            <a:pPr marL="0" indent="0">
              <a:buNone/>
            </a:pPr>
            <a:endParaRPr lang="en-US" dirty="0" smtClean="0"/>
          </a:p>
        </p:txBody>
      </p:sp>
      <p:sp>
        <p:nvSpPr>
          <p:cNvPr id="7" name="Footer Placeholder 4"/>
          <p:cNvSpPr>
            <a:spLocks noGrp="1"/>
          </p:cNvSpPr>
          <p:nvPr>
            <p:ph type="ftr" sz="quarter" idx="11"/>
          </p:nvPr>
        </p:nvSpPr>
        <p:spPr>
          <a:xfrm>
            <a:off x="636775" y="5757334"/>
            <a:ext cx="8590352" cy="498470"/>
          </a:xfrm>
        </p:spPr>
        <p:txBody>
          <a:bodyPr/>
          <a:lstStyle/>
          <a:p>
            <a:r>
              <a:rPr lang="en-US" dirty="0" smtClean="0">
                <a:solidFill>
                  <a:schemeClr val="bg1"/>
                </a:solidFill>
              </a:rPr>
              <a:t>autism awareness</a:t>
            </a:r>
            <a:endParaRPr lang="en-US" dirty="0">
              <a:solidFill>
                <a:schemeClr val="bg1"/>
              </a:solidFill>
            </a:endParaRPr>
          </a:p>
        </p:txBody>
      </p:sp>
    </p:spTree>
    <p:extLst>
      <p:ext uri="{BB962C8B-B14F-4D97-AF65-F5344CB8AC3E}">
        <p14:creationId xmlns:p14="http://schemas.microsoft.com/office/powerpoint/2010/main" val="38023017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Main Event">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Main Event</Template>
  <TotalTime>1283</TotalTime>
  <Words>1828</Words>
  <Application>Microsoft Office PowerPoint</Application>
  <PresentationFormat>Custom</PresentationFormat>
  <Paragraphs>140</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Main Event</vt:lpstr>
      <vt:lpstr>What is Autism spectrum condition?</vt:lpstr>
      <vt:lpstr>AUTISM is not an illness</vt:lpstr>
      <vt:lpstr>AUTISM: what’s in a name?</vt:lpstr>
      <vt:lpstr>AUTISM</vt:lpstr>
      <vt:lpstr>AGE, AUTISM and gender</vt:lpstr>
      <vt:lpstr>Living with AUTISM</vt:lpstr>
      <vt:lpstr>AUTISM and covid-19</vt:lpstr>
      <vt:lpstr>AUTISM in the workplace</vt:lpstr>
      <vt:lpstr>AUTISM in the workplace</vt:lpstr>
      <vt:lpstr>Diagnosing AUTISM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Autism spectrum condition</dc:title>
  <dc:creator>Ethan Pearson</dc:creator>
  <cp:lastModifiedBy>Adrian</cp:lastModifiedBy>
  <cp:revision>123</cp:revision>
  <dcterms:created xsi:type="dcterms:W3CDTF">2020-04-06T08:39:37Z</dcterms:created>
  <dcterms:modified xsi:type="dcterms:W3CDTF">2022-05-04T07:20:26Z</dcterms:modified>
</cp:coreProperties>
</file>