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5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Broad Industrial 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1200" y="3482935"/>
            <a:ext cx="9755187" cy="550333"/>
          </a:xfrm>
        </p:spPr>
        <p:txBody>
          <a:bodyPr/>
          <a:lstStyle/>
          <a:p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Co-ordination of our Industrial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666">
            <a:off x="8161046" y="4490464"/>
            <a:ext cx="3013656" cy="12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359778"/>
            <a:ext cx="10515600" cy="4138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204788">
              <a:buClr>
                <a:srgbClr val="C00000"/>
              </a:buClr>
              <a:buFont typeface="Arial" panose="020B0604020202020204" pitchFamily="34" charset="0"/>
              <a:buNone/>
              <a:tabLst>
                <a:tab pos="1882775" algn="l"/>
              </a:tabLst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Phase 1:	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Industrial data attached to all 100% Campaigns</a:t>
            </a:r>
          </a:p>
          <a:p>
            <a:pPr marL="0" indent="0" defTabSz="744538">
              <a:buClr>
                <a:srgbClr val="C00000"/>
              </a:buClr>
              <a:buFont typeface="Arial" panose="020B0604020202020204" pitchFamily="34" charset="0"/>
              <a:buNone/>
              <a:tabLst>
                <a:tab pos="1882775" algn="l"/>
                <a:tab pos="2420938" algn="l"/>
              </a:tabLs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100% Campaigns – every workplace strike ready</a:t>
            </a:r>
          </a:p>
          <a:p>
            <a:pPr marL="0" indent="0" defTabSz="477838">
              <a:buClr>
                <a:srgbClr val="C00000"/>
              </a:buClr>
              <a:buFont typeface="Arial" panose="020B0604020202020204" pitchFamily="34" charset="0"/>
              <a:buNone/>
              <a:tabLst>
                <a:tab pos="1524000" algn="l"/>
                <a:tab pos="1882775" algn="l"/>
              </a:tabLst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77838">
              <a:buClr>
                <a:srgbClr val="C00000"/>
              </a:buClr>
              <a:buFont typeface="Arial" panose="020B0604020202020204" pitchFamily="34" charset="0"/>
              <a:buNone/>
              <a:tabLst>
                <a:tab pos="1792288" algn="l"/>
              </a:tabLst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Phase 2:		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Industrial data attached to all Officers’ allocations</a:t>
            </a:r>
          </a:p>
          <a:p>
            <a:pPr marL="0" indent="0" defTabSz="477838">
              <a:buClr>
                <a:srgbClr val="C00000"/>
              </a:buClr>
              <a:buFont typeface="Arial" panose="020B0604020202020204" pitchFamily="34" charset="0"/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77838">
              <a:buClr>
                <a:srgbClr val="C00000"/>
              </a:buClr>
              <a:buFont typeface="Arial" panose="020B0604020202020204" pitchFamily="34" charset="0"/>
              <a:buNone/>
              <a:tabLst>
                <a:tab pos="1882775" algn="l"/>
                <a:tab pos="2420938" algn="l"/>
              </a:tabLst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Phase 3:	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Industrial data attached to all workplaces with 10 or more 	members nationally (recognised or unrecognised)</a:t>
            </a:r>
          </a:p>
          <a:p>
            <a:pPr marL="0" indent="0" defTabSz="477838">
              <a:buClr>
                <a:srgbClr val="C00000"/>
              </a:buClr>
              <a:buFont typeface="Arial" panose="020B0604020202020204" pitchFamily="34" charset="0"/>
              <a:buNone/>
              <a:tabLst>
                <a:tab pos="1882775" algn="l"/>
                <a:tab pos="2420938" algn="l"/>
              </a:tabLst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77838">
              <a:buClr>
                <a:srgbClr val="C00000"/>
              </a:buClr>
              <a:buFont typeface="Arial" panose="020B0604020202020204" pitchFamily="34" charset="0"/>
              <a:buNone/>
              <a:tabLst>
                <a:tab pos="1882775" algn="l"/>
                <a:tab pos="2420938" algn="l"/>
                <a:tab pos="2509838" algn="l"/>
              </a:tabLst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Phase 4: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Where we are not -  companies put into the database where 	we do not have members or recognition</a:t>
            </a:r>
          </a:p>
          <a:p>
            <a:pPr marL="0" indent="0" defTabSz="477838">
              <a:buClr>
                <a:srgbClr val="C00000"/>
              </a:buClr>
              <a:buFont typeface="Arial" panose="020B0604020202020204" pitchFamily="34" charset="0"/>
              <a:buNone/>
              <a:tabLst>
                <a:tab pos="1524000" algn="l"/>
                <a:tab pos="1882775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8493"/>
            <a:ext cx="10515600" cy="1261014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Phases of Industrial Data</a:t>
            </a:r>
          </a:p>
        </p:txBody>
      </p:sp>
    </p:spTree>
    <p:extLst>
      <p:ext uri="{BB962C8B-B14F-4D97-AF65-F5344CB8AC3E}">
        <p14:creationId xmlns:p14="http://schemas.microsoft.com/office/powerpoint/2010/main" val="356303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353579"/>
            <a:ext cx="10515600" cy="424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</a:p>
          <a:p>
            <a:pPr marL="896938" lvl="1" indent="-3587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Search for the latest Unite negotiated pay rises and get the best deal for our members</a:t>
            </a:r>
          </a:p>
          <a:p>
            <a:pPr marL="896938" lvl="1" indent="-3587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Search by Company, Sector, Region, Post Code and Officer</a:t>
            </a:r>
          </a:p>
          <a:p>
            <a:pPr marL="457200" lvl="1" indent="0">
              <a:buClr>
                <a:srgbClr val="C00000"/>
              </a:buClr>
              <a:buFont typeface="Arial" panose="020B0604020202020204" pitchFamily="34" charset="0"/>
              <a:buNone/>
            </a:pP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Negotiations (Anniversary Date)</a:t>
            </a:r>
          </a:p>
          <a:p>
            <a:pPr marL="896938" lvl="1" indent="-3587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Find when workplaces within your company or sector are next negotiating and co-ordinate bargaining</a:t>
            </a:r>
          </a:p>
          <a:p>
            <a:pPr marL="896938" lvl="1" indent="-3587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Search by Company, Sector, Region, Post Code and Officer</a:t>
            </a:r>
          </a:p>
          <a:p>
            <a:pPr marL="457200" lvl="1" indent="0">
              <a:buClr>
                <a:srgbClr val="C00000"/>
              </a:buClr>
              <a:buFont typeface="Arial" panose="020B0604020202020204" pitchFamily="34" charset="0"/>
              <a:buNone/>
            </a:pP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</a:p>
          <a:p>
            <a:pPr marL="896938" lvl="1" indent="-3587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 are working to deliver access to Unite agreements to help set industrial standards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0"/>
            <a:ext cx="10515600" cy="1340528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tools for activists</a:t>
            </a:r>
          </a:p>
        </p:txBody>
      </p:sp>
    </p:spTree>
    <p:extLst>
      <p:ext uri="{BB962C8B-B14F-4D97-AF65-F5344CB8AC3E}">
        <p14:creationId xmlns:p14="http://schemas.microsoft.com/office/powerpoint/2010/main" val="277589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1" y="70637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90" y="1652640"/>
            <a:ext cx="7969019" cy="39758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41722" y="2857503"/>
            <a:ext cx="1510393" cy="4404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6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1" y="0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1609494"/>
            <a:ext cx="9143245" cy="36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0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1" y="0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65" y="1563174"/>
            <a:ext cx="8077193" cy="40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0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1" y="8493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16" y="1589420"/>
            <a:ext cx="5403071" cy="39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2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1" y="-4254"/>
            <a:ext cx="10515600" cy="1510160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7" b="-1544"/>
          <a:stretch/>
        </p:blipFill>
        <p:spPr>
          <a:xfrm>
            <a:off x="1443721" y="1678634"/>
            <a:ext cx="9631120" cy="38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6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1" y="363600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2124002"/>
            <a:ext cx="9143245" cy="323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1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1" y="115025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4" y="1695952"/>
            <a:ext cx="9612067" cy="38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0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1" y="363600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data: Standard Search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93" y="2124002"/>
            <a:ext cx="9231015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8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6298" y="12794"/>
            <a:ext cx="10963835" cy="163255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Industrial Strategy</a:t>
            </a:r>
            <a:endParaRPr lang="en-GB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5604" y="1651525"/>
            <a:ext cx="10865222" cy="32238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B80E0F"/>
              </a:buClr>
              <a:buFont typeface="Arial" panose="020B0604020202020204" pitchFamily="34" charset="0"/>
              <a:buNone/>
            </a:pPr>
            <a:r>
              <a:rPr lang="en-GB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Co-ordination of our Industrial Data</a:t>
            </a:r>
          </a:p>
          <a:p>
            <a:pPr>
              <a:buClr>
                <a:srgbClr val="B80E0F"/>
              </a:buClr>
            </a:pPr>
            <a:endParaRPr lang="en-GB" sz="2800" dirty="0">
              <a:solidFill>
                <a:prstClr val="black"/>
              </a:solidFill>
            </a:endParaRPr>
          </a:p>
          <a:p>
            <a:pPr marL="0" indent="0" algn="ctr">
              <a:buClr>
                <a:srgbClr val="B80E0F"/>
              </a:buClr>
              <a:buFont typeface="Arial" panose="020B0604020202020204" pitchFamily="34" charset="0"/>
              <a:buNone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Sharon Graham</a:t>
            </a:r>
          </a:p>
          <a:p>
            <a:pPr marL="0" indent="0" algn="ctr">
              <a:buClr>
                <a:srgbClr val="B80E0F"/>
              </a:buClr>
              <a:buFont typeface="Arial" panose="020B0604020202020204" pitchFamily="34" charset="0"/>
              <a:buNone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196738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1" y="123903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data: Standard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93" y="1740817"/>
            <a:ext cx="8131596" cy="2191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1530" y="2998168"/>
            <a:ext cx="261257" cy="16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92" y="3856055"/>
            <a:ext cx="9277561" cy="167937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614534" y="2977689"/>
            <a:ext cx="1324148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/>
              <a:t>2 Sisters</a:t>
            </a:r>
          </a:p>
        </p:txBody>
      </p:sp>
    </p:spTree>
    <p:extLst>
      <p:ext uri="{BB962C8B-B14F-4D97-AF65-F5344CB8AC3E}">
        <p14:creationId xmlns:p14="http://schemas.microsoft.com/office/powerpoint/2010/main" val="2512374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1" y="17371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data: Further search for Excel users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64" y="1589420"/>
            <a:ext cx="5403071" cy="39324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31455" y="5910945"/>
            <a:ext cx="1510393" cy="1671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362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1" y="363600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data: Further search for Excel users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34" y="2466842"/>
            <a:ext cx="4353533" cy="1924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2292" y="3153546"/>
            <a:ext cx="1714500" cy="1384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GB" sz="900" dirty="0"/>
              <a:t>Vauxhall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01448"/>
            <a:ext cx="10058400" cy="9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72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20536"/>
            <a:ext cx="10515600" cy="3639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We are developing our data and information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Further ways to search our bargaining data will be available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Collective agreements will be collected and made accessible</a:t>
            </a:r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endParaRPr lang="en-GB" sz="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But we don’t just want information, we need to build our Union! 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Using the data to develop combines and coordinate bargaining across companies and sectors</a:t>
            </a:r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endParaRPr lang="en-GB" sz="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To increase power and deliver at the bargaining table</a:t>
            </a:r>
          </a:p>
          <a:p>
            <a:pPr marL="447675" lvl="1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A fighting Union dedicated to working people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50536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to be done: Further searches added/increased use of data</a:t>
            </a:r>
          </a:p>
        </p:txBody>
      </p:sp>
    </p:spTree>
    <p:extLst>
      <p:ext uri="{BB962C8B-B14F-4D97-AF65-F5344CB8AC3E}">
        <p14:creationId xmlns:p14="http://schemas.microsoft.com/office/powerpoint/2010/main" val="141107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38201" y="27760"/>
            <a:ext cx="10515600" cy="1436644"/>
          </a:xfrm>
          <a:solidFill>
            <a:srgbClr val="DA2031"/>
          </a:solidFill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Bargaining Data for the first time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5" y="1553592"/>
            <a:ext cx="10502283" cy="395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44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00345" y="2610034"/>
            <a:ext cx="10515600" cy="1455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0"/>
            <a:ext cx="10515600" cy="1384917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Broad Industrial Strategy</a:t>
            </a:r>
          </a:p>
        </p:txBody>
      </p:sp>
      <p:sp>
        <p:nvSpPr>
          <p:cNvPr id="2" name="Rectangle 1"/>
          <p:cNvSpPr/>
          <p:nvPr/>
        </p:nvSpPr>
        <p:spPr>
          <a:xfrm>
            <a:off x="976544" y="1384917"/>
            <a:ext cx="101649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538163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decline of collective bargaining coverage over the last 30 years has mirrored the fall in the share of GDP going to wages</a:t>
            </a:r>
          </a:p>
          <a:p>
            <a:pPr>
              <a:buClr>
                <a:srgbClr val="C00000"/>
              </a:buClr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538163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 tackle the crisis in living standards we must extend the coverage of bargaining and improve bargaining outcomes</a:t>
            </a:r>
          </a:p>
        </p:txBody>
      </p:sp>
    </p:spTree>
    <p:extLst>
      <p:ext uri="{BB962C8B-B14F-4D97-AF65-F5344CB8AC3E}">
        <p14:creationId xmlns:p14="http://schemas.microsoft.com/office/powerpoint/2010/main" val="352926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26586"/>
            <a:ext cx="10515600" cy="402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Key aims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buClr>
                <a:srgbClr val="DA2031"/>
              </a:buClr>
              <a:buFont typeface="Wingdings" panose="05000000000000000000" pitchFamily="2" charset="2"/>
              <a:buChar char="§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Intensify focus on our industrial work</a:t>
            </a:r>
          </a:p>
          <a:p>
            <a:pPr marL="806450" lvl="1" indent="-349250">
              <a:buClr>
                <a:srgbClr val="DA2031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Core job must be the workplace</a:t>
            </a:r>
          </a:p>
          <a:p>
            <a:pPr marL="457200" lvl="1" indent="0">
              <a:buClr>
                <a:srgbClr val="DA2031"/>
              </a:buClr>
              <a:buSzPct val="75000"/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buClr>
                <a:srgbClr val="DA2031"/>
              </a:buClr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Re-establish our Union’s industrial brand</a:t>
            </a:r>
          </a:p>
          <a:p>
            <a:pPr marL="806450" lvl="1" indent="-349250">
              <a:buClr>
                <a:srgbClr val="DA2031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Every worker should know what Unite stands for</a:t>
            </a:r>
          </a:p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0"/>
            <a:ext cx="10515600" cy="1446396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of our Broad Industrial Strategy</a:t>
            </a:r>
          </a:p>
        </p:txBody>
      </p:sp>
    </p:spTree>
    <p:extLst>
      <p:ext uri="{BB962C8B-B14F-4D97-AF65-F5344CB8AC3E}">
        <p14:creationId xmlns:p14="http://schemas.microsoft.com/office/powerpoint/2010/main" val="335936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2" y="2214282"/>
            <a:ext cx="10515600" cy="4084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2031"/>
              </a:buClr>
              <a:buFont typeface="Arial" panose="020B0604020202020204" pitchFamily="34" charset="0"/>
              <a:buNone/>
            </a:pPr>
            <a:r>
              <a:rPr lang="en-GB" sz="3100" b="1">
                <a:latin typeface="Arial" panose="020B0604020202020204" pitchFamily="34" charset="0"/>
                <a:cs typeface="Arial" panose="020B0604020202020204" pitchFamily="34" charset="0"/>
              </a:rPr>
              <a:t>Our Broad Industrial Strategy will deliver focus on areas that matter to </a:t>
            </a:r>
            <a:r>
              <a:rPr lang="en-GB" sz="3100" b="1" i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3100" b="1">
                <a:latin typeface="Arial" panose="020B0604020202020204" pitchFamily="34" charset="0"/>
                <a:cs typeface="Arial" panose="020B0604020202020204" pitchFamily="34" charset="0"/>
              </a:rPr>
              <a:t> Unite workplaces</a:t>
            </a:r>
          </a:p>
          <a:p>
            <a:pPr marL="0" indent="0">
              <a:buClr>
                <a:srgbClr val="DA2031"/>
              </a:buClr>
              <a:buFont typeface="Arial" panose="020B0604020202020204" pitchFamily="34" charset="0"/>
              <a:buNone/>
            </a:pPr>
            <a:endParaRPr lang="en-GB" sz="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349250">
              <a:buClr>
                <a:srgbClr val="DA2031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3100">
                <a:latin typeface="Arial" panose="020B0604020202020204" pitchFamily="34" charset="0"/>
                <a:cs typeface="Arial" panose="020B0604020202020204" pitchFamily="34" charset="0"/>
              </a:rPr>
              <a:t>Secure Work</a:t>
            </a:r>
          </a:p>
          <a:p>
            <a:pPr marL="806450" lvl="1" indent="-349250">
              <a:buClr>
                <a:srgbClr val="DA2031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3100">
                <a:latin typeface="Arial" panose="020B0604020202020204" pitchFamily="34" charset="0"/>
                <a:cs typeface="Arial" panose="020B0604020202020204" pitchFamily="34" charset="0"/>
              </a:rPr>
              <a:t>Strong Voice</a:t>
            </a:r>
          </a:p>
          <a:p>
            <a:pPr marL="806450" lvl="1" indent="-349250">
              <a:buClr>
                <a:srgbClr val="DA2031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3100">
                <a:latin typeface="Arial" panose="020B0604020202020204" pitchFamily="34" charset="0"/>
                <a:cs typeface="Arial" panose="020B0604020202020204" pitchFamily="34" charset="0"/>
              </a:rPr>
              <a:t>Decent Pay</a:t>
            </a:r>
          </a:p>
          <a:p>
            <a:pPr marL="0" indent="0">
              <a:buClr>
                <a:srgbClr val="DA2031"/>
              </a:buClr>
              <a:buFont typeface="Arial" panose="020B0604020202020204" pitchFamily="34" charset="0"/>
              <a:buNone/>
            </a:pPr>
            <a:endParaRPr lang="en-GB" sz="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A2031"/>
              </a:buClr>
              <a:buFont typeface="Arial" panose="020B0604020202020204" pitchFamily="34" charset="0"/>
              <a:buNone/>
            </a:pPr>
            <a:r>
              <a:rPr lang="en-GB" sz="3100" b="1">
                <a:latin typeface="Arial" panose="020B0604020202020204" pitchFamily="34" charset="0"/>
                <a:cs typeface="Arial" panose="020B0604020202020204" pitchFamily="34" charset="0"/>
              </a:rPr>
              <a:t>We are producing valuable tools relevant to </a:t>
            </a:r>
            <a:r>
              <a:rPr lang="en-GB" sz="3100" b="1" i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3100" b="1">
                <a:latin typeface="Arial" panose="020B0604020202020204" pitchFamily="34" charset="0"/>
                <a:cs typeface="Arial" panose="020B0604020202020204" pitchFamily="34" charset="0"/>
              </a:rPr>
              <a:t> Sectors</a:t>
            </a:r>
          </a:p>
          <a:p>
            <a:pPr lvl="1"/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lvl="1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363600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strategy for the whole Union</a:t>
            </a:r>
          </a:p>
        </p:txBody>
      </p:sp>
    </p:spTree>
    <p:extLst>
      <p:ext uri="{BB962C8B-B14F-4D97-AF65-F5344CB8AC3E}">
        <p14:creationId xmlns:p14="http://schemas.microsoft.com/office/powerpoint/2010/main" val="122200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1" y="1569812"/>
            <a:ext cx="10515600" cy="408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Permanent employment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 compulsory redundancies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Rate for job to stop “undercutting” and “exploitation”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safe workplace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 discrimination or victimisation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Good apprenticeships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1" y="0"/>
            <a:ext cx="10515600" cy="1569812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Work</a:t>
            </a:r>
          </a:p>
        </p:txBody>
      </p:sp>
    </p:spTree>
    <p:extLst>
      <p:ext uri="{BB962C8B-B14F-4D97-AF65-F5344CB8AC3E}">
        <p14:creationId xmlns:p14="http://schemas.microsoft.com/office/powerpoint/2010/main" val="258514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00345" y="1532762"/>
            <a:ext cx="10515600" cy="416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Unite voice for workers without a trade union</a:t>
            </a:r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Extending the scope of bargaining.</a:t>
            </a:r>
          </a:p>
          <a:p>
            <a:pPr marL="806450" lvl="1" indent="-3492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Negotiating on agency working, job security and other issues</a:t>
            </a:r>
          </a:p>
          <a:p>
            <a:pPr marL="457200" lvl="1" indent="0">
              <a:buClr>
                <a:srgbClr val="C00000"/>
              </a:buClr>
              <a:buFont typeface="Arial" panose="020B0604020202020204" pitchFamily="34" charset="0"/>
              <a:buNone/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good deal for everyone.</a:t>
            </a:r>
          </a:p>
          <a:p>
            <a:pPr marL="806450" lvl="1" indent="-3492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Campaigning together, to deliver the same standards across companies and sectors</a:t>
            </a:r>
          </a:p>
          <a:p>
            <a:pPr marL="457200" lvl="1" indent="0">
              <a:buClr>
                <a:srgbClr val="C00000"/>
              </a:buClr>
              <a:buFont typeface="Arial" panose="020B0604020202020204" pitchFamily="34" charset="0"/>
              <a:buNone/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stake in the future. </a:t>
            </a:r>
          </a:p>
          <a:p>
            <a:pPr marL="809625" lvl="1" indent="-3619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Meaningful consultation and negotiation on the future of the workplace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0345" y="0"/>
            <a:ext cx="10515600" cy="1260629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Voice</a:t>
            </a:r>
          </a:p>
        </p:txBody>
      </p:sp>
    </p:spTree>
    <p:extLst>
      <p:ext uri="{BB962C8B-B14F-4D97-AF65-F5344CB8AC3E}">
        <p14:creationId xmlns:p14="http://schemas.microsoft.com/office/powerpoint/2010/main" val="222932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1" y="1322772"/>
            <a:ext cx="10515600" cy="356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Good pay that reflects your contribution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strong work-life balance with reasonable hours and decent holidays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</a:p>
          <a:p>
            <a:pPr marL="447675" indent="-4476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good pension that provides a comfortable retireme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0"/>
            <a:ext cx="10515600" cy="1198485"/>
          </a:xfrm>
          <a:prstGeom prst="rect">
            <a:avLst/>
          </a:prstGeom>
          <a:solidFill>
            <a:srgbClr val="DA20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 Pay and Conditions</a:t>
            </a:r>
          </a:p>
        </p:txBody>
      </p:sp>
    </p:spTree>
    <p:extLst>
      <p:ext uri="{BB962C8B-B14F-4D97-AF65-F5344CB8AC3E}">
        <p14:creationId xmlns:p14="http://schemas.microsoft.com/office/powerpoint/2010/main" val="471434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51</TotalTime>
  <Words>559</Words>
  <Application>Microsoft Office PowerPoint</Application>
  <PresentationFormat>Widescreen</PresentationFormat>
  <Paragraphs>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Impact</vt:lpstr>
      <vt:lpstr>Wingdings</vt:lpstr>
      <vt:lpstr>Main Event</vt:lpstr>
      <vt:lpstr>Broad Industrial Strategy</vt:lpstr>
      <vt:lpstr>PowerPoint Presentation</vt:lpstr>
      <vt:lpstr>Access to Bargaining Data for the first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Pearson, Andy</dc:creator>
  <cp:lastModifiedBy>Ian Pfluger</cp:lastModifiedBy>
  <cp:revision>11</cp:revision>
  <dcterms:created xsi:type="dcterms:W3CDTF">2021-05-11T12:41:35Z</dcterms:created>
  <dcterms:modified xsi:type="dcterms:W3CDTF">2021-09-02T12:08:56Z</dcterms:modified>
</cp:coreProperties>
</file>