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303" r:id="rId3"/>
    <p:sldId id="316" r:id="rId4"/>
    <p:sldId id="293" r:id="rId5"/>
    <p:sldId id="320" r:id="rId6"/>
    <p:sldId id="317" r:id="rId7"/>
    <p:sldId id="291" r:id="rId8"/>
    <p:sldId id="305" r:id="rId9"/>
    <p:sldId id="318" r:id="rId10"/>
    <p:sldId id="319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21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71DFD4-A8D2-4DAF-8608-1A45651A1B19}" type="datetimeFigureOut">
              <a:rPr lang="en-US"/>
              <a:pPr>
                <a:defRPr/>
              </a:pPr>
              <a:t>10/5/2021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663980-36C4-4E60-85E7-497D1E6D6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4D5E-1139-4D0F-8A47-D35044677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32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A6627-BCBD-4C48-9693-3369BFB24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4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CCCB9-C026-4A7F-817F-995AF2D27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9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2D6A-B175-48EE-BA2F-5B594CFA5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49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5EB89-B370-4EC4-AC69-2867EBB60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589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FAB6F-F837-41BD-920A-2DBA6C892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85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1CC8-7D3B-4CC7-B530-35145422E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8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D7B8A-7C2F-4C22-9704-6B88873B6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0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05D22-94EA-40DA-A629-299211A5E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01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6977-06ED-4B9C-8ABD-50463B50F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3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A06C-9416-4526-ACD2-7CD22CD23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BDA2555B-6391-4DA4-9B81-78C0C38C71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6" r:id="rId2"/>
    <p:sldLayoutId id="2147483794" r:id="rId3"/>
    <p:sldLayoutId id="2147483787" r:id="rId4"/>
    <p:sldLayoutId id="2147483795" r:id="rId5"/>
    <p:sldLayoutId id="2147483788" r:id="rId6"/>
    <p:sldLayoutId id="2147483789" r:id="rId7"/>
    <p:sldLayoutId id="2147483796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imgres?imgurl=https%3A%2F%2Fwww.bananalink.org.uk%2Fwp-content%2Fuploads%2F2019%2F11%2F7628730052_2f36e51336_h-1024x683.jpg&amp;imgrefurl=https%3A%2F%2Fwww.bananalink.org.uk%2Fgender-equity%2Fwomen-in-the-banana-trade%2F&amp;tbnid=9bVYHNA54KucOM&amp;vet=12ahUKEwi3qaD6hIPzAhUSMRoKHZnPB_oQMygBegQIARA2..i&amp;docid=ba-s1UgzKnWiPM&amp;w=1024&amp;h=683&amp;q=WOMEN%20BANANA%20WORKERS%20PACKHOUSES%20LATIN%20AMERICA&amp;client=firefox-b-d&amp;ved=2ahUKEwi3qaD6hIPzAhUSMRoKHZnPB_oQMygBegQIARA2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22438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" altLang="en-US" dirty="0" smtClean="0"/>
              <a:t/>
            </a:r>
            <a:br>
              <a:rPr lang="" altLang="en-US" dirty="0" smtClean="0"/>
            </a:br>
            <a:r>
              <a:rPr lang="" altLang="en-US" dirty="0"/>
              <a:t/>
            </a:r>
            <a:br>
              <a:rPr lang="" altLang="en-US" dirty="0"/>
            </a:br>
            <a:r>
              <a:rPr lang="" altLang="en-US" dirty="0" smtClean="0"/>
              <a:t/>
            </a:r>
            <a:br>
              <a:rPr lang="" altLang="en-US" dirty="0" smtClean="0"/>
            </a:br>
            <a: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Unite the Union</a:t>
            </a:r>
            <a:b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" altLang="en-US" sz="3200" smtClean="0">
                <a:solidFill>
                  <a:srgbClr val="FF0000"/>
                </a:solidFill>
                <a:latin typeface="Arial Black" panose="020B0A04020102020204" pitchFamily="34" charset="0"/>
              </a:rPr>
              <a:t>ENVIRONMENT </a:t>
            </a:r>
            <a:br>
              <a:rPr lang="" altLang="en-US" sz="32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Conference</a:t>
            </a:r>
            <a:r>
              <a:rPr lang="" altLang="en-US" sz="3200" smtClean="0">
                <a:solidFill>
                  <a:srgbClr val="FF0000"/>
                </a:solidFill>
                <a:latin typeface="Arial Black" panose="020B0A04020102020204" pitchFamily="34" charset="0"/>
              </a:rPr>
              <a:t>/webinar</a:t>
            </a:r>
            <a: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" altLang="en-US" sz="3200" smtClean="0">
                <a:solidFill>
                  <a:srgbClr val="FF0000"/>
                </a:solidFill>
                <a:latin typeface="Arial Black" panose="020B0A04020102020204" pitchFamily="34" charset="0"/>
              </a:rPr>
              <a:t>September 16, </a:t>
            </a:r>
            <a:r>
              <a:rPr lang="en-GB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</a:t>
            </a:r>
            <a:r>
              <a:rPr lang="" altLang="en-US" sz="3200" smtClean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  <a:endParaRPr lang="en-GB" altLang="en-US" sz="3200" dirty="0" smtClean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83125"/>
            <a:ext cx="6553200" cy="457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sz="16000" dirty="0" smtClean="0">
                <a:latin typeface="Arial Black" panose="020B0A04020102020204" pitchFamily="34" charset="0"/>
              </a:rPr>
              <a:t>Sue Longley</a:t>
            </a:r>
            <a:br>
              <a:rPr lang="" sz="16000" dirty="0" smtClean="0">
                <a:latin typeface="Arial Black" panose="020B0A04020102020204" pitchFamily="34" charset="0"/>
              </a:rPr>
            </a:br>
            <a:r>
              <a:rPr lang="" sz="16000" dirty="0" smtClean="0">
                <a:latin typeface="Arial Black" panose="020B0A04020102020204" pitchFamily="34" charset="0"/>
              </a:rPr>
              <a:t>IUF</a:t>
            </a:r>
            <a:r>
              <a:rPr lang="" dirty="0" smtClean="0"/>
              <a:t/>
            </a:r>
            <a:br>
              <a:rPr lang="" dirty="0" smtClean="0"/>
            </a:b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7367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0" y="838200"/>
            <a:ext cx="5715000" cy="55784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" altLang="en-US" sz="1800" b="1" smtClean="0">
                <a:cs typeface="Arial" panose="020B0604020202020204" pitchFamily="34" charset="0"/>
              </a:rPr>
              <a:t>YOUNG PEOPLE AND THE CLIMATE CRISIS</a:t>
            </a:r>
            <a:endParaRPr lang="en-US" altLang="en-US" sz="1800" b="1" smtClean="0">
              <a:cs typeface="Arial" panose="020B0604020202020204" pitchFamily="34" charset="0"/>
            </a:endParaRPr>
          </a:p>
        </p:txBody>
      </p:sp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" altLang="en-US" smtClean="0"/>
              <a:t>S</a:t>
            </a:r>
            <a:r>
              <a:rPr lang="en-GB" altLang="en-US" smtClean="0"/>
              <a:t>urvey across 10 countries </a:t>
            </a:r>
            <a:r>
              <a:rPr lang="" altLang="en-US" smtClean="0"/>
              <a:t>led </a:t>
            </a:r>
            <a:r>
              <a:rPr lang="en-GB" altLang="en-US" smtClean="0"/>
              <a:t>by Bath University </a:t>
            </a:r>
            <a:endParaRPr lang="" altLang="en-US" smtClean="0"/>
          </a:p>
          <a:p>
            <a:endParaRPr lang="" altLang="en-US" smtClean="0"/>
          </a:p>
          <a:p>
            <a:r>
              <a:rPr lang="en-GB" altLang="en-US" smtClean="0"/>
              <a:t>Many of those questioned perceive that they have no future, that humanity is doomed, and that governments are failing to respond adequately. </a:t>
            </a:r>
          </a:p>
          <a:p>
            <a:r>
              <a:rPr lang="en-GB" altLang="en-US" smtClean="0"/>
              <a:t>Many feel betrayed, ignored and abandoned by politicians and adults.</a:t>
            </a:r>
          </a:p>
          <a:p>
            <a:endParaRPr lang="en-US" altLang="en-US" smtClean="0"/>
          </a:p>
        </p:txBody>
      </p:sp>
      <p:pic>
        <p:nvPicPr>
          <p:cNvPr id="15365" name="Picture 2" descr="C:\Users\Sue\Pictures\Screenshots\Screenshot (5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316038"/>
            <a:ext cx="50768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smtClean="0">
                <a:solidFill>
                  <a:srgbClr val="FF0000"/>
                </a:solidFill>
                <a:cs typeface="Arial" panose="020B0604020202020204" pitchFamily="34" charset="0"/>
              </a:rPr>
              <a:t>ORGANISE, ORGANISE, ORGANISE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" altLang="en-US" sz="2800" smtClean="0"/>
              <a:t>No longer “male, pale &amp; stale” - but maybe a bit aged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" altLang="en-US" sz="2800" smtClean="0"/>
              <a:t>Effective, real work on the climate should help us recruit young workers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" altLang="en-US" sz="2800" smtClean="0"/>
              <a:t>Build knowledge and capacity in workplaces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" altLang="en-US" sz="2800" smtClean="0"/>
              <a:t>Challenge company fake claims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" altLang="en-US" sz="2800" smtClean="0"/>
              <a:t>Do not defend the indefensible  - work for a just transition that has decent work and the planet at  its centre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" altLang="en-US" smtClean="0"/>
          </a:p>
          <a:p>
            <a:pPr eaLnBrk="1" hangingPunct="1">
              <a:buFont typeface="Arial" charset="0"/>
              <a:buChar char="•"/>
              <a:defRPr/>
            </a:pPr>
            <a:endParaRPr lang="" altLang="en-US" smtClean="0"/>
          </a:p>
          <a:p>
            <a:pPr eaLnBrk="1" hangingPunct="1">
              <a:buFont typeface="Arial" charset="0"/>
              <a:buChar char="•"/>
              <a:defRPr/>
            </a:pPr>
            <a:endParaRPr lang="" altLang="en-US" smtClean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smtClean="0">
                <a:solidFill>
                  <a:schemeClr val="tx1"/>
                </a:solidFill>
              </a:rPr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" altLang="en-US" sz="4400" i="1" smtClean="0">
                <a:solidFill>
                  <a:srgbClr val="FF0000"/>
                </a:solidFill>
              </a:rPr>
              <a:t>I look forward to working with U</a:t>
            </a:r>
            <a:r>
              <a:rPr lang="en-US" altLang="en-US" sz="4400" i="1" smtClean="0">
                <a:solidFill>
                  <a:srgbClr val="FF0000"/>
                </a:solidFill>
              </a:rPr>
              <a:t>n</a:t>
            </a:r>
            <a:r>
              <a:rPr lang="" altLang="en-US" sz="4400" i="1" smtClean="0">
                <a:solidFill>
                  <a:srgbClr val="FF0000"/>
                </a:solidFill>
              </a:rPr>
              <a:t>ite on </a:t>
            </a:r>
            <a:br>
              <a:rPr lang="" altLang="en-US" sz="4400" i="1" smtClean="0">
                <a:solidFill>
                  <a:srgbClr val="FF0000"/>
                </a:solidFill>
              </a:rPr>
            </a:br>
            <a:r>
              <a:rPr lang="" altLang="en-US" sz="4400" i="1" smtClean="0">
                <a:solidFill>
                  <a:srgbClr val="FF0000"/>
                </a:solidFill>
              </a:rPr>
              <a:t>the critical issues that have been discussed </a:t>
            </a:r>
            <a:br>
              <a:rPr lang="" altLang="en-US" sz="4400" i="1" smtClean="0">
                <a:solidFill>
                  <a:srgbClr val="FF0000"/>
                </a:solidFill>
              </a:rPr>
            </a:br>
            <a:r>
              <a:rPr lang="" altLang="en-US" sz="4400" i="1" smtClean="0">
                <a:solidFill>
                  <a:srgbClr val="FF0000"/>
                </a:solidFill>
              </a:rPr>
              <a:t>today</a:t>
            </a:r>
            <a:endParaRPr lang="en-US" altLang="en-US" sz="4400" i="1" smtClean="0">
              <a:solidFill>
                <a:srgbClr val="FF00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7367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/>
          <a:lstStyle/>
          <a:p>
            <a:pPr eaLnBrk="1" hangingPunct="1"/>
            <a:endParaRPr lang="" altLang="en-US" sz="2000" b="1" smtClean="0">
              <a:cs typeface="Arial" panose="020B0604020202020204" pitchFamily="34" charset="0"/>
            </a:endParaRPr>
          </a:p>
          <a:p>
            <a:pPr eaLnBrk="1" hangingPunct="1"/>
            <a:endParaRPr lang="" altLang="en-US" sz="2000" b="1" smtClean="0">
              <a:cs typeface="Arial" panose="020B0604020202020204" pitchFamily="34" charset="0"/>
            </a:endParaRPr>
          </a:p>
          <a:p>
            <a:pPr eaLnBrk="1" hangingPunct="1"/>
            <a:endParaRPr lang="" altLang="en-US" sz="2000" b="1" smtClean="0">
              <a:cs typeface="Arial" panose="020B0604020202020204" pitchFamily="34" charset="0"/>
            </a:endParaRPr>
          </a:p>
          <a:p>
            <a:pPr eaLnBrk="1" hangingPunct="1"/>
            <a:endParaRPr lang="" altLang="en-US" sz="2000" b="1" smtClean="0">
              <a:cs typeface="Arial" panose="020B0604020202020204" pitchFamily="34" charset="0"/>
            </a:endParaRPr>
          </a:p>
          <a:p>
            <a:pPr eaLnBrk="1" hangingPunct="1"/>
            <a:endParaRPr lang="" altLang="en-US" sz="2000" b="1" smtClean="0">
              <a:cs typeface="Arial" panose="020B0604020202020204" pitchFamily="34" charset="0"/>
            </a:endParaRPr>
          </a:p>
          <a:p>
            <a:pPr eaLnBrk="1" hangingPunct="1"/>
            <a:r>
              <a:rPr lang="" altLang="en-US" sz="2000" b="1" smtClean="0">
                <a:cs typeface="Arial" panose="020B0604020202020204" pitchFamily="34" charset="0"/>
              </a:rPr>
              <a:t>T</a:t>
            </a:r>
            <a:r>
              <a:rPr lang="en-GB" altLang="en-US" sz="2000" b="1" smtClean="0">
                <a:cs typeface="Arial" panose="020B0604020202020204" pitchFamily="34" charset="0"/>
              </a:rPr>
              <a:t>he International Union of Food, Agricultural, Hotel, Restaurant, Catering, Tobacco and Allied Workers' Associations (IUF) </a:t>
            </a:r>
            <a:r>
              <a:rPr lang="" altLang="en-US" sz="2000" b="1" smtClean="0">
                <a:cs typeface="Arial" panose="020B0604020202020204" pitchFamily="34" charset="0"/>
              </a:rPr>
              <a:t>- </a:t>
            </a:r>
            <a:r>
              <a:rPr lang="en-GB" altLang="en-US" sz="2000" b="1" smtClean="0">
                <a:cs typeface="Arial" panose="020B0604020202020204" pitchFamily="34" charset="0"/>
              </a:rPr>
              <a:t>international federation of trade unions representing workers employed in </a:t>
            </a:r>
            <a:endParaRPr lang="" altLang="en-US" sz="2000" b="1" smtClean="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 b="1" smtClean="0">
                <a:solidFill>
                  <a:srgbClr val="FF0000"/>
                </a:solidFill>
                <a:cs typeface="Arial" panose="020B0604020202020204" pitchFamily="34" charset="0"/>
              </a:rPr>
              <a:t>agriculture and plantations; the preparation and manufacture of food and beverages; hotels, restaurants and catering services; tobacco</a:t>
            </a:r>
            <a:endParaRPr lang="" altLang="en-US" sz="20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 b="1" smtClean="0">
                <a:cs typeface="Arial" panose="020B0604020202020204" pitchFamily="34" charset="0"/>
              </a:rPr>
              <a:t>42</a:t>
            </a:r>
            <a:r>
              <a:rPr lang="" altLang="en-US" sz="2000" b="1" smtClean="0">
                <a:cs typeface="Arial" panose="020B0604020202020204" pitchFamily="34" charset="0"/>
              </a:rPr>
              <a:t>3</a:t>
            </a:r>
            <a:r>
              <a:rPr lang="en-GB" altLang="en-US" sz="2000" b="1" smtClean="0">
                <a:cs typeface="Arial" panose="020B0604020202020204" pitchFamily="34" charset="0"/>
              </a:rPr>
              <a:t> affiliated trade unions in 12</a:t>
            </a:r>
            <a:r>
              <a:rPr lang="" altLang="en-US" sz="2000" b="1" smtClean="0">
                <a:cs typeface="Arial" panose="020B0604020202020204" pitchFamily="34" charset="0"/>
              </a:rPr>
              <a:t>5</a:t>
            </a:r>
            <a:r>
              <a:rPr lang="en-GB" altLang="en-US" sz="2000" b="1" smtClean="0">
                <a:cs typeface="Arial" panose="020B0604020202020204" pitchFamily="34" charset="0"/>
              </a:rPr>
              <a:t> countries</a:t>
            </a:r>
            <a:endParaRPr lang="" altLang="en-US" sz="2000" b="1" smtClean="0">
              <a:cs typeface="Arial" panose="020B0604020202020204" pitchFamily="34" charset="0"/>
            </a:endParaRPr>
          </a:p>
          <a:p>
            <a:pPr eaLnBrk="1" hangingPunct="1"/>
            <a:r>
              <a:rPr lang="" altLang="en-US" sz="2000" b="1" smtClean="0">
                <a:cs typeface="Arial" panose="020B0604020202020204" pitchFamily="34" charset="0"/>
              </a:rPr>
              <a:t>www.iuf.org</a:t>
            </a:r>
            <a:endParaRPr lang="en-US" altLang="en-US" sz="2000" smtClean="0">
              <a:cs typeface="Arial" panose="020B0604020202020204" pitchFamily="34" charset="0"/>
            </a:endParaRPr>
          </a:p>
        </p:txBody>
      </p:sp>
      <p:sp>
        <p:nvSpPr>
          <p:cNvPr id="7172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3216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" smtClean="0">
                <a:solidFill>
                  <a:srgbClr val="FF0000"/>
                </a:solidFill>
              </a:rPr>
              <a:t>HOSPITALITY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" smtClean="0">
                <a:solidFill>
                  <a:srgbClr val="FF0000"/>
                </a:solidFill>
              </a:rPr>
              <a:t> </a:t>
            </a:r>
            <a:r>
              <a:rPr lang="" smtClean="0">
                <a:solidFill>
                  <a:srgbClr val="7030A0"/>
                </a:solidFill>
              </a:rPr>
              <a:t>FAKE CLAIMS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" altLang="en-US" b="1" smtClean="0">
                <a:solidFill>
                  <a:srgbClr val="00B050"/>
                </a:solidFill>
              </a:rPr>
              <a:t>Many (all?) hotel chains claiming you will help them to save the planet by: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" altLang="en-US" b="1" smtClean="0">
                <a:solidFill>
                  <a:srgbClr val="00B050"/>
                </a:solidFill>
              </a:rPr>
              <a:t>Not changing your towels everyday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" altLang="en-US" b="1" smtClean="0">
                <a:solidFill>
                  <a:srgbClr val="00B050"/>
                </a:solidFill>
              </a:rPr>
              <a:t>Not changing sheets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b="1" smtClean="0">
                <a:solidFill>
                  <a:srgbClr val="00B050"/>
                </a:solidFill>
              </a:rPr>
              <a:t>N</a:t>
            </a:r>
            <a:r>
              <a:rPr lang="" altLang="en-US" b="1" smtClean="0">
                <a:solidFill>
                  <a:srgbClr val="00B050"/>
                </a:solidFill>
              </a:rPr>
              <a:t>ot having room cleaning in exchange for a </a:t>
            </a:r>
            <a:br>
              <a:rPr lang="" altLang="en-US" b="1" smtClean="0">
                <a:solidFill>
                  <a:srgbClr val="00B050"/>
                </a:solidFill>
              </a:rPr>
            </a:br>
            <a:r>
              <a:rPr lang="" altLang="en-US" b="1" smtClean="0">
                <a:solidFill>
                  <a:srgbClr val="00B050"/>
                </a:solidFill>
              </a:rPr>
              <a:t>coffee voucher</a:t>
            </a:r>
            <a:br>
              <a:rPr lang="" altLang="en-US" b="1" smtClean="0">
                <a:solidFill>
                  <a:srgbClr val="00B050"/>
                </a:solidFill>
              </a:rPr>
            </a:br>
            <a:endParaRPr lang="" altLang="en-US" smtClean="0"/>
          </a:p>
          <a:p>
            <a:pPr>
              <a:buFontTx/>
              <a:buChar char="-"/>
            </a:pPr>
            <a:r>
              <a:rPr lang="" altLang="en-US" sz="2000" smtClean="0"/>
              <a:t>NOT ABOUT SAVING THE PLANET BUT ABOUT SAVING MONEY FOR THE HOTEL</a:t>
            </a:r>
          </a:p>
          <a:p>
            <a:pPr>
              <a:buFontTx/>
              <a:buChar char="-"/>
            </a:pPr>
            <a:r>
              <a:rPr lang="" altLang="en-US" sz="2000" smtClean="0"/>
              <a:t>CONSEQUENCES FOR WORKERS</a:t>
            </a:r>
            <a:br>
              <a:rPr lang="" altLang="en-US" sz="2000" smtClean="0"/>
            </a:br>
            <a:r>
              <a:rPr lang="" altLang="en-US" sz="2000" smtClean="0"/>
              <a:t> INCREASINGLY PRECARIOUS WORK</a:t>
            </a:r>
            <a:br>
              <a:rPr lang="" altLang="en-US" sz="2000" smtClean="0"/>
            </a:br>
            <a:r>
              <a:rPr lang="" altLang="en-US" sz="2000" smtClean="0"/>
              <a:t> MUCH MORE EFFORT TO CLEAN A ROOM AFTER SEVERAL</a:t>
            </a:r>
            <a:br>
              <a:rPr lang="" altLang="en-US" sz="2000" smtClean="0"/>
            </a:br>
            <a:r>
              <a:rPr lang="" altLang="en-US" sz="2000" smtClean="0"/>
              <a:t> DAYS AND USES MORE CHEMICALS/CLEANING PRODUCTS </a:t>
            </a:r>
            <a:br>
              <a:rPr lang="" altLang="en-US" sz="2000" smtClean="0"/>
            </a:b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43125" cy="1265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altLang="en-US" smtClean="0"/>
              <a:t>UNITE HERE</a:t>
            </a:r>
            <a:endParaRPr lang="en-US" altLang="en-US" dirty="0" smtClean="0"/>
          </a:p>
        </p:txBody>
      </p:sp>
      <p:sp>
        <p:nvSpPr>
          <p:cNvPr id="921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950" cy="4243388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https://unitehere.org/campaign/hotel-rooms-should-be-cleaned-every-day/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859088" y="838200"/>
            <a:ext cx="5903912" cy="5500688"/>
          </a:xfrm>
        </p:spPr>
      </p:sp>
      <p:pic>
        <p:nvPicPr>
          <p:cNvPr id="9221" name="Picture 6" descr="C:\Users\Sue\Pictures\Screenshots\Screenshot (4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838200"/>
            <a:ext cx="44767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" smtClean="0"/>
              <a:t>AGRICULTURE GLOBALLY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" altLang="en-US" sz="2800" smtClean="0">
                <a:cs typeface="Arial" panose="020B0604020202020204" pitchFamily="34" charset="0"/>
              </a:rPr>
              <a:t>GLOBAL FOOD SYSTEM IS BROKEN</a:t>
            </a:r>
          </a:p>
          <a:p>
            <a:r>
              <a:rPr lang="" altLang="en-US" sz="2800" smtClean="0">
                <a:cs typeface="Arial" panose="020B0604020202020204" pitchFamily="34" charset="0"/>
              </a:rPr>
              <a:t>BIGGEST SINGLE SECTOR - 1 BILLION WORKERS</a:t>
            </a:r>
          </a:p>
          <a:p>
            <a:r>
              <a:rPr lang="" altLang="en-US" sz="2800" smtClean="0">
                <a:cs typeface="Arial" panose="020B0604020202020204" pitchFamily="34" charset="0"/>
              </a:rPr>
              <a:t>BIGGEST SINGLE EMPLOYER OF CHILD LABOUR = 70%</a:t>
            </a:r>
          </a:p>
          <a:p>
            <a:r>
              <a:rPr lang="" altLang="en-US" sz="2800" smtClean="0">
                <a:cs typeface="Arial" panose="020B0604020202020204" pitchFamily="34" charset="0"/>
              </a:rPr>
              <a:t>ONE OF 3 MOST DANGEROUS INDUSTRIES</a:t>
            </a:r>
          </a:p>
          <a:p>
            <a:r>
              <a:rPr lang="" altLang="en-US" sz="2800" smtClean="0">
                <a:cs typeface="Arial" panose="020B0604020202020204" pitchFamily="34" charset="0"/>
              </a:rPr>
              <a:t>DEPENDENT ON VULNERABLE, HIGHLY EXPLOITED MIGRANT WORKERS</a:t>
            </a:r>
          </a:p>
          <a:p>
            <a:r>
              <a:rPr lang="" altLang="en-US" sz="2800" smtClean="0">
                <a:cs typeface="Arial" panose="020B0604020202020204" pitchFamily="34" charset="0"/>
              </a:rPr>
              <a:t>AGRICULTURAL WORKERS DENIED THEIR FUNDAMENTAL RIGHTS TO ORGANISE AND BARGAIN</a:t>
            </a:r>
            <a:endParaRPr lang="en-US" altLang="en-US" sz="28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" smtClean="0"/>
              <a:t>AGRICULTURE &amp; </a:t>
            </a:r>
            <a:r>
              <a:rPr lang="en-US" dirty="0" smtClean="0"/>
              <a:t>F</a:t>
            </a:r>
            <a:r>
              <a:rPr lang="" smtClean="0"/>
              <a:t>OOD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2" descr="C:\Users\Sue\Pictures\Screenshots\Screenshot (4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693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43125" cy="1265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altLang="en-US" sz="2000" b="1" smtClean="0"/>
              <a:t>AGRICULTURE &amp; </a:t>
            </a:r>
            <a:r>
              <a:rPr lang="en-US" altLang="en-US" sz="2000" b="1" dirty="0" smtClean="0"/>
              <a:t>F</a:t>
            </a:r>
            <a:r>
              <a:rPr lang="" altLang="en-US" sz="2000" b="1" smtClean="0"/>
              <a:t>OOD </a:t>
            </a:r>
            <a:endParaRPr lang="en-US" altLang="en-US" sz="2000" b="1" dirty="0" smtClean="0"/>
          </a:p>
        </p:txBody>
      </p:sp>
      <p:sp>
        <p:nvSpPr>
          <p:cNvPr id="1229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950" cy="424338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859088" y="838200"/>
            <a:ext cx="5903912" cy="5500688"/>
          </a:xfrm>
        </p:spPr>
      </p:sp>
      <p:pic>
        <p:nvPicPr>
          <p:cNvPr id="12293" name="Picture 5" descr="C:\Users\Sue\Pictures\Screenshots\Screenshot (4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762000"/>
            <a:ext cx="90106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dirty="0" smtClean="0">
                <a:solidFill>
                  <a:srgbClr val="FF0000"/>
                </a:solidFill>
              </a:rPr>
              <a:t/>
            </a:r>
            <a:br>
              <a:rPr lang="" dirty="0" smtClean="0">
                <a:solidFill>
                  <a:srgbClr val="FF0000"/>
                </a:solidFill>
              </a:rPr>
            </a:br>
            <a:r>
              <a:rPr lang="" b="1" dirty="0" smtClean="0">
                <a:solidFill>
                  <a:srgbClr val="00B050"/>
                </a:solidFill>
              </a:rPr>
              <a:t/>
            </a:r>
            <a:br>
              <a:rPr lang="" b="1" dirty="0" smtClean="0">
                <a:solidFill>
                  <a:srgbClr val="00B05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" altLang="en-US" sz="6600" b="1" smtClean="0">
                <a:solidFill>
                  <a:srgbClr val="00B050"/>
                </a:solidFill>
              </a:rPr>
              <a:t>HOW DO WE </a:t>
            </a:r>
            <a:r>
              <a:rPr lang="" altLang="en-US" sz="6600" b="1" smtClean="0">
                <a:solidFill>
                  <a:srgbClr val="00B050"/>
                </a:solidFill>
              </a:rPr>
              <a:t/>
            </a:r>
            <a:br>
              <a:rPr lang="" altLang="en-US" sz="6600" b="1" smtClean="0">
                <a:solidFill>
                  <a:srgbClr val="00B050"/>
                </a:solidFill>
              </a:rPr>
            </a:br>
            <a:r>
              <a:rPr lang="" altLang="en-US" sz="6600" b="1" smtClean="0">
                <a:solidFill>
                  <a:srgbClr val="00B050"/>
                </a:solidFill>
              </a:rPr>
              <a:t>DRIVE </a:t>
            </a:r>
            <a:r>
              <a:rPr lang="" altLang="en-US" sz="6600" b="1" smtClean="0">
                <a:solidFill>
                  <a:srgbClr val="00B050"/>
                </a:solidFill>
              </a:rPr>
              <a:t/>
            </a:r>
            <a:br>
              <a:rPr lang="" altLang="en-US" sz="6600" b="1" smtClean="0">
                <a:solidFill>
                  <a:srgbClr val="00B050"/>
                </a:solidFill>
              </a:rPr>
            </a:br>
            <a:r>
              <a:rPr lang="" altLang="en-US" sz="6600" b="1" smtClean="0">
                <a:solidFill>
                  <a:srgbClr val="00B050"/>
                </a:solidFill>
              </a:rPr>
              <a:t>THE CHANGE?</a:t>
            </a:r>
            <a:r>
              <a:rPr lang="" altLang="en-US" sz="1800" b="1" smtClean="0">
                <a:solidFill>
                  <a:srgbClr val="00B050"/>
                </a:solidFill>
              </a:rPr>
              <a:t/>
            </a:r>
            <a:br>
              <a:rPr lang="" altLang="en-US" sz="1800" b="1" smtClean="0">
                <a:solidFill>
                  <a:srgbClr val="00B050"/>
                </a:solidFill>
              </a:rPr>
            </a:br>
            <a:endParaRPr lang="en-US" altLang="en-US" sz="18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>
              <a:defRPr/>
            </a:pPr>
            <a:r>
              <a:rPr lang="" smtClean="0"/>
              <a:t>GENDER PROOF OUR RESPONSES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/>
          <a:lstStyle/>
          <a:p>
            <a:endParaRPr lang="en-US" altLang="en-US" smtClean="0">
              <a:hlinkClick r:id="rId2"/>
            </a:endParaRPr>
          </a:p>
          <a:p>
            <a:endParaRPr lang="en-US" altLang="en-US" smtClean="0"/>
          </a:p>
        </p:txBody>
      </p:sp>
      <p:sp>
        <p:nvSpPr>
          <p:cNvPr id="1434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" altLang="en-US" smtClean="0"/>
              <a:t>TWO EXAMPLES:</a:t>
            </a:r>
            <a:br>
              <a:rPr lang="" altLang="en-US" smtClean="0"/>
            </a:br>
            <a:r>
              <a:rPr lang="" altLang="en-US" smtClean="0"/>
              <a:t>WOMEN BANANA WORKERS LAID-OFF WHEN PLANTATIONS DEVASTATED BY STORMS</a:t>
            </a:r>
          </a:p>
          <a:p>
            <a:endParaRPr lang="" altLang="en-US" smtClean="0"/>
          </a:p>
          <a:p>
            <a:r>
              <a:rPr lang="" altLang="en-US" smtClean="0"/>
              <a:t>MOST TEA PICKERS ARE WOMEN </a:t>
            </a:r>
            <a:r>
              <a:rPr lang="en-US" altLang="en-US" smtClean="0"/>
              <a:t>–</a:t>
            </a:r>
            <a:r>
              <a:rPr lang="" altLang="en-US" smtClean="0"/>
              <a:t> ALREADY LOSING INCOME BECAUSE OF THE DROP IN YIELDS </a:t>
            </a:r>
          </a:p>
          <a:p>
            <a:endParaRPr lang="en-US" altLang="en-US" smtClean="0"/>
          </a:p>
        </p:txBody>
      </p:sp>
      <p:pic>
        <p:nvPicPr>
          <p:cNvPr id="14341" name="Picture 2" descr="C:\Users\Sue\Pictures\Saved Pictures\WB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4114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Users\Sue\Pictures\Screenshots\Screenshot (5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6172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958</TotalTime>
  <Words>304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Arial Black</vt:lpstr>
      <vt:lpstr>Wingdings</vt:lpstr>
      <vt:lpstr>Clarity</vt:lpstr>
      <vt:lpstr>             Unite the Union ENVIRONMENT  Conference/webinar  September 16, 2021</vt:lpstr>
      <vt:lpstr>PowerPoint Presentation</vt:lpstr>
      <vt:lpstr>HOSPITALITY – FAKE CLAIMS </vt:lpstr>
      <vt:lpstr>UNITE HERE</vt:lpstr>
      <vt:lpstr>AGRICULTURE GLOBALLY</vt:lpstr>
      <vt:lpstr>AGRICULTURE &amp; FOOD</vt:lpstr>
      <vt:lpstr>AGRICULTURE &amp; FOOD </vt:lpstr>
      <vt:lpstr>  </vt:lpstr>
      <vt:lpstr>GENDER PROOF OUR RESPONSES</vt:lpstr>
      <vt:lpstr>PowerPoint Presentation</vt:lpstr>
      <vt:lpstr>ORGANISE, ORGANISE, ORGANISE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IUF AWTG BOARD MEETING   10-14 NOVEMEBER, 2008.  BUENOS ARIES,ARGENTINA</dc:title>
  <dc:creator>OMARA</dc:creator>
  <cp:lastModifiedBy>Heppell, Adam</cp:lastModifiedBy>
  <cp:revision>71</cp:revision>
  <dcterms:created xsi:type="dcterms:W3CDTF">2002-11-07T04:11:31Z</dcterms:created>
  <dcterms:modified xsi:type="dcterms:W3CDTF">2021-10-05T13:11:54Z</dcterms:modified>
</cp:coreProperties>
</file>