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7" d="100"/>
          <a:sy n="107" d="100"/>
        </p:scale>
        <p:origin x="-102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mtClean="0"/>
              <a:t>The Organising Cycle</a:t>
            </a:r>
            <a:endParaRPr lang="en-US" altLang="en-US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sz="2800" smtClean="0"/>
              <a:t>Introducing organising theory and practice</a:t>
            </a:r>
            <a:endParaRPr lang="en-US" altLang="en-US" sz="280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666">
            <a:off x="8161046" y="4490464"/>
            <a:ext cx="3013656" cy="128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4"/>
          <p:cNvSpPr>
            <a:spLocks noChangeArrowheads="1"/>
          </p:cNvSpPr>
          <p:nvPr/>
        </p:nvSpPr>
        <p:spPr bwMode="auto">
          <a:xfrm>
            <a:off x="2362488" y="869176"/>
            <a:ext cx="7038964" cy="468785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 b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495800" y="4938683"/>
            <a:ext cx="3352800" cy="71913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Educate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940800" y="3141664"/>
            <a:ext cx="2502517" cy="72072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Organise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81740" y="3213101"/>
            <a:ext cx="2681078" cy="72072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Action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394200" y="767674"/>
            <a:ext cx="3454400" cy="57467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Issues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149600" y="158842"/>
            <a:ext cx="5791200" cy="50482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Workplace Organising</a:t>
            </a:r>
          </a:p>
        </p:txBody>
      </p:sp>
      <p:sp>
        <p:nvSpPr>
          <p:cNvPr id="4104" name="Text Box 19"/>
          <p:cNvSpPr txBox="1">
            <a:spLocks noChangeArrowheads="1"/>
          </p:cNvSpPr>
          <p:nvPr/>
        </p:nvSpPr>
        <p:spPr bwMode="auto">
          <a:xfrm>
            <a:off x="639234" y="2133600"/>
            <a:ext cx="2455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4105" name="Text Box 27"/>
          <p:cNvSpPr txBox="1">
            <a:spLocks noChangeArrowheads="1"/>
          </p:cNvSpPr>
          <p:nvPr/>
        </p:nvSpPr>
        <p:spPr bwMode="auto">
          <a:xfrm>
            <a:off x="914400" y="6400800"/>
            <a:ext cx="985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4106" name="Text Box 28"/>
          <p:cNvSpPr txBox="1">
            <a:spLocks noChangeArrowheads="1"/>
          </p:cNvSpPr>
          <p:nvPr/>
        </p:nvSpPr>
        <p:spPr bwMode="auto">
          <a:xfrm>
            <a:off x="482600" y="6308725"/>
            <a:ext cx="1127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0">
                <a:latin typeface="Trebuchet MS" pitchFamily="34" charset="0"/>
              </a:rPr>
              <a:t>Every point of contact is an opportunity to educate, support and develop each activist</a:t>
            </a:r>
          </a:p>
        </p:txBody>
      </p:sp>
      <p:sp>
        <p:nvSpPr>
          <p:cNvPr id="4108" name="Text Box 37"/>
          <p:cNvSpPr txBox="1">
            <a:spLocks noChangeArrowheads="1"/>
          </p:cNvSpPr>
          <p:nvPr/>
        </p:nvSpPr>
        <p:spPr bwMode="auto">
          <a:xfrm>
            <a:off x="7920567" y="208121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4109" name="Text Box 39"/>
          <p:cNvSpPr txBox="1">
            <a:spLocks noChangeArrowheads="1"/>
          </p:cNvSpPr>
          <p:nvPr/>
        </p:nvSpPr>
        <p:spPr bwMode="auto">
          <a:xfrm>
            <a:off x="7823201" y="2081213"/>
            <a:ext cx="1248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2098" name="Rectangle 50"/>
          <p:cNvSpPr>
            <a:spLocks noGrp="1" noChangeArrowheads="1"/>
          </p:cNvSpPr>
          <p:nvPr>
            <p:ph type="body" idx="4294967295"/>
          </p:nvPr>
        </p:nvSpPr>
        <p:spPr>
          <a:xfrm>
            <a:off x="3310467" y="1414463"/>
            <a:ext cx="5761567" cy="4175125"/>
          </a:xfrm>
          <a:prstGeom prst="rect">
            <a:avLst/>
          </a:prstGeom>
        </p:spPr>
        <p:txBody>
          <a:bodyPr/>
          <a:lstStyle/>
          <a:p>
            <a:r>
              <a:rPr kumimoji="0" lang="en-GB" altLang="en-US" sz="2800" dirty="0" smtClean="0">
                <a:latin typeface="Arial" charset="0"/>
              </a:rPr>
              <a:t>The organising cycle</a:t>
            </a:r>
          </a:p>
          <a:p>
            <a:r>
              <a:rPr kumimoji="0" lang="en-GB" altLang="en-US" sz="2800" dirty="0" smtClean="0">
                <a:latin typeface="Arial" charset="0"/>
              </a:rPr>
              <a:t>We always work around the cycle</a:t>
            </a:r>
          </a:p>
          <a:p>
            <a:r>
              <a:rPr kumimoji="0" lang="en-GB" altLang="en-US" sz="2800" dirty="0" smtClean="0">
                <a:latin typeface="Arial" charset="0"/>
              </a:rPr>
              <a:t>We start at issue and end at action</a:t>
            </a:r>
          </a:p>
          <a:p>
            <a:r>
              <a:rPr kumimoji="0" lang="en-GB" altLang="en-US" sz="2800" dirty="0" smtClean="0">
                <a:latin typeface="Arial" charset="0"/>
              </a:rPr>
              <a:t>We never jump a stage</a:t>
            </a:r>
          </a:p>
          <a:p>
            <a:endParaRPr lang="en-GB" altLang="en-US" sz="2800" dirty="0" smtClean="0">
              <a:latin typeface="Arial" charset="0"/>
            </a:endParaRPr>
          </a:p>
        </p:txBody>
      </p:sp>
      <p:pic>
        <p:nvPicPr>
          <p:cNvPr id="16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147671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2441575" y="838200"/>
            <a:ext cx="7308851" cy="4861264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 b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367741" y="1128790"/>
            <a:ext cx="3456517" cy="79216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Issues</a:t>
            </a:r>
          </a:p>
          <a:p>
            <a:pPr algn="ctr" eaLnBrk="1" hangingPunct="1">
              <a:defRPr/>
            </a:pPr>
            <a:endParaRPr lang="en-GB" altLang="en-US" sz="240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200400" y="59817"/>
            <a:ext cx="5791200" cy="79216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Workplace Organising</a:t>
            </a:r>
          </a:p>
        </p:txBody>
      </p:sp>
      <p:sp>
        <p:nvSpPr>
          <p:cNvPr id="5125" name="Text Box 16"/>
          <p:cNvSpPr txBox="1">
            <a:spLocks noChangeArrowheads="1"/>
          </p:cNvSpPr>
          <p:nvPr/>
        </p:nvSpPr>
        <p:spPr bwMode="auto">
          <a:xfrm>
            <a:off x="639234" y="2133600"/>
            <a:ext cx="2455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5126" name="Text Box 24"/>
          <p:cNvSpPr txBox="1">
            <a:spLocks noChangeArrowheads="1"/>
          </p:cNvSpPr>
          <p:nvPr/>
        </p:nvSpPr>
        <p:spPr bwMode="auto">
          <a:xfrm>
            <a:off x="914400" y="6400800"/>
            <a:ext cx="985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5127" name="Text Box 25"/>
          <p:cNvSpPr txBox="1">
            <a:spLocks noChangeArrowheads="1"/>
          </p:cNvSpPr>
          <p:nvPr/>
        </p:nvSpPr>
        <p:spPr bwMode="auto">
          <a:xfrm>
            <a:off x="482600" y="6308725"/>
            <a:ext cx="1127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0">
                <a:latin typeface="Trebuchet MS" pitchFamily="34" charset="0"/>
              </a:rPr>
              <a:t>Every point of contact is an opportunity to educate, support and develop each activist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2640542" y="2565401"/>
            <a:ext cx="6910917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 b="0" dirty="0">
                <a:solidFill>
                  <a:schemeClr val="bg1"/>
                </a:solidFill>
              </a:rPr>
              <a:t>When we look for issues we are information gathering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 b="0" dirty="0">
                <a:solidFill>
                  <a:schemeClr val="bg1"/>
                </a:solidFill>
              </a:rPr>
              <a:t>What are the problems faced by your colleagues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 b="0" dirty="0">
                <a:solidFill>
                  <a:schemeClr val="bg1"/>
                </a:solidFill>
              </a:rPr>
              <a:t>How strongly do they feel about them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 b="0" dirty="0">
                <a:solidFill>
                  <a:schemeClr val="bg1"/>
                </a:solidFill>
              </a:rPr>
              <a:t>Would they help get them sorted out</a:t>
            </a:r>
            <a:endParaRPr lang="en-US" altLang="en-US" sz="2000" b="0" dirty="0">
              <a:solidFill>
                <a:schemeClr val="bg1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4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1584325" y="189707"/>
            <a:ext cx="9023351" cy="5571901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 b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9886952" y="3141664"/>
            <a:ext cx="2305049" cy="72072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Organise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3487209" y="20653"/>
            <a:ext cx="5791200" cy="6477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Workplace Organising</a:t>
            </a:r>
          </a:p>
        </p:txBody>
      </p:sp>
      <p:sp>
        <p:nvSpPr>
          <p:cNvPr id="6149" name="Text Box 16"/>
          <p:cNvSpPr txBox="1">
            <a:spLocks noChangeArrowheads="1"/>
          </p:cNvSpPr>
          <p:nvPr/>
        </p:nvSpPr>
        <p:spPr bwMode="auto">
          <a:xfrm>
            <a:off x="639234" y="2133600"/>
            <a:ext cx="2455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6150" name="Text Box 24"/>
          <p:cNvSpPr txBox="1">
            <a:spLocks noChangeArrowheads="1"/>
          </p:cNvSpPr>
          <p:nvPr/>
        </p:nvSpPr>
        <p:spPr bwMode="auto">
          <a:xfrm>
            <a:off x="914400" y="6400800"/>
            <a:ext cx="985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6151" name="Text Box 25"/>
          <p:cNvSpPr txBox="1">
            <a:spLocks noChangeArrowheads="1"/>
          </p:cNvSpPr>
          <p:nvPr/>
        </p:nvSpPr>
        <p:spPr bwMode="auto">
          <a:xfrm>
            <a:off x="482600" y="6308725"/>
            <a:ext cx="1127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0">
                <a:latin typeface="Trebuchet MS" pitchFamily="34" charset="0"/>
              </a:rPr>
              <a:t>Every point of contact is an opportunity to educate, support and develop each activist</a:t>
            </a:r>
          </a:p>
        </p:txBody>
      </p:sp>
      <p:sp>
        <p:nvSpPr>
          <p:cNvPr id="6152" name="Text Box 30"/>
          <p:cNvSpPr txBox="1">
            <a:spLocks noChangeArrowheads="1"/>
          </p:cNvSpPr>
          <p:nvPr/>
        </p:nvSpPr>
        <p:spPr bwMode="auto">
          <a:xfrm>
            <a:off x="4368800" y="3376613"/>
            <a:ext cx="345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4129" name="Rectangle 33"/>
          <p:cNvSpPr>
            <a:spLocks noGrp="1" noChangeArrowheads="1"/>
          </p:cNvSpPr>
          <p:nvPr>
            <p:ph type="body" idx="4294967295"/>
          </p:nvPr>
        </p:nvSpPr>
        <p:spPr>
          <a:xfrm>
            <a:off x="2558249" y="1560080"/>
            <a:ext cx="7075502" cy="373784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kumimoji="0" lang="en-GB" altLang="en-US" sz="2000" b="1" dirty="0" smtClean="0">
                <a:latin typeface="Arial" charset="0"/>
              </a:rPr>
              <a:t>Develop your Communications</a:t>
            </a:r>
          </a:p>
          <a:p>
            <a:pPr>
              <a:lnSpc>
                <a:spcPct val="80000"/>
              </a:lnSpc>
            </a:pPr>
            <a:r>
              <a:rPr kumimoji="0" lang="en-GB" altLang="en-US" sz="2000" b="1" dirty="0" smtClean="0">
                <a:latin typeface="Arial" charset="0"/>
              </a:rPr>
              <a:t>Develop your organising team</a:t>
            </a:r>
          </a:p>
          <a:p>
            <a:pPr>
              <a:lnSpc>
                <a:spcPct val="80000"/>
              </a:lnSpc>
            </a:pPr>
            <a:r>
              <a:rPr kumimoji="0" lang="en-GB" altLang="en-US" sz="2000" b="1" dirty="0" smtClean="0">
                <a:latin typeface="Arial" charset="0"/>
              </a:rPr>
              <a:t>Find our leaders</a:t>
            </a:r>
          </a:p>
          <a:p>
            <a:pPr>
              <a:lnSpc>
                <a:spcPct val="80000"/>
              </a:lnSpc>
            </a:pPr>
            <a:r>
              <a:rPr kumimoji="0" lang="en-GB" altLang="en-US" sz="2000" b="1" dirty="0" smtClean="0">
                <a:latin typeface="Arial" charset="0"/>
              </a:rPr>
              <a:t>Map our workplace</a:t>
            </a:r>
          </a:p>
          <a:p>
            <a:pPr>
              <a:lnSpc>
                <a:spcPct val="80000"/>
              </a:lnSpc>
            </a:pPr>
            <a:r>
              <a:rPr kumimoji="0" lang="en-GB" altLang="en-US" sz="2000" b="1" dirty="0" smtClean="0">
                <a:latin typeface="Arial" charset="0"/>
              </a:rPr>
              <a:t>Encourage workers to accept ownership of the organising campaign</a:t>
            </a:r>
          </a:p>
          <a:p>
            <a:pPr>
              <a:lnSpc>
                <a:spcPct val="80000"/>
              </a:lnSpc>
            </a:pPr>
            <a:r>
              <a:rPr kumimoji="0" lang="en-GB" altLang="en-US" sz="2000" b="1" dirty="0" smtClean="0">
                <a:latin typeface="Arial" charset="0"/>
              </a:rPr>
              <a:t>The organising team is key</a:t>
            </a:r>
          </a:p>
          <a:p>
            <a:pPr>
              <a:lnSpc>
                <a:spcPct val="80000"/>
              </a:lnSpc>
            </a:pPr>
            <a:r>
              <a:rPr lang="en-GB" altLang="en-US" b="1" dirty="0">
                <a:latin typeface="Arial" charset="0"/>
              </a:rPr>
              <a:t>By getting organised the workplace is supported by the RIO not serviced by the RIO</a:t>
            </a:r>
          </a:p>
          <a:p>
            <a:pPr>
              <a:lnSpc>
                <a:spcPct val="80000"/>
              </a:lnSpc>
            </a:pPr>
            <a:endParaRPr kumimoji="0" lang="en-GB" altLang="en-US" sz="2000" b="1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kumimoji="0" lang="en-GB" altLang="en-US" sz="2000" b="1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kumimoji="0" lang="en-GB" altLang="en-US" sz="2000" b="1" dirty="0" smtClean="0">
              <a:latin typeface="Arial" charset="0"/>
            </a:endParaRP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23116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2491173" y="498476"/>
            <a:ext cx="7209654" cy="499680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 b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845266" y="4799014"/>
            <a:ext cx="2495549" cy="79057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Educate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3200400" y="79175"/>
            <a:ext cx="5791200" cy="6477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Workplace Organising</a:t>
            </a:r>
          </a:p>
        </p:txBody>
      </p:sp>
      <p:sp>
        <p:nvSpPr>
          <p:cNvPr id="7173" name="Text Box 16"/>
          <p:cNvSpPr txBox="1">
            <a:spLocks noChangeArrowheads="1"/>
          </p:cNvSpPr>
          <p:nvPr/>
        </p:nvSpPr>
        <p:spPr bwMode="auto">
          <a:xfrm>
            <a:off x="639234" y="2133600"/>
            <a:ext cx="2455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7174" name="Text Box 24"/>
          <p:cNvSpPr txBox="1">
            <a:spLocks noChangeArrowheads="1"/>
          </p:cNvSpPr>
          <p:nvPr/>
        </p:nvSpPr>
        <p:spPr bwMode="auto">
          <a:xfrm>
            <a:off x="914400" y="6400800"/>
            <a:ext cx="985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7175" name="Text Box 25"/>
          <p:cNvSpPr txBox="1">
            <a:spLocks noChangeArrowheads="1"/>
          </p:cNvSpPr>
          <p:nvPr/>
        </p:nvSpPr>
        <p:spPr bwMode="auto">
          <a:xfrm>
            <a:off x="482600" y="6308725"/>
            <a:ext cx="1127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0">
                <a:latin typeface="Trebuchet MS" pitchFamily="34" charset="0"/>
              </a:rPr>
              <a:t>Every point of contact is an opportunity to educate, support and develop each activist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3408635" y="1134046"/>
            <a:ext cx="6049433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GB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One-to-one communication</a:t>
            </a:r>
          </a:p>
          <a:p>
            <a:pPr>
              <a:defRPr/>
            </a:pPr>
            <a:endParaRPr lang="en-GB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r>
              <a:rPr lang="en-GB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Everyone involved must know their role and what we are doing</a:t>
            </a:r>
          </a:p>
          <a:p>
            <a:pPr>
              <a:defRPr/>
            </a:pPr>
            <a:endParaRPr lang="en-GB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r>
              <a:rPr lang="en-GB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Inoculate</a:t>
            </a:r>
          </a:p>
          <a:p>
            <a:pPr>
              <a:defRPr/>
            </a:pPr>
            <a:endParaRPr lang="en-GB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r>
              <a:rPr lang="en-GB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 all employers will react the same</a:t>
            </a:r>
          </a:p>
          <a:p>
            <a:pPr>
              <a:defRPr/>
            </a:pPr>
            <a:endParaRPr lang="en-GB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r>
              <a:rPr lang="en-GB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Give people an insight into what the employer might do</a:t>
            </a:r>
          </a:p>
          <a:p>
            <a:pPr>
              <a:defRPr/>
            </a:pPr>
            <a:endParaRPr lang="en-GB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US" altLang="en-US" sz="2400" b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2247593" y="513556"/>
            <a:ext cx="7620000" cy="514152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 b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31801" y="2652516"/>
            <a:ext cx="2976033" cy="863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161993" y="188912"/>
            <a:ext cx="5791200" cy="64928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Workplace Organising</a:t>
            </a:r>
          </a:p>
        </p:txBody>
      </p:sp>
      <p:sp>
        <p:nvSpPr>
          <p:cNvPr id="8197" name="Text Box 16"/>
          <p:cNvSpPr txBox="1">
            <a:spLocks noChangeArrowheads="1"/>
          </p:cNvSpPr>
          <p:nvPr/>
        </p:nvSpPr>
        <p:spPr bwMode="auto">
          <a:xfrm>
            <a:off x="639234" y="2133600"/>
            <a:ext cx="2455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8198" name="Text Box 24"/>
          <p:cNvSpPr txBox="1">
            <a:spLocks noChangeArrowheads="1"/>
          </p:cNvSpPr>
          <p:nvPr/>
        </p:nvSpPr>
        <p:spPr bwMode="auto">
          <a:xfrm>
            <a:off x="914400" y="6400800"/>
            <a:ext cx="985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8199" name="Text Box 25"/>
          <p:cNvSpPr txBox="1">
            <a:spLocks noChangeArrowheads="1"/>
          </p:cNvSpPr>
          <p:nvPr/>
        </p:nvSpPr>
        <p:spPr bwMode="auto">
          <a:xfrm>
            <a:off x="482600" y="6308725"/>
            <a:ext cx="1127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0">
                <a:latin typeface="Trebuchet MS" pitchFamily="34" charset="0"/>
              </a:rPr>
              <a:t>Every point of contact is an opportunity to educate, support and develop each activist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3790951" y="1249456"/>
            <a:ext cx="48006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GB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Collective action can be anything from wearing the same colour T shirt to anything you might think will help that is legal.</a:t>
            </a:r>
          </a:p>
          <a:p>
            <a:pPr eaLnBrk="1" hangingPunct="1">
              <a:buFontTx/>
              <a:buChar char="•"/>
              <a:defRPr/>
            </a:pPr>
            <a:endParaRPr lang="en-GB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GB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Collective action comes from the one-to-one process and the organising team</a:t>
            </a:r>
          </a:p>
          <a:p>
            <a:pPr eaLnBrk="1" hangingPunct="1">
              <a:buFontTx/>
              <a:buChar char="•"/>
              <a:defRPr/>
            </a:pPr>
            <a:endParaRPr lang="en-GB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GB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gives members a chance to do something about issues which are important to them.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9763" y="260351"/>
            <a:ext cx="9472474" cy="7921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Organising Theory and Practice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341438"/>
            <a:ext cx="10363200" cy="3701079"/>
          </a:xfrm>
          <a:prstGeom prst="rect">
            <a:avLst/>
          </a:prstGeom>
        </p:spPr>
        <p:txBody>
          <a:bodyPr/>
          <a:lstStyle/>
          <a:p>
            <a:pPr algn="ctr"/>
            <a:endParaRPr lang="en-GB" altLang="en-US" sz="4400" dirty="0" smtClean="0"/>
          </a:p>
          <a:p>
            <a:pPr algn="ctr"/>
            <a:r>
              <a:rPr lang="en-GB" altLang="en-US" sz="4400" dirty="0" smtClean="0"/>
              <a:t>Worker to Worker organising is the most effective way to organise</a:t>
            </a:r>
          </a:p>
          <a:p>
            <a:pPr algn="ctr"/>
            <a:endParaRPr lang="en-GB" altLang="en-US" sz="4400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40873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24</TotalTime>
  <Words>292</Words>
  <Application>Microsoft Office PowerPoint</Application>
  <PresentationFormat>Custom</PresentationFormat>
  <Paragraphs>53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Main Event</vt:lpstr>
      <vt:lpstr>The Organising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Organising Theory and 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Pearson, Andy</dc:creator>
  <cp:lastModifiedBy>John Curr</cp:lastModifiedBy>
  <cp:revision>6</cp:revision>
  <dcterms:created xsi:type="dcterms:W3CDTF">2021-05-11T12:41:35Z</dcterms:created>
  <dcterms:modified xsi:type="dcterms:W3CDTF">2021-08-30T11:57:36Z</dcterms:modified>
</cp:coreProperties>
</file>