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4B5D"/>
    <a:srgbClr val="0073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7" autoAdjust="0"/>
    <p:restoredTop sz="86477" autoAdjust="0"/>
  </p:normalViewPr>
  <p:slideViewPr>
    <p:cSldViewPr snapToObjects="1" showGuides="1">
      <p:cViewPr varScale="1">
        <p:scale>
          <a:sx n="93" d="100"/>
          <a:sy n="93" d="100"/>
        </p:scale>
        <p:origin x="1038" y="84"/>
      </p:cViewPr>
      <p:guideLst>
        <p:guide orient="horz" pos="2160"/>
        <p:guide pos="2880"/>
      </p:guideLst>
    </p:cSldViewPr>
  </p:slideViewPr>
  <p:outlineViewPr>
    <p:cViewPr>
      <p:scale>
        <a:sx n="33" d="100"/>
        <a:sy n="33" d="100"/>
      </p:scale>
      <p:origin x="0" y="-26508"/>
    </p:cViewPr>
  </p:outlineViewPr>
  <p:notesTextViewPr>
    <p:cViewPr>
      <p:scale>
        <a:sx n="1" d="1"/>
        <a:sy n="1" d="1"/>
      </p:scale>
      <p:origin x="0" y="0"/>
    </p:cViewPr>
  </p:notesTextViewPr>
  <p:sorterViewPr>
    <p:cViewPr>
      <p:scale>
        <a:sx n="100" d="100"/>
        <a:sy n="100" d="100"/>
      </p:scale>
      <p:origin x="0" y="-225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80232" y="341679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C0C119-2CDB-40D6-998D-D8D494523A70}"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BA9B2D-8E16-437E-8CC8-762C4E993A84}" type="slidenum">
              <a:rPr lang="en-GB" smtClean="0"/>
              <a:t>‹#›</a:t>
            </a:fld>
            <a:endParaRPr lang="en-GB"/>
          </a:p>
        </p:txBody>
      </p:sp>
      <p:grpSp>
        <p:nvGrpSpPr>
          <p:cNvPr id="7" name="Group 6"/>
          <p:cNvGrpSpPr/>
          <p:nvPr userDrawn="1"/>
        </p:nvGrpSpPr>
        <p:grpSpPr>
          <a:xfrm>
            <a:off x="251520" y="5301208"/>
            <a:ext cx="8640960" cy="906016"/>
            <a:chOff x="251520" y="5136232"/>
            <a:chExt cx="8640960" cy="906016"/>
          </a:xfrm>
        </p:grpSpPr>
        <p:cxnSp>
          <p:nvCxnSpPr>
            <p:cNvPr id="8" name="Straight Connector 7"/>
            <p:cNvCxnSpPr/>
            <p:nvPr/>
          </p:nvCxnSpPr>
          <p:spPr>
            <a:xfrm>
              <a:off x="251520" y="5589240"/>
              <a:ext cx="8640960" cy="0"/>
            </a:xfrm>
            <a:prstGeom prst="line">
              <a:avLst/>
            </a:prstGeom>
            <a:ln w="57150">
              <a:solidFill>
                <a:srgbClr val="00738A"/>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56890" y="5136232"/>
              <a:ext cx="775550" cy="906016"/>
            </a:xfrm>
            <a:prstGeom prst="rect">
              <a:avLst/>
            </a:prstGeom>
          </p:spPr>
        </p:pic>
      </p:grpSp>
    </p:spTree>
    <p:extLst>
      <p:ext uri="{BB962C8B-B14F-4D97-AF65-F5344CB8AC3E}">
        <p14:creationId xmlns:p14="http://schemas.microsoft.com/office/powerpoint/2010/main" val="654411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C0C119-2CDB-40D6-998D-D8D494523A70}"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BA9B2D-8E16-437E-8CC8-762C4E993A84}" type="slidenum">
              <a:rPr lang="en-GB" smtClean="0"/>
              <a:t>‹#›</a:t>
            </a:fld>
            <a:endParaRPr lang="en-GB"/>
          </a:p>
        </p:txBody>
      </p:sp>
    </p:spTree>
    <p:extLst>
      <p:ext uri="{BB962C8B-B14F-4D97-AF65-F5344CB8AC3E}">
        <p14:creationId xmlns:p14="http://schemas.microsoft.com/office/powerpoint/2010/main" val="14943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C0C119-2CDB-40D6-998D-D8D494523A70}"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BA9B2D-8E16-437E-8CC8-762C4E993A84}" type="slidenum">
              <a:rPr lang="en-GB" smtClean="0"/>
              <a:t>‹#›</a:t>
            </a:fld>
            <a:endParaRPr lang="en-GB"/>
          </a:p>
        </p:txBody>
      </p:sp>
    </p:spTree>
    <p:extLst>
      <p:ext uri="{BB962C8B-B14F-4D97-AF65-F5344CB8AC3E}">
        <p14:creationId xmlns:p14="http://schemas.microsoft.com/office/powerpoint/2010/main" val="335729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C0C119-2CDB-40D6-998D-D8D494523A70}"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BA9B2D-8E16-437E-8CC8-762C4E993A84}" type="slidenum">
              <a:rPr lang="en-GB" smtClean="0"/>
              <a:t>‹#›</a:t>
            </a:fld>
            <a:endParaRPr lang="en-GB"/>
          </a:p>
        </p:txBody>
      </p:sp>
      <p:grpSp>
        <p:nvGrpSpPr>
          <p:cNvPr id="7" name="Group 6"/>
          <p:cNvGrpSpPr/>
          <p:nvPr userDrawn="1"/>
        </p:nvGrpSpPr>
        <p:grpSpPr>
          <a:xfrm>
            <a:off x="236395" y="5589240"/>
            <a:ext cx="8640960" cy="906016"/>
            <a:chOff x="251520" y="5136232"/>
            <a:chExt cx="8640960" cy="906016"/>
          </a:xfrm>
        </p:grpSpPr>
        <p:cxnSp>
          <p:nvCxnSpPr>
            <p:cNvPr id="8" name="Straight Connector 7"/>
            <p:cNvCxnSpPr/>
            <p:nvPr/>
          </p:nvCxnSpPr>
          <p:spPr>
            <a:xfrm>
              <a:off x="251520" y="5589240"/>
              <a:ext cx="8640960" cy="0"/>
            </a:xfrm>
            <a:prstGeom prst="line">
              <a:avLst/>
            </a:prstGeom>
            <a:ln w="57150">
              <a:solidFill>
                <a:srgbClr val="00738A"/>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56890" y="5136232"/>
              <a:ext cx="775550" cy="906016"/>
            </a:xfrm>
            <a:prstGeom prst="rect">
              <a:avLst/>
            </a:prstGeom>
          </p:spPr>
        </p:pic>
      </p:grpSp>
    </p:spTree>
    <p:extLst>
      <p:ext uri="{BB962C8B-B14F-4D97-AF65-F5344CB8AC3E}">
        <p14:creationId xmlns:p14="http://schemas.microsoft.com/office/powerpoint/2010/main" val="366068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C0C119-2CDB-40D6-998D-D8D494523A70}" type="datetimeFigureOut">
              <a:rPr lang="en-GB" smtClean="0"/>
              <a:t>03/11/2022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BA9B2D-8E16-437E-8CC8-762C4E993A84}" type="slidenum">
              <a:rPr lang="en-GB" smtClean="0"/>
              <a:t>‹#›</a:t>
            </a:fld>
            <a:endParaRPr lang="en-GB"/>
          </a:p>
        </p:txBody>
      </p:sp>
    </p:spTree>
    <p:extLst>
      <p:ext uri="{BB962C8B-B14F-4D97-AF65-F5344CB8AC3E}">
        <p14:creationId xmlns:p14="http://schemas.microsoft.com/office/powerpoint/2010/main" val="2571464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C0C119-2CDB-40D6-998D-D8D494523A70}"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BA9B2D-8E16-437E-8CC8-762C4E993A84}" type="slidenum">
              <a:rPr lang="en-GB" smtClean="0"/>
              <a:t>‹#›</a:t>
            </a:fld>
            <a:endParaRPr lang="en-GB"/>
          </a:p>
        </p:txBody>
      </p:sp>
    </p:spTree>
    <p:extLst>
      <p:ext uri="{BB962C8B-B14F-4D97-AF65-F5344CB8AC3E}">
        <p14:creationId xmlns:p14="http://schemas.microsoft.com/office/powerpoint/2010/main" val="3080407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C0C119-2CDB-40D6-998D-D8D494523A70}" type="datetimeFigureOut">
              <a:rPr lang="en-GB" smtClean="0"/>
              <a:t>03/11/2022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BA9B2D-8E16-437E-8CC8-762C4E993A84}" type="slidenum">
              <a:rPr lang="en-GB" smtClean="0"/>
              <a:t>‹#›</a:t>
            </a:fld>
            <a:endParaRPr lang="en-GB"/>
          </a:p>
        </p:txBody>
      </p:sp>
    </p:spTree>
    <p:extLst>
      <p:ext uri="{BB962C8B-B14F-4D97-AF65-F5344CB8AC3E}">
        <p14:creationId xmlns:p14="http://schemas.microsoft.com/office/powerpoint/2010/main" val="238571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C0C119-2CDB-40D6-998D-D8D494523A70}" type="datetimeFigureOut">
              <a:rPr lang="en-GB" smtClean="0"/>
              <a:t>03/11/2022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BA9B2D-8E16-437E-8CC8-762C4E993A84}" type="slidenum">
              <a:rPr lang="en-GB" smtClean="0"/>
              <a:t>‹#›</a:t>
            </a:fld>
            <a:endParaRPr lang="en-GB"/>
          </a:p>
        </p:txBody>
      </p:sp>
    </p:spTree>
    <p:extLst>
      <p:ext uri="{BB962C8B-B14F-4D97-AF65-F5344CB8AC3E}">
        <p14:creationId xmlns:p14="http://schemas.microsoft.com/office/powerpoint/2010/main" val="1796868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C0C119-2CDB-40D6-998D-D8D494523A70}" type="datetimeFigureOut">
              <a:rPr lang="en-GB" smtClean="0"/>
              <a:t>03/11/2022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BA9B2D-8E16-437E-8CC8-762C4E993A84}" type="slidenum">
              <a:rPr lang="en-GB" smtClean="0"/>
              <a:t>‹#›</a:t>
            </a:fld>
            <a:endParaRPr lang="en-GB"/>
          </a:p>
        </p:txBody>
      </p:sp>
    </p:spTree>
    <p:extLst>
      <p:ext uri="{BB962C8B-B14F-4D97-AF65-F5344CB8AC3E}">
        <p14:creationId xmlns:p14="http://schemas.microsoft.com/office/powerpoint/2010/main" val="2958948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0C119-2CDB-40D6-998D-D8D494523A70}"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BA9B2D-8E16-437E-8CC8-762C4E993A84}" type="slidenum">
              <a:rPr lang="en-GB" smtClean="0"/>
              <a:t>‹#›</a:t>
            </a:fld>
            <a:endParaRPr lang="en-GB"/>
          </a:p>
        </p:txBody>
      </p:sp>
    </p:spTree>
    <p:extLst>
      <p:ext uri="{BB962C8B-B14F-4D97-AF65-F5344CB8AC3E}">
        <p14:creationId xmlns:p14="http://schemas.microsoft.com/office/powerpoint/2010/main" val="1496160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0C119-2CDB-40D6-998D-D8D494523A70}" type="datetimeFigureOut">
              <a:rPr lang="en-GB" smtClean="0"/>
              <a:t>03/11/2022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BA9B2D-8E16-437E-8CC8-762C4E993A84}" type="slidenum">
              <a:rPr lang="en-GB" smtClean="0"/>
              <a:t>‹#›</a:t>
            </a:fld>
            <a:endParaRPr lang="en-GB"/>
          </a:p>
        </p:txBody>
      </p:sp>
    </p:spTree>
    <p:extLst>
      <p:ext uri="{BB962C8B-B14F-4D97-AF65-F5344CB8AC3E}">
        <p14:creationId xmlns:p14="http://schemas.microsoft.com/office/powerpoint/2010/main" val="129012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0C119-2CDB-40D6-998D-D8D494523A70}" type="datetimeFigureOut">
              <a:rPr lang="en-GB" smtClean="0"/>
              <a:t>03/11/2022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A9B2D-8E16-437E-8CC8-762C4E993A84}" type="slidenum">
              <a:rPr lang="en-GB" smtClean="0"/>
              <a:t>‹#›</a:t>
            </a:fld>
            <a:endParaRPr lang="en-GB"/>
          </a:p>
        </p:txBody>
      </p:sp>
    </p:spTree>
    <p:extLst>
      <p:ext uri="{BB962C8B-B14F-4D97-AF65-F5344CB8AC3E}">
        <p14:creationId xmlns:p14="http://schemas.microsoft.com/office/powerpoint/2010/main" val="1515812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r>
              <a:rPr lang="en-GB" dirty="0" smtClean="0"/>
              <a:t>Transfer of Undertakings</a:t>
            </a:r>
            <a:br>
              <a:rPr lang="en-GB" dirty="0" smtClean="0"/>
            </a:br>
            <a:r>
              <a:rPr lang="en-GB" dirty="0"/>
              <a:t>(Protection of Employment)</a:t>
            </a:r>
            <a:br>
              <a:rPr lang="en-GB" dirty="0"/>
            </a:br>
            <a:r>
              <a:rPr lang="en-GB" dirty="0"/>
              <a:t>Regulations 2006</a:t>
            </a:r>
            <a:endParaRPr lang="en-GB" dirty="0"/>
          </a:p>
        </p:txBody>
      </p:sp>
      <p:sp>
        <p:nvSpPr>
          <p:cNvPr id="4" name="Subtitle 3"/>
          <p:cNvSpPr>
            <a:spLocks noGrp="1"/>
          </p:cNvSpPr>
          <p:nvPr>
            <p:ph type="subTitle" idx="1"/>
          </p:nvPr>
        </p:nvSpPr>
        <p:spPr/>
        <p:txBody>
          <a:bodyPr/>
          <a:lstStyle/>
          <a:p>
            <a:r>
              <a:rPr lang="en-GB" dirty="0" smtClean="0"/>
              <a:t>Martin Wright</a:t>
            </a:r>
          </a:p>
          <a:p>
            <a:r>
              <a:rPr lang="en-GB" dirty="0" smtClean="0"/>
              <a:t>Regional Legal Officer</a:t>
            </a:r>
          </a:p>
        </p:txBody>
      </p:sp>
    </p:spTree>
    <p:extLst>
      <p:ext uri="{BB962C8B-B14F-4D97-AF65-F5344CB8AC3E}">
        <p14:creationId xmlns:p14="http://schemas.microsoft.com/office/powerpoint/2010/main" val="4158731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dirty="0" smtClean="0"/>
              <a:t>What transfers? (3)</a:t>
            </a:r>
          </a:p>
        </p:txBody>
      </p:sp>
      <p:sp>
        <p:nvSpPr>
          <p:cNvPr id="12291" name="Content Placeholder 2"/>
          <p:cNvSpPr>
            <a:spLocks noGrp="1"/>
          </p:cNvSpPr>
          <p:nvPr>
            <p:ph idx="1"/>
          </p:nvPr>
        </p:nvSpPr>
        <p:spPr/>
        <p:txBody>
          <a:bodyPr>
            <a:normAutofit lnSpcReduction="10000"/>
          </a:bodyPr>
          <a:lstStyle/>
          <a:p>
            <a:endParaRPr lang="en-GB" altLang="en-US" dirty="0" smtClean="0"/>
          </a:p>
          <a:p>
            <a:endParaRPr lang="en-GB" altLang="en-US" dirty="0" smtClean="0"/>
          </a:p>
          <a:p>
            <a:r>
              <a:rPr lang="en-GB" altLang="en-US" dirty="0" smtClean="0"/>
              <a:t>Recognition – voluntary “only if the organised grouping or resources maintains an identity distinct form the remainder of the workforce” </a:t>
            </a:r>
            <a:r>
              <a:rPr lang="en-GB" altLang="en-US" dirty="0" err="1" smtClean="0"/>
              <a:t>reg</a:t>
            </a:r>
            <a:r>
              <a:rPr lang="en-GB" altLang="en-US" dirty="0" smtClean="0"/>
              <a:t> 6</a:t>
            </a:r>
          </a:p>
          <a:p>
            <a:r>
              <a:rPr lang="en-GB" altLang="en-US" dirty="0" smtClean="0"/>
              <a:t>Collective Agreements – Reg 4A   a transferee who is not a party to the collective bargaining is not bound by a CA after the transfer</a:t>
            </a:r>
          </a:p>
          <a:p>
            <a:endParaRPr lang="en-GB" altLang="en-US" dirty="0" smtClean="0"/>
          </a:p>
        </p:txBody>
      </p:sp>
    </p:spTree>
    <p:extLst>
      <p:ext uri="{BB962C8B-B14F-4D97-AF65-F5344CB8AC3E}">
        <p14:creationId xmlns:p14="http://schemas.microsoft.com/office/powerpoint/2010/main" val="39349525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GB" altLang="en-US" dirty="0" smtClean="0"/>
              <a:t>Changes to terms and conditions (1)</a:t>
            </a:r>
          </a:p>
        </p:txBody>
      </p:sp>
      <p:sp>
        <p:nvSpPr>
          <p:cNvPr id="13315" name="Content Placeholder 2"/>
          <p:cNvSpPr>
            <a:spLocks noGrp="1"/>
          </p:cNvSpPr>
          <p:nvPr>
            <p:ph idx="1"/>
          </p:nvPr>
        </p:nvSpPr>
        <p:spPr/>
        <p:txBody>
          <a:bodyPr/>
          <a:lstStyle/>
          <a:p>
            <a:endParaRPr lang="en-GB" altLang="en-US" dirty="0" smtClean="0"/>
          </a:p>
          <a:p>
            <a:endParaRPr lang="en-GB" altLang="en-US" dirty="0" smtClean="0"/>
          </a:p>
          <a:p>
            <a:r>
              <a:rPr lang="en-GB" altLang="en-US" dirty="0" smtClean="0"/>
              <a:t>Variation is void only if the sole or principal reason for the variation is the transfer itself</a:t>
            </a:r>
          </a:p>
        </p:txBody>
      </p:sp>
    </p:spTree>
    <p:extLst>
      <p:ext uri="{BB962C8B-B14F-4D97-AF65-F5344CB8AC3E}">
        <p14:creationId xmlns:p14="http://schemas.microsoft.com/office/powerpoint/2010/main" val="18363149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r>
              <a:rPr lang="en-GB" altLang="en-US" dirty="0" smtClean="0"/>
              <a:t>Changes to terms and conditions (2)</a:t>
            </a:r>
          </a:p>
        </p:txBody>
      </p:sp>
      <p:sp>
        <p:nvSpPr>
          <p:cNvPr id="3" name="Content Placeholder 2"/>
          <p:cNvSpPr>
            <a:spLocks noGrp="1"/>
          </p:cNvSpPr>
          <p:nvPr>
            <p:ph idx="1"/>
          </p:nvPr>
        </p:nvSpPr>
        <p:spPr/>
        <p:txBody>
          <a:bodyPr>
            <a:normAutofit/>
          </a:bodyPr>
          <a:lstStyle/>
          <a:p>
            <a:pPr marL="0" indent="0">
              <a:buFont typeface="Wingdings" panose="05000000000000000000" pitchFamily="2" charset="2"/>
              <a:buNone/>
              <a:defRPr/>
            </a:pPr>
            <a:r>
              <a:rPr lang="en-GB" dirty="0" smtClean="0"/>
              <a:t>Variation </a:t>
            </a:r>
            <a:r>
              <a:rPr lang="en-GB" dirty="0" smtClean="0"/>
              <a:t>is valid if: </a:t>
            </a:r>
          </a:p>
          <a:p>
            <a:pPr marL="0" indent="0">
              <a:buFont typeface="Wingdings" panose="05000000000000000000" pitchFamily="2" charset="2"/>
              <a:buNone/>
              <a:defRPr/>
            </a:pPr>
            <a:r>
              <a:rPr lang="en-GB" dirty="0" smtClean="0"/>
              <a:t> </a:t>
            </a:r>
          </a:p>
          <a:p>
            <a:pPr>
              <a:defRPr/>
            </a:pPr>
            <a:r>
              <a:rPr lang="en-GB" dirty="0" smtClean="0"/>
              <a:t>The reason for the variation is an ETO reason entailing changes in the workforce, provided the employer and employee agree; or</a:t>
            </a:r>
          </a:p>
          <a:p>
            <a:pPr>
              <a:defRPr/>
            </a:pPr>
            <a:r>
              <a:rPr lang="en-GB" dirty="0" smtClean="0"/>
              <a:t>The terms of the contract permit the employer to make such a variation.</a:t>
            </a:r>
          </a:p>
          <a:p>
            <a:pPr marL="0" indent="0">
              <a:buFont typeface="Wingdings" panose="05000000000000000000" pitchFamily="2" charset="2"/>
              <a:buNone/>
              <a:defRPr/>
            </a:pPr>
            <a:endParaRPr lang="en-GB" dirty="0"/>
          </a:p>
        </p:txBody>
      </p:sp>
    </p:spTree>
    <p:extLst>
      <p:ext uri="{BB962C8B-B14F-4D97-AF65-F5344CB8AC3E}">
        <p14:creationId xmlns:p14="http://schemas.microsoft.com/office/powerpoint/2010/main" val="32764942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r>
              <a:rPr lang="en-GB" altLang="en-US" dirty="0" smtClean="0"/>
              <a:t>When will a transfer be a reason </a:t>
            </a:r>
            <a:br>
              <a:rPr lang="en-GB" altLang="en-US" dirty="0" smtClean="0"/>
            </a:br>
            <a:r>
              <a:rPr lang="en-GB" altLang="en-US" dirty="0" smtClean="0"/>
              <a:t>for the change?</a:t>
            </a:r>
          </a:p>
        </p:txBody>
      </p:sp>
      <p:sp>
        <p:nvSpPr>
          <p:cNvPr id="3" name="Content Placeholder 2"/>
          <p:cNvSpPr>
            <a:spLocks noGrp="1"/>
          </p:cNvSpPr>
          <p:nvPr>
            <p:ph idx="1"/>
          </p:nvPr>
        </p:nvSpPr>
        <p:spPr/>
        <p:txBody>
          <a:bodyPr>
            <a:normAutofit fontScale="85000" lnSpcReduction="20000"/>
          </a:bodyPr>
          <a:lstStyle/>
          <a:p>
            <a:pPr marL="0" indent="0">
              <a:buFont typeface="Wingdings" panose="05000000000000000000" pitchFamily="2" charset="2"/>
              <a:buNone/>
              <a:defRPr/>
            </a:pPr>
            <a:endParaRPr lang="en-GB" dirty="0" smtClean="0"/>
          </a:p>
          <a:p>
            <a:pPr>
              <a:defRPr/>
            </a:pPr>
            <a:r>
              <a:rPr lang="en-GB" dirty="0" smtClean="0"/>
              <a:t>To harmonise terms and conditions:  </a:t>
            </a:r>
          </a:p>
          <a:p>
            <a:pPr marL="0" indent="0">
              <a:buFont typeface="Wingdings" panose="05000000000000000000" pitchFamily="2" charset="2"/>
              <a:buNone/>
              <a:defRPr/>
            </a:pPr>
            <a:endParaRPr lang="en-GB" dirty="0" smtClean="0"/>
          </a:p>
          <a:p>
            <a:pPr>
              <a:defRPr/>
            </a:pPr>
            <a:r>
              <a:rPr lang="en-GB" dirty="0" smtClean="0"/>
              <a:t>There is no other explanation</a:t>
            </a:r>
          </a:p>
          <a:p>
            <a:pPr marL="0" indent="0">
              <a:buFont typeface="Wingdings" panose="05000000000000000000" pitchFamily="2" charset="2"/>
              <a:buNone/>
              <a:defRPr/>
            </a:pPr>
            <a:r>
              <a:rPr lang="en-GB" i="1" dirty="0"/>
              <a:t> </a:t>
            </a:r>
            <a:r>
              <a:rPr lang="en-GB" i="1" dirty="0" smtClean="0"/>
              <a:t>     -     </a:t>
            </a:r>
            <a:r>
              <a:rPr lang="en-GB" i="1" u="sng" dirty="0" smtClean="0"/>
              <a:t>P Bork International A/S v Foreningen AF arbejdsledere I Denmark </a:t>
            </a:r>
          </a:p>
          <a:p>
            <a:pPr marL="0" indent="0">
              <a:buFont typeface="Wingdings" panose="05000000000000000000" pitchFamily="2" charset="2"/>
              <a:buNone/>
              <a:defRPr/>
            </a:pPr>
            <a:r>
              <a:rPr lang="en-GB" i="1" dirty="0"/>
              <a:t> </a:t>
            </a:r>
            <a:r>
              <a:rPr lang="en-GB" i="1" dirty="0" smtClean="0"/>
              <a:t>          </a:t>
            </a:r>
            <a:r>
              <a:rPr lang="en-GB" i="1" u="sng" dirty="0" smtClean="0"/>
              <a:t> [1989] IRLR 41</a:t>
            </a:r>
          </a:p>
          <a:p>
            <a:pPr marL="0" indent="0">
              <a:buFont typeface="Wingdings" panose="05000000000000000000" pitchFamily="2" charset="2"/>
              <a:buNone/>
              <a:defRPr/>
            </a:pPr>
            <a:r>
              <a:rPr lang="en-GB" i="1" dirty="0" smtClean="0"/>
              <a:t>      -    </a:t>
            </a:r>
            <a:r>
              <a:rPr lang="en-GB" i="1" u="sng" dirty="0" smtClean="0"/>
              <a:t>Smith and Ors v Trustees of Brooklands College UKEAT 0128/11</a:t>
            </a:r>
          </a:p>
          <a:p>
            <a:pPr marL="0" indent="0">
              <a:buFont typeface="Wingdings" panose="05000000000000000000" pitchFamily="2" charset="2"/>
              <a:buNone/>
              <a:defRPr/>
            </a:pPr>
            <a:r>
              <a:rPr lang="en-GB" i="1" dirty="0" smtClean="0"/>
              <a:t>      -    </a:t>
            </a:r>
            <a:r>
              <a:rPr lang="en-GB" i="1" u="sng" dirty="0" smtClean="0"/>
              <a:t>Enterprise Managed Services Ltd v Dance and Ors UKEAT 0200/11</a:t>
            </a:r>
            <a:endParaRPr lang="en-GB" i="1" u="sng" dirty="0"/>
          </a:p>
        </p:txBody>
      </p:sp>
    </p:spTree>
    <p:extLst>
      <p:ext uri="{BB962C8B-B14F-4D97-AF65-F5344CB8AC3E}">
        <p14:creationId xmlns:p14="http://schemas.microsoft.com/office/powerpoint/2010/main" val="28702711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ormAutofit fontScale="90000"/>
          </a:bodyPr>
          <a:lstStyle/>
          <a:p>
            <a:r>
              <a:rPr lang="en-GB" altLang="en-US" dirty="0" smtClean="0"/>
              <a:t>Variations permitted by a term </a:t>
            </a:r>
            <a:br>
              <a:rPr lang="en-GB" altLang="en-US" dirty="0" smtClean="0"/>
            </a:br>
            <a:r>
              <a:rPr lang="en-GB" altLang="en-US" dirty="0" smtClean="0"/>
              <a:t>of the contract</a:t>
            </a:r>
          </a:p>
        </p:txBody>
      </p:sp>
      <p:sp>
        <p:nvSpPr>
          <p:cNvPr id="3" name="Content Placeholder 2"/>
          <p:cNvSpPr>
            <a:spLocks noGrp="1"/>
          </p:cNvSpPr>
          <p:nvPr>
            <p:ph idx="1"/>
          </p:nvPr>
        </p:nvSpPr>
        <p:spPr/>
        <p:txBody>
          <a:bodyPr>
            <a:normAutofit fontScale="70000" lnSpcReduction="20000"/>
          </a:bodyPr>
          <a:lstStyle/>
          <a:p>
            <a:pPr marL="0" indent="0">
              <a:buFont typeface="Wingdings" panose="05000000000000000000" pitchFamily="2" charset="2"/>
              <a:buNone/>
              <a:defRPr/>
            </a:pPr>
            <a:endParaRPr lang="en-GB" dirty="0" smtClean="0"/>
          </a:p>
          <a:p>
            <a:pPr marL="0" indent="0">
              <a:buFont typeface="Wingdings" panose="05000000000000000000" pitchFamily="2" charset="2"/>
              <a:buNone/>
              <a:defRPr/>
            </a:pPr>
            <a:r>
              <a:rPr lang="en-GB" dirty="0" smtClean="0"/>
              <a:t>Variation permitted by a term of the contract even if the reason for the change is solely or principally the transfer</a:t>
            </a:r>
          </a:p>
          <a:p>
            <a:pPr marL="0" indent="0">
              <a:buFont typeface="Wingdings" panose="05000000000000000000" pitchFamily="2" charset="2"/>
              <a:buNone/>
              <a:defRPr/>
            </a:pPr>
            <a:endParaRPr lang="en-GB" dirty="0" smtClean="0"/>
          </a:p>
          <a:p>
            <a:pPr>
              <a:defRPr/>
            </a:pPr>
            <a:r>
              <a:rPr lang="en-GB" dirty="0"/>
              <a:t>Contrary to European Case Law </a:t>
            </a:r>
            <a:r>
              <a:rPr lang="en-GB" i="1" dirty="0"/>
              <a:t>–</a:t>
            </a:r>
            <a:r>
              <a:rPr lang="en-GB" i="1" u="sng" dirty="0"/>
              <a:t> Foreningen af Arbejdsledere I Danmark v Daddys Dance Hall [1988] IRLR 315</a:t>
            </a:r>
          </a:p>
          <a:p>
            <a:pPr marL="0" indent="0">
              <a:buFont typeface="Wingdings" panose="05000000000000000000" pitchFamily="2" charset="2"/>
              <a:buNone/>
              <a:defRPr/>
            </a:pPr>
            <a:endParaRPr lang="en-GB" dirty="0" smtClean="0"/>
          </a:p>
          <a:p>
            <a:pPr>
              <a:defRPr/>
            </a:pPr>
            <a:r>
              <a:rPr lang="en-GB" dirty="0" smtClean="0"/>
              <a:t>Flexibility clauses – </a:t>
            </a:r>
            <a:r>
              <a:rPr lang="en-GB" i="1" u="sng" dirty="0" smtClean="0"/>
              <a:t>Bateman v Asda Stores Ltd UKEAT 0221/09</a:t>
            </a:r>
          </a:p>
          <a:p>
            <a:pPr marL="0" indent="0">
              <a:buFont typeface="Wingdings" panose="05000000000000000000" pitchFamily="2" charset="2"/>
              <a:buNone/>
              <a:defRPr/>
            </a:pPr>
            <a:endParaRPr lang="en-GB" i="1" u="sng" dirty="0" smtClean="0"/>
          </a:p>
          <a:p>
            <a:pPr>
              <a:defRPr/>
            </a:pPr>
            <a:r>
              <a:rPr lang="en-GB" dirty="0" smtClean="0"/>
              <a:t>Government guidance – an employer cannot introduce a flexiblity clause by reason of the transfer</a:t>
            </a:r>
            <a:endParaRPr lang="en-GB" dirty="0"/>
          </a:p>
        </p:txBody>
      </p:sp>
    </p:spTree>
    <p:extLst>
      <p:ext uri="{BB962C8B-B14F-4D97-AF65-F5344CB8AC3E}">
        <p14:creationId xmlns:p14="http://schemas.microsoft.com/office/powerpoint/2010/main" val="40167573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n-US" dirty="0" smtClean="0"/>
              <a:t>ETO reason</a:t>
            </a:r>
          </a:p>
        </p:txBody>
      </p:sp>
      <p:sp>
        <p:nvSpPr>
          <p:cNvPr id="3" name="Content Placeholder 2"/>
          <p:cNvSpPr>
            <a:spLocks noGrp="1"/>
          </p:cNvSpPr>
          <p:nvPr>
            <p:ph idx="1"/>
          </p:nvPr>
        </p:nvSpPr>
        <p:spPr/>
        <p:txBody>
          <a:bodyPr>
            <a:normAutofit fontScale="92500" lnSpcReduction="10000"/>
          </a:bodyPr>
          <a:lstStyle/>
          <a:p>
            <a:pPr marL="0" indent="0">
              <a:buFont typeface="Wingdings" panose="05000000000000000000" pitchFamily="2" charset="2"/>
              <a:buNone/>
              <a:defRPr/>
            </a:pPr>
            <a:endParaRPr lang="en-GB" dirty="0" smtClean="0"/>
          </a:p>
          <a:p>
            <a:pPr marL="0" indent="0">
              <a:buFont typeface="Wingdings" panose="05000000000000000000" pitchFamily="2" charset="2"/>
              <a:buNone/>
              <a:defRPr/>
            </a:pPr>
            <a:r>
              <a:rPr lang="en-GB" dirty="0" smtClean="0"/>
              <a:t>Entailing changes in the workforce means: </a:t>
            </a:r>
          </a:p>
          <a:p>
            <a:pPr marL="0" indent="0">
              <a:buFont typeface="Wingdings" panose="05000000000000000000" pitchFamily="2" charset="2"/>
              <a:buNone/>
              <a:defRPr/>
            </a:pPr>
            <a:r>
              <a:rPr lang="en-GB" dirty="0"/>
              <a:t> </a:t>
            </a:r>
            <a:r>
              <a:rPr lang="en-GB" dirty="0" smtClean="0"/>
              <a:t>     </a:t>
            </a:r>
            <a:r>
              <a:rPr lang="en-GB" dirty="0"/>
              <a:t>	</a:t>
            </a:r>
            <a:r>
              <a:rPr lang="en-GB" dirty="0" smtClean="0"/>
              <a:t>A change in job function</a:t>
            </a:r>
          </a:p>
          <a:p>
            <a:pPr marL="0" indent="0">
              <a:buFont typeface="Wingdings" panose="05000000000000000000" pitchFamily="2" charset="2"/>
              <a:buNone/>
              <a:defRPr/>
            </a:pPr>
            <a:r>
              <a:rPr lang="en-GB" dirty="0"/>
              <a:t> </a:t>
            </a:r>
            <a:r>
              <a:rPr lang="en-GB" dirty="0" smtClean="0"/>
              <a:t>     	</a:t>
            </a:r>
            <a:br>
              <a:rPr lang="en-GB" dirty="0" smtClean="0"/>
            </a:br>
            <a:r>
              <a:rPr lang="en-GB" dirty="0" smtClean="0"/>
              <a:t>	A change in the numbers employed - </a:t>
            </a:r>
            <a:r>
              <a:rPr lang="en-GB" i="1" u="sng" dirty="0" smtClean="0"/>
              <a:t>Berriman v Delabole Slate </a:t>
            </a:r>
          </a:p>
          <a:p>
            <a:pPr marL="0" indent="0">
              <a:buFont typeface="Wingdings" panose="05000000000000000000" pitchFamily="2" charset="2"/>
              <a:buNone/>
              <a:defRPr/>
            </a:pPr>
            <a:r>
              <a:rPr lang="en-GB" i="1" dirty="0"/>
              <a:t>	</a:t>
            </a:r>
            <a:r>
              <a:rPr lang="en-GB" i="1" u="sng" dirty="0" smtClean="0"/>
              <a:t>[1985] ICR 546</a:t>
            </a:r>
          </a:p>
          <a:p>
            <a:pPr marL="0" indent="0">
              <a:buFont typeface="Wingdings" panose="05000000000000000000" pitchFamily="2" charset="2"/>
              <a:buNone/>
              <a:defRPr/>
            </a:pPr>
            <a:r>
              <a:rPr lang="en-GB" dirty="0" smtClean="0"/>
              <a:t>      </a:t>
            </a:r>
          </a:p>
          <a:p>
            <a:pPr marL="0" indent="0">
              <a:buFont typeface="Wingdings" panose="05000000000000000000" pitchFamily="2" charset="2"/>
              <a:buNone/>
              <a:defRPr/>
            </a:pPr>
            <a:r>
              <a:rPr lang="en-GB" dirty="0"/>
              <a:t>	</a:t>
            </a:r>
            <a:r>
              <a:rPr lang="en-GB" dirty="0" smtClean="0"/>
              <a:t>A change to the workplace -</a:t>
            </a:r>
            <a:r>
              <a:rPr lang="en-GB" dirty="0"/>
              <a:t> Reg 4(5)A </a:t>
            </a:r>
            <a:endParaRPr lang="en-GB" dirty="0" smtClean="0"/>
          </a:p>
          <a:p>
            <a:pPr>
              <a:defRPr/>
            </a:pPr>
            <a:endParaRPr lang="en-GB" dirty="0"/>
          </a:p>
        </p:txBody>
      </p:sp>
    </p:spTree>
    <p:extLst>
      <p:ext uri="{BB962C8B-B14F-4D97-AF65-F5344CB8AC3E}">
        <p14:creationId xmlns:p14="http://schemas.microsoft.com/office/powerpoint/2010/main" val="24878504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altLang="en-US" dirty="0" smtClean="0"/>
              <a:t>Collective agreements (1)</a:t>
            </a:r>
          </a:p>
        </p:txBody>
      </p:sp>
      <p:sp>
        <p:nvSpPr>
          <p:cNvPr id="3" name="Content Placeholder 2"/>
          <p:cNvSpPr>
            <a:spLocks noGrp="1"/>
          </p:cNvSpPr>
          <p:nvPr>
            <p:ph idx="1"/>
          </p:nvPr>
        </p:nvSpPr>
        <p:spPr/>
        <p:txBody>
          <a:bodyPr>
            <a:normAutofit lnSpcReduction="10000"/>
          </a:bodyPr>
          <a:lstStyle/>
          <a:p>
            <a:pPr marL="0" indent="0">
              <a:buFont typeface="Wingdings" panose="05000000000000000000" pitchFamily="2" charset="2"/>
              <a:buNone/>
              <a:defRPr/>
            </a:pPr>
            <a:endParaRPr lang="en-GB" dirty="0" smtClean="0"/>
          </a:p>
          <a:p>
            <a:pPr marL="0" indent="0">
              <a:buFont typeface="Wingdings" panose="05000000000000000000" pitchFamily="2" charset="2"/>
              <a:buNone/>
              <a:defRPr/>
            </a:pPr>
            <a:r>
              <a:rPr lang="en-GB" dirty="0" smtClean="0"/>
              <a:t>The employer can:</a:t>
            </a:r>
          </a:p>
          <a:p>
            <a:pPr marL="0" indent="0">
              <a:buFont typeface="Wingdings" panose="05000000000000000000" pitchFamily="2" charset="2"/>
              <a:buNone/>
              <a:defRPr/>
            </a:pPr>
            <a:r>
              <a:rPr lang="en-GB" dirty="0" smtClean="0"/>
              <a:t>  </a:t>
            </a:r>
          </a:p>
          <a:p>
            <a:pPr>
              <a:defRPr/>
            </a:pPr>
            <a:r>
              <a:rPr lang="en-GB" dirty="0" smtClean="0"/>
              <a:t>Vary the terms incorporated by a collective agreement provided that the variations:</a:t>
            </a:r>
          </a:p>
          <a:p>
            <a:pPr marL="0" indent="0">
              <a:buFont typeface="Wingdings" panose="05000000000000000000" pitchFamily="2" charset="2"/>
              <a:buNone/>
              <a:defRPr/>
            </a:pPr>
            <a:endParaRPr lang="en-GB" dirty="0" smtClean="0"/>
          </a:p>
          <a:p>
            <a:pPr lvl="1">
              <a:defRPr/>
            </a:pPr>
            <a:r>
              <a:rPr lang="en-GB" dirty="0" smtClean="0"/>
              <a:t>Takes place 1 year or more after the transfer; and</a:t>
            </a:r>
          </a:p>
          <a:p>
            <a:pPr marL="457200" lvl="1" indent="0">
              <a:buFontTx/>
              <a:buNone/>
              <a:defRPr/>
            </a:pPr>
            <a:endParaRPr lang="en-GB" dirty="0" smtClean="0"/>
          </a:p>
          <a:p>
            <a:pPr lvl="1">
              <a:defRPr/>
            </a:pPr>
            <a:r>
              <a:rPr lang="en-GB" dirty="0" smtClean="0"/>
              <a:t>overall the terms must be no less favourable</a:t>
            </a:r>
          </a:p>
          <a:p>
            <a:pPr marL="0" indent="0">
              <a:buFont typeface="Wingdings" panose="05000000000000000000" pitchFamily="2" charset="2"/>
              <a:buNone/>
              <a:defRPr/>
            </a:pPr>
            <a:endParaRPr lang="en-GB" dirty="0" smtClean="0"/>
          </a:p>
          <a:p>
            <a:pPr>
              <a:defRPr/>
            </a:pPr>
            <a:endParaRPr lang="en-GB" dirty="0"/>
          </a:p>
        </p:txBody>
      </p:sp>
    </p:spTree>
    <p:extLst>
      <p:ext uri="{BB962C8B-B14F-4D97-AF65-F5344CB8AC3E}">
        <p14:creationId xmlns:p14="http://schemas.microsoft.com/office/powerpoint/2010/main" val="10218058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altLang="en-US" dirty="0" smtClean="0"/>
              <a:t>Collective agreements (2)</a:t>
            </a:r>
          </a:p>
        </p:txBody>
      </p:sp>
      <p:sp>
        <p:nvSpPr>
          <p:cNvPr id="3" name="Content Placeholder 2"/>
          <p:cNvSpPr>
            <a:spLocks noGrp="1"/>
          </p:cNvSpPr>
          <p:nvPr>
            <p:ph idx="1"/>
          </p:nvPr>
        </p:nvSpPr>
        <p:spPr/>
        <p:txBody>
          <a:bodyPr>
            <a:normAutofit fontScale="92500" lnSpcReduction="20000"/>
          </a:bodyPr>
          <a:lstStyle/>
          <a:p>
            <a:pPr>
              <a:defRPr/>
            </a:pPr>
            <a:endParaRPr lang="en-GB" dirty="0" smtClean="0"/>
          </a:p>
          <a:p>
            <a:pPr>
              <a:defRPr/>
            </a:pPr>
            <a:r>
              <a:rPr lang="en-GB" dirty="0" smtClean="0"/>
              <a:t>Only those collective agreements in force at the time of the transfer are binding on the transferee after the transfer</a:t>
            </a:r>
          </a:p>
          <a:p>
            <a:pPr>
              <a:defRPr/>
            </a:pPr>
            <a:endParaRPr lang="en-GB" dirty="0" smtClean="0"/>
          </a:p>
          <a:p>
            <a:pPr marL="0" indent="0">
              <a:buFont typeface="Wingdings" panose="05000000000000000000" pitchFamily="2" charset="2"/>
              <a:buNone/>
              <a:defRPr/>
            </a:pPr>
            <a:r>
              <a:rPr lang="en-GB" dirty="0"/>
              <a:t> </a:t>
            </a:r>
            <a:r>
              <a:rPr lang="en-GB" dirty="0" smtClean="0"/>
              <a:t>     -     </a:t>
            </a:r>
            <a:r>
              <a:rPr lang="en-GB" i="1" u="sng" dirty="0" smtClean="0"/>
              <a:t>Alemo-Herron and Ors v Parkwood Leisure Facility [2013] ICR 116</a:t>
            </a:r>
          </a:p>
          <a:p>
            <a:pPr marL="0" indent="0">
              <a:buFont typeface="Wingdings" panose="05000000000000000000" pitchFamily="2" charset="2"/>
              <a:buNone/>
              <a:defRPr/>
            </a:pPr>
            <a:r>
              <a:rPr lang="en-GB" dirty="0" smtClean="0"/>
              <a:t>      -     </a:t>
            </a:r>
            <a:r>
              <a:rPr lang="en-GB" i="1" u="sng" dirty="0" smtClean="0"/>
              <a:t>Visteon Engineering Services Ltd v Oliphant and Ors UKEAT   </a:t>
            </a:r>
          </a:p>
          <a:p>
            <a:pPr marL="0" indent="0">
              <a:buFont typeface="Wingdings" panose="05000000000000000000" pitchFamily="2" charset="2"/>
              <a:buNone/>
              <a:defRPr/>
            </a:pPr>
            <a:r>
              <a:rPr lang="en-GB" dirty="0"/>
              <a:t> </a:t>
            </a:r>
            <a:r>
              <a:rPr lang="en-GB" dirty="0" smtClean="0"/>
              <a:t>            </a:t>
            </a:r>
            <a:r>
              <a:rPr lang="en-GB" i="1" u="sng" dirty="0" smtClean="0"/>
              <a:t>0010/13</a:t>
            </a:r>
            <a:endParaRPr lang="en-GB" i="1" u="sng" dirty="0"/>
          </a:p>
        </p:txBody>
      </p:sp>
    </p:spTree>
    <p:extLst>
      <p:ext uri="{BB962C8B-B14F-4D97-AF65-F5344CB8AC3E}">
        <p14:creationId xmlns:p14="http://schemas.microsoft.com/office/powerpoint/2010/main" val="23442104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altLang="en-US" dirty="0" smtClean="0"/>
              <a:t>Unilateral variation</a:t>
            </a:r>
          </a:p>
        </p:txBody>
      </p:sp>
      <p:sp>
        <p:nvSpPr>
          <p:cNvPr id="3" name="Content Placeholder 2"/>
          <p:cNvSpPr>
            <a:spLocks noGrp="1"/>
          </p:cNvSpPr>
          <p:nvPr>
            <p:ph idx="1"/>
          </p:nvPr>
        </p:nvSpPr>
        <p:spPr/>
        <p:txBody>
          <a:bodyPr>
            <a:normAutofit lnSpcReduction="10000"/>
          </a:bodyPr>
          <a:lstStyle/>
          <a:p>
            <a:pPr marL="0" indent="0">
              <a:buFont typeface="Wingdings" panose="05000000000000000000" pitchFamily="2" charset="2"/>
              <a:buNone/>
              <a:defRPr/>
            </a:pPr>
            <a:endParaRPr lang="en-GB" dirty="0" smtClean="0"/>
          </a:p>
          <a:p>
            <a:pPr>
              <a:defRPr/>
            </a:pPr>
            <a:r>
              <a:rPr lang="en-GB" dirty="0" smtClean="0"/>
              <a:t>Normal principles apply</a:t>
            </a:r>
            <a:endParaRPr lang="en-GB" dirty="0"/>
          </a:p>
          <a:p>
            <a:pPr>
              <a:defRPr/>
            </a:pPr>
            <a:r>
              <a:rPr lang="en-GB" dirty="0" smtClean="0"/>
              <a:t>Options for the employee:  </a:t>
            </a:r>
          </a:p>
          <a:p>
            <a:pPr marL="0" indent="0">
              <a:buFont typeface="Wingdings" panose="05000000000000000000" pitchFamily="2" charset="2"/>
              <a:buNone/>
              <a:defRPr/>
            </a:pPr>
            <a:r>
              <a:rPr lang="en-GB" dirty="0" smtClean="0"/>
              <a:t>     -	Accept the breach</a:t>
            </a:r>
          </a:p>
          <a:p>
            <a:pPr marL="0" indent="0">
              <a:buFont typeface="Wingdings" panose="05000000000000000000" pitchFamily="2" charset="2"/>
              <a:buNone/>
              <a:defRPr/>
            </a:pPr>
            <a:r>
              <a:rPr lang="en-GB" dirty="0" smtClean="0"/>
              <a:t>     -	Stand and sue</a:t>
            </a:r>
          </a:p>
          <a:p>
            <a:pPr marL="0" indent="0">
              <a:buFont typeface="Wingdings" panose="05000000000000000000" pitchFamily="2" charset="2"/>
              <a:buNone/>
              <a:defRPr/>
            </a:pPr>
            <a:r>
              <a:rPr lang="en-GB" dirty="0" smtClean="0"/>
              <a:t>     -	Claim unfair/constructive dismissal</a:t>
            </a:r>
          </a:p>
          <a:p>
            <a:pPr marL="0" indent="0">
              <a:buFont typeface="Wingdings" panose="05000000000000000000" pitchFamily="2" charset="2"/>
              <a:buNone/>
              <a:defRPr/>
            </a:pPr>
            <a:r>
              <a:rPr lang="en-GB" dirty="0" smtClean="0"/>
              <a:t>     -	Refuse to work</a:t>
            </a:r>
          </a:p>
          <a:p>
            <a:pPr marL="0" indent="0">
              <a:buFont typeface="Wingdings" panose="05000000000000000000" pitchFamily="2" charset="2"/>
              <a:buNone/>
              <a:defRPr/>
            </a:pPr>
            <a:r>
              <a:rPr lang="en-GB" dirty="0"/>
              <a:t>	</a:t>
            </a:r>
          </a:p>
        </p:txBody>
      </p:sp>
    </p:spTree>
    <p:extLst>
      <p:ext uri="{BB962C8B-B14F-4D97-AF65-F5344CB8AC3E}">
        <p14:creationId xmlns:p14="http://schemas.microsoft.com/office/powerpoint/2010/main" val="39843585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dirty="0" smtClean="0"/>
              <a:t>Dismissals (1)</a:t>
            </a:r>
          </a:p>
        </p:txBody>
      </p:sp>
      <p:sp>
        <p:nvSpPr>
          <p:cNvPr id="21507" name="Content Placeholder 2"/>
          <p:cNvSpPr>
            <a:spLocks noGrp="1"/>
          </p:cNvSpPr>
          <p:nvPr>
            <p:ph idx="1"/>
          </p:nvPr>
        </p:nvSpPr>
        <p:spPr/>
        <p:txBody>
          <a:bodyPr/>
          <a:lstStyle/>
          <a:p>
            <a:endParaRPr lang="en-GB" altLang="en-US" dirty="0" smtClean="0"/>
          </a:p>
          <a:p>
            <a:endParaRPr lang="en-GB" altLang="en-US" dirty="0" smtClean="0"/>
          </a:p>
          <a:p>
            <a:r>
              <a:rPr lang="en-GB" altLang="en-US" dirty="0" smtClean="0"/>
              <a:t>Reg 7 provides dismissal is automatically unfair if the sole or principal reason for the dismissal is the transfer</a:t>
            </a:r>
          </a:p>
        </p:txBody>
      </p:sp>
    </p:spTree>
    <p:extLst>
      <p:ext uri="{BB962C8B-B14F-4D97-AF65-F5344CB8AC3E}">
        <p14:creationId xmlns:p14="http://schemas.microsoft.com/office/powerpoint/2010/main" val="42147188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altLang="en-US" dirty="0" smtClean="0"/>
              <a:t>Introduction</a:t>
            </a:r>
          </a:p>
        </p:txBody>
      </p:sp>
      <p:sp>
        <p:nvSpPr>
          <p:cNvPr id="4099" name="Content Placeholder 2"/>
          <p:cNvSpPr>
            <a:spLocks noGrp="1"/>
          </p:cNvSpPr>
          <p:nvPr>
            <p:ph idx="1"/>
          </p:nvPr>
        </p:nvSpPr>
        <p:spPr/>
        <p:txBody>
          <a:bodyPr>
            <a:normAutofit fontScale="70000" lnSpcReduction="20000"/>
          </a:bodyPr>
          <a:lstStyle/>
          <a:p>
            <a:pPr eaLnBrk="1" hangingPunct="1">
              <a:defRPr/>
            </a:pPr>
            <a:endParaRPr lang="en-GB" dirty="0" smtClean="0"/>
          </a:p>
          <a:p>
            <a:pPr marL="0" indent="0" eaLnBrk="1" hangingPunct="1">
              <a:buFont typeface="Wingdings" panose="05000000000000000000" pitchFamily="2" charset="2"/>
              <a:buNone/>
              <a:defRPr/>
            </a:pPr>
            <a:r>
              <a:rPr lang="en-GB" dirty="0" smtClean="0"/>
              <a:t>TUPE implements the Acquired Rights Directive  and was amended by Collective Redundancies and Transfer of Undertakings (Protection of Employment) (Amendment) Regulations 2014 (“CRATUPE”)</a:t>
            </a:r>
          </a:p>
          <a:p>
            <a:pPr marL="0" indent="0" eaLnBrk="1" hangingPunct="1">
              <a:buFont typeface="Wingdings" panose="05000000000000000000" pitchFamily="2" charset="2"/>
              <a:buNone/>
              <a:defRPr/>
            </a:pPr>
            <a:endParaRPr lang="en-GB" dirty="0" smtClean="0"/>
          </a:p>
          <a:p>
            <a:pPr marL="0" indent="0" eaLnBrk="1" hangingPunct="1">
              <a:buFont typeface="Wingdings" panose="05000000000000000000" pitchFamily="2" charset="2"/>
              <a:buNone/>
              <a:defRPr/>
            </a:pPr>
            <a:r>
              <a:rPr lang="en-GB" dirty="0" smtClean="0"/>
              <a:t>Purpose of TUPE is to protect employees in the event of a transfer.</a:t>
            </a:r>
          </a:p>
          <a:p>
            <a:pPr marL="0" indent="0" eaLnBrk="1" hangingPunct="1">
              <a:buFont typeface="Wingdings" panose="05000000000000000000" pitchFamily="2" charset="2"/>
              <a:buNone/>
              <a:defRPr/>
            </a:pPr>
            <a:endParaRPr lang="en-GB" dirty="0"/>
          </a:p>
          <a:p>
            <a:pPr marL="0" indent="0" eaLnBrk="1" hangingPunct="1">
              <a:buFont typeface="Wingdings" panose="05000000000000000000" pitchFamily="2" charset="2"/>
              <a:buNone/>
              <a:defRPr/>
            </a:pPr>
            <a:r>
              <a:rPr lang="en-GB" dirty="0" smtClean="0"/>
              <a:t>This session will assume Tupe applies and will therefore focus on :</a:t>
            </a:r>
          </a:p>
          <a:p>
            <a:pPr eaLnBrk="1" hangingPunct="1">
              <a:defRPr/>
            </a:pPr>
            <a:r>
              <a:rPr lang="en-GB" dirty="0" smtClean="0"/>
              <a:t>Who transfers</a:t>
            </a:r>
          </a:p>
          <a:p>
            <a:pPr eaLnBrk="1" hangingPunct="1">
              <a:defRPr/>
            </a:pPr>
            <a:r>
              <a:rPr lang="en-GB" dirty="0" smtClean="0"/>
              <a:t>What transfers</a:t>
            </a:r>
          </a:p>
          <a:p>
            <a:pPr eaLnBrk="1" hangingPunct="1">
              <a:defRPr/>
            </a:pPr>
            <a:r>
              <a:rPr lang="en-GB" dirty="0" smtClean="0"/>
              <a:t>Changes to terms and conditions </a:t>
            </a:r>
          </a:p>
          <a:p>
            <a:pPr eaLnBrk="1" hangingPunct="1">
              <a:defRPr/>
            </a:pPr>
            <a:r>
              <a:rPr lang="en-GB" dirty="0" smtClean="0"/>
              <a:t>Material detriment and constructive dismissal </a:t>
            </a:r>
          </a:p>
        </p:txBody>
      </p:sp>
    </p:spTree>
    <p:extLst>
      <p:ext uri="{BB962C8B-B14F-4D97-AF65-F5344CB8AC3E}">
        <p14:creationId xmlns:p14="http://schemas.microsoft.com/office/powerpoint/2010/main" val="35401973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altLang="en-US" dirty="0" smtClean="0"/>
              <a:t>Dismissal (2)</a:t>
            </a:r>
          </a:p>
        </p:txBody>
      </p:sp>
      <p:sp>
        <p:nvSpPr>
          <p:cNvPr id="3" name="Content Placeholder 2"/>
          <p:cNvSpPr>
            <a:spLocks noGrp="1"/>
          </p:cNvSpPr>
          <p:nvPr>
            <p:ph idx="1"/>
          </p:nvPr>
        </p:nvSpPr>
        <p:spPr/>
        <p:txBody>
          <a:bodyPr>
            <a:normAutofit fontScale="92500" lnSpcReduction="10000"/>
          </a:bodyPr>
          <a:lstStyle/>
          <a:p>
            <a:pPr>
              <a:defRPr/>
            </a:pPr>
            <a:endParaRPr lang="en-GB" dirty="0" smtClean="0"/>
          </a:p>
          <a:p>
            <a:pPr>
              <a:defRPr/>
            </a:pPr>
            <a:endParaRPr lang="en-GB" dirty="0"/>
          </a:p>
          <a:p>
            <a:pPr>
              <a:defRPr/>
            </a:pPr>
            <a:r>
              <a:rPr lang="en-GB" dirty="0" smtClean="0"/>
              <a:t>Where the sole or principal reason is an ETO reason entailing changes in the workforce then dismissal for:  </a:t>
            </a:r>
          </a:p>
          <a:p>
            <a:pPr marL="0" indent="0">
              <a:buFont typeface="Wingdings" panose="05000000000000000000" pitchFamily="2" charset="2"/>
              <a:buNone/>
              <a:defRPr/>
            </a:pPr>
            <a:r>
              <a:rPr lang="en-GB" dirty="0"/>
              <a:t>	</a:t>
            </a:r>
            <a:r>
              <a:rPr lang="en-GB" dirty="0" smtClean="0"/>
              <a:t>-	Redundancy</a:t>
            </a:r>
          </a:p>
          <a:p>
            <a:pPr marL="0" indent="0">
              <a:buFont typeface="Wingdings" panose="05000000000000000000" pitchFamily="2" charset="2"/>
              <a:buNone/>
              <a:defRPr/>
            </a:pPr>
            <a:r>
              <a:rPr lang="en-GB" dirty="0"/>
              <a:t>	</a:t>
            </a:r>
            <a:r>
              <a:rPr lang="en-GB" dirty="0" smtClean="0"/>
              <a:t>-	SOSR</a:t>
            </a:r>
          </a:p>
          <a:p>
            <a:pPr marL="0" indent="0">
              <a:buFont typeface="Wingdings" panose="05000000000000000000" pitchFamily="2" charset="2"/>
              <a:buNone/>
              <a:defRPr/>
            </a:pPr>
            <a:endParaRPr lang="en-GB" dirty="0" smtClean="0"/>
          </a:p>
          <a:p>
            <a:pPr>
              <a:defRPr/>
            </a:pPr>
            <a:r>
              <a:rPr lang="en-GB" dirty="0" smtClean="0"/>
              <a:t>Subject to the test of fairness  </a:t>
            </a:r>
            <a:endParaRPr lang="en-GB" dirty="0"/>
          </a:p>
        </p:txBody>
      </p:sp>
    </p:spTree>
    <p:extLst>
      <p:ext uri="{BB962C8B-B14F-4D97-AF65-F5344CB8AC3E}">
        <p14:creationId xmlns:p14="http://schemas.microsoft.com/office/powerpoint/2010/main" val="11924534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r>
              <a:rPr lang="en-GB" altLang="en-US" dirty="0" smtClean="0"/>
              <a:t>Is the transfer the reason for the</a:t>
            </a:r>
            <a:br>
              <a:rPr lang="en-GB" altLang="en-US" dirty="0" smtClean="0"/>
            </a:br>
            <a:r>
              <a:rPr lang="en-GB" altLang="en-US" dirty="0" smtClean="0"/>
              <a:t>dismissal?</a:t>
            </a:r>
          </a:p>
        </p:txBody>
      </p:sp>
      <p:sp>
        <p:nvSpPr>
          <p:cNvPr id="3" name="Content Placeholder 2"/>
          <p:cNvSpPr>
            <a:spLocks noGrp="1"/>
          </p:cNvSpPr>
          <p:nvPr>
            <p:ph idx="1"/>
          </p:nvPr>
        </p:nvSpPr>
        <p:spPr/>
        <p:txBody>
          <a:bodyPr/>
          <a:lstStyle/>
          <a:p>
            <a:pPr>
              <a:defRPr/>
            </a:pPr>
            <a:endParaRPr lang="en-GB" i="1" u="sng" dirty="0" smtClean="0"/>
          </a:p>
          <a:p>
            <a:pPr>
              <a:defRPr/>
            </a:pPr>
            <a:endParaRPr lang="en-GB" i="1" u="sng" dirty="0"/>
          </a:p>
          <a:p>
            <a:pPr>
              <a:defRPr/>
            </a:pPr>
            <a:r>
              <a:rPr lang="en-GB" i="1" u="sng" dirty="0" smtClean="0"/>
              <a:t>Spaceright Europe Ltd v Baillovaine and Anor [2012] IRLR 111</a:t>
            </a:r>
          </a:p>
          <a:p>
            <a:pPr>
              <a:defRPr/>
            </a:pPr>
            <a:r>
              <a:rPr lang="en-GB" u="sng" dirty="0" smtClean="0"/>
              <a:t>Kavanagh v Crystal Palace [2014] IRLR 39</a:t>
            </a:r>
          </a:p>
          <a:p>
            <a:pPr>
              <a:defRPr/>
            </a:pPr>
            <a:r>
              <a:rPr lang="en-GB" i="1" u="sng" dirty="0" smtClean="0"/>
              <a:t>Hazel and Anor v Manchester College [2014] EWCA Civ 72</a:t>
            </a:r>
          </a:p>
          <a:p>
            <a:pPr marL="0" indent="0">
              <a:buFont typeface="Wingdings" panose="05000000000000000000" pitchFamily="2" charset="2"/>
              <a:buNone/>
              <a:defRPr/>
            </a:pPr>
            <a:endParaRPr lang="en-GB" dirty="0"/>
          </a:p>
        </p:txBody>
      </p:sp>
    </p:spTree>
    <p:extLst>
      <p:ext uri="{BB962C8B-B14F-4D97-AF65-F5344CB8AC3E}">
        <p14:creationId xmlns:p14="http://schemas.microsoft.com/office/powerpoint/2010/main" val="1946986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altLang="en-US" dirty="0" smtClean="0"/>
              <a:t>Material detriment  dismissal (1)</a:t>
            </a:r>
          </a:p>
        </p:txBody>
      </p:sp>
      <p:sp>
        <p:nvSpPr>
          <p:cNvPr id="3" name="Content Placeholder 2"/>
          <p:cNvSpPr>
            <a:spLocks noGrp="1"/>
          </p:cNvSpPr>
          <p:nvPr>
            <p:ph idx="1"/>
          </p:nvPr>
        </p:nvSpPr>
        <p:spPr/>
        <p:txBody>
          <a:bodyPr>
            <a:normAutofit fontScale="92500"/>
          </a:bodyPr>
          <a:lstStyle/>
          <a:p>
            <a:pPr marL="0" indent="0">
              <a:buFont typeface="Wingdings" panose="05000000000000000000" pitchFamily="2" charset="2"/>
              <a:buNone/>
              <a:defRPr/>
            </a:pPr>
            <a:r>
              <a:rPr lang="en-GB" dirty="0" smtClean="0"/>
              <a:t>Reg 4(9) provides:</a:t>
            </a:r>
          </a:p>
          <a:p>
            <a:pPr marL="0" indent="0">
              <a:buFont typeface="Wingdings" panose="05000000000000000000" pitchFamily="2" charset="2"/>
              <a:buNone/>
              <a:defRPr/>
            </a:pPr>
            <a:endParaRPr lang="en-GB" dirty="0" smtClean="0"/>
          </a:p>
          <a:p>
            <a:pPr>
              <a:defRPr/>
            </a:pPr>
            <a:r>
              <a:rPr lang="en-GB" dirty="0" smtClean="0"/>
              <a:t>If a relevant transfer involves or would involve a substantial change in working conditions to the material detriment of an employee whose contract of employment transfers then the employee may treat the contract as having been terminated and the employer shall be treated as having been dismissed by the employer</a:t>
            </a:r>
          </a:p>
        </p:txBody>
      </p:sp>
    </p:spTree>
    <p:extLst>
      <p:ext uri="{BB962C8B-B14F-4D97-AF65-F5344CB8AC3E}">
        <p14:creationId xmlns:p14="http://schemas.microsoft.com/office/powerpoint/2010/main" val="15003445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altLang="en-US" dirty="0" smtClean="0"/>
              <a:t>Material detriment dismissal (2)</a:t>
            </a:r>
          </a:p>
        </p:txBody>
      </p:sp>
      <p:sp>
        <p:nvSpPr>
          <p:cNvPr id="25603" name="Content Placeholder 2"/>
          <p:cNvSpPr>
            <a:spLocks noGrp="1"/>
          </p:cNvSpPr>
          <p:nvPr>
            <p:ph idx="1"/>
          </p:nvPr>
        </p:nvSpPr>
        <p:spPr/>
        <p:txBody>
          <a:bodyPr>
            <a:normAutofit fontScale="85000" lnSpcReduction="10000"/>
          </a:bodyPr>
          <a:lstStyle/>
          <a:p>
            <a:r>
              <a:rPr lang="en-GB" altLang="en-US" dirty="0" smtClean="0"/>
              <a:t>The legal test of whether there has been a substantial change is whether the treatment is of such a kind that a reasonable employee could or would take the view that it was to his or her detriment. </a:t>
            </a:r>
          </a:p>
          <a:p>
            <a:endParaRPr lang="en-GB" altLang="en-US" dirty="0" smtClean="0"/>
          </a:p>
          <a:p>
            <a:r>
              <a:rPr lang="en-GB" altLang="en-US" dirty="0" smtClean="0"/>
              <a:t> Examples:</a:t>
            </a:r>
          </a:p>
          <a:p>
            <a:pPr lvl="1"/>
            <a:r>
              <a:rPr lang="en-GB" altLang="en-US" i="1" u="sng" dirty="0" smtClean="0"/>
              <a:t>Merckx and </a:t>
            </a:r>
            <a:r>
              <a:rPr lang="en-GB" altLang="en-US" i="1" u="sng" dirty="0" err="1" smtClean="0"/>
              <a:t>Nauhuys</a:t>
            </a:r>
            <a:r>
              <a:rPr lang="en-GB" altLang="en-US" i="1" u="sng" dirty="0" smtClean="0"/>
              <a:t> v Ford Motors Company Belgium SA C-171/94</a:t>
            </a:r>
          </a:p>
          <a:p>
            <a:pPr lvl="1"/>
            <a:r>
              <a:rPr lang="en-GB" altLang="en-US" i="1" u="sng" dirty="0" err="1" smtClean="0"/>
              <a:t>Tapere</a:t>
            </a:r>
            <a:r>
              <a:rPr lang="en-GB" altLang="en-US" i="1" u="sng" dirty="0" smtClean="0"/>
              <a:t> v South London </a:t>
            </a:r>
            <a:r>
              <a:rPr lang="en-GB" altLang="en-US" i="1" u="sng" dirty="0" err="1" smtClean="0"/>
              <a:t>Maudsley</a:t>
            </a:r>
            <a:r>
              <a:rPr lang="en-GB" altLang="en-US" i="1" u="sng" dirty="0" smtClean="0"/>
              <a:t> NHS Trust UKEAT 410/08</a:t>
            </a:r>
          </a:p>
          <a:p>
            <a:pPr lvl="1"/>
            <a:r>
              <a:rPr lang="en-GB" altLang="en-US" i="1" u="sng" dirty="0" err="1" smtClean="0"/>
              <a:t>Abellio</a:t>
            </a:r>
            <a:r>
              <a:rPr lang="en-GB" altLang="en-US" i="1" u="sng" dirty="0" smtClean="0"/>
              <a:t> London Ltd (formerly Travel London Ltd) v </a:t>
            </a:r>
            <a:r>
              <a:rPr lang="en-GB" altLang="en-US" i="1" u="sng" dirty="0" err="1" smtClean="0"/>
              <a:t>Musse</a:t>
            </a:r>
            <a:r>
              <a:rPr lang="en-GB" altLang="en-US" i="1" u="sng" dirty="0" smtClean="0"/>
              <a:t> and Ors </a:t>
            </a:r>
            <a:r>
              <a:rPr lang="en-GB" altLang="en-US" i="1" dirty="0" smtClean="0"/>
              <a:t> </a:t>
            </a:r>
            <a:r>
              <a:rPr lang="en-GB" altLang="en-US" i="1" u="sng" dirty="0" smtClean="0"/>
              <a:t>UKEAT 0283/11</a:t>
            </a:r>
          </a:p>
          <a:p>
            <a:endParaRPr lang="en-GB" altLang="en-US" dirty="0" smtClean="0"/>
          </a:p>
        </p:txBody>
      </p:sp>
    </p:spTree>
    <p:extLst>
      <p:ext uri="{BB962C8B-B14F-4D97-AF65-F5344CB8AC3E}">
        <p14:creationId xmlns:p14="http://schemas.microsoft.com/office/powerpoint/2010/main" val="38839961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altLang="en-US" dirty="0" smtClean="0"/>
              <a:t>Right to object </a:t>
            </a:r>
          </a:p>
        </p:txBody>
      </p:sp>
      <p:sp>
        <p:nvSpPr>
          <p:cNvPr id="26627" name="Content Placeholder 2"/>
          <p:cNvSpPr>
            <a:spLocks noGrp="1"/>
          </p:cNvSpPr>
          <p:nvPr>
            <p:ph idx="1"/>
          </p:nvPr>
        </p:nvSpPr>
        <p:spPr/>
        <p:txBody>
          <a:bodyPr>
            <a:normAutofit fontScale="92500" lnSpcReduction="20000"/>
          </a:bodyPr>
          <a:lstStyle/>
          <a:p>
            <a:endParaRPr lang="en-GB" altLang="en-US" dirty="0" smtClean="0"/>
          </a:p>
          <a:p>
            <a:endParaRPr lang="en-GB" altLang="en-US" dirty="0" smtClean="0"/>
          </a:p>
          <a:p>
            <a:r>
              <a:rPr lang="en-GB" altLang="en-US" dirty="0" smtClean="0"/>
              <a:t>Regulation 4 provides for :</a:t>
            </a:r>
          </a:p>
          <a:p>
            <a:endParaRPr lang="en-GB" altLang="en-US" dirty="0" smtClean="0"/>
          </a:p>
          <a:p>
            <a:r>
              <a:rPr lang="en-GB" altLang="en-US" dirty="0" smtClean="0"/>
              <a:t>an express right for an employee to object to transferring.  </a:t>
            </a:r>
          </a:p>
          <a:p>
            <a:endParaRPr lang="en-GB" altLang="en-US" dirty="0" smtClean="0"/>
          </a:p>
          <a:p>
            <a:r>
              <a:rPr lang="en-GB" altLang="en-US" dirty="0" smtClean="0"/>
              <a:t>the transfer terminates the contract, BUT the employee is not treated as dismissed for any reason</a:t>
            </a:r>
          </a:p>
        </p:txBody>
      </p:sp>
    </p:spTree>
    <p:extLst>
      <p:ext uri="{BB962C8B-B14F-4D97-AF65-F5344CB8AC3E}">
        <p14:creationId xmlns:p14="http://schemas.microsoft.com/office/powerpoint/2010/main" val="36416929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altLang="en-US" dirty="0" smtClean="0"/>
              <a:t>Constructive dismissal (1)</a:t>
            </a:r>
          </a:p>
        </p:txBody>
      </p:sp>
      <p:sp>
        <p:nvSpPr>
          <p:cNvPr id="27651" name="Content Placeholder 2"/>
          <p:cNvSpPr>
            <a:spLocks noGrp="1"/>
          </p:cNvSpPr>
          <p:nvPr>
            <p:ph idx="1"/>
          </p:nvPr>
        </p:nvSpPr>
        <p:spPr/>
        <p:txBody>
          <a:bodyPr>
            <a:normAutofit fontScale="77500" lnSpcReduction="20000"/>
          </a:bodyPr>
          <a:lstStyle/>
          <a:p>
            <a:pPr>
              <a:lnSpc>
                <a:spcPct val="90000"/>
              </a:lnSpc>
            </a:pPr>
            <a:r>
              <a:rPr lang="en-GB" altLang="en-US" dirty="0" smtClean="0"/>
              <a:t>Section 95 (1)(c) of the ERA 1996</a:t>
            </a:r>
          </a:p>
          <a:p>
            <a:pPr>
              <a:lnSpc>
                <a:spcPct val="90000"/>
              </a:lnSpc>
              <a:buFont typeface="Monotype Sorts"/>
              <a:buNone/>
            </a:pPr>
            <a:r>
              <a:rPr lang="en-GB" altLang="en-US" i="1" dirty="0" smtClean="0"/>
              <a:t>	</a:t>
            </a:r>
          </a:p>
          <a:p>
            <a:pPr>
              <a:lnSpc>
                <a:spcPct val="90000"/>
              </a:lnSpc>
              <a:buFont typeface="Monotype Sorts"/>
              <a:buNone/>
            </a:pPr>
            <a:endParaRPr lang="en-GB" altLang="en-US" i="1" dirty="0" smtClean="0"/>
          </a:p>
          <a:p>
            <a:pPr>
              <a:lnSpc>
                <a:spcPct val="90000"/>
              </a:lnSpc>
              <a:buFont typeface="Monotype Sorts"/>
              <a:buNone/>
            </a:pPr>
            <a:r>
              <a:rPr lang="en-GB" altLang="en-US" i="1" dirty="0" smtClean="0"/>
              <a:t>	</a:t>
            </a:r>
            <a:r>
              <a:rPr lang="en-GB" altLang="en-US" b="1" i="1" dirty="0" smtClean="0"/>
              <a:t>“…an employee is dismissed by his employer if….the employer </a:t>
            </a:r>
          </a:p>
          <a:p>
            <a:pPr>
              <a:lnSpc>
                <a:spcPct val="90000"/>
              </a:lnSpc>
              <a:buFont typeface="Monotype Sorts"/>
              <a:buNone/>
            </a:pPr>
            <a:endParaRPr lang="en-GB" altLang="en-US" b="1" i="1" dirty="0" smtClean="0"/>
          </a:p>
          <a:p>
            <a:pPr>
              <a:lnSpc>
                <a:spcPct val="90000"/>
              </a:lnSpc>
              <a:buFont typeface="Monotype Sorts"/>
              <a:buNone/>
            </a:pPr>
            <a:r>
              <a:rPr lang="en-GB" altLang="en-US" b="1" i="1" dirty="0" smtClean="0"/>
              <a:t>	terminates the contract under which he is employed (with or </a:t>
            </a:r>
          </a:p>
          <a:p>
            <a:pPr>
              <a:lnSpc>
                <a:spcPct val="90000"/>
              </a:lnSpc>
              <a:buFont typeface="Monotype Sorts"/>
              <a:buNone/>
            </a:pPr>
            <a:r>
              <a:rPr lang="en-GB" altLang="en-US" b="1" i="1" dirty="0" smtClean="0"/>
              <a:t>	</a:t>
            </a:r>
          </a:p>
          <a:p>
            <a:pPr>
              <a:lnSpc>
                <a:spcPct val="90000"/>
              </a:lnSpc>
              <a:buFont typeface="Monotype Sorts"/>
              <a:buNone/>
            </a:pPr>
            <a:r>
              <a:rPr lang="en-GB" altLang="en-US" b="1" i="1" dirty="0" smtClean="0"/>
              <a:t>	without notice) in circumstances in which he is entitled to </a:t>
            </a:r>
          </a:p>
          <a:p>
            <a:pPr>
              <a:lnSpc>
                <a:spcPct val="90000"/>
              </a:lnSpc>
              <a:buFont typeface="Monotype Sorts"/>
              <a:buNone/>
            </a:pPr>
            <a:endParaRPr lang="en-GB" altLang="en-US" b="1" i="1" dirty="0" smtClean="0"/>
          </a:p>
          <a:p>
            <a:pPr>
              <a:lnSpc>
                <a:spcPct val="90000"/>
              </a:lnSpc>
              <a:buFont typeface="Monotype Sorts"/>
              <a:buNone/>
            </a:pPr>
            <a:r>
              <a:rPr lang="en-GB" altLang="en-US" b="1" i="1" dirty="0" smtClean="0"/>
              <a:t>	terminate it without notice by reason of the employer’s conduct</a:t>
            </a:r>
            <a:endParaRPr lang="en-GB" altLang="en-US" b="1" dirty="0" smtClean="0"/>
          </a:p>
        </p:txBody>
      </p:sp>
    </p:spTree>
    <p:extLst>
      <p:ext uri="{BB962C8B-B14F-4D97-AF65-F5344CB8AC3E}">
        <p14:creationId xmlns:p14="http://schemas.microsoft.com/office/powerpoint/2010/main" val="34814123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altLang="en-US" dirty="0" smtClean="0"/>
              <a:t>Constructive dismissal (2)</a:t>
            </a:r>
          </a:p>
        </p:txBody>
      </p:sp>
      <p:sp>
        <p:nvSpPr>
          <p:cNvPr id="3" name="Content Placeholder 2"/>
          <p:cNvSpPr>
            <a:spLocks noGrp="1"/>
          </p:cNvSpPr>
          <p:nvPr>
            <p:ph idx="1"/>
          </p:nvPr>
        </p:nvSpPr>
        <p:spPr>
          <a:xfrm>
            <a:off x="685800" y="1752600"/>
            <a:ext cx="7772400" cy="4413250"/>
          </a:xfrm>
        </p:spPr>
        <p:txBody>
          <a:bodyPr>
            <a:normAutofit fontScale="62500" lnSpcReduction="20000"/>
          </a:bodyPr>
          <a:lstStyle/>
          <a:p>
            <a:pPr>
              <a:defRPr/>
            </a:pPr>
            <a:r>
              <a:rPr lang="en-GB" altLang="en-US" dirty="0" smtClean="0"/>
              <a:t>The employee has to show :</a:t>
            </a:r>
          </a:p>
          <a:p>
            <a:pPr>
              <a:defRPr/>
            </a:pPr>
            <a:endParaRPr lang="en-GB" altLang="en-US" dirty="0" smtClean="0"/>
          </a:p>
          <a:p>
            <a:pPr>
              <a:defRPr/>
            </a:pPr>
            <a:r>
              <a:rPr lang="en-GB" altLang="en-US" dirty="0" smtClean="0"/>
              <a:t>There has been a fundamental breach such as to justify the ee resigning</a:t>
            </a:r>
          </a:p>
          <a:p>
            <a:pPr>
              <a:defRPr/>
            </a:pPr>
            <a:endParaRPr lang="en-GB" altLang="en-US" dirty="0" smtClean="0"/>
          </a:p>
          <a:p>
            <a:pPr>
              <a:defRPr/>
            </a:pPr>
            <a:r>
              <a:rPr lang="en-GB" altLang="en-US" dirty="0" smtClean="0"/>
              <a:t>Resigned in response to the breach and not for some other reason</a:t>
            </a:r>
          </a:p>
          <a:p>
            <a:pPr>
              <a:defRPr/>
            </a:pPr>
            <a:endParaRPr lang="en-GB" altLang="en-US" dirty="0" smtClean="0"/>
          </a:p>
          <a:p>
            <a:pPr>
              <a:defRPr/>
            </a:pPr>
            <a:r>
              <a:rPr lang="en-GB" altLang="en-US" dirty="0" smtClean="0"/>
              <a:t>Not delayed resigning too long otherwise will be treated as having affirmed the breach </a:t>
            </a:r>
          </a:p>
          <a:p>
            <a:pPr marL="0" indent="0">
              <a:buFont typeface="Wingdings" panose="05000000000000000000" pitchFamily="2" charset="2"/>
              <a:buNone/>
              <a:defRPr/>
            </a:pPr>
            <a:endParaRPr lang="en-GB" altLang="en-US" dirty="0" smtClean="0"/>
          </a:p>
          <a:p>
            <a:pPr marL="0" indent="0">
              <a:buFont typeface="Wingdings" panose="05000000000000000000" pitchFamily="2" charset="2"/>
              <a:buNone/>
              <a:defRPr/>
            </a:pPr>
            <a:r>
              <a:rPr lang="en-GB" altLang="en-US" dirty="0" smtClean="0"/>
              <a:t>Note - claims can  only be taken by employees</a:t>
            </a:r>
          </a:p>
          <a:p>
            <a:pPr marL="0" indent="0">
              <a:buFont typeface="Wingdings" panose="05000000000000000000" pitchFamily="2" charset="2"/>
              <a:buNone/>
              <a:defRPr/>
            </a:pPr>
            <a:endParaRPr lang="en-GB" altLang="en-US" dirty="0" smtClean="0"/>
          </a:p>
          <a:p>
            <a:pPr marL="0" indent="0">
              <a:buFont typeface="Wingdings" panose="05000000000000000000" pitchFamily="2" charset="2"/>
              <a:buNone/>
              <a:defRPr/>
            </a:pPr>
            <a:r>
              <a:rPr lang="en-GB" altLang="en-US" dirty="0" smtClean="0"/>
              <a:t>In Tupe where employee claiming breach by Xferee against Xferor – must also object </a:t>
            </a:r>
          </a:p>
          <a:p>
            <a:pPr marL="0" indent="0">
              <a:buFont typeface="Wingdings" panose="05000000000000000000" pitchFamily="2" charset="2"/>
              <a:buNone/>
              <a:defRPr/>
            </a:pPr>
            <a:endParaRPr lang="en-GB" altLang="en-US" dirty="0" smtClean="0"/>
          </a:p>
        </p:txBody>
      </p:sp>
    </p:spTree>
    <p:extLst>
      <p:ext uri="{BB962C8B-B14F-4D97-AF65-F5344CB8AC3E}">
        <p14:creationId xmlns:p14="http://schemas.microsoft.com/office/powerpoint/2010/main" val="13357977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altLang="en-US" dirty="0" smtClean="0"/>
              <a:t>Constructive dismissal (3)</a:t>
            </a:r>
          </a:p>
        </p:txBody>
      </p:sp>
      <p:sp>
        <p:nvSpPr>
          <p:cNvPr id="29699" name="Content Placeholder 2"/>
          <p:cNvSpPr>
            <a:spLocks noGrp="1"/>
          </p:cNvSpPr>
          <p:nvPr>
            <p:ph idx="1"/>
          </p:nvPr>
        </p:nvSpPr>
        <p:spPr>
          <a:xfrm>
            <a:off x="685800" y="1484313"/>
            <a:ext cx="7772400" cy="4537075"/>
          </a:xfrm>
        </p:spPr>
        <p:txBody>
          <a:bodyPr>
            <a:normAutofit fontScale="62500" lnSpcReduction="20000"/>
          </a:bodyPr>
          <a:lstStyle/>
          <a:p>
            <a:r>
              <a:rPr lang="en-GB" altLang="en-US" dirty="0" smtClean="0"/>
              <a:t>A wage cut (</a:t>
            </a:r>
            <a:r>
              <a:rPr lang="en-GB" altLang="en-US" i="1" u="sng" dirty="0" smtClean="0"/>
              <a:t>RF Hill Limited v Mooney [1981] IRLR 258</a:t>
            </a:r>
            <a:r>
              <a:rPr lang="en-GB" altLang="en-US" dirty="0" smtClean="0"/>
              <a:t>);</a:t>
            </a:r>
          </a:p>
          <a:p>
            <a:endParaRPr lang="en-GB" altLang="en-US" dirty="0" smtClean="0"/>
          </a:p>
          <a:p>
            <a:r>
              <a:rPr lang="en-GB" altLang="en-US" dirty="0" smtClean="0"/>
              <a:t>The withdrawal of fringe benefits such as the right to a company car (</a:t>
            </a:r>
            <a:r>
              <a:rPr lang="en-GB" altLang="en-US" i="1" u="sng" dirty="0" smtClean="0"/>
              <a:t>Triton Oliver (Special Products) Limited v </a:t>
            </a:r>
            <a:r>
              <a:rPr lang="en-GB" altLang="en-US" i="1" u="sng" dirty="0" err="1" smtClean="0"/>
              <a:t>Bromage</a:t>
            </a:r>
            <a:r>
              <a:rPr lang="en-GB" altLang="en-US" i="1" u="sng" dirty="0" smtClean="0"/>
              <a:t> EAT 709/91</a:t>
            </a:r>
            <a:r>
              <a:rPr lang="en-GB" altLang="en-US" dirty="0" smtClean="0"/>
              <a:t>);</a:t>
            </a:r>
          </a:p>
          <a:p>
            <a:endParaRPr lang="en-GB" altLang="en-US" dirty="0" smtClean="0"/>
          </a:p>
          <a:p>
            <a:r>
              <a:rPr lang="en-GB" altLang="en-US" dirty="0" smtClean="0"/>
              <a:t>Change to the employee’s job content (</a:t>
            </a:r>
            <a:r>
              <a:rPr lang="en-GB" altLang="en-US" i="1" u="sng" dirty="0" smtClean="0"/>
              <a:t>Nationwide Building Society v Benn</a:t>
            </a:r>
            <a:r>
              <a:rPr lang="en-GB" altLang="en-US" dirty="0" smtClean="0"/>
              <a:t>);</a:t>
            </a:r>
          </a:p>
          <a:p>
            <a:endParaRPr lang="en-GB" altLang="en-US" dirty="0" smtClean="0"/>
          </a:p>
          <a:p>
            <a:r>
              <a:rPr lang="en-GB" altLang="en-US" dirty="0" smtClean="0"/>
              <a:t>Change in hours of work (</a:t>
            </a:r>
            <a:r>
              <a:rPr lang="en-GB" altLang="en-US" i="1" u="sng" dirty="0" err="1" smtClean="0"/>
              <a:t>Tawiah</a:t>
            </a:r>
            <a:r>
              <a:rPr lang="en-GB" altLang="en-US" i="1" u="sng" dirty="0" smtClean="0"/>
              <a:t> v Southern Derbyshire Mental Health Trust ET Case No:  11547/94</a:t>
            </a:r>
            <a:r>
              <a:rPr lang="en-GB" altLang="en-US" dirty="0" smtClean="0"/>
              <a:t> a case where the employer insisted that the nurse change from the night shift to the day shift</a:t>
            </a:r>
          </a:p>
          <a:p>
            <a:endParaRPr lang="en-GB" altLang="en-US" dirty="0" smtClean="0"/>
          </a:p>
          <a:p>
            <a:r>
              <a:rPr lang="en-GB" altLang="en-US" dirty="0" smtClean="0"/>
              <a:t>Trust and confidence - </a:t>
            </a:r>
            <a:r>
              <a:rPr lang="en-GB" altLang="en-US" i="1" dirty="0" smtClean="0">
                <a:solidFill>
                  <a:schemeClr val="bg2"/>
                </a:solidFill>
              </a:rPr>
              <a:t>Malik v Bank of Credit and Commerce International SA [1997] IRLR 462</a:t>
            </a:r>
            <a:endParaRPr lang="en-GB" altLang="en-US" i="1" dirty="0" smtClean="0"/>
          </a:p>
        </p:txBody>
      </p:sp>
    </p:spTree>
    <p:extLst>
      <p:ext uri="{BB962C8B-B14F-4D97-AF65-F5344CB8AC3E}">
        <p14:creationId xmlns:p14="http://schemas.microsoft.com/office/powerpoint/2010/main" val="6819213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altLang="en-US" dirty="0" smtClean="0"/>
              <a:t>Constructive dismissal (4)</a:t>
            </a:r>
          </a:p>
        </p:txBody>
      </p:sp>
      <p:sp>
        <p:nvSpPr>
          <p:cNvPr id="30723" name="Content Placeholder 2"/>
          <p:cNvSpPr>
            <a:spLocks noGrp="1"/>
          </p:cNvSpPr>
          <p:nvPr>
            <p:ph idx="1"/>
          </p:nvPr>
        </p:nvSpPr>
        <p:spPr/>
        <p:txBody>
          <a:bodyPr>
            <a:normAutofit fontScale="77500" lnSpcReduction="20000"/>
          </a:bodyPr>
          <a:lstStyle/>
          <a:p>
            <a:r>
              <a:rPr lang="en-GB" altLang="en-US" dirty="0" smtClean="0"/>
              <a:t>Examples  of breach of the implied term of trust and confidence:</a:t>
            </a:r>
          </a:p>
          <a:p>
            <a:endParaRPr lang="en-GB" altLang="en-US" dirty="0" smtClean="0"/>
          </a:p>
          <a:p>
            <a:r>
              <a:rPr lang="en-GB" altLang="en-US" dirty="0" smtClean="0"/>
              <a:t>Suspension without pay;</a:t>
            </a:r>
          </a:p>
          <a:p>
            <a:endParaRPr lang="en-GB" altLang="en-US" dirty="0" smtClean="0"/>
          </a:p>
          <a:p>
            <a:r>
              <a:rPr lang="en-GB" altLang="en-US" dirty="0" smtClean="0"/>
              <a:t>Failure to treat grievances properly; </a:t>
            </a:r>
          </a:p>
          <a:p>
            <a:endParaRPr lang="en-GB" altLang="en-US" dirty="0" smtClean="0"/>
          </a:p>
          <a:p>
            <a:r>
              <a:rPr lang="en-GB" altLang="en-US" dirty="0" smtClean="0"/>
              <a:t>Dressing down of employee in front of (subordinate) colleagues;</a:t>
            </a:r>
          </a:p>
          <a:p>
            <a:endParaRPr lang="en-GB" altLang="en-US" dirty="0" smtClean="0"/>
          </a:p>
          <a:p>
            <a:r>
              <a:rPr lang="en-GB" altLang="en-US" dirty="0" smtClean="0"/>
              <a:t>Changes to employee’s contracted duties leading to de-skilling</a:t>
            </a:r>
          </a:p>
        </p:txBody>
      </p:sp>
    </p:spTree>
    <p:extLst>
      <p:ext uri="{BB962C8B-B14F-4D97-AF65-F5344CB8AC3E}">
        <p14:creationId xmlns:p14="http://schemas.microsoft.com/office/powerpoint/2010/main" val="8631879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n-US" dirty="0" smtClean="0"/>
              <a:t>Remedies</a:t>
            </a:r>
          </a:p>
        </p:txBody>
      </p:sp>
      <p:sp>
        <p:nvSpPr>
          <p:cNvPr id="31747" name="Content Placeholder 2"/>
          <p:cNvSpPr>
            <a:spLocks noGrp="1"/>
          </p:cNvSpPr>
          <p:nvPr>
            <p:ph idx="1"/>
          </p:nvPr>
        </p:nvSpPr>
        <p:spPr/>
        <p:txBody>
          <a:bodyPr/>
          <a:lstStyle/>
          <a:p>
            <a:endParaRPr lang="en-GB" altLang="en-US" dirty="0" smtClean="0"/>
          </a:p>
          <a:p>
            <a:endParaRPr lang="en-GB" altLang="en-US" dirty="0" smtClean="0"/>
          </a:p>
          <a:p>
            <a:r>
              <a:rPr lang="en-GB" altLang="en-US" dirty="0" smtClean="0"/>
              <a:t>Material detriment dismissal</a:t>
            </a:r>
          </a:p>
          <a:p>
            <a:r>
              <a:rPr lang="en-GB" altLang="en-US" dirty="0" smtClean="0"/>
              <a:t>Constructive dismissal</a:t>
            </a:r>
          </a:p>
          <a:p>
            <a:r>
              <a:rPr lang="en-GB" altLang="en-US" dirty="0" smtClean="0"/>
              <a:t>Time limit – 3 months less 1 day from the date of dismissal</a:t>
            </a:r>
          </a:p>
          <a:p>
            <a:r>
              <a:rPr lang="en-GB" altLang="en-US" dirty="0" smtClean="0"/>
              <a:t>Early conciliation applies</a:t>
            </a:r>
          </a:p>
        </p:txBody>
      </p:sp>
    </p:spTree>
    <p:extLst>
      <p:ext uri="{BB962C8B-B14F-4D97-AF65-F5344CB8AC3E}">
        <p14:creationId xmlns:p14="http://schemas.microsoft.com/office/powerpoint/2010/main" val="27819582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GB" altLang="en-US" dirty="0" smtClean="0"/>
              <a:t>When does TUPE apply?</a:t>
            </a:r>
          </a:p>
        </p:txBody>
      </p:sp>
      <p:sp>
        <p:nvSpPr>
          <p:cNvPr id="5123" name="Content Placeholder 2"/>
          <p:cNvSpPr>
            <a:spLocks noGrp="1"/>
          </p:cNvSpPr>
          <p:nvPr>
            <p:ph idx="1"/>
          </p:nvPr>
        </p:nvSpPr>
        <p:spPr/>
        <p:txBody>
          <a:bodyPr>
            <a:normAutofit fontScale="92500" lnSpcReduction="10000"/>
          </a:bodyPr>
          <a:lstStyle/>
          <a:p>
            <a:pPr eaLnBrk="1" hangingPunct="1">
              <a:defRPr/>
            </a:pPr>
            <a:r>
              <a:rPr lang="en-GB" altLang="en-US" dirty="0" smtClean="0">
                <a:solidFill>
                  <a:srgbClr val="000000"/>
                </a:solidFill>
              </a:rPr>
              <a:t>Where </a:t>
            </a:r>
            <a:r>
              <a:rPr lang="en-GB" altLang="en-US" dirty="0" smtClean="0">
                <a:solidFill>
                  <a:srgbClr val="000000"/>
                </a:solidFill>
              </a:rPr>
              <a:t>there has been </a:t>
            </a:r>
            <a:r>
              <a:rPr lang="en-GB" altLang="en-US" b="1" dirty="0" smtClean="0">
                <a:solidFill>
                  <a:srgbClr val="000000"/>
                </a:solidFill>
              </a:rPr>
              <a:t>a business transfer</a:t>
            </a:r>
          </a:p>
          <a:p>
            <a:pPr lvl="1" eaLnBrk="1" hangingPunct="1">
              <a:defRPr/>
            </a:pPr>
            <a:r>
              <a:rPr lang="en-GB" altLang="en-US" dirty="0" smtClean="0">
                <a:solidFill>
                  <a:srgbClr val="000000"/>
                </a:solidFill>
              </a:rPr>
              <a:t>Transfer from one person to another </a:t>
            </a:r>
          </a:p>
          <a:p>
            <a:pPr lvl="1" eaLnBrk="1" hangingPunct="1">
              <a:defRPr/>
            </a:pPr>
            <a:r>
              <a:rPr lang="en-GB" altLang="en-US" dirty="0" smtClean="0">
                <a:solidFill>
                  <a:srgbClr val="000000"/>
                </a:solidFill>
              </a:rPr>
              <a:t>of an economic entity that retains its identity after the transfer</a:t>
            </a:r>
          </a:p>
          <a:p>
            <a:pPr marL="457200" lvl="1" indent="0" eaLnBrk="1" hangingPunct="1">
              <a:buFontTx/>
              <a:buNone/>
              <a:defRPr/>
            </a:pPr>
            <a:endParaRPr lang="en-GB" altLang="en-US" dirty="0" smtClean="0">
              <a:solidFill>
                <a:srgbClr val="000000"/>
              </a:solidFill>
            </a:endParaRPr>
          </a:p>
          <a:p>
            <a:pPr eaLnBrk="1" hangingPunct="1">
              <a:defRPr/>
            </a:pPr>
            <a:r>
              <a:rPr lang="en-GB" altLang="en-US" dirty="0" smtClean="0">
                <a:solidFill>
                  <a:srgbClr val="000000"/>
                </a:solidFill>
              </a:rPr>
              <a:t>Where there is a </a:t>
            </a:r>
            <a:r>
              <a:rPr lang="en-GB" altLang="en-US" b="1" dirty="0" smtClean="0">
                <a:solidFill>
                  <a:srgbClr val="000000"/>
                </a:solidFill>
              </a:rPr>
              <a:t>service provision change</a:t>
            </a:r>
          </a:p>
          <a:p>
            <a:pPr lvl="1" eaLnBrk="1" hangingPunct="1">
              <a:defRPr/>
            </a:pPr>
            <a:r>
              <a:rPr lang="en-GB" altLang="en-US" dirty="0" smtClean="0">
                <a:solidFill>
                  <a:srgbClr val="000000"/>
                </a:solidFill>
              </a:rPr>
              <a:t>Organised grouping of employees whose principal purpose is to carry out activities on behalf of a client </a:t>
            </a:r>
          </a:p>
          <a:p>
            <a:pPr lvl="1" eaLnBrk="1" hangingPunct="1">
              <a:defRPr/>
            </a:pPr>
            <a:r>
              <a:rPr lang="en-GB" altLang="en-US" dirty="0" smtClean="0">
                <a:solidFill>
                  <a:srgbClr val="000000"/>
                </a:solidFill>
              </a:rPr>
              <a:t>Post transfer activities need to be fundamentally the same</a:t>
            </a:r>
          </a:p>
        </p:txBody>
      </p:sp>
    </p:spTree>
    <p:extLst>
      <p:ext uri="{BB962C8B-B14F-4D97-AF65-F5344CB8AC3E}">
        <p14:creationId xmlns:p14="http://schemas.microsoft.com/office/powerpoint/2010/main" val="21083044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Any questions?</a:t>
            </a:r>
            <a:endParaRPr lang="en-GB" dirty="0"/>
          </a:p>
        </p:txBody>
      </p:sp>
      <p:sp>
        <p:nvSpPr>
          <p:cNvPr id="5" name="Subtitle 4"/>
          <p:cNvSpPr>
            <a:spLocks noGrp="1"/>
          </p:cNvSpPr>
          <p:nvPr>
            <p:ph type="subTitle" idx="1"/>
          </p:nvPr>
        </p:nvSpPr>
        <p:spPr>
          <a:xfrm>
            <a:off x="1380232" y="4797152"/>
            <a:ext cx="6400800" cy="372244"/>
          </a:xfrm>
        </p:spPr>
        <p:txBody>
          <a:bodyPr>
            <a:normAutofit/>
          </a:bodyPr>
          <a:lstStyle/>
          <a:p>
            <a:r>
              <a:rPr lang="en-GB" sz="1800" i="1" dirty="0" smtClean="0">
                <a:solidFill>
                  <a:schemeClr val="tx1"/>
                </a:solidFill>
              </a:rPr>
              <a:t>Thank you for listening</a:t>
            </a:r>
            <a:endParaRPr lang="en-GB" sz="1800" i="1" dirty="0">
              <a:solidFill>
                <a:schemeClr val="tx1"/>
              </a:solidFill>
            </a:endParaRPr>
          </a:p>
        </p:txBody>
      </p:sp>
    </p:spTree>
    <p:extLst>
      <p:ext uri="{BB962C8B-B14F-4D97-AF65-F5344CB8AC3E}">
        <p14:creationId xmlns:p14="http://schemas.microsoft.com/office/powerpoint/2010/main" val="2653444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altLang="en-US" dirty="0" smtClean="0"/>
              <a:t>Who transfers? (1)</a:t>
            </a:r>
          </a:p>
        </p:txBody>
      </p:sp>
      <p:sp>
        <p:nvSpPr>
          <p:cNvPr id="3" name="Content Placeholder 2"/>
          <p:cNvSpPr>
            <a:spLocks noGrp="1"/>
          </p:cNvSpPr>
          <p:nvPr>
            <p:ph idx="1"/>
          </p:nvPr>
        </p:nvSpPr>
        <p:spPr/>
        <p:txBody>
          <a:bodyPr>
            <a:normAutofit fontScale="92500" lnSpcReduction="20000"/>
          </a:bodyPr>
          <a:lstStyle/>
          <a:p>
            <a:pPr marL="0" indent="0">
              <a:buFont typeface="Wingdings" panose="05000000000000000000" pitchFamily="2" charset="2"/>
              <a:buNone/>
              <a:defRPr/>
            </a:pPr>
            <a:r>
              <a:rPr lang="en-GB" dirty="0"/>
              <a:t>Regulation 4 of TUPE provides that:</a:t>
            </a:r>
          </a:p>
          <a:p>
            <a:pPr marL="0" indent="0">
              <a:buFont typeface="Wingdings" panose="05000000000000000000" pitchFamily="2" charset="2"/>
              <a:buNone/>
              <a:defRPr/>
            </a:pPr>
            <a:r>
              <a:rPr lang="en-GB" dirty="0"/>
              <a:t> </a:t>
            </a:r>
          </a:p>
          <a:p>
            <a:pPr marL="0" indent="0" algn="just">
              <a:buFont typeface="Wingdings" panose="05000000000000000000" pitchFamily="2" charset="2"/>
              <a:buNone/>
              <a:defRPr/>
            </a:pPr>
            <a:r>
              <a:rPr lang="en-GB" dirty="0" smtClean="0"/>
              <a:t>	“</a:t>
            </a:r>
            <a:r>
              <a:rPr lang="en-GB" i="1" dirty="0" smtClean="0"/>
              <a:t>…</a:t>
            </a:r>
            <a:r>
              <a:rPr lang="en-GB" i="1" dirty="0"/>
              <a:t>a relevant transfer shall not operate so as to terminate a </a:t>
            </a:r>
            <a:r>
              <a:rPr lang="en-GB" i="1" dirty="0" smtClean="0"/>
              <a:t>contract </a:t>
            </a:r>
            <a:r>
              <a:rPr lang="en-GB" i="1" dirty="0"/>
              <a:t>of employment of any person employed by the transferor </a:t>
            </a:r>
            <a:r>
              <a:rPr lang="en-GB" i="1" dirty="0" smtClean="0"/>
              <a:t>	and </a:t>
            </a:r>
            <a:r>
              <a:rPr lang="en-GB" i="1" dirty="0"/>
              <a:t>assigned to the organised grouping of resources or </a:t>
            </a:r>
            <a:r>
              <a:rPr lang="en-GB" i="1" dirty="0" smtClean="0"/>
              <a:t>	employees </a:t>
            </a:r>
            <a:r>
              <a:rPr lang="en-GB" i="1" dirty="0"/>
              <a:t>that is subject to the relevant transfer, which would </a:t>
            </a:r>
            <a:r>
              <a:rPr lang="en-GB" i="1" dirty="0" smtClean="0"/>
              <a:t>otherwise </a:t>
            </a:r>
            <a:r>
              <a:rPr lang="en-GB" i="1" dirty="0"/>
              <a:t>be terminated by the transfer, but such contract shall </a:t>
            </a:r>
            <a:r>
              <a:rPr lang="en-GB" i="1" dirty="0" smtClean="0"/>
              <a:t>have </a:t>
            </a:r>
            <a:r>
              <a:rPr lang="en-GB" i="1" dirty="0"/>
              <a:t>effect after the transfer as if originally made between the </a:t>
            </a:r>
            <a:r>
              <a:rPr lang="en-GB" i="1" dirty="0" smtClean="0"/>
              <a:t>	person </a:t>
            </a:r>
            <a:r>
              <a:rPr lang="en-GB" i="1" dirty="0"/>
              <a:t>so employed and the transferee.”</a:t>
            </a:r>
            <a:endParaRPr lang="en-GB" dirty="0"/>
          </a:p>
          <a:p>
            <a:pPr>
              <a:defRPr/>
            </a:pPr>
            <a:endParaRPr lang="en-GB" dirty="0"/>
          </a:p>
        </p:txBody>
      </p:sp>
    </p:spTree>
    <p:extLst>
      <p:ext uri="{BB962C8B-B14F-4D97-AF65-F5344CB8AC3E}">
        <p14:creationId xmlns:p14="http://schemas.microsoft.com/office/powerpoint/2010/main" val="38445954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dirty="0" smtClean="0"/>
              <a:t>Who transfers? (2)</a:t>
            </a:r>
          </a:p>
        </p:txBody>
      </p:sp>
      <p:sp>
        <p:nvSpPr>
          <p:cNvPr id="3" name="Content Placeholder 2"/>
          <p:cNvSpPr>
            <a:spLocks noGrp="1"/>
          </p:cNvSpPr>
          <p:nvPr>
            <p:ph idx="1"/>
          </p:nvPr>
        </p:nvSpPr>
        <p:spPr/>
        <p:txBody>
          <a:bodyPr>
            <a:normAutofit fontScale="92500" lnSpcReduction="20000"/>
          </a:bodyPr>
          <a:lstStyle/>
          <a:p>
            <a:pPr>
              <a:defRPr/>
            </a:pPr>
            <a:r>
              <a:rPr lang="en-GB" dirty="0" smtClean="0"/>
              <a:t>Employees and those engaged on a contract of employment or otherwise </a:t>
            </a:r>
          </a:p>
          <a:p>
            <a:pPr lvl="1">
              <a:defRPr/>
            </a:pPr>
            <a:r>
              <a:rPr lang="en-GB" dirty="0" smtClean="0"/>
              <a:t>Does not include agency workers or the genuinely self employed</a:t>
            </a:r>
          </a:p>
          <a:p>
            <a:pPr>
              <a:defRPr/>
            </a:pPr>
            <a:endParaRPr lang="en-GB" dirty="0" smtClean="0"/>
          </a:p>
          <a:p>
            <a:pPr>
              <a:defRPr/>
            </a:pPr>
            <a:r>
              <a:rPr lang="en-GB" dirty="0" smtClean="0"/>
              <a:t>Those employees employed by the transferor immediately before the transfer;</a:t>
            </a:r>
          </a:p>
          <a:p>
            <a:pPr>
              <a:defRPr/>
            </a:pPr>
            <a:endParaRPr lang="en-GB" dirty="0" smtClean="0"/>
          </a:p>
          <a:p>
            <a:pPr>
              <a:defRPr/>
            </a:pPr>
            <a:r>
              <a:rPr lang="en-GB" dirty="0" smtClean="0"/>
              <a:t>Those who are “</a:t>
            </a:r>
            <a:r>
              <a:rPr lang="en-GB" i="1" dirty="0" smtClean="0"/>
              <a:t>assigned</a:t>
            </a:r>
            <a:r>
              <a:rPr lang="en-GB" dirty="0" smtClean="0"/>
              <a:t>” to the relevant grouping of resources or employees subject to the transfer</a:t>
            </a:r>
          </a:p>
          <a:p>
            <a:pPr marL="0" indent="0">
              <a:buFont typeface="Wingdings" panose="05000000000000000000" pitchFamily="2" charset="2"/>
              <a:buNone/>
              <a:defRPr/>
            </a:pPr>
            <a:endParaRPr lang="en-GB" sz="2800" dirty="0" smtClean="0"/>
          </a:p>
        </p:txBody>
      </p:sp>
    </p:spTree>
    <p:extLst>
      <p:ext uri="{BB962C8B-B14F-4D97-AF65-F5344CB8AC3E}">
        <p14:creationId xmlns:p14="http://schemas.microsoft.com/office/powerpoint/2010/main" val="32370979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smtClean="0"/>
              <a:t>Who transfers? (3)</a:t>
            </a:r>
          </a:p>
        </p:txBody>
      </p:sp>
      <p:sp>
        <p:nvSpPr>
          <p:cNvPr id="3" name="Content Placeholder 2"/>
          <p:cNvSpPr>
            <a:spLocks noGrp="1"/>
          </p:cNvSpPr>
          <p:nvPr>
            <p:ph idx="1"/>
          </p:nvPr>
        </p:nvSpPr>
        <p:spPr>
          <a:xfrm>
            <a:off x="685800" y="1484313"/>
            <a:ext cx="7772400" cy="4681537"/>
          </a:xfrm>
        </p:spPr>
        <p:txBody>
          <a:bodyPr>
            <a:normAutofit fontScale="62500" lnSpcReduction="20000"/>
          </a:bodyPr>
          <a:lstStyle/>
          <a:p>
            <a:pPr marL="0" indent="0">
              <a:buFont typeface="Wingdings" panose="05000000000000000000" pitchFamily="2" charset="2"/>
              <a:buNone/>
              <a:defRPr/>
            </a:pPr>
            <a:r>
              <a:rPr lang="en-GB" dirty="0" smtClean="0"/>
              <a:t>Deciding which employees are “assigned”?</a:t>
            </a:r>
          </a:p>
          <a:p>
            <a:pPr marL="0" indent="0">
              <a:buFont typeface="Wingdings" panose="05000000000000000000" pitchFamily="2" charset="2"/>
              <a:buNone/>
              <a:defRPr/>
            </a:pPr>
            <a:endParaRPr lang="en-GB" dirty="0" smtClean="0"/>
          </a:p>
          <a:p>
            <a:pPr>
              <a:defRPr/>
            </a:pPr>
            <a:r>
              <a:rPr lang="en-GB" dirty="0" smtClean="0"/>
              <a:t>The essential characteristic is the </a:t>
            </a:r>
            <a:r>
              <a:rPr lang="en-GB" b="1" dirty="0" smtClean="0"/>
              <a:t>link between the employee and the part  of the undertaking or business</a:t>
            </a:r>
            <a:r>
              <a:rPr lang="en-GB" dirty="0" smtClean="0"/>
              <a:t> to which s/he is assigned to carry out her/his duties – </a:t>
            </a:r>
            <a:r>
              <a:rPr lang="en-GB" i="1" u="sng" dirty="0" smtClean="0"/>
              <a:t>Botzen v Rollerdamsche Doogdo Matschappij [1986</a:t>
            </a:r>
            <a:r>
              <a:rPr lang="en-GB" dirty="0" smtClean="0"/>
              <a:t>]</a:t>
            </a:r>
          </a:p>
          <a:p>
            <a:pPr marL="0" indent="0">
              <a:buFont typeface="Wingdings" panose="05000000000000000000" pitchFamily="2" charset="2"/>
              <a:buNone/>
              <a:defRPr/>
            </a:pPr>
            <a:endParaRPr lang="en-GB" dirty="0"/>
          </a:p>
          <a:p>
            <a:pPr>
              <a:defRPr/>
            </a:pPr>
            <a:r>
              <a:rPr lang="en-GB" dirty="0" smtClean="0"/>
              <a:t>Nature of contractual duties and the employees role in the organisational structure – </a:t>
            </a:r>
            <a:r>
              <a:rPr lang="en-GB" i="1" u="sng" dirty="0" smtClean="0"/>
              <a:t>London Borough of Hillingdon v Gormanley and ors EAT 0191/14</a:t>
            </a:r>
          </a:p>
          <a:p>
            <a:pPr marL="0" indent="0">
              <a:buFont typeface="Wingdings" panose="05000000000000000000" pitchFamily="2" charset="2"/>
              <a:buNone/>
              <a:defRPr/>
            </a:pPr>
            <a:endParaRPr lang="en-GB" i="1" u="sng" dirty="0" smtClean="0"/>
          </a:p>
          <a:p>
            <a:pPr>
              <a:defRPr/>
            </a:pPr>
            <a:r>
              <a:rPr lang="en-GB" dirty="0" smtClean="0"/>
              <a:t>Caution against taking a snapshot at the time of the transfer </a:t>
            </a:r>
            <a:r>
              <a:rPr lang="en-GB" i="1" u="sng" dirty="0" smtClean="0"/>
              <a:t>- Argll Postal Services v Sterling and ors EATS 0012/11 </a:t>
            </a:r>
          </a:p>
          <a:p>
            <a:pPr marL="0" indent="0">
              <a:buFont typeface="Wingdings" panose="05000000000000000000" pitchFamily="2" charset="2"/>
              <a:buNone/>
              <a:defRPr/>
            </a:pPr>
            <a:r>
              <a:rPr lang="en-GB" dirty="0" smtClean="0"/>
              <a:t> </a:t>
            </a:r>
          </a:p>
          <a:p>
            <a:pPr>
              <a:defRPr/>
            </a:pPr>
            <a:r>
              <a:rPr lang="en-GB" dirty="0" smtClean="0"/>
              <a:t>Temporary assignments </a:t>
            </a:r>
            <a:r>
              <a:rPr lang="en-GB" i="1" u="sng" dirty="0" smtClean="0"/>
              <a:t>- Securiplan v Bademosi UKEAT/1128/02</a:t>
            </a:r>
          </a:p>
          <a:p>
            <a:pPr marL="0" indent="0">
              <a:buFont typeface="Wingdings" panose="05000000000000000000" pitchFamily="2" charset="2"/>
              <a:buNone/>
              <a:defRPr/>
            </a:pPr>
            <a:endParaRPr lang="en-GB" dirty="0" smtClean="0"/>
          </a:p>
          <a:p>
            <a:pPr marL="0" indent="0">
              <a:buFont typeface="Wingdings" panose="05000000000000000000" pitchFamily="2" charset="2"/>
              <a:buNone/>
              <a:defRPr/>
            </a:pPr>
            <a:endParaRPr lang="en-GB" sz="2800" dirty="0" smtClean="0"/>
          </a:p>
        </p:txBody>
      </p:sp>
    </p:spTree>
    <p:extLst>
      <p:ext uri="{BB962C8B-B14F-4D97-AF65-F5344CB8AC3E}">
        <p14:creationId xmlns:p14="http://schemas.microsoft.com/office/powerpoint/2010/main" val="33787741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dirty="0" smtClean="0"/>
              <a:t>Who transfers? (4)</a:t>
            </a:r>
          </a:p>
        </p:txBody>
      </p:sp>
      <p:sp>
        <p:nvSpPr>
          <p:cNvPr id="9219" name="Content Placeholder 2"/>
          <p:cNvSpPr>
            <a:spLocks noGrp="1"/>
          </p:cNvSpPr>
          <p:nvPr>
            <p:ph idx="1"/>
          </p:nvPr>
        </p:nvSpPr>
        <p:spPr/>
        <p:txBody>
          <a:bodyPr>
            <a:normAutofit fontScale="77500" lnSpcReduction="20000"/>
          </a:bodyPr>
          <a:lstStyle/>
          <a:p>
            <a:r>
              <a:rPr lang="en-GB" altLang="en-US" dirty="0" smtClean="0"/>
              <a:t>Employees absent at the time of the transfer – </a:t>
            </a:r>
            <a:r>
              <a:rPr lang="en-GB" altLang="en-US" i="1" u="sng" dirty="0" smtClean="0"/>
              <a:t>BT Managed Services v Edwards and </a:t>
            </a:r>
            <a:r>
              <a:rPr lang="en-GB" altLang="en-US" i="1" u="sng" dirty="0" err="1" smtClean="0"/>
              <a:t>anor</a:t>
            </a:r>
            <a:r>
              <a:rPr lang="en-GB" altLang="en-US" i="1" u="sng" dirty="0" smtClean="0"/>
              <a:t> [2015] IRLR 994</a:t>
            </a:r>
          </a:p>
          <a:p>
            <a:endParaRPr lang="en-GB" altLang="en-US" dirty="0" smtClean="0"/>
          </a:p>
          <a:p>
            <a:r>
              <a:rPr lang="en-GB" altLang="en-US" dirty="0" smtClean="0"/>
              <a:t>Employees subject to disciplinary proceedings - </a:t>
            </a:r>
            <a:r>
              <a:rPr lang="en-GB" altLang="en-US" i="1" u="sng" dirty="0" err="1" smtClean="0"/>
              <a:t>Jakolew</a:t>
            </a:r>
            <a:r>
              <a:rPr lang="en-GB" altLang="en-US" i="1" u="sng" dirty="0" smtClean="0"/>
              <a:t> v Nestor </a:t>
            </a:r>
            <a:r>
              <a:rPr lang="en-GB" altLang="en-US" i="1" u="sng" dirty="0" err="1" smtClean="0"/>
              <a:t>Primecare</a:t>
            </a:r>
            <a:r>
              <a:rPr lang="en-GB" altLang="en-US" i="1" u="sng" dirty="0" smtClean="0"/>
              <a:t> Services t/a Saga and Anor [2015] ICR 110</a:t>
            </a:r>
          </a:p>
          <a:p>
            <a:endParaRPr lang="en-GB" altLang="en-US" i="1" u="sng" dirty="0" smtClean="0"/>
          </a:p>
          <a:p>
            <a:r>
              <a:rPr lang="en-GB" altLang="en-US" dirty="0" smtClean="0"/>
              <a:t>Employees who are dismissed - </a:t>
            </a:r>
            <a:r>
              <a:rPr lang="en-GB" altLang="en-US" i="1" u="sng" dirty="0" smtClean="0"/>
              <a:t>G4S Support Services (UK Limited) v Anstey and Others [2006] IRLR 588</a:t>
            </a:r>
          </a:p>
          <a:p>
            <a:endParaRPr lang="en-GB" altLang="en-US" i="1" u="sng" dirty="0" smtClean="0"/>
          </a:p>
          <a:p>
            <a:r>
              <a:rPr lang="en-GB" altLang="en-US" dirty="0" smtClean="0"/>
              <a:t>Secondment – </a:t>
            </a:r>
            <a:r>
              <a:rPr lang="en-GB" altLang="en-US" i="1" u="sng" dirty="0" err="1" smtClean="0"/>
              <a:t>Celtec</a:t>
            </a:r>
            <a:r>
              <a:rPr lang="en-GB" altLang="en-US" i="1" u="sng" dirty="0" smtClean="0"/>
              <a:t> v Astley and Ors [2006] ICR 992</a:t>
            </a:r>
            <a:r>
              <a:rPr lang="en-GB" altLang="en-US" dirty="0" smtClean="0"/>
              <a:t> and </a:t>
            </a:r>
            <a:r>
              <a:rPr lang="en-GB" altLang="en-US" i="1" u="sng" dirty="0" smtClean="0"/>
              <a:t>Capita Health Solutions Ltd v McLean [2008] IRLR 595.</a:t>
            </a:r>
            <a:endParaRPr lang="en-GB" altLang="en-US" dirty="0" smtClean="0"/>
          </a:p>
          <a:p>
            <a:endParaRPr lang="en-GB" altLang="en-US" dirty="0" smtClean="0"/>
          </a:p>
        </p:txBody>
      </p:sp>
    </p:spTree>
    <p:extLst>
      <p:ext uri="{BB962C8B-B14F-4D97-AF65-F5344CB8AC3E}">
        <p14:creationId xmlns:p14="http://schemas.microsoft.com/office/powerpoint/2010/main" val="28299432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703263" y="0"/>
            <a:ext cx="7772400" cy="1143000"/>
          </a:xfrm>
        </p:spPr>
        <p:txBody>
          <a:bodyPr/>
          <a:lstStyle/>
          <a:p>
            <a:r>
              <a:rPr lang="en-GB" altLang="en-US" dirty="0" smtClean="0"/>
              <a:t>What transfers? (1)</a:t>
            </a:r>
          </a:p>
        </p:txBody>
      </p:sp>
      <p:sp>
        <p:nvSpPr>
          <p:cNvPr id="3" name="Content Placeholder 2"/>
          <p:cNvSpPr>
            <a:spLocks noGrp="1"/>
          </p:cNvSpPr>
          <p:nvPr>
            <p:ph idx="1"/>
          </p:nvPr>
        </p:nvSpPr>
        <p:spPr/>
        <p:txBody>
          <a:bodyPr>
            <a:normAutofit/>
          </a:bodyPr>
          <a:lstStyle/>
          <a:p>
            <a:pPr>
              <a:defRPr/>
            </a:pPr>
            <a:r>
              <a:rPr lang="en-GB" dirty="0" smtClean="0"/>
              <a:t>Reg </a:t>
            </a:r>
            <a:r>
              <a:rPr lang="en-GB" dirty="0" smtClean="0"/>
              <a:t>4(1)</a:t>
            </a:r>
          </a:p>
          <a:p>
            <a:pPr marL="0" indent="0">
              <a:buFont typeface="Wingdings" panose="05000000000000000000" pitchFamily="2" charset="2"/>
              <a:buNone/>
              <a:defRPr/>
            </a:pPr>
            <a:endParaRPr lang="en-GB" dirty="0" smtClean="0"/>
          </a:p>
          <a:p>
            <a:pPr lvl="1" eaLnBrk="1" hangingPunct="1">
              <a:defRPr/>
            </a:pPr>
            <a:r>
              <a:rPr lang="en-GB" dirty="0" smtClean="0"/>
              <a:t>“</a:t>
            </a:r>
            <a:r>
              <a:rPr lang="en-GB" i="1" dirty="0" smtClean="0"/>
              <a:t>any such contracts shall have effect after the transfer as if originally made between the persons employed and the transferee</a:t>
            </a:r>
            <a:r>
              <a:rPr lang="en-GB" dirty="0" smtClean="0"/>
              <a:t>”</a:t>
            </a:r>
          </a:p>
          <a:p>
            <a:pPr lvl="1" eaLnBrk="1" hangingPunct="1">
              <a:defRPr/>
            </a:pPr>
            <a:r>
              <a:rPr lang="en-GB" i="1" dirty="0" smtClean="0"/>
              <a:t>“all transferors rights, powers, duties and liabilities under or in connection with any such contract…”</a:t>
            </a:r>
          </a:p>
          <a:p>
            <a:pPr>
              <a:defRPr/>
            </a:pPr>
            <a:endParaRPr lang="en-GB" dirty="0"/>
          </a:p>
        </p:txBody>
      </p:sp>
    </p:spTree>
    <p:extLst>
      <p:ext uri="{BB962C8B-B14F-4D97-AF65-F5344CB8AC3E}">
        <p14:creationId xmlns:p14="http://schemas.microsoft.com/office/powerpoint/2010/main" val="808744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dirty="0" smtClean="0"/>
              <a:t>What transfers? (2)</a:t>
            </a:r>
          </a:p>
        </p:txBody>
      </p:sp>
      <p:sp>
        <p:nvSpPr>
          <p:cNvPr id="3" name="Content Placeholder 2"/>
          <p:cNvSpPr>
            <a:spLocks noGrp="1"/>
          </p:cNvSpPr>
          <p:nvPr>
            <p:ph idx="1"/>
          </p:nvPr>
        </p:nvSpPr>
        <p:spPr/>
        <p:txBody>
          <a:bodyPr>
            <a:normAutofit fontScale="92500" lnSpcReduction="20000"/>
          </a:bodyPr>
          <a:lstStyle/>
          <a:p>
            <a:pPr>
              <a:defRPr/>
            </a:pPr>
            <a:r>
              <a:rPr lang="en-GB" dirty="0" smtClean="0"/>
              <a:t>Contractual liabilities e.g unpaid wages</a:t>
            </a:r>
          </a:p>
          <a:p>
            <a:pPr>
              <a:defRPr/>
            </a:pPr>
            <a:r>
              <a:rPr lang="en-GB" dirty="0" smtClean="0"/>
              <a:t>Length of service – </a:t>
            </a:r>
            <a:r>
              <a:rPr lang="en-GB" i="1" u="sng" dirty="0" smtClean="0"/>
              <a:t>Collino and Ciappero v Telecom Italia Spa [2002] ICR 38</a:t>
            </a:r>
          </a:p>
          <a:p>
            <a:pPr>
              <a:defRPr/>
            </a:pPr>
            <a:r>
              <a:rPr lang="en-GB" dirty="0" smtClean="0"/>
              <a:t>Where terms are being negotiated – </a:t>
            </a:r>
            <a:r>
              <a:rPr lang="en-GB" i="1" u="sng" dirty="0" smtClean="0"/>
              <a:t>Learning and Skills Council v Barfoor and ors UKEAT 0621/03</a:t>
            </a:r>
          </a:p>
          <a:p>
            <a:pPr>
              <a:defRPr/>
            </a:pPr>
            <a:r>
              <a:rPr lang="en-GB" dirty="0" smtClean="0"/>
              <a:t>Non Contractual benefits </a:t>
            </a:r>
          </a:p>
          <a:p>
            <a:pPr>
              <a:defRPr/>
            </a:pPr>
            <a:r>
              <a:rPr lang="en-GB" dirty="0" smtClean="0"/>
              <a:t>Pensions</a:t>
            </a:r>
          </a:p>
          <a:p>
            <a:pPr>
              <a:defRPr/>
            </a:pPr>
            <a:r>
              <a:rPr lang="en-GB" dirty="0" smtClean="0"/>
              <a:t>Statutory rights - e.g return to work from mat leave, discrimination under the Equality Act  2010 – </a:t>
            </a:r>
            <a:r>
              <a:rPr lang="en-GB" i="1" u="sng" dirty="0" smtClean="0"/>
              <a:t>Vernon v Azure Support Services 0192/2013</a:t>
            </a:r>
          </a:p>
          <a:p>
            <a:pPr marL="0" indent="0">
              <a:buFont typeface="Wingdings" panose="05000000000000000000" pitchFamily="2" charset="2"/>
              <a:buNone/>
              <a:defRPr/>
            </a:pPr>
            <a:endParaRPr lang="en-GB" dirty="0" smtClean="0"/>
          </a:p>
        </p:txBody>
      </p:sp>
    </p:spTree>
    <p:extLst>
      <p:ext uri="{BB962C8B-B14F-4D97-AF65-F5344CB8AC3E}">
        <p14:creationId xmlns:p14="http://schemas.microsoft.com/office/powerpoint/2010/main" val="27431462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Unite Legal Service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Unite Legal Services Template</Template>
  <TotalTime>62</TotalTime>
  <Words>1445</Words>
  <Application>Microsoft Office PowerPoint</Application>
  <PresentationFormat>On-screen Show (4:3)</PresentationFormat>
  <Paragraphs>217</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Monotype Sorts</vt:lpstr>
      <vt:lpstr>Wingdings</vt:lpstr>
      <vt:lpstr>Unite Legal Services Template</vt:lpstr>
      <vt:lpstr>Transfer of Undertakings (Protection of Employment) Regulations 2006</vt:lpstr>
      <vt:lpstr>Introduction</vt:lpstr>
      <vt:lpstr>When does TUPE apply?</vt:lpstr>
      <vt:lpstr>Who transfers? (1)</vt:lpstr>
      <vt:lpstr>Who transfers? (2)</vt:lpstr>
      <vt:lpstr>Who transfers? (3)</vt:lpstr>
      <vt:lpstr>Who transfers? (4)</vt:lpstr>
      <vt:lpstr>What transfers? (1)</vt:lpstr>
      <vt:lpstr>What transfers? (2)</vt:lpstr>
      <vt:lpstr>What transfers? (3)</vt:lpstr>
      <vt:lpstr>Changes to terms and conditions (1)</vt:lpstr>
      <vt:lpstr>Changes to terms and conditions (2)</vt:lpstr>
      <vt:lpstr>When will a transfer be a reason  for the change?</vt:lpstr>
      <vt:lpstr>Variations permitted by a term  of the contract</vt:lpstr>
      <vt:lpstr>ETO reason</vt:lpstr>
      <vt:lpstr>Collective agreements (1)</vt:lpstr>
      <vt:lpstr>Collective agreements (2)</vt:lpstr>
      <vt:lpstr>Unilateral variation</vt:lpstr>
      <vt:lpstr>Dismissals (1)</vt:lpstr>
      <vt:lpstr>Dismissal (2)</vt:lpstr>
      <vt:lpstr>Is the transfer the reason for the dismissal?</vt:lpstr>
      <vt:lpstr>Material detriment  dismissal (1)</vt:lpstr>
      <vt:lpstr>Material detriment dismissal (2)</vt:lpstr>
      <vt:lpstr>Right to object </vt:lpstr>
      <vt:lpstr>Constructive dismissal (1)</vt:lpstr>
      <vt:lpstr>Constructive dismissal (2)</vt:lpstr>
      <vt:lpstr>Constructive dismissal (3)</vt:lpstr>
      <vt:lpstr>Constructive dismissal (4)</vt:lpstr>
      <vt:lpstr>Remedies</vt:lpstr>
      <vt:lpstr>Any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Redundancy</dc:title>
  <dc:creator>Wright, Martin</dc:creator>
  <cp:lastModifiedBy>Martin Wright</cp:lastModifiedBy>
  <cp:revision>9</cp:revision>
  <dcterms:created xsi:type="dcterms:W3CDTF">2018-09-24T11:20:28Z</dcterms:created>
  <dcterms:modified xsi:type="dcterms:W3CDTF">2022-11-03T14:02:04Z</dcterms:modified>
</cp:coreProperties>
</file>