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7"/>
  </p:handoutMasterIdLst>
  <p:sldIdLst>
    <p:sldId id="256" r:id="rId2"/>
    <p:sldId id="257" r:id="rId3"/>
    <p:sldId id="258" r:id="rId4"/>
    <p:sldId id="265" r:id="rId5"/>
    <p:sldId id="259" r:id="rId6"/>
    <p:sldId id="261" r:id="rId7"/>
    <p:sldId id="266" r:id="rId8"/>
    <p:sldId id="267" r:id="rId9"/>
    <p:sldId id="268" r:id="rId10"/>
    <p:sldId id="260" r:id="rId11"/>
    <p:sldId id="262" r:id="rId12"/>
    <p:sldId id="263" r:id="rId13"/>
    <p:sldId id="264" r:id="rId14"/>
    <p:sldId id="270" r:id="rId15"/>
    <p:sldId id="269" r:id="rId16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CC809-BFC7-4FD4-9F75-B3C948705EDD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D4B54-F95B-4574-A8CC-0A16D63924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5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FFE4273-60A6-4640-B46D-7242841E78A1}" type="datetimeFigureOut">
              <a:rPr lang="en-GB" smtClean="0"/>
              <a:t>07/07/2021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D5BC1E-C028-4DD7-81A7-BECDD7A5F91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Transfer of Undertakings (Protection of Employment) Regulations 2014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Adam Lambert</a:t>
            </a:r>
          </a:p>
          <a:p>
            <a:r>
              <a:rPr lang="en-GB" dirty="0" smtClean="0"/>
              <a:t>Regional Legal Officer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0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An employee can object to a transfer, in which case their employment will terminate as though they have resigned</a:t>
            </a:r>
          </a:p>
          <a:p>
            <a:r>
              <a:rPr lang="en-GB" dirty="0" smtClean="0"/>
              <a:t>No entitlement to redundancy or severance pay or, in most circumstances, to bring a claim for unfair dismissal</a:t>
            </a:r>
          </a:p>
          <a:p>
            <a:r>
              <a:rPr lang="en-GB" dirty="0"/>
              <a:t>N</a:t>
            </a:r>
            <a:r>
              <a:rPr lang="en-GB" dirty="0" smtClean="0"/>
              <a:t>ot much of an option!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Do employees have a choice over whether they transfer?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21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Variations to </a:t>
            </a:r>
            <a:r>
              <a:rPr lang="en-GB" dirty="0" err="1" smtClean="0"/>
              <a:t>T&amp;Cs</a:t>
            </a:r>
            <a:r>
              <a:rPr lang="en-GB" dirty="0" smtClean="0"/>
              <a:t> are permitted post-transfer where:</a:t>
            </a:r>
          </a:p>
          <a:p>
            <a:pPr lvl="1"/>
            <a:r>
              <a:rPr lang="en-GB" dirty="0"/>
              <a:t>The transfer is not the sole/principal reason for the variation</a:t>
            </a:r>
          </a:p>
          <a:p>
            <a:pPr marL="393192" lvl="1" indent="0">
              <a:buNone/>
            </a:pPr>
            <a:r>
              <a:rPr lang="en-GB" dirty="0"/>
              <a:t>	</a:t>
            </a:r>
            <a:r>
              <a:rPr lang="en-GB" dirty="0" smtClean="0"/>
              <a:t>OR</a:t>
            </a:r>
            <a:endParaRPr lang="en-GB" dirty="0"/>
          </a:p>
          <a:p>
            <a:pPr lvl="1"/>
            <a:r>
              <a:rPr lang="en-GB" dirty="0"/>
              <a:t>The transfer is the sole/principal reason for the variation but there are Economic, Technical or Organisational Reasons </a:t>
            </a:r>
            <a:r>
              <a:rPr lang="en-GB" u="sng" dirty="0"/>
              <a:t>entailing a change in the workforce </a:t>
            </a:r>
            <a:r>
              <a:rPr lang="en-GB" dirty="0"/>
              <a:t>(restructuring</a:t>
            </a:r>
            <a:r>
              <a:rPr lang="en-GB" dirty="0" smtClean="0"/>
              <a:t>)</a:t>
            </a:r>
          </a:p>
          <a:p>
            <a:pPr marL="914400" lvl="3" indent="0">
              <a:buNone/>
            </a:pPr>
            <a:r>
              <a:rPr lang="en-GB" sz="2400" dirty="0" smtClean="0"/>
              <a:t>OR</a:t>
            </a:r>
            <a:endParaRPr lang="en-GB" sz="2400" dirty="0"/>
          </a:p>
          <a:p>
            <a:pPr lvl="1"/>
            <a:r>
              <a:rPr lang="en-GB" dirty="0" smtClean="0"/>
              <a:t>The terms derive from collective agreement (in which case they can be varied after one year provided the overall terms are no less favourable)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GB" dirty="0" smtClean="0"/>
              <a:t>If </a:t>
            </a:r>
            <a:r>
              <a:rPr lang="en-GB" dirty="0"/>
              <a:t>above criteria not satisfied, any changes are </a:t>
            </a:r>
            <a:r>
              <a:rPr lang="en-GB" dirty="0" smtClean="0"/>
              <a:t>void and an employee’s rights in this regard cannot be waived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GB" dirty="0"/>
              <a:t>As with any change to </a:t>
            </a:r>
            <a:r>
              <a:rPr lang="en-GB" dirty="0" err="1"/>
              <a:t>T&amp;Cs</a:t>
            </a:r>
            <a:r>
              <a:rPr lang="en-GB" dirty="0"/>
              <a:t>, requires </a:t>
            </a:r>
            <a:r>
              <a:rPr lang="en-GB" dirty="0" smtClean="0"/>
              <a:t>consultation and employee agreement/change permitted by contract OR dismissal and re-engagement (in which case dismissal would be for redundancy or </a:t>
            </a:r>
            <a:r>
              <a:rPr lang="en-GB" dirty="0" err="1" smtClean="0"/>
              <a:t>SOSR</a:t>
            </a:r>
            <a:r>
              <a:rPr lang="en-GB" dirty="0" smtClean="0"/>
              <a:t> and subject to usual fairness test)</a:t>
            </a:r>
            <a:endParaRPr lang="en-GB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GB" dirty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Variations to </a:t>
            </a:r>
            <a:r>
              <a:rPr lang="en-GB" dirty="0" err="1" smtClean="0"/>
              <a:t>T&amp;Cs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98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Economic – financial reasons – very broad</a:t>
            </a:r>
          </a:p>
          <a:p>
            <a:r>
              <a:rPr lang="en-GB" dirty="0" smtClean="0"/>
              <a:t>Technical – change in technology/process</a:t>
            </a:r>
          </a:p>
          <a:p>
            <a:r>
              <a:rPr lang="en-GB" dirty="0" smtClean="0"/>
              <a:t>Organisational – change in structure of business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/>
              <a:t>“Entailing a Change in the Workforce”</a:t>
            </a:r>
          </a:p>
          <a:p>
            <a:pPr lvl="1"/>
            <a:r>
              <a:rPr lang="en-GB" dirty="0"/>
              <a:t>Headcount (reduction)</a:t>
            </a:r>
          </a:p>
          <a:p>
            <a:pPr lvl="1"/>
            <a:r>
              <a:rPr lang="en-GB" dirty="0"/>
              <a:t>Job </a:t>
            </a:r>
            <a:r>
              <a:rPr lang="en-GB" dirty="0" smtClean="0"/>
              <a:t>function </a:t>
            </a:r>
            <a:r>
              <a:rPr lang="en-GB" dirty="0"/>
              <a:t>(has to be more than </a:t>
            </a:r>
            <a:r>
              <a:rPr lang="en-GB" dirty="0" smtClean="0"/>
              <a:t>trivial/job title)</a:t>
            </a:r>
            <a:endParaRPr lang="en-GB" dirty="0"/>
          </a:p>
          <a:p>
            <a:pPr lvl="1"/>
            <a:r>
              <a:rPr lang="en-GB" dirty="0"/>
              <a:t>Job location</a:t>
            </a:r>
          </a:p>
          <a:p>
            <a:endParaRPr lang="en-GB" dirty="0"/>
          </a:p>
          <a:p>
            <a:r>
              <a:rPr lang="en-GB" dirty="0" smtClean="0"/>
              <a:t>Cannot be a matter of harmonisation</a:t>
            </a:r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ETO</a:t>
            </a:r>
            <a:r>
              <a:rPr lang="en-GB" dirty="0" smtClean="0"/>
              <a:t> Reasons Entailing a Change in the Workforce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420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Dismissals where the transfer is the sole/principal reason are automatically unfair BUT 2 years service required for a claim</a:t>
            </a:r>
          </a:p>
          <a:p>
            <a:r>
              <a:rPr lang="en-GB" dirty="0"/>
              <a:t>D</a:t>
            </a:r>
            <a:r>
              <a:rPr lang="en-GB" dirty="0" smtClean="0"/>
              <a:t>ismissals for an </a:t>
            </a:r>
            <a:r>
              <a:rPr lang="en-GB" dirty="0" err="1" smtClean="0"/>
              <a:t>ETO</a:t>
            </a:r>
            <a:r>
              <a:rPr lang="en-GB" dirty="0" smtClean="0"/>
              <a:t> reason entailing changes to the workforce are potentially fair</a:t>
            </a:r>
          </a:p>
          <a:p>
            <a:endParaRPr lang="en-GB" dirty="0"/>
          </a:p>
          <a:p>
            <a:r>
              <a:rPr lang="en-GB" dirty="0" err="1" smtClean="0"/>
              <a:t>Reg</a:t>
            </a:r>
            <a:r>
              <a:rPr lang="en-GB" dirty="0" smtClean="0"/>
              <a:t> 4(9): If the transfer involves a substantial change in working conditions to their material detriment, an employee is entitled to treat themselves as dismissed.</a:t>
            </a:r>
          </a:p>
          <a:p>
            <a:r>
              <a:rPr lang="en-GB" dirty="0" smtClean="0"/>
              <a:t>Employee must make clear that resigning for this reason and can do so before or after the transfer</a:t>
            </a:r>
          </a:p>
          <a:p>
            <a:r>
              <a:rPr lang="en-GB" dirty="0" smtClean="0"/>
              <a:t>A tribunal will balance the effect of the change on the employee with the employer’s business reasons and the extent of consultation</a:t>
            </a:r>
          </a:p>
          <a:p>
            <a:r>
              <a:rPr lang="en-GB" dirty="0" smtClean="0"/>
              <a:t>Such a course of action requires careful consideration and involvement of your Regional Officer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Dismissals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30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Recognition transfers if “the organised grouping of resources or employees maintains an identity distinct from the remainder of the transferees undertaking”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Nothing to stop de-recognition of a voluntary agreement post-transfer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TUPE</a:t>
            </a:r>
            <a:r>
              <a:rPr lang="en-GB" dirty="0" smtClean="0"/>
              <a:t> and Union Recognition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439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Seek early and regular meetings with the outgoing employer, noting their duty to inform and consult</a:t>
            </a:r>
          </a:p>
          <a:p>
            <a:r>
              <a:rPr lang="en-GB" dirty="0" smtClean="0"/>
              <a:t>Safely retain contracts of employment, employee handbooks, collective agreements and any other documentation evidencing </a:t>
            </a:r>
            <a:r>
              <a:rPr lang="en-GB" dirty="0" err="1" smtClean="0"/>
              <a:t>T&amp;Cs</a:t>
            </a:r>
            <a:endParaRPr lang="en-GB" dirty="0" smtClean="0"/>
          </a:p>
          <a:p>
            <a:r>
              <a:rPr lang="en-GB" dirty="0" smtClean="0"/>
              <a:t>Conclude negotiations over </a:t>
            </a:r>
            <a:r>
              <a:rPr lang="en-GB" dirty="0" err="1" smtClean="0"/>
              <a:t>T&amp;Cs</a:t>
            </a:r>
            <a:r>
              <a:rPr lang="en-GB" dirty="0" smtClean="0"/>
              <a:t> pre-transfer date and press for all benefits to be accepted as contractual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>With the incoming employer:</a:t>
            </a:r>
          </a:p>
          <a:p>
            <a:r>
              <a:rPr lang="en-GB" dirty="0" smtClean="0"/>
              <a:t>Seek to negotiate dynamic post-transfer agreement on collective </a:t>
            </a:r>
            <a:r>
              <a:rPr lang="en-GB" dirty="0" err="1" smtClean="0"/>
              <a:t>T&amp;C</a:t>
            </a:r>
            <a:r>
              <a:rPr lang="en-GB" dirty="0" smtClean="0"/>
              <a:t> negotiations</a:t>
            </a:r>
          </a:p>
          <a:p>
            <a:r>
              <a:rPr lang="en-GB" dirty="0"/>
              <a:t>Seek agreement that post-transfer reduction in </a:t>
            </a:r>
            <a:r>
              <a:rPr lang="en-GB" dirty="0" err="1"/>
              <a:t>T&amp;Cs</a:t>
            </a:r>
            <a:r>
              <a:rPr lang="en-GB" dirty="0"/>
              <a:t>/changes to hours and workplaces will give rise to an entitlement to redundancy </a:t>
            </a:r>
            <a:r>
              <a:rPr lang="en-GB" dirty="0" smtClean="0"/>
              <a:t>pay</a:t>
            </a:r>
          </a:p>
          <a:p>
            <a:r>
              <a:rPr lang="en-GB" dirty="0" smtClean="0"/>
              <a:t>If incoming employer offers new </a:t>
            </a:r>
            <a:r>
              <a:rPr lang="en-GB" dirty="0" err="1" smtClean="0"/>
              <a:t>T&amp;Cs</a:t>
            </a:r>
            <a:r>
              <a:rPr lang="en-GB" dirty="0" smtClean="0"/>
              <a:t> to undermine collective bargaining, argue unlawful inducement (</a:t>
            </a:r>
            <a:r>
              <a:rPr lang="en-GB" dirty="0" err="1" smtClean="0"/>
              <a:t>TULRCA</a:t>
            </a:r>
            <a:r>
              <a:rPr lang="en-GB" dirty="0" smtClean="0"/>
              <a:t> Section 145(B))</a:t>
            </a:r>
          </a:p>
          <a:p>
            <a:r>
              <a:rPr lang="en-GB" b="1" dirty="0" smtClean="0"/>
              <a:t>High membership density by far the safest way of protecting jobs and </a:t>
            </a:r>
            <a:r>
              <a:rPr lang="en-GB" b="1" dirty="0" err="1" smtClean="0"/>
              <a:t>T&amp;Cs</a:t>
            </a:r>
            <a:endParaRPr lang="en-GB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48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Aim of legislation is to provide some protection in the event of a transfer of the undertaking in which an employee works</a:t>
            </a:r>
          </a:p>
          <a:p>
            <a:r>
              <a:rPr lang="en-GB" dirty="0" smtClean="0"/>
              <a:t>3 main protections:</a:t>
            </a:r>
          </a:p>
          <a:p>
            <a:pPr lvl="1"/>
            <a:r>
              <a:rPr lang="en-GB" dirty="0"/>
              <a:t>Automatic transfer of employment, terms and conditions (except pensions)</a:t>
            </a:r>
          </a:p>
          <a:p>
            <a:pPr lvl="1"/>
            <a:r>
              <a:rPr lang="en-GB" dirty="0"/>
              <a:t>Safeguards against dismissal and changes to </a:t>
            </a:r>
            <a:r>
              <a:rPr lang="en-GB" dirty="0" err="1"/>
              <a:t>T&amp;Cs</a:t>
            </a:r>
            <a:endParaRPr lang="en-GB" dirty="0"/>
          </a:p>
          <a:p>
            <a:pPr lvl="1"/>
            <a:r>
              <a:rPr lang="en-GB" dirty="0"/>
              <a:t>Information and consultation rights</a:t>
            </a:r>
          </a:p>
          <a:p>
            <a:r>
              <a:rPr lang="en-GB" dirty="0" smtClean="0"/>
              <a:t>BUT </a:t>
            </a:r>
            <a:r>
              <a:rPr lang="en-GB" dirty="0" err="1" smtClean="0"/>
              <a:t>TUPE</a:t>
            </a:r>
            <a:r>
              <a:rPr lang="en-GB" dirty="0" smtClean="0"/>
              <a:t> protection is weak and has various loopholes</a:t>
            </a:r>
          </a:p>
        </p:txBody>
      </p:sp>
    </p:spTree>
    <p:extLst>
      <p:ext uri="{BB962C8B-B14F-4D97-AF65-F5344CB8AC3E}">
        <p14:creationId xmlns:p14="http://schemas.microsoft.com/office/powerpoint/2010/main" val="736341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Standard transfer – where there is a transfer of an economic entity which retains its identity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Service Provision Change – where activities are carried out by another company (e.g. outsourcing)</a:t>
            </a:r>
          </a:p>
          <a:p>
            <a:pPr lvl="1"/>
            <a:r>
              <a:rPr lang="en-GB" dirty="0"/>
              <a:t>“Organised grouping </a:t>
            </a:r>
            <a:r>
              <a:rPr lang="en-GB" dirty="0" smtClean="0"/>
              <a:t>of employees which has as its principal purpose the carrying out of activities for the client”</a:t>
            </a:r>
          </a:p>
          <a:p>
            <a:pPr lvl="1"/>
            <a:r>
              <a:rPr lang="en-GB" dirty="0" smtClean="0"/>
              <a:t>Intention must be that activities will continue in the medium to long term in “fundamentally the same” way</a:t>
            </a:r>
          </a:p>
          <a:p>
            <a:pPr lvl="1"/>
            <a:r>
              <a:rPr lang="en-GB" dirty="0" smtClean="0"/>
              <a:t>Activities must not consist mainly of the supply of goods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Relevant transfers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617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Transfers involving the administrative reorganisation of public administrative authorities (e.g. intra-NHS transfers)</a:t>
            </a:r>
          </a:p>
          <a:p>
            <a:endParaRPr lang="en-GB" dirty="0" smtClean="0"/>
          </a:p>
          <a:p>
            <a:r>
              <a:rPr lang="en-GB" dirty="0" smtClean="0"/>
              <a:t>Insolvency proceedings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Situations where </a:t>
            </a:r>
            <a:r>
              <a:rPr lang="en-GB" dirty="0" err="1" smtClean="0"/>
              <a:t>TUPE</a:t>
            </a:r>
            <a:r>
              <a:rPr lang="en-GB" dirty="0" smtClean="0"/>
              <a:t> does not apply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705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u="sng" dirty="0" smtClean="0"/>
              <a:t>Employees</a:t>
            </a:r>
            <a:r>
              <a:rPr lang="en-GB" dirty="0" smtClean="0"/>
              <a:t> and </a:t>
            </a:r>
            <a:r>
              <a:rPr lang="en-GB" u="sng" dirty="0" smtClean="0"/>
              <a:t>apprentices</a:t>
            </a:r>
            <a:r>
              <a:rPr lang="en-GB" dirty="0" smtClean="0"/>
              <a:t> must </a:t>
            </a:r>
            <a:r>
              <a:rPr lang="en-GB" dirty="0"/>
              <a:t>be permanently assigned to the undertaking which </a:t>
            </a:r>
            <a:r>
              <a:rPr lang="en-GB" dirty="0" smtClean="0"/>
              <a:t>transfers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Percentage of time spent working on undertaking is influential but not determinative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transfers?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3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Effect of </a:t>
            </a:r>
            <a:r>
              <a:rPr lang="en-GB" dirty="0" err="1" smtClean="0"/>
              <a:t>TUPE</a:t>
            </a:r>
            <a:r>
              <a:rPr lang="en-GB" dirty="0" smtClean="0"/>
              <a:t> is that the contract with the old employer (“transferor”) is made with the new employer (“transferee”) on the date of transfer</a:t>
            </a:r>
          </a:p>
          <a:p>
            <a:r>
              <a:rPr lang="en-GB" dirty="0" smtClean="0"/>
              <a:t>Continuity of service is preserved</a:t>
            </a:r>
          </a:p>
          <a:p>
            <a:r>
              <a:rPr lang="en-GB" dirty="0" smtClean="0"/>
              <a:t>Excludes occupational pension scheme rights (but includes accrued pension rights)</a:t>
            </a:r>
          </a:p>
          <a:p>
            <a:r>
              <a:rPr lang="en-GB" dirty="0" smtClean="0"/>
              <a:t>Terms derived from collective agreements are static at the point of transfer where the new employer is not part of the collective bargaining process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transfers?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06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Information about employment liabilities must be provided by the transferor to the transferee at least 28 days prior to transfer:</a:t>
            </a:r>
          </a:p>
          <a:p>
            <a:pPr lvl="1"/>
            <a:r>
              <a:rPr lang="en-GB" dirty="0"/>
              <a:t>Employee names, roles, ages, length of service, </a:t>
            </a:r>
            <a:r>
              <a:rPr lang="en-GB" dirty="0" err="1"/>
              <a:t>T&amp;Cs</a:t>
            </a:r>
            <a:r>
              <a:rPr lang="en-GB" dirty="0"/>
              <a:t>, collective agreements</a:t>
            </a:r>
          </a:p>
          <a:p>
            <a:pPr lvl="1"/>
            <a:r>
              <a:rPr lang="en-GB" dirty="0"/>
              <a:t>Disciplinary information</a:t>
            </a:r>
          </a:p>
          <a:p>
            <a:pPr lvl="1"/>
            <a:r>
              <a:rPr lang="en-GB" dirty="0"/>
              <a:t>Information regarding employee grievances within the last 2 years and any court claims against the employer within the last 2 years or which the employer reasonably believes may be lodged.</a:t>
            </a:r>
          </a:p>
          <a:p>
            <a:r>
              <a:rPr lang="en-GB" dirty="0" smtClean="0"/>
              <a:t>The union is not entitled to receive Employee Liability Information</a:t>
            </a:r>
            <a:endParaRPr lang="en-GB" dirty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Employee Liability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98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Must commence long enough before the transfer for meaningful consultation to take place</a:t>
            </a:r>
          </a:p>
          <a:p>
            <a:r>
              <a:rPr lang="en-GB" dirty="0" smtClean="0"/>
              <a:t>Duty lies with transferor but dependent on the transferor receiving relevant info from transferee</a:t>
            </a:r>
          </a:p>
          <a:p>
            <a:r>
              <a:rPr lang="en-GB" dirty="0" smtClean="0"/>
              <a:t>Appropriate representatives of “affected employees” (recognised </a:t>
            </a:r>
            <a:r>
              <a:rPr lang="en-GB" dirty="0" err="1" smtClean="0"/>
              <a:t>TU</a:t>
            </a:r>
            <a:r>
              <a:rPr lang="en-GB" dirty="0" smtClean="0"/>
              <a:t>/elected employees) must be informed about:</a:t>
            </a:r>
          </a:p>
          <a:p>
            <a:pPr lvl="1"/>
            <a:r>
              <a:rPr lang="en-GB" dirty="0"/>
              <a:t>The date of the transfer, the identity of the transferee and the reasons for the transfer</a:t>
            </a:r>
          </a:p>
          <a:p>
            <a:pPr lvl="1"/>
            <a:r>
              <a:rPr lang="en-GB" dirty="0"/>
              <a:t>The legal, economic and social implications and “measures” expected to be taken by the </a:t>
            </a:r>
            <a:r>
              <a:rPr lang="en-GB" dirty="0" smtClean="0"/>
              <a:t>outgoing </a:t>
            </a:r>
            <a:r>
              <a:rPr lang="en-GB" dirty="0"/>
              <a:t>and incoming </a:t>
            </a:r>
            <a:r>
              <a:rPr lang="en-GB" dirty="0" smtClean="0"/>
              <a:t>employers – “measures </a:t>
            </a:r>
            <a:r>
              <a:rPr lang="en-GB" dirty="0"/>
              <a:t>letter”</a:t>
            </a:r>
          </a:p>
          <a:p>
            <a:pPr lvl="1"/>
            <a:r>
              <a:rPr lang="en-GB" dirty="0"/>
              <a:t>Details of any agency </a:t>
            </a:r>
            <a:r>
              <a:rPr lang="en-GB" dirty="0" smtClean="0"/>
              <a:t>workers used by the employer</a:t>
            </a:r>
            <a:endParaRPr lang="en-GB" dirty="0"/>
          </a:p>
          <a:p>
            <a:r>
              <a:rPr lang="en-GB" dirty="0" smtClean="0"/>
              <a:t>“Affected employees” may include employees of the transferor and transferee not transferring themselves</a:t>
            </a:r>
            <a:endParaRPr lang="en-GB" dirty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Duty to inform and consult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80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Collective consultation on redundancies and post-transfer changes to </a:t>
            </a:r>
            <a:r>
              <a:rPr lang="en-GB" dirty="0" err="1" smtClean="0"/>
              <a:t>T&amp;Cs</a:t>
            </a:r>
            <a:r>
              <a:rPr lang="en-GB" dirty="0" smtClean="0"/>
              <a:t> may commence pre-transfer if outgoing employer agrees</a:t>
            </a:r>
          </a:p>
          <a:p>
            <a:r>
              <a:rPr lang="en-GB" dirty="0" smtClean="0"/>
              <a:t>Consultation </a:t>
            </a:r>
            <a:r>
              <a:rPr lang="en-GB" dirty="0"/>
              <a:t>must be with “a view to reaching agreement”</a:t>
            </a:r>
          </a:p>
          <a:p>
            <a:r>
              <a:rPr lang="en-GB" dirty="0"/>
              <a:t>Failure to </a:t>
            </a:r>
            <a:r>
              <a:rPr lang="en-GB" dirty="0" smtClean="0"/>
              <a:t>inform or consult </a:t>
            </a:r>
            <a:r>
              <a:rPr lang="en-GB" dirty="0"/>
              <a:t>can result in a protective award claim </a:t>
            </a:r>
            <a:r>
              <a:rPr lang="en-GB" dirty="0" smtClean="0"/>
              <a:t>against </a:t>
            </a:r>
            <a:r>
              <a:rPr lang="en-GB" dirty="0"/>
              <a:t>the transferor and transferee in the Employment Tribunal BUT “special circumstances defence” exists if “not reasonably practicable</a:t>
            </a:r>
            <a:r>
              <a:rPr lang="en-GB" dirty="0" smtClean="0"/>
              <a:t>”</a:t>
            </a:r>
          </a:p>
          <a:p>
            <a:r>
              <a:rPr lang="en-GB" dirty="0" smtClean="0"/>
              <a:t>Protective award up </a:t>
            </a:r>
            <a:r>
              <a:rPr lang="en-GB" dirty="0"/>
              <a:t>to 13 weeks pay per </a:t>
            </a:r>
            <a:r>
              <a:rPr lang="en-GB" dirty="0" smtClean="0"/>
              <a:t>employee; must be lodged within three months minus one day of transfer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Duty to inform and consult </a:t>
            </a:r>
            <a:r>
              <a:rPr lang="en-GB" dirty="0" err="1" smtClean="0"/>
              <a:t>ctd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6659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1164</TotalTime>
  <Words>971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Lucida Sans Unicode</vt:lpstr>
      <vt:lpstr>Verdana</vt:lpstr>
      <vt:lpstr>Wingdings 2</vt:lpstr>
      <vt:lpstr>Wingdings 3</vt:lpstr>
      <vt:lpstr>Concourse</vt:lpstr>
      <vt:lpstr>Transfer of Undertakings (Protection of Employment) Regulations 2014</vt:lpstr>
      <vt:lpstr>PowerPoint Presentation</vt:lpstr>
      <vt:lpstr>Relevant transfers</vt:lpstr>
      <vt:lpstr>Situations where TUPE does not apply</vt:lpstr>
      <vt:lpstr>Who transfers?</vt:lpstr>
      <vt:lpstr>What transfers?</vt:lpstr>
      <vt:lpstr>Employee Liability Information</vt:lpstr>
      <vt:lpstr>Duty to inform and consult</vt:lpstr>
      <vt:lpstr>Duty to inform and consult ctd</vt:lpstr>
      <vt:lpstr>Do employees have a choice over whether they transfer?</vt:lpstr>
      <vt:lpstr>Variations to T&amp;Cs</vt:lpstr>
      <vt:lpstr>ETO Reasons Entailing a Change in the Workforce</vt:lpstr>
      <vt:lpstr>Dismissals</vt:lpstr>
      <vt:lpstr>TUPE and Union Recognition</vt:lpstr>
      <vt:lpstr>Action points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of Undertakings (Protection of Employment) Regulations 2014</dc:title>
  <dc:creator>Lambert, Adam</dc:creator>
  <cp:lastModifiedBy>Lambert, Adam</cp:lastModifiedBy>
  <cp:revision>64</cp:revision>
  <cp:lastPrinted>2020-01-27T09:49:58Z</cp:lastPrinted>
  <dcterms:created xsi:type="dcterms:W3CDTF">2020-01-25T13:53:55Z</dcterms:created>
  <dcterms:modified xsi:type="dcterms:W3CDTF">2021-07-07T08:19:35Z</dcterms:modified>
</cp:coreProperties>
</file>