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A8D44-7425-40DA-AF66-30E2ACB0FEF0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B042C-0866-4C52-8F9B-66C2C3B08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74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6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731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043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129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799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51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211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80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934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6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76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854134-1E39-4859-BCC8-F0587FABAFD6}" type="slidenum">
              <a:rPr lang="en-GB" smtClean="0"/>
              <a:pPr eaLnBrk="1" hangingPunct="1"/>
              <a:t>4</a:t>
            </a:fld>
            <a:endParaRPr lang="en-GB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5405" y="8685783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FAC41D-E3DC-4800-B46B-FD4FAE0E9042}" type="slidenum">
              <a:rPr lang="en-GB" sz="1200">
                <a:cs typeface="Arial" charset="0"/>
              </a:rPr>
              <a:pPr algn="r" eaLnBrk="1" hangingPunct="1"/>
              <a:t>4</a:t>
            </a:fld>
            <a:endParaRPr lang="en-GB" sz="1200">
              <a:cs typeface="Arial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3779210"/>
            <a:ext cx="5486400" cy="4679645"/>
          </a:xfrm>
          <a:noFill/>
        </p:spPr>
        <p:txBody>
          <a:bodyPr lIns="92236" tIns="46118" rIns="92236" bIns="46118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2576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1546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3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AC1148-E384-443C-9673-219BBA436E51}" type="slidenum">
              <a:rPr lang="en-GB" smtClean="0"/>
              <a:pPr eaLnBrk="1" hangingPunct="1"/>
              <a:t>5</a:t>
            </a:fld>
            <a:endParaRPr lang="en-GB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5405" y="8685783"/>
            <a:ext cx="2971003" cy="45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36" tIns="46118" rIns="92236" bIns="46118" anchor="b"/>
          <a:lstStyle>
            <a:lvl1pPr defTabSz="9223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233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2A80F7F-5A07-4ED4-A411-0908A441FE29}" type="slidenum">
              <a:rPr lang="en-GB" sz="1200">
                <a:cs typeface="Arial" charset="0"/>
              </a:rPr>
              <a:pPr algn="r" eaLnBrk="1" hangingPunct="1"/>
              <a:t>5</a:t>
            </a:fld>
            <a:endParaRPr lang="en-GB" sz="1200">
              <a:cs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597" y="3779210"/>
            <a:ext cx="5486400" cy="4679645"/>
          </a:xfrm>
          <a:noFill/>
        </p:spPr>
        <p:txBody>
          <a:bodyPr lIns="92236" tIns="46118" rIns="92236" bIns="46118"/>
          <a:lstStyle/>
          <a:p>
            <a:pPr eaLnBrk="1" hangingPunct="1"/>
            <a:r>
              <a:rPr lang="en-GB"/>
              <a:t>Ears – The actual words we hard and the tone in which they are expressed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Eyes – The body language we observe – smiling, standing upright and looking enthusiastic – mentoring examples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Experience – What has happened in the past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Emotions – How we are feeling</a:t>
            </a:r>
          </a:p>
          <a:p>
            <a:pPr eaLnBrk="1" hangingPunct="1"/>
            <a:r>
              <a:rPr lang="en-GB"/>
              <a:t>			Pre-emotional state – at start of communication</a:t>
            </a:r>
          </a:p>
          <a:p>
            <a:pPr eaLnBrk="1" hangingPunct="1"/>
            <a:r>
              <a:rPr lang="en-GB"/>
              <a:t>			Post-emotional State – how we feel 			during the message (e.g. if a 			particular word is used that upsets us 			then that emotion will affect the 			rest of what we hear)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Expectation – What we think will happen/we will hear</a:t>
            </a:r>
          </a:p>
          <a:p>
            <a:pPr eaLnBrk="1" hangingPunct="1"/>
            <a:r>
              <a:rPr lang="en-GB"/>
              <a:t>			if we have a particular opinion about 			the speaker</a:t>
            </a:r>
          </a:p>
          <a:p>
            <a:pPr eaLnBrk="1" hangingPunct="1"/>
            <a:endParaRPr lang="en-GB"/>
          </a:p>
          <a:p>
            <a:pPr eaLnBrk="1" hangingPunct="1"/>
            <a:r>
              <a:rPr lang="en-GB"/>
              <a:t>Egos		Wanting to feel good about ourselves</a:t>
            </a:r>
          </a:p>
          <a:p>
            <a:pPr eaLnBrk="1" hangingPunct="1"/>
            <a:r>
              <a:rPr lang="en-GB"/>
              <a:t>		We listen more if we hear our name first</a:t>
            </a:r>
          </a:p>
          <a:p>
            <a:pPr eaLnBrk="1" hangingPunct="1"/>
            <a:r>
              <a:rPr lang="en-GB"/>
              <a:t>		subconsciously listening for those things that either 		reinforce our self-esteem or in some way demean 		it.</a:t>
            </a:r>
          </a:p>
        </p:txBody>
      </p:sp>
    </p:spTree>
    <p:extLst>
      <p:ext uri="{BB962C8B-B14F-4D97-AF65-F5344CB8AC3E}">
        <p14:creationId xmlns:p14="http://schemas.microsoft.com/office/powerpoint/2010/main" val="3043511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536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35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50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03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39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6543" y="4343476"/>
            <a:ext cx="5487645" cy="4116192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Presentation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1200" y="3482935"/>
            <a:ext cx="9755187" cy="550333"/>
          </a:xfrm>
        </p:spPr>
        <p:txBody>
          <a:bodyPr/>
          <a:lstStyle/>
          <a:p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Public Speaking – Unite National Education Department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66">
            <a:off x="8161046" y="4490464"/>
            <a:ext cx="3013656" cy="12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0290" y="95943"/>
            <a:ext cx="10396882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Presentation Skills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762467"/>
            <a:ext cx="10972800" cy="2964914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buNone/>
            </a:pPr>
            <a:r>
              <a:rPr lang="en-US" dirty="0"/>
              <a:t>Structuring the 5 minute speech</a:t>
            </a:r>
          </a:p>
          <a:p>
            <a:pPr lvl="0">
              <a:buNone/>
            </a:pPr>
            <a:r>
              <a:rPr lang="en-US" dirty="0"/>
              <a:t>30 seconds--- opening/beginning</a:t>
            </a:r>
          </a:p>
          <a:p>
            <a:pPr lvl="0">
              <a:buNone/>
            </a:pPr>
            <a:r>
              <a:rPr lang="en-US" dirty="0"/>
              <a:t>4 minutes--- middle section</a:t>
            </a:r>
          </a:p>
          <a:p>
            <a:pPr lvl="0">
              <a:buNone/>
            </a:pPr>
            <a:r>
              <a:rPr lang="en-US" dirty="0"/>
              <a:t>30 seconds  --- closing/end</a:t>
            </a:r>
          </a:p>
          <a:p>
            <a:pPr lvl="0">
              <a:buNone/>
            </a:pPr>
            <a:r>
              <a:rPr lang="en-US" dirty="0"/>
              <a:t> Time for  --- questions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82034" y="3429000"/>
            <a:ext cx="4558337" cy="2131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7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5234" y="2180616"/>
            <a:ext cx="10519610" cy="34211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422240" y="379805"/>
            <a:ext cx="1039104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/>
              <a:t>Presentation Skills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627822" y="1106403"/>
            <a:ext cx="10779984" cy="1179810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US" dirty="0"/>
              <a:t>The Beginning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Should create a “bang”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23520" y="379805"/>
            <a:ext cx="1039056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/>
              <a:t>Presentation Skills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000" y="1146236"/>
            <a:ext cx="11533440" cy="1774845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buFont typeface="Wingdings" pitchFamily="2"/>
              <a:buChar char=""/>
            </a:pPr>
            <a:r>
              <a:rPr lang="en-US" dirty="0"/>
              <a:t>Sequence should be logical &amp; understandable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Interim summaries- Recaps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Visual aids-flip charts, handouts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09443" y="3251016"/>
            <a:ext cx="3084000" cy="234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29" y="57894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0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4000" y="303485"/>
            <a:ext cx="1177056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/>
              <a:t>Presentation Skills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46762" y="979763"/>
            <a:ext cx="11533440" cy="2372061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US" dirty="0"/>
              <a:t>Prepare Closing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Last few seconds are </a:t>
            </a:r>
            <a:r>
              <a:rPr lang="en-US" u="sng" dirty="0">
                <a:solidFill>
                  <a:srgbClr val="FF3300"/>
                </a:solidFill>
              </a:rPr>
              <a:t>critical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 err="1"/>
              <a:t>Summarise</a:t>
            </a:r>
            <a:r>
              <a:rPr lang="en-US" dirty="0"/>
              <a:t>- highlight important points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Suggest 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75805" y="2686211"/>
            <a:ext cx="6912960" cy="285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5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24480" y="379805"/>
            <a:ext cx="1108704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en-US"/>
              <a:t>Stage Fright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3577" y="1119604"/>
            <a:ext cx="11635200" cy="1774845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US" dirty="0"/>
              <a:t>  Everyone has it to some degree</a:t>
            </a:r>
          </a:p>
          <a:p>
            <a:pPr lvl="0">
              <a:buNone/>
            </a:pPr>
            <a:r>
              <a:rPr lang="en-US" dirty="0"/>
              <a:t>  Can be used constructively</a:t>
            </a:r>
          </a:p>
          <a:p>
            <a:pPr lvl="0">
              <a:buNone/>
            </a:pPr>
            <a:r>
              <a:rPr lang="en-US" dirty="0"/>
              <a:t>  Channel the energy fear generates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86" y="2848863"/>
            <a:ext cx="5856651" cy="274296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8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22240" y="456125"/>
            <a:ext cx="1039104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en-US"/>
              <a:t>Effective Delivery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0342" y="1192726"/>
            <a:ext cx="11330400" cy="2964914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buFont typeface="Wingdings" pitchFamily="2"/>
              <a:buChar char=""/>
            </a:pPr>
            <a:r>
              <a:rPr lang="en-US" dirty="0"/>
              <a:t>Be active - move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Be purposeful - controlled gestures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Variations – vocal (pitch, volume, rate)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Be natural</a:t>
            </a:r>
          </a:p>
          <a:p>
            <a:pPr marL="0" lvl="0" indent="0">
              <a:buFont typeface="Wingdings" pitchFamily="2"/>
              <a:buChar char=""/>
            </a:pPr>
            <a:r>
              <a:rPr lang="en-US" dirty="0"/>
              <a:t>Get stuck 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25383" y="3127830"/>
            <a:ext cx="6527520" cy="23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3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246015"/>
            <a:ext cx="10972800" cy="1200329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 b="1">
                <a:latin typeface="Arial Rounded MT Bold" pitchFamily="34"/>
              </a:rPr>
              <a:t>Ideal Message</a:t>
            </a:r>
            <a:br>
              <a:rPr lang="en-US" sz="4000" b="1">
                <a:latin typeface="Arial Rounded MT Bold" pitchFamily="34"/>
              </a:rPr>
            </a:br>
            <a:endParaRPr lang="en-US" sz="4000" b="1">
              <a:latin typeface="Arial Rounded MT Bold" pitchFamily="34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816560"/>
            <a:ext cx="10972800" cy="3931846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/>
            <a:r>
              <a:rPr lang="en-US" dirty="0"/>
              <a:t>Use simple language</a:t>
            </a:r>
          </a:p>
          <a:p>
            <a:pPr marL="0" lvl="0" indent="0"/>
            <a:r>
              <a:rPr lang="en-US" dirty="0"/>
              <a:t>Be consistent</a:t>
            </a:r>
          </a:p>
          <a:p>
            <a:pPr marL="0" lvl="0" indent="0"/>
            <a:r>
              <a:rPr lang="en-US" dirty="0"/>
              <a:t>Three topics</a:t>
            </a:r>
          </a:p>
          <a:p>
            <a:pPr marL="0" lvl="1" indent="0"/>
            <a:r>
              <a:rPr lang="en-US" dirty="0"/>
              <a:t>Potential membership losses</a:t>
            </a:r>
          </a:p>
          <a:p>
            <a:pPr marL="0" lvl="1" indent="0"/>
            <a:r>
              <a:rPr lang="en-US" dirty="0"/>
              <a:t>Chance of losses over specific time period</a:t>
            </a:r>
          </a:p>
          <a:p>
            <a:pPr marL="0" lvl="1" indent="0"/>
            <a:r>
              <a:rPr lang="en-US" dirty="0"/>
              <a:t>Ways to cut losses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11014" y="3659275"/>
            <a:ext cx="4567680" cy="191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40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1360" y="149945"/>
            <a:ext cx="1097280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/>
              <a:t>Stories and examples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15679" y="2060531"/>
            <a:ext cx="6328800" cy="3041858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</a:pPr>
            <a:r>
              <a:rPr lang="en-US"/>
              <a:t>Stories and examples</a:t>
            </a:r>
          </a:p>
          <a:p>
            <a:pPr marL="0" lvl="1" indent="0">
              <a:lnSpc>
                <a:spcPct val="90000"/>
              </a:lnSpc>
            </a:pPr>
            <a:r>
              <a:rPr lang="en-US"/>
              <a:t>These are really useful as they are often remembered longer if they relate to common experiences</a:t>
            </a:r>
          </a:p>
          <a:p>
            <a:pPr marL="0" lvl="1" indent="0">
              <a:lnSpc>
                <a:spcPct val="90000"/>
              </a:lnSpc>
            </a:pPr>
            <a:r>
              <a:rPr lang="en-US"/>
              <a:t>Johnny Cash used stories to identify with his audience</a:t>
            </a:r>
          </a:p>
        </p:txBody>
      </p:sp>
      <p:sp>
        <p:nvSpPr>
          <p:cNvPr id="4" name="Straight Connector 3"/>
          <p:cNvSpPr/>
          <p:nvPr/>
        </p:nvSpPr>
        <p:spPr>
          <a:xfrm>
            <a:off x="2743200" y="1219320"/>
            <a:ext cx="6807360" cy="0"/>
          </a:xfrm>
          <a:prstGeom prst="line">
            <a:avLst/>
          </a:prstGeom>
          <a:noFill/>
          <a:ln w="19080">
            <a:solidFill>
              <a:srgbClr val="CC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16000" y="1844639"/>
            <a:ext cx="3744000" cy="374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6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48154"/>
            <a:ext cx="6000960" cy="646331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sz="4000"/>
              <a:t>Papa Don’t preach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000" y="2357650"/>
            <a:ext cx="5479680" cy="2657138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r>
              <a:rPr lang="en-US"/>
              <a:t>   </a:t>
            </a:r>
            <a:r>
              <a:rPr lang="en-US" b="1"/>
              <a:t>People don’t like being told</a:t>
            </a:r>
          </a:p>
          <a:p>
            <a:pPr lvl="0"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b="1"/>
              <a:t>	what to do, they need to figure out the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10904" y="0"/>
            <a:ext cx="5892960" cy="557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12939" y="69309"/>
            <a:ext cx="10396882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l"/>
            <a:r>
              <a:rPr lang="en-US" dirty="0"/>
              <a:t>Ask for commitment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9422" y="757367"/>
            <a:ext cx="8229600" cy="2259593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748"/>
              </a:spcBef>
            </a:pPr>
            <a:r>
              <a:rPr lang="en-US" sz="3000" dirty="0"/>
              <a:t>People who make a commitment to take an action are more likely to do so.</a:t>
            </a:r>
          </a:p>
          <a:p>
            <a:pPr marL="0" lvl="0" indent="0">
              <a:lnSpc>
                <a:spcPct val="90000"/>
              </a:lnSpc>
              <a:spcBef>
                <a:spcPts val="748"/>
              </a:spcBef>
            </a:pPr>
            <a:r>
              <a:rPr lang="en-US" sz="3000" dirty="0"/>
              <a:t>They need to understand why and agree that it is worth doing.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2895035"/>
            <a:ext cx="11017188" cy="264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06" y="1385140"/>
            <a:ext cx="3456384" cy="3845049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60736" y="1240994"/>
            <a:ext cx="657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Tx/>
              <a:buChar char="•"/>
            </a:pPr>
            <a:r>
              <a:rPr lang="en-US" sz="2800" b="1" dirty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  <a:t> Simple and clear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397624" y="1983421"/>
            <a:ext cx="6138333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  <a:t> Avoid jargon and technical terms</a:t>
            </a:r>
          </a:p>
          <a:p>
            <a:pPr eaLnBrk="1" hangingPunct="1">
              <a:buClr>
                <a:srgbClr val="990000"/>
              </a:buClr>
              <a:buFont typeface="Wingdings" pitchFamily="2" charset="2"/>
              <a:buNone/>
            </a:pPr>
            <a:endParaRPr lang="en-US" sz="2800" b="1" dirty="0">
              <a:solidFill>
                <a:srgbClr val="003300"/>
              </a:solidFill>
              <a:latin typeface="Arial Rounded MT Bold" pitchFamily="34" charset="0"/>
              <a:cs typeface="Arial" charset="0"/>
            </a:endParaRPr>
          </a:p>
          <a:p>
            <a:pPr eaLnBrk="1" hangingPunct="1">
              <a:buClr>
                <a:srgbClr val="990000"/>
              </a:buClr>
              <a:buFont typeface="Wingdings" pitchFamily="2" charset="2"/>
              <a:buChar char="ü"/>
            </a:pPr>
            <a:r>
              <a:rPr lang="en-US" sz="2800" b="1" dirty="0">
                <a:solidFill>
                  <a:srgbClr val="003300"/>
                </a:solidFill>
                <a:latin typeface="Arial Rounded MT Bold" pitchFamily="34" charset="0"/>
                <a:cs typeface="Arial" charset="0"/>
              </a:rPr>
              <a:t> create messages that are clear to people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305553" y="273051"/>
            <a:ext cx="76613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 Rounded MT Bold" pitchFamily="34" charset="0"/>
                <a:cs typeface="Arial" charset="0"/>
              </a:rPr>
              <a:t>Laws of Effective Communication</a:t>
            </a: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33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03556" y="78188"/>
            <a:ext cx="10396882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If people aren’t listening!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60703" y="837402"/>
            <a:ext cx="5385120" cy="3391698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598"/>
              </a:spcBef>
            </a:pPr>
            <a:r>
              <a:rPr lang="en-US" sz="2400" b="1" dirty="0"/>
              <a:t>Explore their understanding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</a:pPr>
            <a:r>
              <a:rPr lang="en-US" sz="2400" b="1" dirty="0"/>
              <a:t>Ask about constraints and barriers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</a:pPr>
            <a:r>
              <a:rPr lang="en-US" sz="2400" b="1" dirty="0"/>
              <a:t>Explore their attitudes and opinions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</a:pPr>
            <a:r>
              <a:rPr lang="en-US" sz="2400" b="1" dirty="0"/>
              <a:t>Win their trust</a:t>
            </a:r>
          </a:p>
          <a:p>
            <a:pPr marL="0" lvl="0" indent="0">
              <a:lnSpc>
                <a:spcPct val="90000"/>
              </a:lnSpc>
              <a:spcBef>
                <a:spcPts val="598"/>
              </a:spcBef>
            </a:pPr>
            <a:r>
              <a:rPr lang="en-US" sz="2400" b="1" dirty="0"/>
              <a:t>Use their interests to win their attention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8321" y="839800"/>
            <a:ext cx="5587679" cy="4647960"/>
          </a:xfrm>
          <a:prstGeom prst="rect">
            <a:avLst/>
          </a:prstGeom>
          <a:noFill/>
          <a:ln w="9360">
            <a:solidFill>
              <a:srgbClr val="FF9933"/>
            </a:solidFill>
            <a:prstDash val="solid"/>
            <a:miter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339572" y="140331"/>
            <a:ext cx="10396882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Good communicators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5515" y="1251448"/>
            <a:ext cx="5702400" cy="2862322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/>
            <a:r>
              <a:rPr lang="en-US" b="1" dirty="0"/>
              <a:t>Trustworthy</a:t>
            </a:r>
          </a:p>
          <a:p>
            <a:pPr marL="0" lvl="0" indent="0"/>
            <a:r>
              <a:rPr lang="en-US" b="1" dirty="0"/>
              <a:t>Engaging</a:t>
            </a:r>
          </a:p>
          <a:p>
            <a:pPr marL="0" lvl="0" indent="0"/>
            <a:r>
              <a:rPr lang="en-US" b="1" dirty="0"/>
              <a:t>Care about what the audience cares about</a:t>
            </a:r>
          </a:p>
          <a:p>
            <a:pPr lvl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32480" y="151753"/>
            <a:ext cx="3634560" cy="527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97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Connect to the audience</a:t>
            </a:r>
          </a:p>
          <a:p>
            <a:r>
              <a:rPr lang="en-GB" dirty="0"/>
              <a:t>Good eye contact</a:t>
            </a:r>
          </a:p>
          <a:p>
            <a:r>
              <a:rPr lang="en-GB" dirty="0"/>
              <a:t>Light-housing</a:t>
            </a:r>
          </a:p>
          <a:p>
            <a:r>
              <a:rPr lang="en-GB" dirty="0"/>
              <a:t>Smile</a:t>
            </a:r>
          </a:p>
          <a:p>
            <a:r>
              <a:rPr lang="en-GB" dirty="0"/>
              <a:t>Contact shows confidence</a:t>
            </a:r>
          </a:p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720372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Use the whole space</a:t>
            </a:r>
          </a:p>
          <a:p>
            <a:r>
              <a:rPr lang="en-GB" dirty="0"/>
              <a:t>Look upwards</a:t>
            </a:r>
          </a:p>
          <a:p>
            <a:r>
              <a:rPr lang="en-GB" dirty="0"/>
              <a:t>Gesture to emphasise may seem over the top</a:t>
            </a:r>
          </a:p>
          <a:p>
            <a:r>
              <a:rPr lang="en-GB" dirty="0"/>
              <a:t>Use hands to signal direction, shape, size </a:t>
            </a:r>
            <a:r>
              <a:rPr lang="en-GB" dirty="0" err="1"/>
              <a:t>etc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2830221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Work on projection, best speech no use if not heard</a:t>
            </a:r>
          </a:p>
          <a:p>
            <a:r>
              <a:rPr lang="en-GB" dirty="0"/>
              <a:t>Use power of voice but don’t strain, speak slowly and clearly</a:t>
            </a:r>
          </a:p>
          <a:p>
            <a:r>
              <a:rPr lang="en-GB" dirty="0"/>
              <a:t>A lift at the end may question a drop may suggest confidence control and authority</a:t>
            </a:r>
          </a:p>
          <a:p>
            <a:r>
              <a:rPr lang="en-GB" dirty="0"/>
              <a:t>Emphasise with pace, silent pauses let them think</a:t>
            </a:r>
          </a:p>
          <a:p>
            <a:r>
              <a:rPr lang="en-GB" dirty="0"/>
              <a:t>Avoid fillers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erm</a:t>
            </a:r>
            <a:r>
              <a:rPr lang="en-GB" dirty="0"/>
              <a:t>, um</a:t>
            </a:r>
          </a:p>
          <a:p>
            <a:r>
              <a:rPr lang="en-GB" dirty="0"/>
              <a:t>Allow space for applause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270759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Interaction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Audiences have limited attention spans so try to interact, Q&amp;A, </a:t>
            </a:r>
          </a:p>
          <a:p>
            <a:r>
              <a:rPr lang="en-GB" dirty="0"/>
              <a:t>If using questions group 3-4 together in response this speeds responses and allows concentration on positive aspects, the negativity can be buried easier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2304688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 and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As with anything, success stems from good planning and preparation, you will devise the best method </a:t>
            </a:r>
          </a:p>
          <a:p>
            <a:r>
              <a:rPr lang="en-GB" dirty="0"/>
              <a:t>Consider video, friends, mirror, audio </a:t>
            </a:r>
          </a:p>
          <a:p>
            <a:r>
              <a:rPr lang="en-GB" dirty="0"/>
              <a:t>Time your efforts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611539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Logos – logical order, structuring needs to be logical A – B –C</a:t>
            </a:r>
          </a:p>
          <a:p>
            <a:r>
              <a:rPr lang="en-GB" dirty="0"/>
              <a:t>Ethos – build trust, do I sound believable </a:t>
            </a:r>
          </a:p>
          <a:p>
            <a:r>
              <a:rPr lang="en-GB" dirty="0"/>
              <a:t>Pathos – Emotion, tell them why it matters, tie them in emotionally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1872807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what you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What do you want people to feel as a result of your speech</a:t>
            </a:r>
          </a:p>
          <a:p>
            <a:r>
              <a:rPr lang="en-GB" dirty="0"/>
              <a:t>What do you want people to do as a result of your speech</a:t>
            </a:r>
          </a:p>
          <a:p>
            <a:r>
              <a:rPr lang="en-GB" dirty="0"/>
              <a:t>What do you want people to know as a result of your speech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3019070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Paint a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Ensure you paint a picture with your words </a:t>
            </a:r>
          </a:p>
          <a:p>
            <a:r>
              <a:rPr lang="en-GB" dirty="0"/>
              <a:t>Make sure that picture is one the audience recognises and touches their lives</a:t>
            </a:r>
          </a:p>
          <a:p>
            <a:r>
              <a:rPr lang="en-GB" dirty="0"/>
              <a:t>Evoke powerful images, ideas and memories</a:t>
            </a:r>
          </a:p>
          <a:p>
            <a:r>
              <a:rPr lang="en-GB" dirty="0"/>
              <a:t>Often use of military, biblical or political quotes and references will connect </a:t>
            </a:r>
          </a:p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3703096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8"/>
          <p:cNvSpPr>
            <a:spLocks noGrp="1"/>
          </p:cNvSpPr>
          <p:nvPr>
            <p:ph type="title" idx="4294967295"/>
          </p:nvPr>
        </p:nvSpPr>
        <p:spPr>
          <a:xfrm>
            <a:off x="676923" y="144462"/>
            <a:ext cx="10396882" cy="1151965"/>
          </a:xfrm>
        </p:spPr>
        <p:txBody>
          <a:bodyPr anchor="b"/>
          <a:lstStyle/>
          <a:p>
            <a:pPr eaLnBrk="1" hangingPunct="1"/>
            <a:r>
              <a:rPr lang="en-GB" sz="4000" b="1" dirty="0">
                <a:solidFill>
                  <a:srgbClr val="C00000"/>
                </a:solidFill>
              </a:rPr>
              <a:t>Albert </a:t>
            </a:r>
            <a:r>
              <a:rPr lang="en-GB" sz="4000" b="1" dirty="0" err="1">
                <a:solidFill>
                  <a:srgbClr val="C00000"/>
                </a:solidFill>
              </a:rPr>
              <a:t>Mehrabian</a:t>
            </a:r>
            <a:r>
              <a:rPr lang="en-GB" sz="4000" b="1" dirty="0">
                <a:solidFill>
                  <a:srgbClr val="C00000"/>
                </a:solidFill>
              </a:rPr>
              <a:t> &amp; Communication</a:t>
            </a:r>
          </a:p>
        </p:txBody>
      </p:sp>
      <p:graphicFrame>
        <p:nvGraphicFramePr>
          <p:cNvPr id="11267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2686270"/>
              </p:ext>
            </p:extLst>
          </p:nvPr>
        </p:nvGraphicFramePr>
        <p:xfrm>
          <a:off x="600722" y="1058863"/>
          <a:ext cx="109728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230313" imgH="4304149" progId="Excel.Sheet.8">
                  <p:embed/>
                </p:oleObj>
              </mc:Choice>
              <mc:Fallback>
                <p:oleObj r:id="rId2" imgW="8230313" imgH="430414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22" y="1058863"/>
                        <a:ext cx="10972800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64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 all rhetoric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4526280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Try to sound natural, important to put yourself into a speech</a:t>
            </a:r>
          </a:p>
          <a:p>
            <a:r>
              <a:rPr lang="en-GB" dirty="0"/>
              <a:t>Rhymes and half rhymes can be powerful</a:t>
            </a:r>
          </a:p>
          <a:p>
            <a:r>
              <a:rPr lang="en-GB" dirty="0"/>
              <a:t>A good speech has a rhythm of its own almost poetic</a:t>
            </a:r>
          </a:p>
          <a:p>
            <a:r>
              <a:rPr lang="en-GB" dirty="0"/>
              <a:t>Remember repetition, rule of 3 and use of metaphor</a:t>
            </a:r>
          </a:p>
          <a:p>
            <a:r>
              <a:rPr lang="en-GB" dirty="0"/>
              <a:t>Anaphora – repeat phrases for effect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</p:spTree>
    <p:extLst>
      <p:ext uri="{BB962C8B-B14F-4D97-AF65-F5344CB8AC3E}">
        <p14:creationId xmlns:p14="http://schemas.microsoft.com/office/powerpoint/2010/main" val="3926360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32000" y="480614"/>
            <a:ext cx="11493120" cy="8679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 algn="ctr"/>
            <a:r>
              <a:rPr lang="en-US" sz="2800" b="1" dirty="0"/>
              <a:t>ELEMENTS THAT CAN HELP WITH</a:t>
            </a:r>
            <a:br>
              <a:rPr lang="en-US" sz="2800" b="1" dirty="0"/>
            </a:br>
            <a:r>
              <a:rPr lang="en-US" sz="2800" b="1" dirty="0"/>
              <a:t>OVERCOMING COMMUNICATION BARRIERS</a:t>
            </a:r>
          </a:p>
        </p:txBody>
      </p:sp>
      <p:sp>
        <p:nvSpPr>
          <p:cNvPr id="3" name="Freeform 2"/>
          <p:cNvSpPr/>
          <p:nvPr/>
        </p:nvSpPr>
        <p:spPr>
          <a:xfrm>
            <a:off x="4572000" y="1447920"/>
            <a:ext cx="2946240" cy="83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2400" b="1">
                <a:latin typeface="Tahoma" pitchFamily="34"/>
                <a:ea typeface="Segoe UI" pitchFamily="2"/>
                <a:cs typeface="Tahoma" pitchFamily="2"/>
              </a:rPr>
              <a:t>EMPATHY</a:t>
            </a:r>
          </a:p>
        </p:txBody>
      </p:sp>
      <p:sp>
        <p:nvSpPr>
          <p:cNvPr id="4" name="Freeform 3"/>
          <p:cNvSpPr/>
          <p:nvPr/>
        </p:nvSpPr>
        <p:spPr>
          <a:xfrm>
            <a:off x="8432639" y="1447920"/>
            <a:ext cx="2946720" cy="83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2400" b="1">
                <a:latin typeface="Tahoma" pitchFamily="34"/>
                <a:ea typeface="Segoe UI" pitchFamily="2"/>
                <a:cs typeface="Tahoma" pitchFamily="2"/>
              </a:rPr>
              <a:t>UNDERSTANDING</a:t>
            </a:r>
          </a:p>
        </p:txBody>
      </p:sp>
      <p:sp>
        <p:nvSpPr>
          <p:cNvPr id="5" name="Freeform 4"/>
          <p:cNvSpPr/>
          <p:nvPr/>
        </p:nvSpPr>
        <p:spPr>
          <a:xfrm>
            <a:off x="406560" y="1447920"/>
            <a:ext cx="2946240" cy="83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2400" b="1">
                <a:latin typeface="Tahoma" pitchFamily="34"/>
                <a:ea typeface="Segoe UI" pitchFamily="2"/>
                <a:cs typeface="Tahoma" pitchFamily="2"/>
              </a:rPr>
              <a:t>REPETITION</a:t>
            </a:r>
          </a:p>
        </p:txBody>
      </p:sp>
      <p:sp>
        <p:nvSpPr>
          <p:cNvPr id="6" name="Freeform 5"/>
          <p:cNvSpPr/>
          <p:nvPr/>
        </p:nvSpPr>
        <p:spPr>
          <a:xfrm>
            <a:off x="2858609" y="2681056"/>
            <a:ext cx="2946240" cy="83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2400" b="1" dirty="0">
                <a:latin typeface="Tahoma" pitchFamily="34"/>
                <a:ea typeface="Segoe UI" pitchFamily="2"/>
                <a:cs typeface="Tahoma" pitchFamily="2"/>
              </a:rPr>
              <a:t>FEEDBACK</a:t>
            </a:r>
          </a:p>
        </p:txBody>
      </p:sp>
      <p:sp>
        <p:nvSpPr>
          <p:cNvPr id="7" name="Freeform 6"/>
          <p:cNvSpPr/>
          <p:nvPr/>
        </p:nvSpPr>
        <p:spPr>
          <a:xfrm>
            <a:off x="6908640" y="2681056"/>
            <a:ext cx="2946720" cy="838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en-US" sz="2400" b="1">
                <a:latin typeface="Tahoma" pitchFamily="34"/>
                <a:ea typeface="Segoe UI" pitchFamily="2"/>
                <a:cs typeface="Tahoma" pitchFamily="2"/>
              </a:rPr>
              <a:t>LISTENING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8902" y="4087765"/>
            <a:ext cx="2400480" cy="13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8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39040" y="379805"/>
            <a:ext cx="1167552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/>
              <a:t>Verbal Communication- barriers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03040" y="1145071"/>
            <a:ext cx="11736960" cy="4750018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en-US"/>
          </a:p>
          <a:p>
            <a:pPr marL="0" lvl="0" indent="0">
              <a:buFont typeface="Wingdings" pitchFamily="2"/>
              <a:buChar char=""/>
            </a:pPr>
            <a:r>
              <a:rPr lang="en-US"/>
              <a:t>Speaking too fast</a:t>
            </a:r>
          </a:p>
          <a:p>
            <a:pPr marL="0" lvl="0" indent="0">
              <a:buFont typeface="Wingdings" pitchFamily="2"/>
              <a:buChar char=""/>
            </a:pPr>
            <a:r>
              <a:rPr lang="en-US"/>
              <a:t>Using jargon</a:t>
            </a:r>
          </a:p>
          <a:p>
            <a:pPr marL="0" lvl="0" indent="0">
              <a:buFont typeface="Wingdings" pitchFamily="2"/>
              <a:buChar char=""/>
            </a:pPr>
            <a:r>
              <a:rPr lang="en-US"/>
              <a:t>Tone and content</a:t>
            </a:r>
          </a:p>
          <a:p>
            <a:pPr marL="0" lvl="0" indent="0">
              <a:buFont typeface="Wingdings" pitchFamily="2"/>
              <a:buChar char=""/>
            </a:pPr>
            <a:r>
              <a:rPr lang="en-US"/>
              <a:t>Complicated language</a:t>
            </a:r>
          </a:p>
          <a:p>
            <a:pPr marL="0" lvl="0" indent="0">
              <a:buFont typeface="Wingdings" pitchFamily="2"/>
              <a:buChar char=""/>
            </a:pPr>
            <a:r>
              <a:rPr lang="en-US"/>
              <a:t>Not questioning</a:t>
            </a:r>
          </a:p>
          <a:p>
            <a:pPr marL="0" lvl="0" indent="0">
              <a:buFont typeface="Wingdings" pitchFamily="2"/>
              <a:buChar char=""/>
            </a:pPr>
            <a:r>
              <a:rPr lang="en-US"/>
              <a:t>Physical State of the audience</a:t>
            </a:r>
          </a:p>
          <a:p>
            <a:pPr lvl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39342" y="1484279"/>
            <a:ext cx="5340480" cy="280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9520" y="264618"/>
            <a:ext cx="10396882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GB" dirty="0"/>
              <a:t>Finish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85800" y="3426603"/>
            <a:ext cx="10396883" cy="584775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/>
            <a:r>
              <a:rPr lang="en-GB"/>
              <a:t>“With a bang”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024" y="1233000"/>
            <a:ext cx="10850400" cy="352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7559" y="64363"/>
            <a:ext cx="10396882" cy="1151965"/>
          </a:xfrm>
        </p:spPr>
        <p:txBody>
          <a:bodyPr anchor="b"/>
          <a:lstStyle/>
          <a:p>
            <a:pPr eaLnBrk="1" hangingPunct="1"/>
            <a:r>
              <a:rPr lang="en-GB" dirty="0"/>
              <a:t>Communication skills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711200" y="1166018"/>
            <a:ext cx="5384800" cy="4525963"/>
          </a:xfrm>
        </p:spPr>
        <p:txBody>
          <a:bodyPr>
            <a:normAutofit fontScale="92500" lnSpcReduction="10000"/>
          </a:bodyPr>
          <a:lstStyle/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GB" sz="2400" dirty="0"/>
              <a:t>Active Listening </a:t>
            </a:r>
          </a:p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GB" sz="2400" dirty="0"/>
          </a:p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GB" sz="2400" dirty="0"/>
              <a:t>Body language</a:t>
            </a:r>
          </a:p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GB" sz="2400" dirty="0"/>
          </a:p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GB" sz="2400" dirty="0"/>
              <a:t>Perceptions and attitude</a:t>
            </a:r>
          </a:p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GB" sz="2400" dirty="0"/>
          </a:p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GB" sz="2400" dirty="0"/>
              <a:t>Words we use</a:t>
            </a:r>
          </a:p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GB" sz="2400" dirty="0"/>
          </a:p>
          <a:p>
            <a:pPr marL="469900" indent="-469900" eaLnBrk="1" hangingPunct="1"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GB" sz="2400" dirty="0"/>
              <a:t>Tone of voice</a:t>
            </a:r>
          </a:p>
        </p:txBody>
      </p:sp>
      <p:pic>
        <p:nvPicPr>
          <p:cNvPr id="12292" name="Picture 15" descr="C:\Documents and Settings\Mike\Local Settings\Temporary Internet Files\Content.IE5\6A122SLM\MPj03853440000[1]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7763" y="1264576"/>
            <a:ext cx="3496733" cy="38655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1" y="82118"/>
            <a:ext cx="10396882" cy="1151965"/>
          </a:xfrm>
        </p:spPr>
        <p:txBody>
          <a:bodyPr anchor="b"/>
          <a:lstStyle/>
          <a:p>
            <a:pPr eaLnBrk="1" hangingPunct="1"/>
            <a:r>
              <a:rPr lang="en-GB" dirty="0"/>
              <a:t>Six </a:t>
            </a:r>
            <a:r>
              <a:rPr lang="en-GB" dirty="0" err="1"/>
              <a:t>Es</a:t>
            </a:r>
            <a:r>
              <a:rPr lang="en-GB" dirty="0"/>
              <a:t> of Listening</a:t>
            </a:r>
            <a:endParaRPr lang="en-US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6197600" y="1218406"/>
            <a:ext cx="5384800" cy="4421188"/>
          </a:xfrm>
        </p:spPr>
        <p:txBody>
          <a:bodyPr>
            <a:normAutofit lnSpcReduction="10000"/>
          </a:bodyPr>
          <a:lstStyle/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Ears</a:t>
            </a:r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US" sz="1800" dirty="0"/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Eyes</a:t>
            </a:r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US" sz="1800" dirty="0"/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Experience</a:t>
            </a:r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US" sz="1800" dirty="0"/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Emotions</a:t>
            </a:r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US" sz="1800" dirty="0"/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Expectation</a:t>
            </a:r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endParaRPr lang="en-US" sz="1800" dirty="0"/>
          </a:p>
          <a:p>
            <a:pPr marL="469900" indent="-469900" eaLnBrk="1" hangingPunct="1">
              <a:lnSpc>
                <a:spcPct val="90000"/>
              </a:lnSpc>
              <a:buClr>
                <a:srgbClr val="C00000"/>
              </a:buClr>
              <a:buSzPct val="85000"/>
              <a:buFont typeface="Wingdings" pitchFamily="2" charset="2"/>
              <a:buChar char="§"/>
            </a:pPr>
            <a:r>
              <a:rPr lang="en-US" sz="2400" dirty="0"/>
              <a:t>Ego</a:t>
            </a:r>
            <a:r>
              <a:rPr lang="en-US" sz="2800" dirty="0"/>
              <a:t> </a:t>
            </a:r>
          </a:p>
        </p:txBody>
      </p:sp>
      <p:pic>
        <p:nvPicPr>
          <p:cNvPr id="15364" name="Picture 4" descr="_53204826_protest_scotland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270048"/>
            <a:ext cx="566631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60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09600" y="494465"/>
            <a:ext cx="1097280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/>
              <a:t>Presentation Skills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09600" y="2270379"/>
            <a:ext cx="10972800" cy="3255763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lvl="0">
              <a:lnSpc>
                <a:spcPct val="90000"/>
              </a:lnSpc>
              <a:spcBef>
                <a:spcPts val="697"/>
              </a:spcBef>
              <a:buNone/>
            </a:pPr>
            <a:r>
              <a:rPr lang="en-US" sz="2800" i="1"/>
              <a:t>What</a:t>
            </a:r>
            <a:r>
              <a:rPr lang="en-US" sz="2800"/>
              <a:t> do you want to present (content)?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None/>
            </a:pPr>
            <a:r>
              <a:rPr lang="en-US" sz="2800" i="1"/>
              <a:t>Why</a:t>
            </a:r>
            <a:r>
              <a:rPr lang="en-US" sz="2800"/>
              <a:t> do you want to present (purpose)?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None/>
            </a:pPr>
            <a:r>
              <a:rPr lang="en-US" sz="2800" i="1"/>
              <a:t>Where</a:t>
            </a:r>
            <a:r>
              <a:rPr lang="en-US" sz="2800"/>
              <a:t> will you be presenting (place)?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None/>
            </a:pPr>
            <a:r>
              <a:rPr lang="en-US" sz="2800" i="1"/>
              <a:t>How</a:t>
            </a:r>
            <a:r>
              <a:rPr lang="en-US" sz="2800"/>
              <a:t> do you want to present (words to be used or not, slides to be used)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None/>
            </a:pPr>
            <a:r>
              <a:rPr lang="en-US" sz="2800" i="1"/>
              <a:t>Who</a:t>
            </a:r>
            <a:r>
              <a:rPr lang="en-US" sz="2800"/>
              <a:t> is your audience?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None/>
            </a:pPr>
            <a:endParaRPr lang="en-US" sz="280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20480" y="379805"/>
            <a:ext cx="1039056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/>
              <a:t>Presentation Skills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7360" y="2226831"/>
            <a:ext cx="11432160" cy="3126497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/>
              <a:t>Preparation: Audience Analysis</a:t>
            </a:r>
          </a:p>
          <a:p>
            <a:pPr marL="0" lvl="0" indent="0">
              <a:spcBef>
                <a:spcPts val="697"/>
              </a:spcBef>
            </a:pPr>
            <a:r>
              <a:rPr lang="en-US" sz="2800"/>
              <a:t>What are they </a:t>
            </a:r>
            <a:r>
              <a:rPr lang="en-US" sz="2800" b="1"/>
              <a:t>interested</a:t>
            </a:r>
            <a:r>
              <a:rPr lang="en-US" sz="2800"/>
              <a:t> in</a:t>
            </a:r>
          </a:p>
          <a:p>
            <a:pPr marL="0" lvl="0" indent="0">
              <a:spcBef>
                <a:spcPts val="697"/>
              </a:spcBef>
              <a:buFont typeface="Wingdings" pitchFamily="2"/>
              <a:buChar char=""/>
            </a:pPr>
            <a:r>
              <a:rPr lang="en-US" sz="2800"/>
              <a:t>What do they </a:t>
            </a:r>
            <a:r>
              <a:rPr lang="en-US" sz="2800" b="1"/>
              <a:t>want?</a:t>
            </a:r>
          </a:p>
          <a:p>
            <a:pPr marL="0" lvl="0" indent="0">
              <a:spcBef>
                <a:spcPts val="697"/>
              </a:spcBef>
              <a:buFont typeface="Wingdings" pitchFamily="2"/>
              <a:buChar char=""/>
            </a:pPr>
            <a:r>
              <a:rPr lang="en-US" sz="2800"/>
              <a:t>What do they already know</a:t>
            </a:r>
          </a:p>
          <a:p>
            <a:pPr marL="0" lvl="0" indent="0">
              <a:spcBef>
                <a:spcPts val="697"/>
              </a:spcBef>
              <a:buFont typeface="Wingdings" pitchFamily="2"/>
              <a:buChar char=""/>
            </a:pPr>
            <a:r>
              <a:rPr lang="en-US" sz="2800"/>
              <a:t>How will they benefit from this presentation</a:t>
            </a:r>
          </a:p>
          <a:p>
            <a:pPr lvl="0">
              <a:spcBef>
                <a:spcPts val="697"/>
              </a:spcBef>
              <a:buNone/>
            </a:pPr>
            <a:endParaRPr lang="en-US" sz="280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2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20823" y="68336"/>
            <a:ext cx="1097280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Presentation Skills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7120" y="1543325"/>
            <a:ext cx="5678880" cy="3733330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Structure the content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What is your objective?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 Keep in mind the time allotted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Anticipate questions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Research well</a:t>
            </a:r>
          </a:p>
          <a:p>
            <a:pPr marL="0" lvl="0" indent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Put points logically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96000" y="761305"/>
            <a:ext cx="5498880" cy="45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9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29358" y="0"/>
            <a:ext cx="10390560" cy="840230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 dirty="0"/>
              <a:t>Presentation Skills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9920" y="702747"/>
            <a:ext cx="11432160" cy="2605842"/>
          </a:xfrm>
        </p:spPr>
        <p:txBody>
          <a:bodyPr wrap="square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697"/>
              </a:spcBef>
            </a:pPr>
            <a:r>
              <a:rPr lang="en-US" sz="2800" dirty="0"/>
              <a:t>Preparation: Audience Analysis</a:t>
            </a:r>
          </a:p>
          <a:p>
            <a:pPr marL="0" lvl="0" indent="0">
              <a:spcBef>
                <a:spcPts val="697"/>
              </a:spcBef>
            </a:pPr>
            <a:r>
              <a:rPr lang="en-US" sz="2800" dirty="0"/>
              <a:t>What are they </a:t>
            </a:r>
            <a:r>
              <a:rPr lang="en-US" sz="2800" b="1" dirty="0"/>
              <a:t>interested</a:t>
            </a:r>
            <a:r>
              <a:rPr lang="en-US" sz="2800" dirty="0"/>
              <a:t> in</a:t>
            </a:r>
          </a:p>
          <a:p>
            <a:pPr marL="0" lvl="0" indent="0">
              <a:spcBef>
                <a:spcPts val="697"/>
              </a:spcBef>
              <a:buFont typeface="Wingdings" pitchFamily="2"/>
              <a:buChar char=""/>
            </a:pPr>
            <a:r>
              <a:rPr lang="en-US" sz="2800" dirty="0"/>
              <a:t>What do they </a:t>
            </a:r>
            <a:r>
              <a:rPr lang="en-US" sz="2800" b="1" dirty="0"/>
              <a:t>want?</a:t>
            </a:r>
          </a:p>
          <a:p>
            <a:pPr marL="0" lvl="0" indent="0">
              <a:spcBef>
                <a:spcPts val="697"/>
              </a:spcBef>
              <a:buFont typeface="Wingdings" pitchFamily="2"/>
              <a:buChar char=""/>
            </a:pPr>
            <a:r>
              <a:rPr lang="en-US" sz="2800" dirty="0"/>
              <a:t>What do they already know</a:t>
            </a:r>
          </a:p>
          <a:p>
            <a:pPr marL="0" lvl="0" indent="0">
              <a:spcBef>
                <a:spcPts val="697"/>
              </a:spcBef>
              <a:buFont typeface="Wingdings" pitchFamily="2"/>
              <a:buChar char=""/>
            </a:pPr>
            <a:r>
              <a:rPr lang="en-US" sz="2800" dirty="0"/>
              <a:t>How will they benefit from this presentation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1674136" cy="211954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65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44</TotalTime>
  <Words>1020</Words>
  <Application>Microsoft Office PowerPoint</Application>
  <PresentationFormat>Widescreen</PresentationFormat>
  <Paragraphs>191</Paragraphs>
  <Slides>33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Rounded MT Bold</vt:lpstr>
      <vt:lpstr>Calibri</vt:lpstr>
      <vt:lpstr>Impact</vt:lpstr>
      <vt:lpstr>Tahoma</vt:lpstr>
      <vt:lpstr>Wingdings</vt:lpstr>
      <vt:lpstr>Main Event</vt:lpstr>
      <vt:lpstr>Microsoft Excel 97-2003 Worksheet</vt:lpstr>
      <vt:lpstr>Presentation Skills</vt:lpstr>
      <vt:lpstr>PowerPoint Presentation</vt:lpstr>
      <vt:lpstr>Albert Mehrabian &amp; Communication</vt:lpstr>
      <vt:lpstr>Communication skills</vt:lpstr>
      <vt:lpstr>Six Es of Listening</vt:lpstr>
      <vt:lpstr>Presentation Skills</vt:lpstr>
      <vt:lpstr>Presentation Skills</vt:lpstr>
      <vt:lpstr>Presentation Skills</vt:lpstr>
      <vt:lpstr>Presentation Skills</vt:lpstr>
      <vt:lpstr>Presentation Skills</vt:lpstr>
      <vt:lpstr>Presentation Skills</vt:lpstr>
      <vt:lpstr>Presentation Skills</vt:lpstr>
      <vt:lpstr>Presentation Skills</vt:lpstr>
      <vt:lpstr>Stage Fright</vt:lpstr>
      <vt:lpstr>Effective Delivery</vt:lpstr>
      <vt:lpstr>Ideal Message </vt:lpstr>
      <vt:lpstr>Stories and examples</vt:lpstr>
      <vt:lpstr>Papa Don’t preach</vt:lpstr>
      <vt:lpstr>Ask for commitment</vt:lpstr>
      <vt:lpstr>If people aren’t listening!</vt:lpstr>
      <vt:lpstr>Good communicators</vt:lpstr>
      <vt:lpstr>Face</vt:lpstr>
      <vt:lpstr>Body</vt:lpstr>
      <vt:lpstr>Voice</vt:lpstr>
      <vt:lpstr>Interaction </vt:lpstr>
      <vt:lpstr>Practice and preparation</vt:lpstr>
      <vt:lpstr>Structure </vt:lpstr>
      <vt:lpstr>Think what you want</vt:lpstr>
      <vt:lpstr>Paint a picture</vt:lpstr>
      <vt:lpstr>Not all rhetoric</vt:lpstr>
      <vt:lpstr>ELEMENTS THAT CAN HELP WITH OVERCOMING COMMUNICATION BARRIERS</vt:lpstr>
      <vt:lpstr>Verbal Communication- barriers</vt:lpstr>
      <vt:lpstr>Finish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Ian Pfluger</cp:lastModifiedBy>
  <cp:revision>11</cp:revision>
  <dcterms:created xsi:type="dcterms:W3CDTF">2021-05-11T12:41:35Z</dcterms:created>
  <dcterms:modified xsi:type="dcterms:W3CDTF">2021-09-02T12:24:34Z</dcterms:modified>
</cp:coreProperties>
</file>