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65" r:id="rId3"/>
    <p:sldId id="268" r:id="rId4"/>
    <p:sldId id="269" r:id="rId5"/>
    <p:sldId id="257" r:id="rId6"/>
    <p:sldId id="260" r:id="rId7"/>
    <p:sldId id="271" r:id="rId8"/>
    <p:sldId id="272" r:id="rId9"/>
    <p:sldId id="266" r:id="rId10"/>
    <p:sldId id="270" r:id="rId11"/>
    <p:sldId id="261" r:id="rId12"/>
    <p:sldId id="273" r:id="rId13"/>
    <p:sldId id="262" r:id="rId14"/>
    <p:sldId id="274" r:id="rId15"/>
    <p:sldId id="263" r:id="rId16"/>
    <p:sldId id="276" r:id="rId17"/>
    <p:sldId id="26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21"/>
  </p:normalViewPr>
  <p:slideViewPr>
    <p:cSldViewPr snapToGrid="0" snapToObjects="1">
      <p:cViewPr varScale="1">
        <p:scale>
          <a:sx n="95" d="100"/>
          <a:sy n="95" d="100"/>
        </p:scale>
        <p:origin x="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Walker" userId="b4a0bcce7ba9e92a" providerId="LiveId" clId="{50C5BD07-13E1-4AF7-91D8-9BA1A463C4BA}"/>
    <pc:docChg chg="custSel addSld modSld sldOrd">
      <pc:chgData name="Andrew Walker" userId="b4a0bcce7ba9e92a" providerId="LiveId" clId="{50C5BD07-13E1-4AF7-91D8-9BA1A463C4BA}" dt="2021-07-12T13:31:27.805" v="231" actId="20577"/>
      <pc:docMkLst>
        <pc:docMk/>
      </pc:docMkLst>
      <pc:sldChg chg="modSp mod">
        <pc:chgData name="Andrew Walker" userId="b4a0bcce7ba9e92a" providerId="LiveId" clId="{50C5BD07-13E1-4AF7-91D8-9BA1A463C4BA}" dt="2021-07-12T13:27:30.537" v="186" actId="20577"/>
        <pc:sldMkLst>
          <pc:docMk/>
          <pc:sldMk cId="0" sldId="257"/>
        </pc:sldMkLst>
        <pc:spChg chg="mod">
          <ac:chgData name="Andrew Walker" userId="b4a0bcce7ba9e92a" providerId="LiveId" clId="{50C5BD07-13E1-4AF7-91D8-9BA1A463C4BA}" dt="2021-07-12T13:27:30.537" v="186" actId="20577"/>
          <ac:spMkLst>
            <pc:docMk/>
            <pc:sldMk cId="0" sldId="257"/>
            <ac:spMk id="8" creationId="{03D68A3F-8F6C-4530-A974-0977039EA756}"/>
          </ac:spMkLst>
        </pc:spChg>
      </pc:sldChg>
      <pc:sldChg chg="modSp mod">
        <pc:chgData name="Andrew Walker" userId="b4a0bcce7ba9e92a" providerId="LiveId" clId="{50C5BD07-13E1-4AF7-91D8-9BA1A463C4BA}" dt="2021-07-12T13:28:33.942" v="197" actId="1076"/>
        <pc:sldMkLst>
          <pc:docMk/>
          <pc:sldMk cId="2854994166" sldId="260"/>
        </pc:sldMkLst>
        <pc:spChg chg="mod">
          <ac:chgData name="Andrew Walker" userId="b4a0bcce7ba9e92a" providerId="LiveId" clId="{50C5BD07-13E1-4AF7-91D8-9BA1A463C4BA}" dt="2021-07-12T13:28:33.942" v="197" actId="1076"/>
          <ac:spMkLst>
            <pc:docMk/>
            <pc:sldMk cId="2854994166" sldId="260"/>
            <ac:spMk id="8" creationId="{03D68A3F-8F6C-4530-A974-0977039EA756}"/>
          </ac:spMkLst>
        </pc:spChg>
      </pc:sldChg>
      <pc:sldChg chg="modSp mod">
        <pc:chgData name="Andrew Walker" userId="b4a0bcce7ba9e92a" providerId="LiveId" clId="{50C5BD07-13E1-4AF7-91D8-9BA1A463C4BA}" dt="2021-07-12T13:30:12.126" v="219" actId="20577"/>
        <pc:sldMkLst>
          <pc:docMk/>
          <pc:sldMk cId="1040935959" sldId="261"/>
        </pc:sldMkLst>
        <pc:spChg chg="mod">
          <ac:chgData name="Andrew Walker" userId="b4a0bcce7ba9e92a" providerId="LiveId" clId="{50C5BD07-13E1-4AF7-91D8-9BA1A463C4BA}" dt="2021-07-12T13:30:12.126" v="219" actId="20577"/>
          <ac:spMkLst>
            <pc:docMk/>
            <pc:sldMk cId="1040935959" sldId="261"/>
            <ac:spMk id="8" creationId="{03D68A3F-8F6C-4530-A974-0977039EA756}"/>
          </ac:spMkLst>
        </pc:spChg>
      </pc:sldChg>
      <pc:sldChg chg="modSp mod">
        <pc:chgData name="Andrew Walker" userId="b4a0bcce7ba9e92a" providerId="LiveId" clId="{50C5BD07-13E1-4AF7-91D8-9BA1A463C4BA}" dt="2021-07-12T13:30:41.635" v="225" actId="20577"/>
        <pc:sldMkLst>
          <pc:docMk/>
          <pc:sldMk cId="334925228" sldId="262"/>
        </pc:sldMkLst>
        <pc:spChg chg="mod">
          <ac:chgData name="Andrew Walker" userId="b4a0bcce7ba9e92a" providerId="LiveId" clId="{50C5BD07-13E1-4AF7-91D8-9BA1A463C4BA}" dt="2021-07-12T13:30:41.635" v="225" actId="20577"/>
          <ac:spMkLst>
            <pc:docMk/>
            <pc:sldMk cId="334925228" sldId="262"/>
            <ac:spMk id="8" creationId="{03D68A3F-8F6C-4530-A974-0977039EA756}"/>
          </ac:spMkLst>
        </pc:spChg>
      </pc:sldChg>
      <pc:sldChg chg="modSp mod">
        <pc:chgData name="Andrew Walker" userId="b4a0bcce7ba9e92a" providerId="LiveId" clId="{50C5BD07-13E1-4AF7-91D8-9BA1A463C4BA}" dt="2021-07-12T13:31:09.940" v="228" actId="20577"/>
        <pc:sldMkLst>
          <pc:docMk/>
          <pc:sldMk cId="2194808297" sldId="263"/>
        </pc:sldMkLst>
        <pc:spChg chg="mod">
          <ac:chgData name="Andrew Walker" userId="b4a0bcce7ba9e92a" providerId="LiveId" clId="{50C5BD07-13E1-4AF7-91D8-9BA1A463C4BA}" dt="2021-07-12T13:31:09.940" v="228" actId="20577"/>
          <ac:spMkLst>
            <pc:docMk/>
            <pc:sldMk cId="2194808297" sldId="263"/>
            <ac:spMk id="8" creationId="{03D68A3F-8F6C-4530-A974-0977039EA756}"/>
          </ac:spMkLst>
        </pc:spChg>
      </pc:sldChg>
      <pc:sldChg chg="modSp mod">
        <pc:chgData name="Andrew Walker" userId="b4a0bcce7ba9e92a" providerId="LiveId" clId="{50C5BD07-13E1-4AF7-91D8-9BA1A463C4BA}" dt="2021-07-12T13:31:27.805" v="231" actId="20577"/>
        <pc:sldMkLst>
          <pc:docMk/>
          <pc:sldMk cId="3574234444" sldId="264"/>
        </pc:sldMkLst>
        <pc:spChg chg="mod">
          <ac:chgData name="Andrew Walker" userId="b4a0bcce7ba9e92a" providerId="LiveId" clId="{50C5BD07-13E1-4AF7-91D8-9BA1A463C4BA}" dt="2021-07-12T13:31:27.805" v="231" actId="20577"/>
          <ac:spMkLst>
            <pc:docMk/>
            <pc:sldMk cId="3574234444" sldId="264"/>
            <ac:spMk id="2" creationId="{52639315-8E6D-42AF-9DA7-28D4AFA8D66A}"/>
          </ac:spMkLst>
        </pc:spChg>
      </pc:sldChg>
      <pc:sldChg chg="modSp add mod ord">
        <pc:chgData name="Andrew Walker" userId="b4a0bcce7ba9e92a" providerId="LiveId" clId="{50C5BD07-13E1-4AF7-91D8-9BA1A463C4BA}" dt="2021-07-12T13:24:00.643" v="109"/>
        <pc:sldMkLst>
          <pc:docMk/>
          <pc:sldMk cId="337821052" sldId="265"/>
        </pc:sldMkLst>
        <pc:spChg chg="mod">
          <ac:chgData name="Andrew Walker" userId="b4a0bcce7ba9e92a" providerId="LiveId" clId="{50C5BD07-13E1-4AF7-91D8-9BA1A463C4BA}" dt="2021-07-12T13:23:45.481" v="107" actId="1076"/>
          <ac:spMkLst>
            <pc:docMk/>
            <pc:sldMk cId="337821052" sldId="265"/>
            <ac:spMk id="8" creationId="{03D68A3F-8F6C-4530-A974-0977039EA756}"/>
          </ac:spMkLst>
        </pc:spChg>
      </pc:sldChg>
      <pc:sldChg chg="modSp add mod ord">
        <pc:chgData name="Andrew Walker" userId="b4a0bcce7ba9e92a" providerId="LiveId" clId="{50C5BD07-13E1-4AF7-91D8-9BA1A463C4BA}" dt="2021-07-12T13:29:42.619" v="215"/>
        <pc:sldMkLst>
          <pc:docMk/>
          <pc:sldMk cId="3137745921" sldId="266"/>
        </pc:sldMkLst>
        <pc:spChg chg="mod">
          <ac:chgData name="Andrew Walker" userId="b4a0bcce7ba9e92a" providerId="LiveId" clId="{50C5BD07-13E1-4AF7-91D8-9BA1A463C4BA}" dt="2021-07-12T13:29:33.537" v="213" actId="20577"/>
          <ac:spMkLst>
            <pc:docMk/>
            <pc:sldMk cId="3137745921" sldId="266"/>
            <ac:spMk id="8" creationId="{03D68A3F-8F6C-4530-A974-0977039EA75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1732CE-F262-471A-9701-1226224A8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C8A328-C950-4460-9C2A-6AD355EE72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E338D8-2D6D-46FF-9EB5-1FE2C6621A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E1E87-57B3-41E1-9AFB-BBC68F2A4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19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8/2/2021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9D9C5F7-F408-4224-8920-8C33228099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1992</a:t>
            </a:r>
            <a:br>
              <a:rPr lang="en-US" altLang="en-US" dirty="0"/>
            </a:br>
            <a:r>
              <a:rPr lang="en-US" altLang="en-US" dirty="0"/>
              <a:t>'Six pack' regulations</a:t>
            </a:r>
            <a:r>
              <a:rPr lang="en-GB" dirty="0"/>
              <a:t>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38869B-AD30-49EA-BA73-BD93122C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8333">
            <a:off x="8105120" y="4403337"/>
            <a:ext cx="3066994" cy="1542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24" y="568585"/>
            <a:ext cx="992091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Health and Safety (Display Screen Equipment) Regulations 1992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B3C81-B09F-4415-AF91-59CC11AA6B4B}"/>
              </a:ext>
            </a:extLst>
          </p:cNvPr>
          <p:cNvSpPr txBox="1"/>
          <p:nvPr/>
        </p:nvSpPr>
        <p:spPr>
          <a:xfrm>
            <a:off x="711824" y="2174967"/>
            <a:ext cx="10044408" cy="18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Employees are also entitled to request eye and eyesight tests.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GB" sz="2400" cap="all" dirty="0">
              <a:latin typeface="+mn-lt"/>
            </a:endParaRP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Employers must also provide health and safety training and information about working with DSE to employees.</a:t>
            </a:r>
          </a:p>
        </p:txBody>
      </p:sp>
    </p:spTree>
    <p:extLst>
      <p:ext uri="{BB962C8B-B14F-4D97-AF65-F5344CB8AC3E}">
        <p14:creationId xmlns:p14="http://schemas.microsoft.com/office/powerpoint/2010/main" val="114580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79" y="533752"/>
            <a:ext cx="10168644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Health and Safety (Display Screen Equipment) Regulations 1992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50A58-1517-4223-A4A4-B8EB6B9EAA0C}"/>
              </a:ext>
            </a:extLst>
          </p:cNvPr>
          <p:cNvSpPr txBox="1"/>
          <p:nvPr/>
        </p:nvSpPr>
        <p:spPr>
          <a:xfrm>
            <a:off x="753979" y="2197013"/>
            <a:ext cx="10168644" cy="3147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</a:pPr>
            <a:r>
              <a:rPr lang="en-GB" sz="2400" cap="all" dirty="0">
                <a:latin typeface="+mn-lt"/>
              </a:rPr>
              <a:t>The Regulations also set out requirements for: -</a:t>
            </a:r>
          </a:p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</a:pPr>
            <a:endParaRPr lang="en-GB" sz="2400" cap="all" dirty="0">
              <a:latin typeface="+mn-lt"/>
            </a:endParaRP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display screens, keyboards, work desks or work surfaces and chairs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as well as environmental factors such as providing adequate arrangements for space and lighting</a:t>
            </a:r>
            <a:endParaRPr lang="en-GB" sz="2400" cap="all" dirty="0"/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along with measures for controlling noise, reflections and glare, heat, humidity and radiation.</a:t>
            </a:r>
          </a:p>
        </p:txBody>
      </p:sp>
    </p:spTree>
    <p:extLst>
      <p:ext uri="{BB962C8B-B14F-4D97-AF65-F5344CB8AC3E}">
        <p14:creationId xmlns:p14="http://schemas.microsoft.com/office/powerpoint/2010/main" val="1040935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049" y="573860"/>
            <a:ext cx="992091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Health and Safety (Display Screen Equipment) Regulations 1992</a:t>
            </a:r>
            <a:endParaRPr lang="en-GB" sz="2400" cap="all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1482C2-992B-408D-8BFA-005C36E4E43F}"/>
              </a:ext>
            </a:extLst>
          </p:cNvPr>
          <p:cNvSpPr txBox="1"/>
          <p:nvPr/>
        </p:nvSpPr>
        <p:spPr>
          <a:xfrm>
            <a:off x="674902" y="2156108"/>
            <a:ext cx="10121435" cy="2704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sz="2400" cap="all" dirty="0">
                <a:latin typeface="+mn-lt"/>
              </a:rPr>
              <a:t>In addition</a:t>
            </a:r>
          </a:p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endParaRPr lang="en-GB" sz="2400" cap="all" dirty="0"/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the software and tasks carried out by an operator or user of a computer must be appropriate to both the task being undertaken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GB" sz="2400" cap="all" dirty="0">
              <a:latin typeface="+mn-lt"/>
            </a:endParaRP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and the knowledge of the operator or user.</a:t>
            </a:r>
          </a:p>
        </p:txBody>
      </p:sp>
    </p:spTree>
    <p:extLst>
      <p:ext uri="{BB962C8B-B14F-4D97-AF65-F5344CB8AC3E}">
        <p14:creationId xmlns:p14="http://schemas.microsoft.com/office/powerpoint/2010/main" val="4170983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28" y="573858"/>
            <a:ext cx="992091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Provision and Use of Work Equipment Regulations 1998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CD928-5424-4FCE-9962-3D07C2EED37D}"/>
              </a:ext>
            </a:extLst>
          </p:cNvPr>
          <p:cNvSpPr txBox="1"/>
          <p:nvPr/>
        </p:nvSpPr>
        <p:spPr>
          <a:xfrm>
            <a:off x="723028" y="2217066"/>
            <a:ext cx="10426235" cy="3147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sz="2400" cap="all" dirty="0">
                <a:latin typeface="+mn-lt"/>
              </a:rPr>
              <a:t>These Regulations, commonly known as PUWER</a:t>
            </a:r>
            <a:r>
              <a:rPr lang="en-GB" sz="2400" cap="all" dirty="0"/>
              <a:t>: -</a:t>
            </a:r>
          </a:p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endParaRPr lang="en-GB" sz="2400" cap="all" dirty="0"/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apply to the equipment provided for use in workplaces in general, including offshore installations.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GB" sz="2400" cap="all" dirty="0">
              <a:latin typeface="+mn-lt"/>
            </a:endParaRP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They also apply to self-employed people who use equipment in a work capacity.</a:t>
            </a:r>
          </a:p>
        </p:txBody>
      </p:sp>
    </p:spTree>
    <p:extLst>
      <p:ext uri="{BB962C8B-B14F-4D97-AF65-F5344CB8AC3E}">
        <p14:creationId xmlns:p14="http://schemas.microsoft.com/office/powerpoint/2010/main" val="33492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091" y="573858"/>
            <a:ext cx="992091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Provision and Use of Work Equipment Regulations 1998</a:t>
            </a:r>
            <a:endParaRPr lang="en-GB" sz="2400" cap="all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30CFE-DE44-479D-809E-34D5EA6FEB0B}"/>
              </a:ext>
            </a:extLst>
          </p:cNvPr>
          <p:cNvSpPr txBox="1"/>
          <p:nvPr/>
        </p:nvSpPr>
        <p:spPr>
          <a:xfrm>
            <a:off x="718451" y="2011278"/>
            <a:ext cx="10053823" cy="359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sz="2400" cap="all" dirty="0">
                <a:latin typeface="+mn-lt"/>
              </a:rPr>
              <a:t>The Regulations impose a wide range of requirements for the provision and use of work equipment, including: -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suitability; maintenance; risks; information and instructions; training;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EU conformity; dangerous parts of machinery; protection against specific hazards</a:t>
            </a:r>
            <a:endParaRPr lang="en-GB" sz="2400" cap="all" dirty="0"/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working in high or very low temperatures; operating controls; isolation; stability; lighting; maintenance; markings; and warnings and exemptions</a:t>
            </a:r>
            <a:r>
              <a:rPr lang="en-GB" sz="24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02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6" y="549795"/>
            <a:ext cx="992091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Personal Protective Equipment at Work Regulations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9B458-1B1B-4636-AB26-6D610C3820C5}"/>
              </a:ext>
            </a:extLst>
          </p:cNvPr>
          <p:cNvSpPr txBox="1"/>
          <p:nvPr/>
        </p:nvSpPr>
        <p:spPr>
          <a:xfrm>
            <a:off x="727866" y="2166135"/>
            <a:ext cx="10044408" cy="2704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sz="2400" cap="all" dirty="0">
                <a:latin typeface="+mn-lt"/>
              </a:rPr>
              <a:t>The regulations stipulate that personal protective equipment (PPE) should be supplied and used in the workplace: -</a:t>
            </a:r>
          </a:p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endParaRPr lang="en-GB" sz="2400" cap="all" dirty="0">
              <a:latin typeface="+mn-lt"/>
            </a:endParaRP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wherever there are risks to health and safety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endParaRPr lang="en-GB" sz="2400" cap="all" dirty="0">
              <a:latin typeface="+mn-lt"/>
            </a:endParaRP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that cannot be eliminated or managed in any other way.</a:t>
            </a:r>
          </a:p>
        </p:txBody>
      </p:sp>
    </p:spTree>
    <p:extLst>
      <p:ext uri="{BB962C8B-B14F-4D97-AF65-F5344CB8AC3E}">
        <p14:creationId xmlns:p14="http://schemas.microsoft.com/office/powerpoint/2010/main" val="219480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866" y="549795"/>
            <a:ext cx="992091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Personal Protective Equipment at Work Regulations 2018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9B458-1B1B-4636-AB26-6D610C3820C5}"/>
              </a:ext>
            </a:extLst>
          </p:cNvPr>
          <p:cNvSpPr txBox="1"/>
          <p:nvPr/>
        </p:nvSpPr>
        <p:spPr>
          <a:xfrm>
            <a:off x="727866" y="2188192"/>
            <a:ext cx="10044408" cy="2704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sz="2400" cap="all" dirty="0">
                <a:latin typeface="+mn-lt"/>
              </a:rPr>
              <a:t>The regulations also require that PPE is: -</a:t>
            </a:r>
          </a:p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endParaRPr lang="en-GB" sz="2400" cap="all" dirty="0">
              <a:latin typeface="+mn-lt"/>
            </a:endParaRP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properly assessed to ensure its suitability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issued with full instructions on its safe use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stored and maintained properly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and used correctly by employees.</a:t>
            </a:r>
          </a:p>
        </p:txBody>
      </p:sp>
    </p:spTree>
    <p:extLst>
      <p:ext uri="{BB962C8B-B14F-4D97-AF65-F5344CB8AC3E}">
        <p14:creationId xmlns:p14="http://schemas.microsoft.com/office/powerpoint/2010/main" val="340262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639315-8E6D-42AF-9DA7-28D4AFA8D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16" y="535243"/>
            <a:ext cx="1028299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Management of Health and Safety at Work Regulations 1999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0E54-A570-4289-9A5E-5DE7B9859209}"/>
              </a:ext>
            </a:extLst>
          </p:cNvPr>
          <p:cNvSpPr txBox="1"/>
          <p:nvPr/>
        </p:nvSpPr>
        <p:spPr>
          <a:xfrm>
            <a:off x="729916" y="2174163"/>
            <a:ext cx="10058400" cy="2261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</a:pPr>
            <a:r>
              <a:rPr lang="en-US" altLang="en-US" sz="2400" cap="all" dirty="0">
                <a:latin typeface="+mn-lt"/>
              </a:rPr>
              <a:t>The regulations set out responsibilities for carrying out risk assessments and health surveillance in the workplace</a:t>
            </a:r>
            <a:endParaRPr lang="en-US" altLang="en-US" sz="2400" cap="all" dirty="0"/>
          </a:p>
          <a:p>
            <a:pPr marL="0" marR="0" lvl="0" indent="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</a:pPr>
            <a:endParaRPr lang="en-US" altLang="en-US" sz="2400" cap="all" dirty="0">
              <a:latin typeface="+mn-lt"/>
            </a:endParaRPr>
          </a:p>
          <a:p>
            <a:pPr marL="0" marR="0" lvl="0" indent="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</a:pPr>
            <a:r>
              <a:rPr lang="en-US" altLang="en-US" sz="2400" cap="all" dirty="0">
                <a:latin typeface="+mn-lt"/>
              </a:rPr>
              <a:t>as well as putting health and safety arrangements including assistance in place.</a:t>
            </a:r>
          </a:p>
        </p:txBody>
      </p:sp>
    </p:spTree>
    <p:extLst>
      <p:ext uri="{BB962C8B-B14F-4D97-AF65-F5344CB8AC3E}">
        <p14:creationId xmlns:p14="http://schemas.microsoft.com/office/powerpoint/2010/main" val="3574234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2639315-8E6D-42AF-9DA7-28D4AFA8D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16" y="551286"/>
            <a:ext cx="1028299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Management of Health and Safety at Work Regulations 1999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1B825-CDE2-41E5-A510-7853040EB97A}"/>
              </a:ext>
            </a:extLst>
          </p:cNvPr>
          <p:cNvSpPr txBox="1"/>
          <p:nvPr/>
        </p:nvSpPr>
        <p:spPr>
          <a:xfrm>
            <a:off x="729916" y="2148392"/>
            <a:ext cx="10042358" cy="308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sz="2400" cap="all" dirty="0">
                <a:latin typeface="+mn-lt"/>
              </a:rPr>
              <a:t>Other responsibilities set out by the regulations include:</a:t>
            </a:r>
          </a:p>
          <a:p>
            <a:pPr marL="0" marR="0" lvl="0" indent="0" defTabSz="91440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endParaRPr lang="en-US" altLang="en-US" sz="2400" cap="all" dirty="0"/>
          </a:p>
          <a:p>
            <a:pPr marL="342900" marR="0" lvl="0" indent="-342900" defTabSz="914400" eaLnBrk="1" fontAlgn="base" hangingPunct="1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/>
              <a:t>procedures for serious and imminent danger and for danger areas</a:t>
            </a:r>
          </a:p>
          <a:p>
            <a:pPr marL="342900" marR="0" lvl="0" indent="-342900" defTabSz="914400" eaLnBrk="1" fontAlgn="base" hangingPunct="1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/>
              <a:t>co-operation and co-ordination between employers sharing work premises</a:t>
            </a:r>
          </a:p>
          <a:p>
            <a:pPr marL="342900" marR="0" lvl="0" indent="-342900" defTabSz="914400" eaLnBrk="1" fontAlgn="base" hangingPunct="1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/>
              <a:t>self-employed persons' undertakings; working in hosted premises; providing information for employees</a:t>
            </a:r>
          </a:p>
          <a:p>
            <a:pPr marL="342900" marR="0" lvl="0" indent="-342900" defTabSz="914400" eaLnBrk="1" fontAlgn="base" hangingPunct="1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/>
              <a:t>capabilities and training; employees' duties</a:t>
            </a:r>
          </a:p>
          <a:p>
            <a:pPr marL="342900" marR="0" lvl="0" indent="-342900" defTabSz="914400" eaLnBrk="1" fontAlgn="base" hangingPunct="1">
              <a:lnSpc>
                <a:spcPct val="90000"/>
              </a:lnSpc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/>
              <a:t>and responsibilities towards temporary workers.</a:t>
            </a:r>
          </a:p>
        </p:txBody>
      </p:sp>
    </p:spTree>
    <p:extLst>
      <p:ext uri="{BB962C8B-B14F-4D97-AF65-F5344CB8AC3E}">
        <p14:creationId xmlns:p14="http://schemas.microsoft.com/office/powerpoint/2010/main" val="54747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79" y="575178"/>
            <a:ext cx="10629945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Workplace (Health, Safety and Welfare) Regulations 1992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A3578-ECCB-4D5B-B532-3173DA9EF77C}"/>
              </a:ext>
            </a:extLst>
          </p:cNvPr>
          <p:cNvSpPr txBox="1"/>
          <p:nvPr/>
        </p:nvSpPr>
        <p:spPr>
          <a:xfrm>
            <a:off x="753979" y="2180354"/>
            <a:ext cx="9920910" cy="2261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</a:pPr>
            <a:r>
              <a:rPr lang="en-US" altLang="en-US" sz="2400" cap="all" dirty="0">
                <a:latin typeface="+mn-lt"/>
              </a:rPr>
              <a:t>These wide ranging Regulations were laid before Parliament on 8 December 1992 and came into force on 1 January 2003.</a:t>
            </a:r>
          </a:p>
          <a:p>
            <a:pPr marL="0" marR="0" lvl="0" indent="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</a:pPr>
            <a:endParaRPr lang="en-US" altLang="en-US" sz="2400" cap="all" dirty="0">
              <a:latin typeface="+mn-lt"/>
            </a:endParaRPr>
          </a:p>
          <a:p>
            <a:pPr marL="0" marR="0" lvl="0" indent="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</a:pPr>
            <a:r>
              <a:rPr lang="en-US" altLang="en-US" sz="2400" cap="all" dirty="0">
                <a:latin typeface="+mn-lt"/>
              </a:rPr>
              <a:t>The Regulations apply to the majority of workplaces and cover many workplace issues. </a:t>
            </a:r>
          </a:p>
        </p:txBody>
      </p:sp>
    </p:spTree>
    <p:extLst>
      <p:ext uri="{BB962C8B-B14F-4D97-AF65-F5344CB8AC3E}">
        <p14:creationId xmlns:p14="http://schemas.microsoft.com/office/powerpoint/2010/main" val="33782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26" y="542659"/>
            <a:ext cx="10739057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Workplace (Health, Safety and Welfare) Regulations 1992</a:t>
            </a:r>
            <a:r>
              <a:rPr lang="en-US" altLang="en-US" sz="2400" cap="all" dirty="0">
                <a:latin typeface="+mn-lt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3E94D-C185-4581-A88F-BAE9E3A55C4C}"/>
              </a:ext>
            </a:extLst>
          </p:cNvPr>
          <p:cNvSpPr txBox="1"/>
          <p:nvPr/>
        </p:nvSpPr>
        <p:spPr>
          <a:xfrm>
            <a:off x="723026" y="2169335"/>
            <a:ext cx="8400919" cy="300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tabLst/>
            </a:pPr>
            <a:r>
              <a:rPr lang="en-US" altLang="en-US" sz="2000" cap="all" dirty="0">
                <a:latin typeface="+mn-lt"/>
              </a:rPr>
              <a:t>These include: -</a:t>
            </a:r>
          </a:p>
          <a:p>
            <a:pPr marL="457200" marR="0" lvl="0" indent="-4572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000" cap="all" dirty="0">
                <a:latin typeface="+mn-lt"/>
              </a:rPr>
              <a:t>Maintenance of workplaces and of equipment, devices and systems</a:t>
            </a:r>
          </a:p>
          <a:p>
            <a:pPr marL="457200" marR="0" lvl="0" indent="-4572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000" cap="all" dirty="0">
                <a:latin typeface="+mn-lt"/>
              </a:rPr>
              <a:t>Ventilation</a:t>
            </a:r>
          </a:p>
          <a:p>
            <a:pPr marL="457200" marR="0" lvl="0" indent="-4572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000" cap="all" dirty="0">
                <a:latin typeface="+mn-lt"/>
              </a:rPr>
              <a:t>indoor workplace temperature</a:t>
            </a:r>
          </a:p>
          <a:p>
            <a:pPr marL="457200" marR="0" lvl="0" indent="-4572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000" cap="all" dirty="0">
                <a:latin typeface="+mn-lt"/>
              </a:rPr>
              <a:t>Lighting</a:t>
            </a:r>
          </a:p>
          <a:p>
            <a:pPr marL="457200" marR="0" lvl="0" indent="-4572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000" cap="all" dirty="0">
                <a:latin typeface="+mn-lt"/>
              </a:rPr>
              <a:t>Cleanliness and waste materials</a:t>
            </a:r>
          </a:p>
          <a:p>
            <a:pPr marL="457200" marR="0" lvl="0" indent="-4572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000" cap="all" dirty="0">
                <a:latin typeface="+mn-lt"/>
              </a:rPr>
              <a:t>Room dimensions and space</a:t>
            </a:r>
          </a:p>
          <a:p>
            <a:pPr marL="457200" marR="0" lvl="0" indent="-457200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000" cap="all" dirty="0">
                <a:latin typeface="+mn-lt"/>
              </a:rPr>
              <a:t>Workstations and seating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0463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66" y="564800"/>
            <a:ext cx="10808667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Workplace (Health, Safety and Welfare) Regulations 1992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E1DB2-5AAC-41BE-9263-2E423064DBB4}"/>
              </a:ext>
            </a:extLst>
          </p:cNvPr>
          <p:cNvSpPr txBox="1"/>
          <p:nvPr/>
        </p:nvSpPr>
        <p:spPr>
          <a:xfrm>
            <a:off x="691666" y="2212537"/>
            <a:ext cx="10124619" cy="3147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lnSpc>
                <a:spcPct val="120000"/>
              </a:lnSpc>
              <a:buClr>
                <a:schemeClr val="accent1"/>
              </a:buClr>
              <a:buSzPct val="160000"/>
            </a:pPr>
            <a:r>
              <a:rPr lang="en-US" altLang="en-US" sz="2400" cap="all" dirty="0">
                <a:latin typeface="+mn-lt"/>
              </a:rPr>
              <a:t>And these: -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Conditions of floors and traffic routes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Falls or falling objects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Windows and transparent / translucent doors, gates and walls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Windows, skylights and ventilators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Safe cleaning of windows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Planning traffic routes</a:t>
            </a:r>
          </a:p>
        </p:txBody>
      </p:sp>
    </p:spTree>
    <p:extLst>
      <p:ext uri="{BB962C8B-B14F-4D97-AF65-F5344CB8AC3E}">
        <p14:creationId xmlns:p14="http://schemas.microsoft.com/office/powerpoint/2010/main" val="248848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59" y="566686"/>
            <a:ext cx="10642804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lang="en-US" altLang="en-US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Workplace (Health, Safety and Welfare) Regulations 1992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37615-2D31-463D-86BA-76CB8C12D090}"/>
              </a:ext>
            </a:extLst>
          </p:cNvPr>
          <p:cNvSpPr txBox="1"/>
          <p:nvPr/>
        </p:nvSpPr>
        <p:spPr>
          <a:xfrm>
            <a:off x="724159" y="2077645"/>
            <a:ext cx="10578636" cy="3595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 defTabSz="914400" eaLnBrk="1" hangingPunct="1">
              <a:lnSpc>
                <a:spcPct val="120000"/>
              </a:lnSpc>
              <a:buClr>
                <a:schemeClr val="accent1"/>
              </a:buClr>
              <a:buSzPct val="160000"/>
            </a:pPr>
            <a:r>
              <a:rPr lang="en-US" altLang="en-US" sz="2400" cap="all" dirty="0">
                <a:latin typeface="+mn-lt"/>
              </a:rPr>
              <a:t>And these: -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Doors and gates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Escalators and moving walkways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Sanitary conveniences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Washing facilities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Drinking water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Accommodation for clothing</a:t>
            </a:r>
          </a:p>
          <a:p>
            <a:pPr marL="360363" marR="0" lvl="0" indent="-360363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tabLst/>
            </a:pPr>
            <a:r>
              <a:rPr lang="en-US" altLang="en-US" sz="2400" cap="all" dirty="0">
                <a:latin typeface="+mn-lt"/>
              </a:rPr>
              <a:t>and facilities for changing clothing, resting and eating meals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918" y="557381"/>
            <a:ext cx="992091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Manual Handling Operations Regulations 1992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72CF0-AD5B-4196-8DA0-1E232DA6B024}"/>
              </a:ext>
            </a:extLst>
          </p:cNvPr>
          <p:cNvSpPr txBox="1"/>
          <p:nvPr/>
        </p:nvSpPr>
        <p:spPr>
          <a:xfrm>
            <a:off x="741857" y="2165729"/>
            <a:ext cx="10192798" cy="2261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sz="2400" cap="all" dirty="0">
                <a:latin typeface="+mn-lt"/>
              </a:rPr>
              <a:t>The Regulations required employers to ensure: -</a:t>
            </a:r>
          </a:p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endParaRPr lang="en-GB" sz="2400" cap="all" dirty="0"/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so far as is reasonably practicable that employees should not be asked to carry out manual handling work where there is a risk of being injured.</a:t>
            </a:r>
          </a:p>
        </p:txBody>
      </p:sp>
    </p:spTree>
    <p:extLst>
      <p:ext uri="{BB962C8B-B14F-4D97-AF65-F5344CB8AC3E}">
        <p14:creationId xmlns:p14="http://schemas.microsoft.com/office/powerpoint/2010/main" val="285499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43" y="566175"/>
            <a:ext cx="992091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Manual Handling Operations Regulations 1992</a:t>
            </a:r>
            <a:endParaRPr lang="en-GB" sz="2400" cap="all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836687-FE3A-4EBF-84DB-128539214C6C}"/>
              </a:ext>
            </a:extLst>
          </p:cNvPr>
          <p:cNvSpPr txBox="1"/>
          <p:nvPr/>
        </p:nvSpPr>
        <p:spPr>
          <a:xfrm>
            <a:off x="756243" y="2180058"/>
            <a:ext cx="10024052" cy="3147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sz="2400" cap="all" dirty="0">
                <a:latin typeface="+mn-lt"/>
              </a:rPr>
              <a:t>Where such work is necessary: -</a:t>
            </a: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employers are required to make an assessment of the risks involved</a:t>
            </a:r>
            <a:endParaRPr lang="en-GB" sz="2400" cap="all" dirty="0"/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take any appropriate steps required to ensure that risks are kept to a minimum</a:t>
            </a:r>
            <a:endParaRPr lang="en-GB" sz="2400" cap="all" dirty="0"/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and provide employers undertaking such work with information about the weight of each load and the heaviest side of any load which has a non-centrally positioned centre of gravity.</a:t>
            </a:r>
          </a:p>
        </p:txBody>
      </p:sp>
    </p:spTree>
    <p:extLst>
      <p:ext uri="{BB962C8B-B14F-4D97-AF65-F5344CB8AC3E}">
        <p14:creationId xmlns:p14="http://schemas.microsoft.com/office/powerpoint/2010/main" val="252709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069" y="618780"/>
            <a:ext cx="992091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Manual Handling Operations Regulations 1992</a:t>
            </a:r>
            <a:endParaRPr lang="en-GB" sz="2400" cap="all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5E63B-0282-4293-B5C7-EDAF344A4184}"/>
              </a:ext>
            </a:extLst>
          </p:cNvPr>
          <p:cNvSpPr txBox="1"/>
          <p:nvPr/>
        </p:nvSpPr>
        <p:spPr>
          <a:xfrm>
            <a:off x="739069" y="2206344"/>
            <a:ext cx="10049247" cy="18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sz="2400" cap="all" dirty="0">
                <a:latin typeface="+mn-lt"/>
              </a:rPr>
              <a:t>Schedule 1 of the Regulations outlines the factors: -</a:t>
            </a:r>
          </a:p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endParaRPr lang="en-GB" sz="2400" cap="all" dirty="0"/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that employers should take into account when carrying out an assessment of the risks associated with manual handling tasks.</a:t>
            </a:r>
          </a:p>
        </p:txBody>
      </p:sp>
    </p:spTree>
    <p:extLst>
      <p:ext uri="{BB962C8B-B14F-4D97-AF65-F5344CB8AC3E}">
        <p14:creationId xmlns:p14="http://schemas.microsoft.com/office/powerpoint/2010/main" val="73893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FB8A12B-8487-4F51-8B83-11CD6ADC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1230" y="5570704"/>
            <a:ext cx="1775513" cy="892792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03D68A3F-8F6C-4530-A974-0977039EA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845" y="588203"/>
            <a:ext cx="9920910" cy="1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hangingPunct="1">
              <a:lnSpc>
                <a:spcPct val="90000"/>
              </a:lnSpc>
            </a:pPr>
            <a:r>
              <a:rPr lang="en-GB" sz="49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The Health and Safety (Display Screen Equipment) Regulations 1992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D84AB-7DC8-4BBE-ABC4-69FE2B87B190}"/>
              </a:ext>
            </a:extLst>
          </p:cNvPr>
          <p:cNvSpPr txBox="1"/>
          <p:nvPr/>
        </p:nvSpPr>
        <p:spPr>
          <a:xfrm>
            <a:off x="719845" y="2224239"/>
            <a:ext cx="10068471" cy="3147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r>
              <a:rPr lang="en-GB" sz="2400" cap="all" dirty="0">
                <a:latin typeface="+mn-lt"/>
              </a:rPr>
              <a:t>These Regulations require employers to assess all computer workstations to ensure health and safety risks are identified and effectively minimised.</a:t>
            </a:r>
          </a:p>
          <a:p>
            <a:pPr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</a:pPr>
            <a:endParaRPr lang="en-GB" sz="2400" cap="all" dirty="0">
              <a:latin typeface="+mn-lt"/>
            </a:endParaRPr>
          </a:p>
          <a:p>
            <a:pPr marL="342900" indent="-342900" defTabSz="914400" eaLnBrk="1" fontAlgn="base" hangingPunct="1">
              <a:lnSpc>
                <a:spcPct val="120000"/>
              </a:lnSpc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en-GB" sz="2400" cap="all" dirty="0">
                <a:latin typeface="+mn-lt"/>
              </a:rPr>
              <a:t>The Regulations stipulate that employees who use DSE in their work must be able to periodically take adequate breaks or changes of activity from using display screen equipment (DSE).</a:t>
            </a:r>
          </a:p>
        </p:txBody>
      </p:sp>
    </p:spTree>
    <p:extLst>
      <p:ext uri="{BB962C8B-B14F-4D97-AF65-F5344CB8AC3E}">
        <p14:creationId xmlns:p14="http://schemas.microsoft.com/office/powerpoint/2010/main" val="3137745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833</TotalTime>
  <Words>845</Words>
  <Application>Microsoft Office PowerPoint</Application>
  <PresentationFormat>Widescreen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Impact</vt:lpstr>
      <vt:lpstr>Main Event</vt:lpstr>
      <vt:lpstr>1992 'Six pack' regulations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disciplinary process</dc:title>
  <dc:creator>Ethan Pearson</dc:creator>
  <cp:lastModifiedBy>Andrew Walker</cp:lastModifiedBy>
  <cp:revision>48</cp:revision>
  <dcterms:created xsi:type="dcterms:W3CDTF">2020-04-06T08:39:37Z</dcterms:created>
  <dcterms:modified xsi:type="dcterms:W3CDTF">2021-08-02T13:31:01Z</dcterms:modified>
</cp:coreProperties>
</file>