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91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0E8FE-1967-4220-AE17-545AACE9D8B6}" v="35" dt="2021-07-26T15:15:21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4B0E3-A689-43FE-B3F2-7EC8E47C2EA5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31607B-A133-4380-9A0A-58BB8B528711}">
      <dgm:prSet/>
      <dgm:spPr/>
      <dgm:t>
        <a:bodyPr/>
        <a:lstStyle/>
        <a:p>
          <a:r>
            <a:rPr lang="en-GB" b="1"/>
            <a:t>The  HSE Inspector arrived alone</a:t>
          </a:r>
          <a:endParaRPr lang="en-US"/>
        </a:p>
      </dgm:t>
    </dgm:pt>
    <dgm:pt modelId="{CBF8BCE4-861D-4B37-AEFC-2E5888C17364}" type="parTrans" cxnId="{1958A6BE-E964-4FA0-B58F-5B237CE0070D}">
      <dgm:prSet/>
      <dgm:spPr/>
      <dgm:t>
        <a:bodyPr/>
        <a:lstStyle/>
        <a:p>
          <a:endParaRPr lang="en-US"/>
        </a:p>
      </dgm:t>
    </dgm:pt>
    <dgm:pt modelId="{9761A6EF-AD09-4422-AA5C-3F71AB6F5C42}" type="sibTrans" cxnId="{1958A6BE-E964-4FA0-B58F-5B237CE0070D}">
      <dgm:prSet/>
      <dgm:spPr/>
      <dgm:t>
        <a:bodyPr/>
        <a:lstStyle/>
        <a:p>
          <a:endParaRPr lang="en-US"/>
        </a:p>
      </dgm:t>
    </dgm:pt>
    <dgm:pt modelId="{A284BA96-6938-44AE-BAE7-2A139E218C42}">
      <dgm:prSet/>
      <dgm:spPr/>
      <dgm:t>
        <a:bodyPr/>
        <a:lstStyle/>
        <a:p>
          <a:r>
            <a:rPr lang="en-GB" b="1"/>
            <a:t>She was left on her own to record the scene and obtain evidence.</a:t>
          </a:r>
          <a:endParaRPr lang="en-US"/>
        </a:p>
      </dgm:t>
    </dgm:pt>
    <dgm:pt modelId="{9729336F-B5AA-4826-976A-50F498C7AE7D}" type="parTrans" cxnId="{16A9CBF4-FEA5-48FF-B954-B26D12112E23}">
      <dgm:prSet/>
      <dgm:spPr/>
      <dgm:t>
        <a:bodyPr/>
        <a:lstStyle/>
        <a:p>
          <a:endParaRPr lang="en-US"/>
        </a:p>
      </dgm:t>
    </dgm:pt>
    <dgm:pt modelId="{E0E3B48F-6FF4-4E51-B913-8D7B85A77252}" type="sibTrans" cxnId="{16A9CBF4-FEA5-48FF-B954-B26D12112E23}">
      <dgm:prSet/>
      <dgm:spPr/>
      <dgm:t>
        <a:bodyPr/>
        <a:lstStyle/>
        <a:p>
          <a:endParaRPr lang="en-US"/>
        </a:p>
      </dgm:t>
    </dgm:pt>
    <dgm:pt modelId="{475B5432-A830-4465-BE53-C02B153D36ED}">
      <dgm:prSet/>
      <dgm:spPr/>
      <dgm:t>
        <a:bodyPr/>
        <a:lstStyle/>
        <a:p>
          <a:r>
            <a:rPr lang="en-GB" b="1"/>
            <a:t>She asked for HSE back up and was told-there was none available</a:t>
          </a:r>
          <a:endParaRPr lang="en-US"/>
        </a:p>
      </dgm:t>
    </dgm:pt>
    <dgm:pt modelId="{C207C93B-6366-4191-A086-07E10AFB59F4}" type="parTrans" cxnId="{98129535-4F2A-45DE-9E7C-4474E6912C1B}">
      <dgm:prSet/>
      <dgm:spPr/>
      <dgm:t>
        <a:bodyPr/>
        <a:lstStyle/>
        <a:p>
          <a:endParaRPr lang="en-US"/>
        </a:p>
      </dgm:t>
    </dgm:pt>
    <dgm:pt modelId="{5072600C-58D4-4802-8924-9CFA97591BA2}" type="sibTrans" cxnId="{98129535-4F2A-45DE-9E7C-4474E6912C1B}">
      <dgm:prSet/>
      <dgm:spPr/>
      <dgm:t>
        <a:bodyPr/>
        <a:lstStyle/>
        <a:p>
          <a:endParaRPr lang="en-US"/>
        </a:p>
      </dgm:t>
    </dgm:pt>
    <dgm:pt modelId="{A70D33D2-4D1C-4DE6-AB9E-71BE3CCE45A4}">
      <dgm:prSet/>
      <dgm:spPr/>
      <dgm:t>
        <a:bodyPr/>
        <a:lstStyle/>
        <a:p>
          <a:r>
            <a:rPr lang="en-GB" b="1"/>
            <a:t>Her HSE line manager was unobtainable </a:t>
          </a:r>
          <a:endParaRPr lang="en-US"/>
        </a:p>
      </dgm:t>
    </dgm:pt>
    <dgm:pt modelId="{52C19E94-4F68-4426-8BD9-FFB590D15E7F}" type="parTrans" cxnId="{C1C25C8C-A3EB-44A5-A333-AA0F99A0CED7}">
      <dgm:prSet/>
      <dgm:spPr/>
      <dgm:t>
        <a:bodyPr/>
        <a:lstStyle/>
        <a:p>
          <a:endParaRPr lang="en-US"/>
        </a:p>
      </dgm:t>
    </dgm:pt>
    <dgm:pt modelId="{43EB575B-C9BE-4B78-A5C4-801B67598642}" type="sibTrans" cxnId="{C1C25C8C-A3EB-44A5-A333-AA0F99A0CED7}">
      <dgm:prSet/>
      <dgm:spPr/>
      <dgm:t>
        <a:bodyPr/>
        <a:lstStyle/>
        <a:p>
          <a:endParaRPr lang="en-US"/>
        </a:p>
      </dgm:t>
    </dgm:pt>
    <dgm:pt modelId="{C6F3301C-B244-4D71-9FA0-0547506242AE}" type="pres">
      <dgm:prSet presAssocID="{D804B0E3-A689-43FE-B3F2-7EC8E47C2EA5}" presName="diagram" presStyleCnt="0">
        <dgm:presLayoutVars>
          <dgm:dir/>
          <dgm:resizeHandles val="exact"/>
        </dgm:presLayoutVars>
      </dgm:prSet>
      <dgm:spPr/>
    </dgm:pt>
    <dgm:pt modelId="{9C8B0F08-68FD-4768-B2CB-38921A6057AE}" type="pres">
      <dgm:prSet presAssocID="{7631607B-A133-4380-9A0A-58BB8B528711}" presName="node" presStyleLbl="node1" presStyleIdx="0" presStyleCnt="4">
        <dgm:presLayoutVars>
          <dgm:bulletEnabled val="1"/>
        </dgm:presLayoutVars>
      </dgm:prSet>
      <dgm:spPr/>
    </dgm:pt>
    <dgm:pt modelId="{4DF386F9-709B-4D4F-8AB8-8DA9ACCFE004}" type="pres">
      <dgm:prSet presAssocID="{9761A6EF-AD09-4422-AA5C-3F71AB6F5C42}" presName="sibTrans" presStyleLbl="sibTrans2D1" presStyleIdx="0" presStyleCnt="3"/>
      <dgm:spPr/>
    </dgm:pt>
    <dgm:pt modelId="{FFE7765E-F36F-4E4D-84FA-8B5158822A80}" type="pres">
      <dgm:prSet presAssocID="{9761A6EF-AD09-4422-AA5C-3F71AB6F5C42}" presName="connectorText" presStyleLbl="sibTrans2D1" presStyleIdx="0" presStyleCnt="3"/>
      <dgm:spPr/>
    </dgm:pt>
    <dgm:pt modelId="{C84285BA-934D-48C3-B00A-970A1686160C}" type="pres">
      <dgm:prSet presAssocID="{A284BA96-6938-44AE-BAE7-2A139E218C42}" presName="node" presStyleLbl="node1" presStyleIdx="1" presStyleCnt="4">
        <dgm:presLayoutVars>
          <dgm:bulletEnabled val="1"/>
        </dgm:presLayoutVars>
      </dgm:prSet>
      <dgm:spPr/>
    </dgm:pt>
    <dgm:pt modelId="{B74EC59D-596F-4D9E-9CF1-6360ECFD0A83}" type="pres">
      <dgm:prSet presAssocID="{E0E3B48F-6FF4-4E51-B913-8D7B85A77252}" presName="sibTrans" presStyleLbl="sibTrans2D1" presStyleIdx="1" presStyleCnt="3"/>
      <dgm:spPr/>
    </dgm:pt>
    <dgm:pt modelId="{57103D46-0BDC-488C-9B16-B5A1ED8DB0FF}" type="pres">
      <dgm:prSet presAssocID="{E0E3B48F-6FF4-4E51-B913-8D7B85A77252}" presName="connectorText" presStyleLbl="sibTrans2D1" presStyleIdx="1" presStyleCnt="3"/>
      <dgm:spPr/>
    </dgm:pt>
    <dgm:pt modelId="{5146EA06-8952-491C-835C-E404D301D446}" type="pres">
      <dgm:prSet presAssocID="{475B5432-A830-4465-BE53-C02B153D36ED}" presName="node" presStyleLbl="node1" presStyleIdx="2" presStyleCnt="4">
        <dgm:presLayoutVars>
          <dgm:bulletEnabled val="1"/>
        </dgm:presLayoutVars>
      </dgm:prSet>
      <dgm:spPr/>
    </dgm:pt>
    <dgm:pt modelId="{80119B63-E5A5-48E1-A09A-3F370DE8F030}" type="pres">
      <dgm:prSet presAssocID="{5072600C-58D4-4802-8924-9CFA97591BA2}" presName="sibTrans" presStyleLbl="sibTrans2D1" presStyleIdx="2" presStyleCnt="3"/>
      <dgm:spPr/>
    </dgm:pt>
    <dgm:pt modelId="{452CDCB4-DB76-4E3F-8D98-DD96EC4D8750}" type="pres">
      <dgm:prSet presAssocID="{5072600C-58D4-4802-8924-9CFA97591BA2}" presName="connectorText" presStyleLbl="sibTrans2D1" presStyleIdx="2" presStyleCnt="3"/>
      <dgm:spPr/>
    </dgm:pt>
    <dgm:pt modelId="{3B9EE4A8-92C2-4DB4-889E-5A0F3F0A39C3}" type="pres">
      <dgm:prSet presAssocID="{A70D33D2-4D1C-4DE6-AB9E-71BE3CCE45A4}" presName="node" presStyleLbl="node1" presStyleIdx="3" presStyleCnt="4">
        <dgm:presLayoutVars>
          <dgm:bulletEnabled val="1"/>
        </dgm:presLayoutVars>
      </dgm:prSet>
      <dgm:spPr/>
    </dgm:pt>
  </dgm:ptLst>
  <dgm:cxnLst>
    <dgm:cxn modelId="{3C8B1406-CFB7-48F7-9371-28A65C72A9A1}" type="presOf" srcId="{E0E3B48F-6FF4-4E51-B913-8D7B85A77252}" destId="{57103D46-0BDC-488C-9B16-B5A1ED8DB0FF}" srcOrd="1" destOrd="0" presId="urn:microsoft.com/office/officeart/2005/8/layout/process5"/>
    <dgm:cxn modelId="{90C6DD0E-5CC9-47C2-B701-3C63AE916BAA}" type="presOf" srcId="{475B5432-A830-4465-BE53-C02B153D36ED}" destId="{5146EA06-8952-491C-835C-E404D301D446}" srcOrd="0" destOrd="0" presId="urn:microsoft.com/office/officeart/2005/8/layout/process5"/>
    <dgm:cxn modelId="{BCC84014-3638-4AA8-B644-242D98E8790F}" type="presOf" srcId="{5072600C-58D4-4802-8924-9CFA97591BA2}" destId="{452CDCB4-DB76-4E3F-8D98-DD96EC4D8750}" srcOrd="1" destOrd="0" presId="urn:microsoft.com/office/officeart/2005/8/layout/process5"/>
    <dgm:cxn modelId="{52298F19-1818-4282-838E-D965BAA809B4}" type="presOf" srcId="{E0E3B48F-6FF4-4E51-B913-8D7B85A77252}" destId="{B74EC59D-596F-4D9E-9CF1-6360ECFD0A83}" srcOrd="0" destOrd="0" presId="urn:microsoft.com/office/officeart/2005/8/layout/process5"/>
    <dgm:cxn modelId="{98129535-4F2A-45DE-9E7C-4474E6912C1B}" srcId="{D804B0E3-A689-43FE-B3F2-7EC8E47C2EA5}" destId="{475B5432-A830-4465-BE53-C02B153D36ED}" srcOrd="2" destOrd="0" parTransId="{C207C93B-6366-4191-A086-07E10AFB59F4}" sibTransId="{5072600C-58D4-4802-8924-9CFA97591BA2}"/>
    <dgm:cxn modelId="{6677953C-6782-4C65-AF10-DB9990319132}" type="presOf" srcId="{5072600C-58D4-4802-8924-9CFA97591BA2}" destId="{80119B63-E5A5-48E1-A09A-3F370DE8F030}" srcOrd="0" destOrd="0" presId="urn:microsoft.com/office/officeart/2005/8/layout/process5"/>
    <dgm:cxn modelId="{D9B35F43-EC94-400D-8092-AFDA83CD8CB8}" type="presOf" srcId="{7631607B-A133-4380-9A0A-58BB8B528711}" destId="{9C8B0F08-68FD-4768-B2CB-38921A6057AE}" srcOrd="0" destOrd="0" presId="urn:microsoft.com/office/officeart/2005/8/layout/process5"/>
    <dgm:cxn modelId="{0BAE7072-4D31-4A49-A4DB-F41127F498BA}" type="presOf" srcId="{A70D33D2-4D1C-4DE6-AB9E-71BE3CCE45A4}" destId="{3B9EE4A8-92C2-4DB4-889E-5A0F3F0A39C3}" srcOrd="0" destOrd="0" presId="urn:microsoft.com/office/officeart/2005/8/layout/process5"/>
    <dgm:cxn modelId="{AAEEA653-4277-4792-A958-8E60A6F9A547}" type="presOf" srcId="{9761A6EF-AD09-4422-AA5C-3F71AB6F5C42}" destId="{4DF386F9-709B-4D4F-8AB8-8DA9ACCFE004}" srcOrd="0" destOrd="0" presId="urn:microsoft.com/office/officeart/2005/8/layout/process5"/>
    <dgm:cxn modelId="{C1C25C8C-A3EB-44A5-A333-AA0F99A0CED7}" srcId="{D804B0E3-A689-43FE-B3F2-7EC8E47C2EA5}" destId="{A70D33D2-4D1C-4DE6-AB9E-71BE3CCE45A4}" srcOrd="3" destOrd="0" parTransId="{52C19E94-4F68-4426-8BD9-FFB590D15E7F}" sibTransId="{43EB575B-C9BE-4B78-A5C4-801B67598642}"/>
    <dgm:cxn modelId="{418AB7A6-224D-4F48-B813-C93C270CF3D6}" type="presOf" srcId="{A284BA96-6938-44AE-BAE7-2A139E218C42}" destId="{C84285BA-934D-48C3-B00A-970A1686160C}" srcOrd="0" destOrd="0" presId="urn:microsoft.com/office/officeart/2005/8/layout/process5"/>
    <dgm:cxn modelId="{1958A6BE-E964-4FA0-B58F-5B237CE0070D}" srcId="{D804B0E3-A689-43FE-B3F2-7EC8E47C2EA5}" destId="{7631607B-A133-4380-9A0A-58BB8B528711}" srcOrd="0" destOrd="0" parTransId="{CBF8BCE4-861D-4B37-AEFC-2E5888C17364}" sibTransId="{9761A6EF-AD09-4422-AA5C-3F71AB6F5C42}"/>
    <dgm:cxn modelId="{E787F9C2-C829-419B-A273-86DD89F67BEA}" type="presOf" srcId="{D804B0E3-A689-43FE-B3F2-7EC8E47C2EA5}" destId="{C6F3301C-B244-4D71-9FA0-0547506242AE}" srcOrd="0" destOrd="0" presId="urn:microsoft.com/office/officeart/2005/8/layout/process5"/>
    <dgm:cxn modelId="{16A9CBF4-FEA5-48FF-B954-B26D12112E23}" srcId="{D804B0E3-A689-43FE-B3F2-7EC8E47C2EA5}" destId="{A284BA96-6938-44AE-BAE7-2A139E218C42}" srcOrd="1" destOrd="0" parTransId="{9729336F-B5AA-4826-976A-50F498C7AE7D}" sibTransId="{E0E3B48F-6FF4-4E51-B913-8D7B85A77252}"/>
    <dgm:cxn modelId="{95214FFF-1ED9-4AC3-B1DD-97529D940ADF}" type="presOf" srcId="{9761A6EF-AD09-4422-AA5C-3F71AB6F5C42}" destId="{FFE7765E-F36F-4E4D-84FA-8B5158822A80}" srcOrd="1" destOrd="0" presId="urn:microsoft.com/office/officeart/2005/8/layout/process5"/>
    <dgm:cxn modelId="{4BF665AE-731A-421E-B5FF-3DECE73153C8}" type="presParOf" srcId="{C6F3301C-B244-4D71-9FA0-0547506242AE}" destId="{9C8B0F08-68FD-4768-B2CB-38921A6057AE}" srcOrd="0" destOrd="0" presId="urn:microsoft.com/office/officeart/2005/8/layout/process5"/>
    <dgm:cxn modelId="{63D7BA9A-4D34-4F48-A51A-CED10F6E239B}" type="presParOf" srcId="{C6F3301C-B244-4D71-9FA0-0547506242AE}" destId="{4DF386F9-709B-4D4F-8AB8-8DA9ACCFE004}" srcOrd="1" destOrd="0" presId="urn:microsoft.com/office/officeart/2005/8/layout/process5"/>
    <dgm:cxn modelId="{AA059232-0A25-47CA-BE9D-E97CFFC695F8}" type="presParOf" srcId="{4DF386F9-709B-4D4F-8AB8-8DA9ACCFE004}" destId="{FFE7765E-F36F-4E4D-84FA-8B5158822A80}" srcOrd="0" destOrd="0" presId="urn:microsoft.com/office/officeart/2005/8/layout/process5"/>
    <dgm:cxn modelId="{BAE772AB-DDAA-454D-8743-10AA37D8C0E6}" type="presParOf" srcId="{C6F3301C-B244-4D71-9FA0-0547506242AE}" destId="{C84285BA-934D-48C3-B00A-970A1686160C}" srcOrd="2" destOrd="0" presId="urn:microsoft.com/office/officeart/2005/8/layout/process5"/>
    <dgm:cxn modelId="{9CC982E2-7C94-4BA5-8395-37BB0A768948}" type="presParOf" srcId="{C6F3301C-B244-4D71-9FA0-0547506242AE}" destId="{B74EC59D-596F-4D9E-9CF1-6360ECFD0A83}" srcOrd="3" destOrd="0" presId="urn:microsoft.com/office/officeart/2005/8/layout/process5"/>
    <dgm:cxn modelId="{DF3643D9-F7E4-4CB0-8CCC-7CAB7D33A5D1}" type="presParOf" srcId="{B74EC59D-596F-4D9E-9CF1-6360ECFD0A83}" destId="{57103D46-0BDC-488C-9B16-B5A1ED8DB0FF}" srcOrd="0" destOrd="0" presId="urn:microsoft.com/office/officeart/2005/8/layout/process5"/>
    <dgm:cxn modelId="{9E911667-2DC3-473C-A3D3-4832E90B4145}" type="presParOf" srcId="{C6F3301C-B244-4D71-9FA0-0547506242AE}" destId="{5146EA06-8952-491C-835C-E404D301D446}" srcOrd="4" destOrd="0" presId="urn:microsoft.com/office/officeart/2005/8/layout/process5"/>
    <dgm:cxn modelId="{57918634-4A90-48F4-B09A-A7D9CBC50022}" type="presParOf" srcId="{C6F3301C-B244-4D71-9FA0-0547506242AE}" destId="{80119B63-E5A5-48E1-A09A-3F370DE8F030}" srcOrd="5" destOrd="0" presId="urn:microsoft.com/office/officeart/2005/8/layout/process5"/>
    <dgm:cxn modelId="{B68E5085-DF1D-4E49-BCA0-7574641E3C1F}" type="presParOf" srcId="{80119B63-E5A5-48E1-A09A-3F370DE8F030}" destId="{452CDCB4-DB76-4E3F-8D98-DD96EC4D8750}" srcOrd="0" destOrd="0" presId="urn:microsoft.com/office/officeart/2005/8/layout/process5"/>
    <dgm:cxn modelId="{CA5D9157-167F-444D-BAA7-AF27CCDD130A}" type="presParOf" srcId="{C6F3301C-B244-4D71-9FA0-0547506242AE}" destId="{3B9EE4A8-92C2-4DB4-889E-5A0F3F0A39C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6ECAD-B718-44DA-8F2E-8E9FBDDDBB43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DC0BCE-E8B6-4DDA-94F6-4ECE54B71A96}">
      <dgm:prSet/>
      <dgm:spPr/>
      <dgm:t>
        <a:bodyPr/>
        <a:lstStyle/>
        <a:p>
          <a:r>
            <a:rPr lang="en-GB"/>
            <a:t>What should you do if one of your members is killed at work?</a:t>
          </a:r>
          <a:endParaRPr lang="en-US"/>
        </a:p>
      </dgm:t>
    </dgm:pt>
    <dgm:pt modelId="{767B9AFD-3C16-4E10-A260-CF7EB85956F3}" type="parTrans" cxnId="{AE868A67-C067-467C-AECA-09E251C54868}">
      <dgm:prSet/>
      <dgm:spPr/>
      <dgm:t>
        <a:bodyPr/>
        <a:lstStyle/>
        <a:p>
          <a:endParaRPr lang="en-US"/>
        </a:p>
      </dgm:t>
    </dgm:pt>
    <dgm:pt modelId="{C3D73BE4-F32A-4102-AE5A-882ADA19A87B}" type="sibTrans" cxnId="{AE868A67-C067-467C-AECA-09E251C54868}">
      <dgm:prSet/>
      <dgm:spPr/>
      <dgm:t>
        <a:bodyPr/>
        <a:lstStyle/>
        <a:p>
          <a:endParaRPr lang="en-US"/>
        </a:p>
      </dgm:t>
    </dgm:pt>
    <dgm:pt modelId="{C3492E88-8094-4AD3-9722-AA0FF4B06257}">
      <dgm:prSet/>
      <dgm:spPr/>
      <dgm:t>
        <a:bodyPr/>
        <a:lstStyle/>
        <a:p>
          <a:r>
            <a:rPr lang="en-GB"/>
            <a:t>Who do you speak to?</a:t>
          </a:r>
          <a:endParaRPr lang="en-US"/>
        </a:p>
      </dgm:t>
    </dgm:pt>
    <dgm:pt modelId="{DE7E8A17-DE58-4A8F-B83E-AE4C8EE2C844}" type="parTrans" cxnId="{1DD0059F-D4FD-4122-ADBD-1B469BDEFC8F}">
      <dgm:prSet/>
      <dgm:spPr/>
      <dgm:t>
        <a:bodyPr/>
        <a:lstStyle/>
        <a:p>
          <a:endParaRPr lang="en-US"/>
        </a:p>
      </dgm:t>
    </dgm:pt>
    <dgm:pt modelId="{6B035351-82BC-43E0-9F66-78471BE0C8D6}" type="sibTrans" cxnId="{1DD0059F-D4FD-4122-ADBD-1B469BDEFC8F}">
      <dgm:prSet/>
      <dgm:spPr/>
      <dgm:t>
        <a:bodyPr/>
        <a:lstStyle/>
        <a:p>
          <a:endParaRPr lang="en-US"/>
        </a:p>
      </dgm:t>
    </dgm:pt>
    <dgm:pt modelId="{75DA44ED-26C0-46F5-9A1D-1851EFE050DE}">
      <dgm:prSet/>
      <dgm:spPr/>
      <dgm:t>
        <a:bodyPr/>
        <a:lstStyle/>
        <a:p>
          <a:r>
            <a:rPr lang="en-GB"/>
            <a:t>What steps should you take?</a:t>
          </a:r>
          <a:endParaRPr lang="en-US"/>
        </a:p>
      </dgm:t>
    </dgm:pt>
    <dgm:pt modelId="{125EC3C9-D279-40AB-9595-075BD08026BB}" type="parTrans" cxnId="{00497BB1-D084-46F6-8987-3615B824EB48}">
      <dgm:prSet/>
      <dgm:spPr/>
      <dgm:t>
        <a:bodyPr/>
        <a:lstStyle/>
        <a:p>
          <a:endParaRPr lang="en-US"/>
        </a:p>
      </dgm:t>
    </dgm:pt>
    <dgm:pt modelId="{D71AB284-DDB0-4F93-B640-A8228F1B3E1F}" type="sibTrans" cxnId="{00497BB1-D084-46F6-8987-3615B824EB48}">
      <dgm:prSet/>
      <dgm:spPr/>
      <dgm:t>
        <a:bodyPr/>
        <a:lstStyle/>
        <a:p>
          <a:endParaRPr lang="en-US"/>
        </a:p>
      </dgm:t>
    </dgm:pt>
    <dgm:pt modelId="{A431E6B1-5E8C-48F7-A6BF-7F89313DDEEA}">
      <dgm:prSet/>
      <dgm:spPr/>
      <dgm:t>
        <a:bodyPr/>
        <a:lstStyle/>
        <a:p>
          <a:r>
            <a:rPr lang="en-GB"/>
            <a:t>What is not within your remit?</a:t>
          </a:r>
          <a:endParaRPr lang="en-US"/>
        </a:p>
      </dgm:t>
    </dgm:pt>
    <dgm:pt modelId="{A96FDC9C-ED8C-4765-AC01-E2238360F165}" type="parTrans" cxnId="{5083B43C-80B7-4A77-AE89-75DDD461C787}">
      <dgm:prSet/>
      <dgm:spPr/>
      <dgm:t>
        <a:bodyPr/>
        <a:lstStyle/>
        <a:p>
          <a:endParaRPr lang="en-US"/>
        </a:p>
      </dgm:t>
    </dgm:pt>
    <dgm:pt modelId="{EB568773-DD9A-454D-9836-D4797291B183}" type="sibTrans" cxnId="{5083B43C-80B7-4A77-AE89-75DDD461C787}">
      <dgm:prSet/>
      <dgm:spPr/>
      <dgm:t>
        <a:bodyPr/>
        <a:lstStyle/>
        <a:p>
          <a:endParaRPr lang="en-US"/>
        </a:p>
      </dgm:t>
    </dgm:pt>
    <dgm:pt modelId="{5BCF82DC-99AB-4BED-B265-ECA1AAEB57E3}" type="pres">
      <dgm:prSet presAssocID="{7046ECAD-B718-44DA-8F2E-8E9FBDDDBB43}" presName="linear" presStyleCnt="0">
        <dgm:presLayoutVars>
          <dgm:animLvl val="lvl"/>
          <dgm:resizeHandles val="exact"/>
        </dgm:presLayoutVars>
      </dgm:prSet>
      <dgm:spPr/>
    </dgm:pt>
    <dgm:pt modelId="{6042BC33-366F-4FE8-9B4A-23E116B2CED4}" type="pres">
      <dgm:prSet presAssocID="{81DC0BCE-E8B6-4DDA-94F6-4ECE54B71A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05B4FC-1B24-48C9-8597-60F63C9C1403}" type="pres">
      <dgm:prSet presAssocID="{C3D73BE4-F32A-4102-AE5A-882ADA19A87B}" presName="spacer" presStyleCnt="0"/>
      <dgm:spPr/>
    </dgm:pt>
    <dgm:pt modelId="{A423403D-9350-4023-847A-202112C7BC18}" type="pres">
      <dgm:prSet presAssocID="{C3492E88-8094-4AD3-9722-AA0FF4B0625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A01BA1-4119-4766-A2BC-F5500BC88D8B}" type="pres">
      <dgm:prSet presAssocID="{6B035351-82BC-43E0-9F66-78471BE0C8D6}" presName="spacer" presStyleCnt="0"/>
      <dgm:spPr/>
    </dgm:pt>
    <dgm:pt modelId="{F49A75CC-9C18-4AAA-BA1F-826C06A8B8D0}" type="pres">
      <dgm:prSet presAssocID="{75DA44ED-26C0-46F5-9A1D-1851EFE050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948B7B-4F35-4F5D-9E91-F74D91DCF5B4}" type="pres">
      <dgm:prSet presAssocID="{D71AB284-DDB0-4F93-B640-A8228F1B3E1F}" presName="spacer" presStyleCnt="0"/>
      <dgm:spPr/>
    </dgm:pt>
    <dgm:pt modelId="{7879EE3D-1015-46A5-AA62-F56C4CD94F81}" type="pres">
      <dgm:prSet presAssocID="{A431E6B1-5E8C-48F7-A6BF-7F89313DDEE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00C5439-ACA3-45B4-9851-E3EFA18D2C94}" type="presOf" srcId="{75DA44ED-26C0-46F5-9A1D-1851EFE050DE}" destId="{F49A75CC-9C18-4AAA-BA1F-826C06A8B8D0}" srcOrd="0" destOrd="0" presId="urn:microsoft.com/office/officeart/2005/8/layout/vList2"/>
    <dgm:cxn modelId="{5083B43C-80B7-4A77-AE89-75DDD461C787}" srcId="{7046ECAD-B718-44DA-8F2E-8E9FBDDDBB43}" destId="{A431E6B1-5E8C-48F7-A6BF-7F89313DDEEA}" srcOrd="3" destOrd="0" parTransId="{A96FDC9C-ED8C-4765-AC01-E2238360F165}" sibTransId="{EB568773-DD9A-454D-9836-D4797291B183}"/>
    <dgm:cxn modelId="{43D7585E-1392-4722-8213-22CDD2F06072}" type="presOf" srcId="{A431E6B1-5E8C-48F7-A6BF-7F89313DDEEA}" destId="{7879EE3D-1015-46A5-AA62-F56C4CD94F81}" srcOrd="0" destOrd="0" presId="urn:microsoft.com/office/officeart/2005/8/layout/vList2"/>
    <dgm:cxn modelId="{8ABF5C64-FD0D-4ADC-A51B-EBEB206CF409}" type="presOf" srcId="{C3492E88-8094-4AD3-9722-AA0FF4B06257}" destId="{A423403D-9350-4023-847A-202112C7BC18}" srcOrd="0" destOrd="0" presId="urn:microsoft.com/office/officeart/2005/8/layout/vList2"/>
    <dgm:cxn modelId="{AE868A67-C067-467C-AECA-09E251C54868}" srcId="{7046ECAD-B718-44DA-8F2E-8E9FBDDDBB43}" destId="{81DC0BCE-E8B6-4DDA-94F6-4ECE54B71A96}" srcOrd="0" destOrd="0" parTransId="{767B9AFD-3C16-4E10-A260-CF7EB85956F3}" sibTransId="{C3D73BE4-F32A-4102-AE5A-882ADA19A87B}"/>
    <dgm:cxn modelId="{1DD0059F-D4FD-4122-ADBD-1B469BDEFC8F}" srcId="{7046ECAD-B718-44DA-8F2E-8E9FBDDDBB43}" destId="{C3492E88-8094-4AD3-9722-AA0FF4B06257}" srcOrd="1" destOrd="0" parTransId="{DE7E8A17-DE58-4A8F-B83E-AE4C8EE2C844}" sibTransId="{6B035351-82BC-43E0-9F66-78471BE0C8D6}"/>
    <dgm:cxn modelId="{00497BB1-D084-46F6-8987-3615B824EB48}" srcId="{7046ECAD-B718-44DA-8F2E-8E9FBDDDBB43}" destId="{75DA44ED-26C0-46F5-9A1D-1851EFE050DE}" srcOrd="2" destOrd="0" parTransId="{125EC3C9-D279-40AB-9595-075BD08026BB}" sibTransId="{D71AB284-DDB0-4F93-B640-A8228F1B3E1F}"/>
    <dgm:cxn modelId="{96F612C5-49E1-46B8-819B-C5039AFA9C07}" type="presOf" srcId="{81DC0BCE-E8B6-4DDA-94F6-4ECE54B71A96}" destId="{6042BC33-366F-4FE8-9B4A-23E116B2CED4}" srcOrd="0" destOrd="0" presId="urn:microsoft.com/office/officeart/2005/8/layout/vList2"/>
    <dgm:cxn modelId="{F4F336E9-CA16-4C08-B910-36C9532DBD71}" type="presOf" srcId="{7046ECAD-B718-44DA-8F2E-8E9FBDDDBB43}" destId="{5BCF82DC-99AB-4BED-B265-ECA1AAEB57E3}" srcOrd="0" destOrd="0" presId="urn:microsoft.com/office/officeart/2005/8/layout/vList2"/>
    <dgm:cxn modelId="{BEBE3F7C-F53C-4366-B002-E4795A245176}" type="presParOf" srcId="{5BCF82DC-99AB-4BED-B265-ECA1AAEB57E3}" destId="{6042BC33-366F-4FE8-9B4A-23E116B2CED4}" srcOrd="0" destOrd="0" presId="urn:microsoft.com/office/officeart/2005/8/layout/vList2"/>
    <dgm:cxn modelId="{238C18AB-ED5E-4B68-8A61-0A8C103BA3DD}" type="presParOf" srcId="{5BCF82DC-99AB-4BED-B265-ECA1AAEB57E3}" destId="{FB05B4FC-1B24-48C9-8597-60F63C9C1403}" srcOrd="1" destOrd="0" presId="urn:microsoft.com/office/officeart/2005/8/layout/vList2"/>
    <dgm:cxn modelId="{24CD95F6-2B48-4E70-9AEC-77E713A90135}" type="presParOf" srcId="{5BCF82DC-99AB-4BED-B265-ECA1AAEB57E3}" destId="{A423403D-9350-4023-847A-202112C7BC18}" srcOrd="2" destOrd="0" presId="urn:microsoft.com/office/officeart/2005/8/layout/vList2"/>
    <dgm:cxn modelId="{139342DC-DF39-4934-8830-CAC37F8893AC}" type="presParOf" srcId="{5BCF82DC-99AB-4BED-B265-ECA1AAEB57E3}" destId="{54A01BA1-4119-4766-A2BC-F5500BC88D8B}" srcOrd="3" destOrd="0" presId="urn:microsoft.com/office/officeart/2005/8/layout/vList2"/>
    <dgm:cxn modelId="{F9EBA85B-8966-4057-BED6-4AAFDDB38212}" type="presParOf" srcId="{5BCF82DC-99AB-4BED-B265-ECA1AAEB57E3}" destId="{F49A75CC-9C18-4AAA-BA1F-826C06A8B8D0}" srcOrd="4" destOrd="0" presId="urn:microsoft.com/office/officeart/2005/8/layout/vList2"/>
    <dgm:cxn modelId="{50BDF18A-0027-4DCF-A1C1-2A5698E31F50}" type="presParOf" srcId="{5BCF82DC-99AB-4BED-B265-ECA1AAEB57E3}" destId="{E0948B7B-4F35-4F5D-9E91-F74D91DCF5B4}" srcOrd="5" destOrd="0" presId="urn:microsoft.com/office/officeart/2005/8/layout/vList2"/>
    <dgm:cxn modelId="{0879B7FF-648C-4249-A36A-9239B46A2185}" type="presParOf" srcId="{5BCF82DC-99AB-4BED-B265-ECA1AAEB57E3}" destId="{7879EE3D-1015-46A5-AA62-F56C4CD94F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B0F08-68FD-4768-B2CB-38921A6057AE}">
      <dsp:nvSpPr>
        <dsp:cNvPr id="0" name=""/>
        <dsp:cNvSpPr/>
      </dsp:nvSpPr>
      <dsp:spPr>
        <a:xfrm>
          <a:off x="63608" y="1762"/>
          <a:ext cx="2067290" cy="12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The  HSE Inspector arrived alone</a:t>
          </a:r>
          <a:endParaRPr lang="en-US" sz="1800" kern="1200"/>
        </a:p>
      </dsp:txBody>
      <dsp:txXfrm>
        <a:off x="99937" y="38091"/>
        <a:ext cx="1994632" cy="1167716"/>
      </dsp:txXfrm>
    </dsp:sp>
    <dsp:sp modelId="{4DF386F9-709B-4D4F-8AB8-8DA9ACCFE004}">
      <dsp:nvSpPr>
        <dsp:cNvPr id="0" name=""/>
        <dsp:cNvSpPr/>
      </dsp:nvSpPr>
      <dsp:spPr>
        <a:xfrm>
          <a:off x="2312820" y="365605"/>
          <a:ext cx="438265" cy="512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12820" y="468142"/>
        <a:ext cx="306786" cy="307613"/>
      </dsp:txXfrm>
    </dsp:sp>
    <dsp:sp modelId="{C84285BA-934D-48C3-B00A-970A1686160C}">
      <dsp:nvSpPr>
        <dsp:cNvPr id="0" name=""/>
        <dsp:cNvSpPr/>
      </dsp:nvSpPr>
      <dsp:spPr>
        <a:xfrm>
          <a:off x="2957815" y="1762"/>
          <a:ext cx="2067290" cy="12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She was left on her own to record the scene and obtain evidence.</a:t>
          </a:r>
          <a:endParaRPr lang="en-US" sz="1800" kern="1200"/>
        </a:p>
      </dsp:txBody>
      <dsp:txXfrm>
        <a:off x="2994144" y="38091"/>
        <a:ext cx="1994632" cy="1167716"/>
      </dsp:txXfrm>
    </dsp:sp>
    <dsp:sp modelId="{B74EC59D-596F-4D9E-9CF1-6360ECFD0A83}">
      <dsp:nvSpPr>
        <dsp:cNvPr id="0" name=""/>
        <dsp:cNvSpPr/>
      </dsp:nvSpPr>
      <dsp:spPr>
        <a:xfrm rot="5400000">
          <a:off x="3772327" y="1386846"/>
          <a:ext cx="438265" cy="512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837654" y="1424057"/>
        <a:ext cx="307613" cy="306786"/>
      </dsp:txXfrm>
    </dsp:sp>
    <dsp:sp modelId="{5146EA06-8952-491C-835C-E404D301D446}">
      <dsp:nvSpPr>
        <dsp:cNvPr id="0" name=""/>
        <dsp:cNvSpPr/>
      </dsp:nvSpPr>
      <dsp:spPr>
        <a:xfrm>
          <a:off x="2957815" y="2069052"/>
          <a:ext cx="2067290" cy="12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She asked for HSE back up and was told-there was none available</a:t>
          </a:r>
          <a:endParaRPr lang="en-US" sz="1800" kern="1200"/>
        </a:p>
      </dsp:txBody>
      <dsp:txXfrm>
        <a:off x="2994144" y="2105381"/>
        <a:ext cx="1994632" cy="1167716"/>
      </dsp:txXfrm>
    </dsp:sp>
    <dsp:sp modelId="{80119B63-E5A5-48E1-A09A-3F370DE8F030}">
      <dsp:nvSpPr>
        <dsp:cNvPr id="0" name=""/>
        <dsp:cNvSpPr/>
      </dsp:nvSpPr>
      <dsp:spPr>
        <a:xfrm rot="10800000">
          <a:off x="2337627" y="2432895"/>
          <a:ext cx="438265" cy="5126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69106" y="2535432"/>
        <a:ext cx="306786" cy="307613"/>
      </dsp:txXfrm>
    </dsp:sp>
    <dsp:sp modelId="{3B9EE4A8-92C2-4DB4-889E-5A0F3F0A39C3}">
      <dsp:nvSpPr>
        <dsp:cNvPr id="0" name=""/>
        <dsp:cNvSpPr/>
      </dsp:nvSpPr>
      <dsp:spPr>
        <a:xfrm>
          <a:off x="63608" y="2069052"/>
          <a:ext cx="2067290" cy="124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Her HSE line manager was unobtainable </a:t>
          </a:r>
          <a:endParaRPr lang="en-US" sz="1800" kern="1200"/>
        </a:p>
      </dsp:txBody>
      <dsp:txXfrm>
        <a:off x="99937" y="2105381"/>
        <a:ext cx="1994632" cy="1167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2BC33-366F-4FE8-9B4A-23E116B2CED4}">
      <dsp:nvSpPr>
        <dsp:cNvPr id="0" name=""/>
        <dsp:cNvSpPr/>
      </dsp:nvSpPr>
      <dsp:spPr>
        <a:xfrm>
          <a:off x="0" y="74843"/>
          <a:ext cx="5759656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should you do if one of your members is killed at work?</a:t>
          </a:r>
          <a:endParaRPr lang="en-US" sz="2800" kern="1200"/>
        </a:p>
      </dsp:txBody>
      <dsp:txXfrm>
        <a:off x="54373" y="129216"/>
        <a:ext cx="5650910" cy="1005094"/>
      </dsp:txXfrm>
    </dsp:sp>
    <dsp:sp modelId="{A423403D-9350-4023-847A-202112C7BC18}">
      <dsp:nvSpPr>
        <dsp:cNvPr id="0" name=""/>
        <dsp:cNvSpPr/>
      </dsp:nvSpPr>
      <dsp:spPr>
        <a:xfrm>
          <a:off x="0" y="1269323"/>
          <a:ext cx="5759656" cy="1113840"/>
        </a:xfrm>
        <a:prstGeom prst="round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Who do you speak to?</a:t>
          </a:r>
          <a:endParaRPr lang="en-US" sz="2800" kern="1200"/>
        </a:p>
      </dsp:txBody>
      <dsp:txXfrm>
        <a:off x="54373" y="1323696"/>
        <a:ext cx="5650910" cy="1005094"/>
      </dsp:txXfrm>
    </dsp:sp>
    <dsp:sp modelId="{F49A75CC-9C18-4AAA-BA1F-826C06A8B8D0}">
      <dsp:nvSpPr>
        <dsp:cNvPr id="0" name=""/>
        <dsp:cNvSpPr/>
      </dsp:nvSpPr>
      <dsp:spPr>
        <a:xfrm>
          <a:off x="0" y="2463803"/>
          <a:ext cx="5759656" cy="1113840"/>
        </a:xfrm>
        <a:prstGeom prst="round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steps should you take?</a:t>
          </a:r>
          <a:endParaRPr lang="en-US" sz="2800" kern="1200"/>
        </a:p>
      </dsp:txBody>
      <dsp:txXfrm>
        <a:off x="54373" y="2518176"/>
        <a:ext cx="5650910" cy="1005094"/>
      </dsp:txXfrm>
    </dsp:sp>
    <dsp:sp modelId="{7879EE3D-1015-46A5-AA62-F56C4CD94F81}">
      <dsp:nvSpPr>
        <dsp:cNvPr id="0" name=""/>
        <dsp:cNvSpPr/>
      </dsp:nvSpPr>
      <dsp:spPr>
        <a:xfrm>
          <a:off x="0" y="3658283"/>
          <a:ext cx="5759656" cy="1113840"/>
        </a:xfrm>
        <a:prstGeom prst="round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What is not within your remit?</a:t>
          </a:r>
          <a:endParaRPr lang="en-US" sz="2800" kern="1200"/>
        </a:p>
      </dsp:txBody>
      <dsp:txXfrm>
        <a:off x="54373" y="3712656"/>
        <a:ext cx="5650910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82BED3-AB21-4DAE-B25E-E5CBD0B3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292" y="334573"/>
            <a:ext cx="10393145" cy="25209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31374ED2-14F7-4006-B56D-6252D4E3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8841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BF67A-356A-B94C-A3E2-F08BD22F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10575" y="3233195"/>
            <a:ext cx="10178799" cy="1346996"/>
          </a:xfrm>
        </p:spPr>
        <p:txBody>
          <a:bodyPr>
            <a:normAutofit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Simon Jones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37A42-5C83-C24B-8301-A1B85CBFA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020000">
            <a:off x="5078026" y="289314"/>
            <a:ext cx="4789648" cy="2406798"/>
          </a:xfrm>
          <a:prstGeom prst="rect">
            <a:avLst/>
          </a:prstGeom>
        </p:spPr>
      </p:pic>
      <p:pic>
        <p:nvPicPr>
          <p:cNvPr id="11" name="Picture 10" descr="A picture containing wall, person, posing, person&#10;&#10;Description automatically generated">
            <a:extLst>
              <a:ext uri="{FF2B5EF4-FFF2-40B4-BE49-F238E27FC236}">
                <a16:creationId xmlns:a16="http://schemas.microsoft.com/office/drawing/2014/main" id="{2A3740C4-C036-4C38-B23D-D33376986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0000">
            <a:off x="1089451" y="557158"/>
            <a:ext cx="2406798" cy="2406798"/>
          </a:xfrm>
          <a:prstGeom prst="rect">
            <a:avLst/>
          </a:prstGeom>
        </p:spPr>
      </p:pic>
      <p:sp>
        <p:nvSpPr>
          <p:cNvPr id="20" name="5-Point Star 18">
            <a:extLst>
              <a:ext uri="{FF2B5EF4-FFF2-40B4-BE49-F238E27FC236}">
                <a16:creationId xmlns:a16="http://schemas.microsoft.com/office/drawing/2014/main" id="{EF3460EC-E807-43B0-9981-D8149754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8E34F7-E689-4AE7-B5DF-FEEF55906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20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D4485EE-A09A-4964-A002-F5CAE88E721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3" r="17720"/>
          <a:stretch/>
        </p:blipFill>
        <p:spPr bwMode="auto"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6760A-0EF5-4A50-B5D8-A1709953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8" y="592507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>
                <a:solidFill>
                  <a:schemeClr val="bg1"/>
                </a:solidFill>
              </a:rPr>
              <a:t>The HSE</a:t>
            </a:r>
            <a:endParaRPr lang="en-US" sz="49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D437-6B57-469F-9B54-36B9A008B3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569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0363" indent="-360363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The Police had attended the scene fairly Several hours were now to elapse before the HSE Inspector arrived. </a:t>
            </a:r>
          </a:p>
          <a:p>
            <a:pPr marL="360363" indent="-360363">
              <a:buClr>
                <a:schemeClr val="bg1"/>
              </a:buClr>
            </a:pPr>
            <a:r>
              <a:rPr lang="en-US" altLang="en-US" sz="2400" b="1" dirty="0">
                <a:solidFill>
                  <a:schemeClr val="bg1"/>
                </a:solidFill>
              </a:rPr>
              <a:t>In the meantime Simon’s lifeless body remained in situ in the hold while work carried 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CEBC-424D-43EC-AB16-39191795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5171"/>
            <a:ext cx="10396882" cy="595993"/>
          </a:xfrm>
        </p:spPr>
        <p:txBody>
          <a:bodyPr>
            <a:noAutofit/>
          </a:bodyPr>
          <a:lstStyle/>
          <a:p>
            <a:r>
              <a:rPr lang="en-GB" altLang="en-US" sz="4900" dirty="0"/>
              <a:t>The HSE</a:t>
            </a:r>
            <a:endParaRPr lang="en-GB" sz="4900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A1F17168-8F25-49D3-A457-C87F0F89880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2063396"/>
          <a:ext cx="5088714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Police Car">
            <a:extLst>
              <a:ext uri="{FF2B5EF4-FFF2-40B4-BE49-F238E27FC236}">
                <a16:creationId xmlns:a16="http://schemas.microsoft.com/office/drawing/2014/main" id="{3F56A194-03EF-43D1-9216-58516828A3D2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89" y="2063396"/>
            <a:ext cx="3812995" cy="2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786D12C-AF75-412B-A63F-488ED0C77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B78D7-2D28-4B77-9010-BB7DA73B2A5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17645" b="-1"/>
          <a:stretch/>
        </p:blipFill>
        <p:spPr bwMode="auto"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56D71-E100-4D0C-BA30-B81FB356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567921"/>
            <a:ext cx="4957275" cy="780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>
                <a:solidFill>
                  <a:schemeClr val="bg1"/>
                </a:solidFill>
              </a:rPr>
              <a:t>Failure</a:t>
            </a:r>
            <a:endParaRPr lang="en-US" sz="49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3AD74-BBF2-40D8-96DD-28D45E0745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0363" indent="-360363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No trained forensic investigators attended the scene</a:t>
            </a:r>
          </a:p>
          <a:p>
            <a:pPr marL="360363" indent="-360363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The unloading caused the remaining cargo to shift making it difficult to recover Simon’s body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5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E0FB-245D-44C7-9701-AEDB7C93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37" y="620485"/>
            <a:ext cx="10396882" cy="702129"/>
          </a:xfrm>
        </p:spPr>
        <p:txBody>
          <a:bodyPr>
            <a:noAutofit/>
          </a:bodyPr>
          <a:lstStyle/>
          <a:p>
            <a:r>
              <a:rPr lang="en-GB" altLang="en-US" sz="4900" dirty="0"/>
              <a:t>No facilities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41B5C-9776-4A14-8CD4-BB3940611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637" y="1663677"/>
            <a:ext cx="5088714" cy="3530645"/>
          </a:xfrm>
        </p:spPr>
        <p:txBody>
          <a:bodyPr>
            <a:normAutofit/>
          </a:bodyPr>
          <a:lstStyle/>
          <a:p>
            <a:pPr marL="358775" indent="-358775"/>
            <a:r>
              <a:rPr lang="en-GB" altLang="en-US" sz="2400" dirty="0"/>
              <a:t>James Martell was absent and was not seen for several days</a:t>
            </a:r>
          </a:p>
          <a:p>
            <a:pPr marL="358775" indent="-358775"/>
            <a:r>
              <a:rPr lang="en-GB" altLang="en-US" sz="2400" dirty="0"/>
              <a:t>No facilities were arranged on the site for the HSE when they returned to examine the crane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22C945-B183-41FB-A69B-3C8E35C22D2F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19241594"/>
              </p:ext>
            </p:extLst>
          </p:nvPr>
        </p:nvGraphicFramePr>
        <p:xfrm>
          <a:off x="7165909" y="2063750"/>
          <a:ext cx="3440889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857143" imgH="5485714" progId="Paint.Picture">
                  <p:embed/>
                </p:oleObj>
              </mc:Choice>
              <mc:Fallback>
                <p:oleObj name="Bitmap Image" r:id="rId2" imgW="6857143" imgH="5485714" progId="Paint.Picture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3222C945-B183-41FB-A69B-3C8E35C22D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649" t="8333" r="27785" b="9723"/>
                      <a:stretch>
                        <a:fillRect/>
                      </a:stretch>
                    </p:blipFill>
                    <p:spPr bwMode="auto">
                      <a:xfrm>
                        <a:off x="7165909" y="2063750"/>
                        <a:ext cx="3440889" cy="331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3FB0186-BE9E-41F1-A7E5-2090C9A5E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24040449-BA08-4C68-8374-4C7DFF57288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7" b="9566"/>
          <a:stretch/>
        </p:blipFill>
        <p:spPr bwMode="auto"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D8C41-53B2-421D-9EA9-E2E1BC40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55172"/>
            <a:ext cx="10396882" cy="75221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4900" dirty="0"/>
              <a:t>Slow Progress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9614-14E1-4711-8F66-FE7670035A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8600"/>
            <a:ext cx="10394707" cy="2100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/>
            <a:r>
              <a:rPr lang="en-US" altLang="en-US" sz="2400" dirty="0"/>
              <a:t>An initial HSE enquiry followed</a:t>
            </a:r>
          </a:p>
          <a:p>
            <a:pPr marL="358775" indent="-358775"/>
            <a:r>
              <a:rPr lang="en-US" altLang="en-US" sz="2400" dirty="0"/>
              <a:t>Problems and communication</a:t>
            </a:r>
          </a:p>
          <a:p>
            <a:pPr marL="358775" indent="-358775"/>
            <a:r>
              <a:rPr lang="en-US" altLang="en-US" sz="2400" dirty="0"/>
              <a:t>issues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7406BD2D-7F6D-4EC3-88B4-6273AACE0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C34205-9ABB-42C7-904D-2B9C4C38AEF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/>
          <a:stretch/>
        </p:blipFill>
        <p:spPr bwMode="auto">
          <a:xfrm>
            <a:off x="20" y="10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49F05-5EAE-46DD-8F65-F2DB658C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94" y="543089"/>
            <a:ext cx="10396882" cy="79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en-US" sz="4900" dirty="0"/>
              <a:t>Things begin to move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CDA7-7005-46B4-BE89-F5D0616110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004" y="1607532"/>
            <a:ext cx="10394707" cy="1177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/>
            <a:r>
              <a:rPr lang="en-US" altLang="en-US" sz="2400" dirty="0"/>
              <a:t>Finally, six weeks after the event the HSE called in the CID to assist with the enquiry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507E73F9-DCCA-4018-842E-545012027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2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A71A71C-209A-4AEB-ACE5-99478391B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DE4BFA7-B82F-438B-B2B2-49906328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E553CBD-7FDB-45DF-974C-714F88A5631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7" r="21550"/>
          <a:stretch/>
        </p:blipFill>
        <p:spPr bwMode="auto">
          <a:xfrm>
            <a:off x="7793391" y="234347"/>
            <a:ext cx="3680817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eform 9">
            <a:extLst>
              <a:ext uri="{FF2B5EF4-FFF2-40B4-BE49-F238E27FC236}">
                <a16:creationId xmlns:a16="http://schemas.microsoft.com/office/drawing/2014/main" id="{D508A3B8-B1AA-4A53-8613-20B62ECDE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55E8F1-8D1A-4978-A5E9-DA60C55D2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755413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7872F-7565-42A7-9A53-27E39657F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7" y="499092"/>
            <a:ext cx="6382699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>
                <a:solidFill>
                  <a:schemeClr val="bg1"/>
                </a:solidFill>
              </a:rPr>
              <a:t>Simon’s Parents</a:t>
            </a:r>
            <a:endParaRPr lang="en-US" sz="49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F626-2059-4735-95F0-A79414C92A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45917"/>
            <a:ext cx="6382697" cy="269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Simon’s parents were only ever advised verbally about the progress of the investigation</a:t>
            </a:r>
          </a:p>
          <a:p>
            <a:pPr marL="358775" indent="-358775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Telephone calls</a:t>
            </a:r>
          </a:p>
          <a:p>
            <a:pPr marL="358775" indent="-358775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Family Liaison Officer</a:t>
            </a:r>
          </a:p>
        </p:txBody>
      </p:sp>
    </p:spTree>
    <p:extLst>
      <p:ext uri="{BB962C8B-B14F-4D97-AF65-F5344CB8AC3E}">
        <p14:creationId xmlns:p14="http://schemas.microsoft.com/office/powerpoint/2010/main" val="409954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341256-B14B-4962-8B4B-2C074AA8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29" y="685800"/>
            <a:ext cx="4903454" cy="713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en-US" sz="4900" dirty="0"/>
              <a:t>The CPS</a:t>
            </a:r>
            <a:endParaRPr lang="en-US" sz="49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9DFC73F-784E-447F-ACF5-68F58731A10E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r="-1" b="-1"/>
          <a:stretch/>
        </p:blipFill>
        <p:spPr bwMode="auto">
          <a:xfrm>
            <a:off x="404226" y="10"/>
            <a:ext cx="5312664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A7A7-0EE8-491E-9146-BD99CCB6A6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1837765"/>
            <a:ext cx="4908593" cy="372373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58775" indent="-358775"/>
            <a:r>
              <a:rPr lang="en-US" altLang="en-US" sz="2600" dirty="0"/>
              <a:t>After the joint HSE/CID investigation the possibility of corporate manslaughter was finally identified. </a:t>
            </a:r>
          </a:p>
          <a:p>
            <a:pPr marL="358775" indent="-358775"/>
            <a:r>
              <a:rPr lang="en-US" altLang="en-US" sz="2600" dirty="0"/>
              <a:t>Unfortunately the Crown Prosecution Service did not agree and decided not to take any further action</a:t>
            </a:r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6E6A18A-F6BF-4E18-9461-FA112C0C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A12DE53-E1A5-4D4D-9833-81DB28C7E75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" b="1740"/>
          <a:stretch/>
        </p:blipFill>
        <p:spPr bwMode="auto">
          <a:xfrm>
            <a:off x="32081" y="-27932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A224F-1F1D-4DC2-B9E5-3A263802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79664"/>
            <a:ext cx="1039688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/>
              <a:t>The Campaign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8D22-FB9D-42EB-A5E9-8020AF3900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973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/>
            <a:r>
              <a:rPr lang="en-US" altLang="en-US" sz="2400" dirty="0"/>
              <a:t>Campaigning by Simon’s friends and family resulted in a judicial review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F4627D9-2C07-4755-AC04-494341BD6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9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11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4" name="Picture 16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5" name="Rectangle 18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7815F00-017E-46D2-B21E-AD6233C14CD0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8333" r="18889" b="2777"/>
          <a:stretch>
            <a:fillRect/>
          </a:stretch>
        </p:blipFill>
        <p:spPr bwMode="auto">
          <a:xfrm>
            <a:off x="6562455" y="996732"/>
            <a:ext cx="4677405" cy="44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BFA08-1B34-4B9C-8155-7DB97D99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>
                <a:solidFill>
                  <a:schemeClr val="bg1"/>
                </a:solidFill>
              </a:rPr>
              <a:t>The Verdict</a:t>
            </a:r>
            <a:endParaRPr lang="en-US" sz="49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30F98-95BE-4535-8426-BAF3884239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1716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>
              <a:buClr>
                <a:schemeClr val="bg1"/>
              </a:buClr>
            </a:pPr>
            <a:r>
              <a:rPr lang="en-US" altLang="en-US" sz="2400" dirty="0">
                <a:solidFill>
                  <a:schemeClr val="bg1"/>
                </a:solidFill>
              </a:rPr>
              <a:t>On the 29th November 2001 a jury cleared general manager Martell and </a:t>
            </a:r>
            <a:r>
              <a:rPr lang="en-US" altLang="en-US" sz="2400" dirty="0" err="1">
                <a:solidFill>
                  <a:schemeClr val="bg1"/>
                </a:solidFill>
              </a:rPr>
              <a:t>Euromin</a:t>
            </a:r>
            <a:r>
              <a:rPr lang="en-US" altLang="en-US" sz="2400" dirty="0">
                <a:solidFill>
                  <a:schemeClr val="bg1"/>
                </a:solidFill>
              </a:rPr>
              <a:t> of manslaughter</a:t>
            </a:r>
          </a:p>
        </p:txBody>
      </p:sp>
    </p:spTree>
    <p:extLst>
      <p:ext uri="{BB962C8B-B14F-4D97-AF65-F5344CB8AC3E}">
        <p14:creationId xmlns:p14="http://schemas.microsoft.com/office/powerpoint/2010/main" val="327309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27" name="Rectangle 26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7DA39E-FAA5-4084-B623-376AFD9F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592" y="453549"/>
            <a:ext cx="3072869" cy="73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Euromin</a:t>
            </a:r>
            <a:endParaRPr lang="en-US" sz="4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A23762D-D91A-4020-862F-F1CCAC2C49C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r="1" b="1"/>
          <a:stretch/>
        </p:blipFill>
        <p:spPr bwMode="auto">
          <a:xfrm>
            <a:off x="1109318" y="635509"/>
            <a:ext cx="4226468" cy="42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DC3DB-1003-4369-950C-7987E9141D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3371" y="1263963"/>
            <a:ext cx="3076090" cy="30722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8775" indent="-358775"/>
            <a:r>
              <a:rPr lang="en-US" altLang="en-US" sz="2400" dirty="0"/>
              <a:t>Simon Jones was killed on 24th April 1998, aged 24, on his first day as a casual worker at Shoreham dock, working for a company called </a:t>
            </a:r>
            <a:r>
              <a:rPr lang="en-US" altLang="en-US" sz="2400" dirty="0" err="1"/>
              <a:t>Euromin</a:t>
            </a:r>
            <a:endParaRPr lang="en-US" sz="2400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CFE4923-0CAF-435E-9E7D-BF83B6281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75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9D12-F47C-4208-AB41-3D7EEB72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20486"/>
            <a:ext cx="10396882" cy="685800"/>
          </a:xfrm>
        </p:spPr>
        <p:txBody>
          <a:bodyPr>
            <a:noAutofit/>
          </a:bodyPr>
          <a:lstStyle/>
          <a:p>
            <a:r>
              <a:rPr lang="en-GB" altLang="en-US" sz="4900" dirty="0"/>
              <a:t>The Verdict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782F-A279-4666-A0A1-2E33B53028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98033"/>
            <a:ext cx="5088714" cy="2565754"/>
          </a:xfrm>
        </p:spPr>
        <p:txBody>
          <a:bodyPr/>
          <a:lstStyle/>
          <a:p>
            <a:pPr marL="358775" indent="-358775"/>
            <a:r>
              <a:rPr lang="en-GB" altLang="en-US" sz="2400" dirty="0"/>
              <a:t>They found the company guilty of two crimes relating to Health and Safety breaches which they considered had led directly to Simons’ death</a:t>
            </a:r>
            <a:endParaRPr lang="en-GB" dirty="0"/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1D1DEF38-1E47-469F-B437-5DDD61980598}"/>
              </a:ext>
            </a:extLst>
          </p:cNvPr>
          <p:cNvGrpSpPr>
            <a:grpSpLocks/>
          </p:cNvGrpSpPr>
          <p:nvPr/>
        </p:nvGrpSpPr>
        <p:grpSpPr bwMode="auto">
          <a:xfrm>
            <a:off x="6310395" y="1598033"/>
            <a:ext cx="4770114" cy="3048480"/>
            <a:chOff x="2400" y="2688"/>
            <a:chExt cx="1296" cy="1056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1310F7B-58B9-4DB7-9901-FDFE227E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36"/>
              <a:ext cx="1248" cy="1008"/>
            </a:xfrm>
            <a:prstGeom prst="rect">
              <a:avLst/>
            </a:prstGeom>
            <a:solidFill>
              <a:srgbClr val="4200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C02F5361-3C03-4F81-B264-1D0FA4D8E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389" r="5556" b="11111"/>
            <a:stretch>
              <a:fillRect/>
            </a:stretch>
          </p:blipFill>
          <p:spPr bwMode="auto">
            <a:xfrm>
              <a:off x="2400" y="2688"/>
              <a:ext cx="1200" cy="9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FF4B58D-D94E-47D7-9684-3B6C862E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5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7B99E-9E0D-4889-A807-211FB46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65" y="511548"/>
            <a:ext cx="10396882" cy="669471"/>
          </a:xfrm>
        </p:spPr>
        <p:txBody>
          <a:bodyPr>
            <a:normAutofit fontScale="90000"/>
          </a:bodyPr>
          <a:lstStyle/>
          <a:p>
            <a:r>
              <a:rPr lang="en-GB" altLang="en-US" sz="4900" dirty="0"/>
              <a:t>The Verdict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3ED0-3063-4F7D-82C5-911A50C8AC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5677" y="1355271"/>
            <a:ext cx="5088714" cy="3311189"/>
          </a:xfrm>
        </p:spPr>
        <p:txBody>
          <a:bodyPr>
            <a:normAutofit/>
          </a:bodyPr>
          <a:lstStyle/>
          <a:p>
            <a:pPr marL="358775" indent="-358775"/>
            <a:r>
              <a:rPr lang="en-GB" altLang="en-US" sz="2400" dirty="0"/>
              <a:t>Failing to ensure their employees health, safety and welfare and failing to conduct a risk assessment on the grab</a:t>
            </a:r>
            <a:endParaRPr lang="en-GB" sz="240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C79BCE62-BFE1-4E32-9D57-732DFCF947CE}"/>
              </a:ext>
            </a:extLst>
          </p:cNvPr>
          <p:cNvGrpSpPr>
            <a:grpSpLocks/>
          </p:cNvGrpSpPr>
          <p:nvPr/>
        </p:nvGrpSpPr>
        <p:grpSpPr bwMode="auto">
          <a:xfrm>
            <a:off x="5892406" y="1181019"/>
            <a:ext cx="5393358" cy="3530645"/>
            <a:chOff x="2400" y="2688"/>
            <a:chExt cx="1296" cy="105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220F514-02B7-48F3-916A-466FEBCD3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36"/>
              <a:ext cx="1248" cy="1008"/>
            </a:xfrm>
            <a:prstGeom prst="rect">
              <a:avLst/>
            </a:prstGeom>
            <a:solidFill>
              <a:srgbClr val="4200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95364147-1F6B-46D9-A54A-325737A6C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" t="1389" r="5556" b="11111"/>
            <a:stretch>
              <a:fillRect/>
            </a:stretch>
          </p:blipFill>
          <p:spPr bwMode="auto">
            <a:xfrm>
              <a:off x="2400" y="2688"/>
              <a:ext cx="1200" cy="9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079E945-EA4F-455B-8754-AA5A298E1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0A72-4CD1-498C-9C01-7042FC45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94" y="555172"/>
            <a:ext cx="10396882" cy="797615"/>
          </a:xfrm>
        </p:spPr>
        <p:txBody>
          <a:bodyPr>
            <a:normAutofit/>
          </a:bodyPr>
          <a:lstStyle/>
          <a:p>
            <a:r>
              <a:rPr lang="en-GB" altLang="en-US" sz="4900" dirty="0"/>
              <a:t>The Fine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A06C5-B237-4872-A735-537B8BC991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687839"/>
            <a:ext cx="10394707" cy="3311189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4000" dirty="0"/>
              <a:t>The company was fined </a:t>
            </a:r>
          </a:p>
          <a:p>
            <a:pPr algn="ctr">
              <a:buFontTx/>
              <a:buNone/>
            </a:pPr>
            <a:r>
              <a:rPr lang="en-GB" altLang="en-US" sz="4000" dirty="0"/>
              <a:t>Just £50,000. 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74958A-9ECF-4DAD-9412-D8253F7D9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8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2505EA-8880-4988-BA34-23818696793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5" b="12799"/>
          <a:stretch/>
        </p:blipFill>
        <p:spPr bwMode="auto">
          <a:xfrm>
            <a:off x="912" y="-645"/>
            <a:ext cx="11734780" cy="640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895C9-2F43-48ED-B33A-CAB9D053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07" y="563336"/>
            <a:ext cx="10396882" cy="7976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900" dirty="0"/>
              <a:t>The Outcome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5C58-8AD1-4675-A0E2-F819CB56B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03" y="1582537"/>
            <a:ext cx="10394707" cy="1667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en-US" sz="2400" dirty="0"/>
              <a:t>Workers Memorial Day  </a:t>
            </a:r>
          </a:p>
          <a:p>
            <a:pPr marL="0" indent="0">
              <a:buNone/>
            </a:pPr>
            <a:r>
              <a:rPr lang="en-US" altLang="en-US" sz="2400" dirty="0"/>
              <a:t>28th April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3738553-74EA-40E3-B7F6-3E9AA7DBE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1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2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2" name="Rectangle 2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EDD409-13C4-4E1C-BF67-6E0F4F52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600" dirty="0"/>
              <a:t>Simon Jones</a:t>
            </a:r>
            <a:br>
              <a:rPr lang="en-US" altLang="en-US" sz="4600" dirty="0"/>
            </a:br>
            <a:r>
              <a:rPr lang="en-US" altLang="en-US" sz="4600" dirty="0"/>
              <a:t>September 1973-April 1998</a:t>
            </a:r>
            <a:endParaRPr lang="en-US" sz="4600" dirty="0"/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3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3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C760CCA-4FBA-41B7-9E56-00A8D00A55E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2467" b="-2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7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B6109-ED0B-4D52-B131-0261C85B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GB" altLang="en-US" sz="4800">
                <a:solidFill>
                  <a:srgbClr val="FFFFFF"/>
                </a:solidFill>
              </a:rPr>
              <a:t>Suppose it was one of your members</a:t>
            </a:r>
            <a:endParaRPr lang="en-GB" sz="48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F4D44-7CA7-4208-822B-06079A24805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1428972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8AFD-EB39-4BD0-BD86-2EE41E7A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04" y="575534"/>
            <a:ext cx="10396882" cy="693964"/>
          </a:xfrm>
        </p:spPr>
        <p:txBody>
          <a:bodyPr>
            <a:noAutofit/>
          </a:bodyPr>
          <a:lstStyle/>
          <a:p>
            <a:r>
              <a:rPr lang="en-GB" altLang="en-US" sz="4900" dirty="0"/>
              <a:t>No Training</a:t>
            </a:r>
            <a:endParaRPr lang="en-GB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FC3D-FC6A-4122-8935-77BAAF72F4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5804" y="1451075"/>
            <a:ext cx="5088714" cy="3311189"/>
          </a:xfrm>
        </p:spPr>
        <p:txBody>
          <a:bodyPr>
            <a:normAutofit/>
          </a:bodyPr>
          <a:lstStyle/>
          <a:p>
            <a:pPr marL="358775" indent="-358775"/>
            <a:r>
              <a:rPr lang="en-GB" altLang="en-US" sz="2400" dirty="0">
                <a:cs typeface="Arial" panose="020B0604020202020204" pitchFamily="34" charset="0"/>
              </a:rPr>
              <a:t>He was sent to work unloading cargo inside a ship - one of the most dangerous jobs in the country - with only a few minutes training</a:t>
            </a:r>
            <a:endParaRPr lang="en-GB" sz="2400" dirty="0">
              <a:cs typeface="Arial" panose="020B0604020202020204" pitchFamily="34" charset="0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6BFF2C7-90FF-4197-992A-6DC5A858C6CF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69024264"/>
              </p:ext>
            </p:extLst>
          </p:nvPr>
        </p:nvGraphicFramePr>
        <p:xfrm>
          <a:off x="6468350" y="1684422"/>
          <a:ext cx="4612499" cy="3690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57143" imgH="5485714" progId="Paint.Picture">
                  <p:embed/>
                </p:oleObj>
              </mc:Choice>
              <mc:Fallback>
                <p:oleObj name="Bitmap Image" r:id="rId3" imgW="6857143" imgH="5485714" progId="Paint.Picture">
                  <p:embed/>
                  <p:pic>
                    <p:nvPicPr>
                      <p:cNvPr id="5" name="Object 6">
                        <a:extLst>
                          <a:ext uri="{FF2B5EF4-FFF2-40B4-BE49-F238E27FC236}">
                            <a16:creationId xmlns:a16="http://schemas.microsoft.com/office/drawing/2014/main" id="{F6BFF2C7-90FF-4197-992A-6DC5A858C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11" t="22221" r="2223" b="2777"/>
                      <a:stretch>
                        <a:fillRect/>
                      </a:stretch>
                    </p:blipFill>
                    <p:spPr bwMode="auto">
                      <a:xfrm>
                        <a:off x="6468350" y="1684422"/>
                        <a:ext cx="4612499" cy="369085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CB185FD-8316-4840-9AD0-BC0B6312E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79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D84A1-2451-C24F-84E1-0FC6528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66" y="563336"/>
            <a:ext cx="10396882" cy="713618"/>
          </a:xfrm>
        </p:spPr>
        <p:txBody>
          <a:bodyPr>
            <a:normAutofit fontScale="90000"/>
          </a:bodyPr>
          <a:lstStyle/>
          <a:p>
            <a:r>
              <a:rPr lang="en-GB" altLang="en-US" sz="4900" dirty="0"/>
              <a:t>The Grab</a:t>
            </a:r>
            <a:endParaRPr lang="en-US" sz="4900" dirty="0"/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D9856099-999F-49DC-B79E-45479F6D112E}"/>
              </a:ext>
            </a:extLst>
          </p:cNvPr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1124922"/>
              </p:ext>
            </p:extLst>
          </p:nvPr>
        </p:nvGraphicFramePr>
        <p:xfrm>
          <a:off x="1160463" y="2063750"/>
          <a:ext cx="413861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57143" imgH="5485714" progId="Paint.Picture">
                  <p:embed/>
                </p:oleObj>
              </mc:Choice>
              <mc:Fallback>
                <p:oleObj name="Bitmap Image" r:id="rId3" imgW="6857143" imgH="5485714" progId="Paint.Picture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D9856099-999F-49DC-B79E-45479F6D11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645" r="4445" b="2777"/>
                      <a:stretch>
                        <a:fillRect/>
                      </a:stretch>
                    </p:blipFill>
                    <p:spPr bwMode="auto">
                      <a:xfrm>
                        <a:off x="1160463" y="2063750"/>
                        <a:ext cx="4138612" cy="331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6A6A6-0E80-4129-917D-06A2A3BF6B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1595536"/>
            <a:ext cx="5086538" cy="3779050"/>
          </a:xfrm>
        </p:spPr>
        <p:txBody>
          <a:bodyPr>
            <a:normAutofit/>
          </a:bodyPr>
          <a:lstStyle/>
          <a:p>
            <a:pPr marL="358775" indent="-358775"/>
            <a:r>
              <a:rPr lang="en-GB" altLang="en-US" sz="2400" dirty="0"/>
              <a:t>Within hours of starting work his head was almost completely severed by the clam grab of a crane. </a:t>
            </a:r>
          </a:p>
          <a:p>
            <a:pPr marL="358775" indent="-358775"/>
            <a:r>
              <a:rPr lang="en-GB" altLang="en-US" sz="2400" dirty="0"/>
              <a:t>Within hours of starting work his head was almost completely severed by the clam grab of a crane. 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C208E9B-D0FC-5849-8A6B-3FBE5EF9E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32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8BDB-A283-4AE4-A5E2-D7BBF05A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83" y="555171"/>
            <a:ext cx="10396882" cy="797615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Cheap Fix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91E3-D1A1-4B12-B78B-0BA062B0A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80642"/>
            <a:ext cx="5088714" cy="3311189"/>
          </a:xfrm>
        </p:spPr>
        <p:txBody>
          <a:bodyPr/>
          <a:lstStyle/>
          <a:p>
            <a:pPr marL="358775" indent="-358775"/>
            <a:r>
              <a:rPr lang="en-GB" altLang="en-US" sz="2400" dirty="0"/>
              <a:t>The grab had been adapted with four chains to lift bags of aggregate out of the hold</a:t>
            </a:r>
          </a:p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6A9CC2D-3313-4049-8575-0968304970A3}"/>
              </a:ext>
            </a:extLst>
          </p:cNvPr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7060173"/>
              </p:ext>
            </p:extLst>
          </p:nvPr>
        </p:nvGraphicFramePr>
        <p:xfrm>
          <a:off x="5965824" y="685800"/>
          <a:ext cx="55403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857143" imgH="5485714" progId="Paint.Picture">
                  <p:embed/>
                </p:oleObj>
              </mc:Choice>
              <mc:Fallback>
                <p:oleObj name="Bitmap Image" r:id="rId3" imgW="6857143" imgH="5485714" progId="Paint.Picture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06A9CC2D-3313-4049-8575-0968304970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22" t="2777" r="4445" b="2777"/>
                      <a:stretch>
                        <a:fillRect/>
                      </a:stretch>
                    </p:blipFill>
                    <p:spPr bwMode="auto">
                      <a:xfrm>
                        <a:off x="5965824" y="685800"/>
                        <a:ext cx="5540375" cy="4433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144493F-9279-4220-9A99-30E27F490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52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18FF1E-0DF6-49A9-8184-53C77EA5AFAA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r="5980" b="1"/>
          <a:stretch/>
        </p:blipFill>
        <p:spPr bwMode="auto"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10492-56B6-490C-ADA1-478EF03F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The Manager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188FB-C8D8-46F1-9DE0-3CD69149EF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0363" indent="-360363"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The adaptation had been carried out on the direction of </a:t>
            </a:r>
            <a:r>
              <a:rPr lang="en-US" altLang="en-US" sz="2800" dirty="0" err="1">
                <a:solidFill>
                  <a:schemeClr val="bg1"/>
                </a:solidFill>
              </a:rPr>
              <a:t>Euromin’s</a:t>
            </a:r>
            <a:r>
              <a:rPr lang="en-US" altLang="en-US" sz="2800" dirty="0">
                <a:solidFill>
                  <a:schemeClr val="bg1"/>
                </a:solidFill>
              </a:rPr>
              <a:t> manager James Martell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3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F2EBF9-5F9D-4C95-851E-2C75218E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30" y="595993"/>
            <a:ext cx="6397155" cy="6449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4900" dirty="0"/>
              <a:t>The Police</a:t>
            </a:r>
            <a:endParaRPr lang="en-US" sz="4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D1FE-8619-48CB-B745-2DE5F836BA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30" y="1612388"/>
            <a:ext cx="6397157" cy="3288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8775" indent="-358775"/>
            <a:r>
              <a:rPr lang="en-US" altLang="en-US" sz="2400" dirty="0"/>
              <a:t>Two beat constables were called to the incident</a:t>
            </a:r>
          </a:p>
          <a:p>
            <a:pPr marL="358775" indent="-358775"/>
            <a:endParaRPr lang="en-US" altLang="en-US" sz="2400" dirty="0"/>
          </a:p>
          <a:p>
            <a:pPr marL="358775" indent="-358775">
              <a:spcBef>
                <a:spcPct val="20000"/>
              </a:spcBef>
            </a:pPr>
            <a:r>
              <a:rPr lang="en-US" altLang="en-US" sz="2400" dirty="0"/>
              <a:t>The majority of police officers are not trained in Health and Safety legislation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7EDDA1E-D25C-439E-9B62-BF137EC45CB5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-2" b="-2"/>
          <a:stretch/>
        </p:blipFill>
        <p:spPr bwMode="auto">
          <a:xfrm>
            <a:off x="7568124" y="676059"/>
            <a:ext cx="3836475" cy="4400821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72E3BC54-5CA7-48A7-AF73-94E3DEDB2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329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ECD9EABD-1BD0-4EBD-835A-6067F9CB116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8828D-3E92-4E5E-895A-B5714A41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The Police Action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04B8-28AA-4983-B1D6-42A602C3B5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600575" y="2958995"/>
            <a:ext cx="6859199" cy="243375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60363" indent="-360363">
              <a:lnSpc>
                <a:spcPct val="110000"/>
              </a:lnSpc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Scene preservation</a:t>
            </a:r>
          </a:p>
          <a:p>
            <a:pPr marL="360363" indent="-360363">
              <a:lnSpc>
                <a:spcPct val="110000"/>
              </a:lnSpc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Unloading the vessel </a:t>
            </a:r>
          </a:p>
          <a:p>
            <a:pPr marL="360363" indent="-360363">
              <a:lnSpc>
                <a:spcPct val="110000"/>
              </a:lnSpc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Records </a:t>
            </a:r>
          </a:p>
          <a:p>
            <a:pPr marL="360363" indent="-360363">
              <a:lnSpc>
                <a:spcPct val="110000"/>
              </a:lnSpc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Statements</a:t>
            </a:r>
          </a:p>
          <a:p>
            <a:pPr marL="360363" indent="-360363">
              <a:lnSpc>
                <a:spcPct val="110000"/>
              </a:lnSpc>
              <a:buClr>
                <a:schemeClr val="bg1"/>
              </a:buClr>
            </a:pPr>
            <a:r>
              <a:rPr lang="en-US" altLang="en-US" sz="2800" dirty="0">
                <a:solidFill>
                  <a:schemeClr val="bg1"/>
                </a:solidFill>
              </a:rPr>
              <a:t>Audit and Control of scene</a:t>
            </a:r>
          </a:p>
        </p:txBody>
      </p:sp>
    </p:spTree>
    <p:extLst>
      <p:ext uri="{BB962C8B-B14F-4D97-AF65-F5344CB8AC3E}">
        <p14:creationId xmlns:p14="http://schemas.microsoft.com/office/powerpoint/2010/main" val="376756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C30335-8B21-4232-9F25-46138662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229" y="685801"/>
            <a:ext cx="4903454" cy="6776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en-US" sz="4900" dirty="0"/>
              <a:t>The Police</a:t>
            </a:r>
            <a:endParaRPr lang="en-US" sz="4900" dirty="0"/>
          </a:p>
        </p:txBody>
      </p:sp>
      <p:pic>
        <p:nvPicPr>
          <p:cNvPr id="5" name="Picture 5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6E2B4F60-9319-4E5D-8B20-135F50ABBEF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r="23455"/>
          <a:stretch/>
        </p:blipFill>
        <p:spPr bwMode="auto">
          <a:xfrm>
            <a:off x="404226" y="10"/>
            <a:ext cx="5312664" cy="5301586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1287-F33F-40D3-87CA-BB759B90CF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4089" y="1662056"/>
            <a:ext cx="4908593" cy="3712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58775" indent="-358775"/>
            <a:r>
              <a:rPr lang="en-US" altLang="en-US" sz="2400" dirty="0"/>
              <a:t>Scene of crimes input</a:t>
            </a:r>
          </a:p>
          <a:p>
            <a:pPr marL="358775" indent="-358775"/>
            <a:endParaRPr lang="en-US" altLang="en-US" sz="2400" dirty="0"/>
          </a:p>
          <a:p>
            <a:pPr marL="358775" indent="-358775"/>
            <a:r>
              <a:rPr lang="en-US" altLang="en-US" sz="2400" dirty="0"/>
              <a:t>What are the and HSE police supposed to do?</a:t>
            </a:r>
          </a:p>
          <a:p>
            <a:pPr marL="358775" indent="-358775"/>
            <a:endParaRPr lang="en-US" altLang="en-US" sz="2400" dirty="0"/>
          </a:p>
          <a:p>
            <a:pPr marL="358775" indent="-358775"/>
            <a:r>
              <a:rPr lang="en-US" altLang="en-US" sz="2400" dirty="0"/>
              <a:t>Work related death protocol</a:t>
            </a:r>
          </a:p>
          <a:p>
            <a:endParaRPr lang="en-US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4921EEC-16E9-4EE7-9EC1-9FED71B1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65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810</TotalTime>
  <Words>552</Words>
  <Application>Microsoft Office PowerPoint</Application>
  <PresentationFormat>Widescreen</PresentationFormat>
  <Paragraphs>75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Impact</vt:lpstr>
      <vt:lpstr>Main Event</vt:lpstr>
      <vt:lpstr>Bitmap Image</vt:lpstr>
      <vt:lpstr>Simon Jones</vt:lpstr>
      <vt:lpstr>Euromin</vt:lpstr>
      <vt:lpstr>No Training</vt:lpstr>
      <vt:lpstr>The Grab</vt:lpstr>
      <vt:lpstr>Cheap Fix</vt:lpstr>
      <vt:lpstr>The Manager</vt:lpstr>
      <vt:lpstr>The Police</vt:lpstr>
      <vt:lpstr>The Police Action</vt:lpstr>
      <vt:lpstr>The Police</vt:lpstr>
      <vt:lpstr>The HSE</vt:lpstr>
      <vt:lpstr>The HSE</vt:lpstr>
      <vt:lpstr>Failure</vt:lpstr>
      <vt:lpstr>No facilities</vt:lpstr>
      <vt:lpstr>Slow Progress</vt:lpstr>
      <vt:lpstr>Things begin to move</vt:lpstr>
      <vt:lpstr>Simon’s Parents</vt:lpstr>
      <vt:lpstr>The CPS</vt:lpstr>
      <vt:lpstr>The Campaign</vt:lpstr>
      <vt:lpstr>The Verdict</vt:lpstr>
      <vt:lpstr>The Verdict</vt:lpstr>
      <vt:lpstr>The Verdict</vt:lpstr>
      <vt:lpstr>The Fine</vt:lpstr>
      <vt:lpstr>The Outcome</vt:lpstr>
      <vt:lpstr>Simon Jones September 1973-April 1998</vt:lpstr>
      <vt:lpstr>Suppose it was one of your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42</cp:revision>
  <dcterms:created xsi:type="dcterms:W3CDTF">2020-04-06T08:39:37Z</dcterms:created>
  <dcterms:modified xsi:type="dcterms:W3CDTF">2021-08-03T10:31:46Z</dcterms:modified>
</cp:coreProperties>
</file>