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8"/>
  </p:notesMasterIdLst>
  <p:sldIdLst>
    <p:sldId id="256" r:id="rId2"/>
    <p:sldId id="294" r:id="rId3"/>
    <p:sldId id="261" r:id="rId4"/>
    <p:sldId id="262" r:id="rId5"/>
    <p:sldId id="263" r:id="rId6"/>
    <p:sldId id="264" r:id="rId7"/>
    <p:sldId id="265" r:id="rId8"/>
    <p:sldId id="268" r:id="rId9"/>
    <p:sldId id="267" r:id="rId10"/>
    <p:sldId id="271" r:id="rId11"/>
    <p:sldId id="270" r:id="rId12"/>
    <p:sldId id="269" r:id="rId13"/>
    <p:sldId id="272" r:id="rId14"/>
    <p:sldId id="279" r:id="rId15"/>
    <p:sldId id="266" r:id="rId16"/>
    <p:sldId id="274" r:id="rId17"/>
    <p:sldId id="275" r:id="rId18"/>
    <p:sldId id="278" r:id="rId19"/>
    <p:sldId id="277" r:id="rId20"/>
    <p:sldId id="276" r:id="rId21"/>
    <p:sldId id="273" r:id="rId22"/>
    <p:sldId id="285" r:id="rId23"/>
    <p:sldId id="284" r:id="rId24"/>
    <p:sldId id="283" r:id="rId25"/>
    <p:sldId id="280" r:id="rId26"/>
    <p:sldId id="282" r:id="rId27"/>
    <p:sldId id="281" r:id="rId28"/>
    <p:sldId id="286" r:id="rId29"/>
    <p:sldId id="287" r:id="rId30"/>
    <p:sldId id="288" r:id="rId31"/>
    <p:sldId id="289" r:id="rId32"/>
    <p:sldId id="290" r:id="rId33"/>
    <p:sldId id="291" r:id="rId34"/>
    <p:sldId id="292" r:id="rId35"/>
    <p:sldId id="293" r:id="rId36"/>
    <p:sldId id="295" r:id="rId3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7D8BA-173D-4597-A16A-3CAA6997BC1A}" v="14" dt="2020-10-29T19:26:25.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2" autoAdjust="0"/>
    <p:restoredTop sz="70984" autoAdjust="0"/>
  </p:normalViewPr>
  <p:slideViewPr>
    <p:cSldViewPr snapToGrid="0" snapToObjects="1">
      <p:cViewPr varScale="1">
        <p:scale>
          <a:sx n="79" d="100"/>
          <a:sy n="79" d="100"/>
        </p:scale>
        <p:origin x="-1686" y="-84"/>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Harper" userId="cc1e3639e04d84d0" providerId="LiveId" clId="{3DC7D8BA-173D-4597-A16A-3CAA6997BC1A}"/>
    <pc:docChg chg="undo redo custSel addSld delSld modSld">
      <pc:chgData name="Robert Harper" userId="cc1e3639e04d84d0" providerId="LiveId" clId="{3DC7D8BA-173D-4597-A16A-3CAA6997BC1A}" dt="2020-10-29T19:26:25.954" v="19"/>
      <pc:docMkLst>
        <pc:docMk/>
      </pc:docMkLst>
      <pc:sldChg chg="modTransition">
        <pc:chgData name="Robert Harper" userId="cc1e3639e04d84d0" providerId="LiveId" clId="{3DC7D8BA-173D-4597-A16A-3CAA6997BC1A}" dt="2020-10-29T19:26:25.954" v="19"/>
        <pc:sldMkLst>
          <pc:docMk/>
          <pc:sldMk cId="2907203028" sldId="256"/>
        </pc:sldMkLst>
      </pc:sldChg>
      <pc:sldChg chg="modTransition">
        <pc:chgData name="Robert Harper" userId="cc1e3639e04d84d0" providerId="LiveId" clId="{3DC7D8BA-173D-4597-A16A-3CAA6997BC1A}" dt="2020-10-29T19:24:41.805" v="8"/>
        <pc:sldMkLst>
          <pc:docMk/>
          <pc:sldMk cId="615777545" sldId="261"/>
        </pc:sldMkLst>
      </pc:sldChg>
      <pc:sldChg chg="modTransition">
        <pc:chgData name="Robert Harper" userId="cc1e3639e04d84d0" providerId="LiveId" clId="{3DC7D8BA-173D-4597-A16A-3CAA6997BC1A}" dt="2020-10-29T19:24:44.349" v="9"/>
        <pc:sldMkLst>
          <pc:docMk/>
          <pc:sldMk cId="410699858" sldId="263"/>
        </pc:sldMkLst>
      </pc:sldChg>
      <pc:sldChg chg="modTransition">
        <pc:chgData name="Robert Harper" userId="cc1e3639e04d84d0" providerId="LiveId" clId="{3DC7D8BA-173D-4597-A16A-3CAA6997BC1A}" dt="2020-10-29T19:24:46.977" v="10"/>
        <pc:sldMkLst>
          <pc:docMk/>
          <pc:sldMk cId="1060868580" sldId="264"/>
        </pc:sldMkLst>
      </pc:sldChg>
      <pc:sldChg chg="modTransition">
        <pc:chgData name="Robert Harper" userId="cc1e3639e04d84d0" providerId="LiveId" clId="{3DC7D8BA-173D-4597-A16A-3CAA6997BC1A}" dt="2020-10-29T19:24:49.824" v="11"/>
        <pc:sldMkLst>
          <pc:docMk/>
          <pc:sldMk cId="970851712" sldId="265"/>
        </pc:sldMkLst>
      </pc:sldChg>
      <pc:sldChg chg="modTransition">
        <pc:chgData name="Robert Harper" userId="cc1e3639e04d84d0" providerId="LiveId" clId="{3DC7D8BA-173D-4597-A16A-3CAA6997BC1A}" dt="2020-10-29T19:24:55.298" v="12"/>
        <pc:sldMkLst>
          <pc:docMk/>
          <pc:sldMk cId="2710084337" sldId="266"/>
        </pc:sldMkLst>
      </pc:sldChg>
      <pc:sldChg chg="modTransition">
        <pc:chgData name="Robert Harper" userId="cc1e3639e04d84d0" providerId="LiveId" clId="{3DC7D8BA-173D-4597-A16A-3CAA6997BC1A}" dt="2020-10-29T19:24:57.776" v="13"/>
        <pc:sldMkLst>
          <pc:docMk/>
          <pc:sldMk cId="3993948770" sldId="267"/>
        </pc:sldMkLst>
      </pc:sldChg>
      <pc:sldChg chg="modTransition">
        <pc:chgData name="Robert Harper" userId="cc1e3639e04d84d0" providerId="LiveId" clId="{3DC7D8BA-173D-4597-A16A-3CAA6997BC1A}" dt="2020-10-29T19:25:04.357" v="14"/>
        <pc:sldMkLst>
          <pc:docMk/>
          <pc:sldMk cId="2112435337" sldId="268"/>
        </pc:sldMkLst>
      </pc:sldChg>
      <pc:sldChg chg="modTransition">
        <pc:chgData name="Robert Harper" userId="cc1e3639e04d84d0" providerId="LiveId" clId="{3DC7D8BA-173D-4597-A16A-3CAA6997BC1A}" dt="2020-10-29T19:25:09.330" v="15"/>
        <pc:sldMkLst>
          <pc:docMk/>
          <pc:sldMk cId="2204063025" sldId="269"/>
        </pc:sldMkLst>
      </pc:sldChg>
      <pc:sldChg chg="add del">
        <pc:chgData name="Robert Harper" userId="cc1e3639e04d84d0" providerId="LiveId" clId="{3DC7D8BA-173D-4597-A16A-3CAA6997BC1A}" dt="2020-10-29T19:23:07.134" v="3" actId="47"/>
        <pc:sldMkLst>
          <pc:docMk/>
          <pc:sldMk cId="2258954485" sldId="271"/>
        </pc:sldMkLst>
      </pc:sldChg>
      <pc:sldChg chg="add del">
        <pc:chgData name="Robert Harper" userId="cc1e3639e04d84d0" providerId="LiveId" clId="{3DC7D8BA-173D-4597-A16A-3CAA6997BC1A}" dt="2020-10-29T19:23:08.091" v="4" actId="47"/>
        <pc:sldMkLst>
          <pc:docMk/>
          <pc:sldMk cId="3104675151" sldId="272"/>
        </pc:sldMkLst>
      </pc:sldChg>
      <pc:sldChg chg="add del">
        <pc:chgData name="Robert Harper" userId="cc1e3639e04d84d0" providerId="LiveId" clId="{3DC7D8BA-173D-4597-A16A-3CAA6997BC1A}" dt="2020-10-29T19:23:08.927" v="5" actId="47"/>
        <pc:sldMkLst>
          <pc:docMk/>
          <pc:sldMk cId="857439804"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42B3DA4-1D37-457D-B9C9-3A58E0F9809C}" type="datetimeFigureOut">
              <a:rPr lang="en-GB" smtClean="0"/>
              <a:t>28/06/2022</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553C5DC-D947-41B4-A55A-A04FB1FD3D6E}" type="slidenum">
              <a:rPr lang="en-GB" smtClean="0"/>
              <a:t>‹#›</a:t>
            </a:fld>
            <a:endParaRPr lang="en-GB" dirty="0"/>
          </a:p>
        </p:txBody>
      </p:sp>
    </p:spTree>
    <p:extLst>
      <p:ext uri="{BB962C8B-B14F-4D97-AF65-F5344CB8AC3E}">
        <p14:creationId xmlns:p14="http://schemas.microsoft.com/office/powerpoint/2010/main" val="17747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we consider this case study, think about the type of sensory processing differences that Logan experiences. These are perhaps</a:t>
            </a:r>
            <a:r>
              <a:rPr lang="en-GB" baseline="0" dirty="0" smtClean="0"/>
              <a:t> a little extreme, for someone </a:t>
            </a:r>
            <a:r>
              <a:rPr lang="en-GB" dirty="0" smtClean="0"/>
              <a:t>with Autism, but remember, every person</a:t>
            </a:r>
            <a:r>
              <a:rPr lang="en-GB" baseline="0" dirty="0" smtClean="0"/>
              <a:t> is different, and anyone with Autism might have one or more of these sensory processing differences. These might need reasonable adjustments to be made in the workplace. So think about your own workplace environment and whether any of the issues that Logan faces in this case study might be relevant to your workplace</a:t>
            </a:r>
            <a:r>
              <a:rPr lang="en-GB" baseline="0" dirty="0" smtClean="0"/>
              <a:t>. By discussing Logan’s home environment, I hope that you will be able to relate his experiences to a workplace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Tutor notes: this case study may be regarded as excessively long, in which case some of the slides can be omitted (26 to 35).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Slide 36 explains the next group activity and should not be missed out.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a:t>
            </a:fld>
            <a:endParaRPr lang="en-GB" dirty="0"/>
          </a:p>
        </p:txBody>
      </p:sp>
    </p:spTree>
    <p:extLst>
      <p:ext uri="{BB962C8B-B14F-4D97-AF65-F5344CB8AC3E}">
        <p14:creationId xmlns:p14="http://schemas.microsoft.com/office/powerpoint/2010/main" val="174398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19 / 20 </a:t>
            </a:r>
            <a:r>
              <a:rPr lang="en-GB" i="1" dirty="0" smtClean="0"/>
              <a:t>proprioceptive/tactile</a:t>
            </a:r>
            <a:endParaRPr lang="en-GB" baseline="0" dirty="0" smtClean="0"/>
          </a:p>
          <a:p>
            <a:endParaRPr lang="en-GB" baseline="0" dirty="0" smtClean="0"/>
          </a:p>
          <a:p>
            <a:r>
              <a:rPr lang="en-GB" baseline="0" dirty="0" smtClean="0"/>
              <a:t>21 </a:t>
            </a:r>
            <a:r>
              <a:rPr lang="en-GB" i="1" dirty="0" smtClean="0"/>
              <a:t>auditory</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10</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11</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22/ 23/ 24  </a:t>
            </a:r>
            <a:r>
              <a:rPr lang="en-GB" i="1" dirty="0" smtClean="0"/>
              <a:t>tactile/ temperature/ auditory</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12</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25 </a:t>
            </a:r>
            <a:r>
              <a:rPr lang="en-GB" i="1" dirty="0" smtClean="0"/>
              <a:t>visual</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13</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26 </a:t>
            </a:r>
            <a:r>
              <a:rPr lang="en-GB" i="1" dirty="0" smtClean="0"/>
              <a:t>auditory</a:t>
            </a:r>
            <a:endParaRPr lang="en-GB" baseline="0" dirty="0" smtClean="0"/>
          </a:p>
          <a:p>
            <a:endParaRPr lang="en-GB" baseline="0" dirty="0" smtClean="0"/>
          </a:p>
          <a:p>
            <a:r>
              <a:rPr lang="en-GB" baseline="0" dirty="0" smtClean="0"/>
              <a:t>27/ 28 </a:t>
            </a:r>
            <a:r>
              <a:rPr lang="en-GB" i="1" dirty="0" smtClean="0"/>
              <a:t>tactile, proprioceptive</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14</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29 /30 / 31 </a:t>
            </a:r>
            <a:r>
              <a:rPr lang="en-GB" i="1" dirty="0" smtClean="0"/>
              <a:t>visual/tactile/ auditory</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15</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32 </a:t>
            </a:r>
            <a:r>
              <a:rPr lang="en-GB" i="1" dirty="0" smtClean="0"/>
              <a:t>visua</a:t>
            </a:r>
            <a:r>
              <a:rPr lang="en-GB" dirty="0" smtClean="0"/>
              <a:t>l</a:t>
            </a:r>
            <a:endParaRPr lang="en-GB" baseline="0" dirty="0" smtClean="0"/>
          </a:p>
          <a:p>
            <a:endParaRPr lang="en-GB" baseline="0" dirty="0" smtClean="0"/>
          </a:p>
          <a:p>
            <a:r>
              <a:rPr lang="en-GB" baseline="0" dirty="0" smtClean="0"/>
              <a:t>33/ 34  </a:t>
            </a:r>
            <a:r>
              <a:rPr lang="en-GB" i="1" dirty="0" smtClean="0"/>
              <a:t>proprioceptive/ vestibular</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16</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35 touch (tactile)</a:t>
            </a:r>
          </a:p>
        </p:txBody>
      </p:sp>
      <p:sp>
        <p:nvSpPr>
          <p:cNvPr id="4" name="Slide Number Placeholder 3"/>
          <p:cNvSpPr>
            <a:spLocks noGrp="1"/>
          </p:cNvSpPr>
          <p:nvPr>
            <p:ph type="sldNum" sz="quarter" idx="10"/>
          </p:nvPr>
        </p:nvSpPr>
        <p:spPr/>
        <p:txBody>
          <a:bodyPr/>
          <a:lstStyle/>
          <a:p>
            <a:fld id="{7553C5DC-D947-41B4-A55A-A04FB1FD3D6E}" type="slidenum">
              <a:rPr lang="en-GB" smtClean="0"/>
              <a:t>17</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36 Proprioceptive</a:t>
            </a:r>
          </a:p>
        </p:txBody>
      </p:sp>
      <p:sp>
        <p:nvSpPr>
          <p:cNvPr id="4" name="Slide Number Placeholder 3"/>
          <p:cNvSpPr>
            <a:spLocks noGrp="1"/>
          </p:cNvSpPr>
          <p:nvPr>
            <p:ph type="sldNum" sz="quarter" idx="10"/>
          </p:nvPr>
        </p:nvSpPr>
        <p:spPr/>
        <p:txBody>
          <a:bodyPr/>
          <a:lstStyle/>
          <a:p>
            <a:fld id="{7553C5DC-D947-41B4-A55A-A04FB1FD3D6E}" type="slidenum">
              <a:rPr lang="en-GB" smtClean="0"/>
              <a:t>18</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37/ 38 </a:t>
            </a:r>
            <a:r>
              <a:rPr lang="en-GB" i="1" dirty="0" smtClean="0"/>
              <a:t>proprioceptive/visual</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19</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all know about the five senses: sight, hearing, smell, taste and touch. In addition to that there are three more: vestibular awareness, which is to do with balance and orientation; proprioception is the awareness of movement, location and action, and finally </a:t>
            </a:r>
            <a:r>
              <a:rPr lang="en-GB" baseline="0" dirty="0" err="1" smtClean="0"/>
              <a:t>interoception</a:t>
            </a:r>
            <a:r>
              <a:rPr lang="en-GB" baseline="0" dirty="0" smtClean="0"/>
              <a:t>, which is awareness of what our body is telling us.  Note that not all autistic adults will have sensory processing differences, since it is not a diagnostic criteria for Autism , but all may experience sensory processing differences.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autism, there may be over or under sensitivities to any of these, which can lead to clumsiness (due to poor vestibular awareness and proprioception), and lack of awareness of pain (due to poor </a:t>
            </a:r>
            <a:r>
              <a:rPr lang="en-GB" baseline="0" dirty="0" err="1" smtClean="0"/>
              <a:t>interoception</a:t>
            </a:r>
            <a:r>
              <a:rPr lang="en-GB" baseline="0" dirty="0" smtClean="0"/>
              <a:t>). However, no two autistic workers are the same. And we use the phrase spectrum disorders because everyone with sensory processing disorder experiences it differently.</a:t>
            </a:r>
          </a:p>
          <a:p>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2</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39 </a:t>
            </a:r>
            <a:r>
              <a:rPr lang="en-GB" i="1" dirty="0" smtClean="0"/>
              <a:t>auditory</a:t>
            </a:r>
            <a:endParaRPr lang="en-GB" baseline="0" dirty="0" smtClean="0"/>
          </a:p>
          <a:p>
            <a:endParaRPr lang="en-GB" baseline="0" dirty="0" smtClean="0"/>
          </a:p>
          <a:p>
            <a:r>
              <a:rPr lang="en-GB" baseline="0" dirty="0" smtClean="0"/>
              <a:t>40 </a:t>
            </a:r>
            <a:r>
              <a:rPr lang="en-GB" i="1" dirty="0" smtClean="0"/>
              <a:t>visual</a:t>
            </a:r>
            <a:endParaRPr lang="en-GB" baseline="0" dirty="0" smtClean="0"/>
          </a:p>
          <a:p>
            <a:endParaRPr lang="en-GB" baseline="0" dirty="0" smtClean="0"/>
          </a:p>
          <a:p>
            <a:r>
              <a:rPr lang="en-GB" baseline="0" dirty="0" smtClean="0"/>
              <a:t>41 </a:t>
            </a:r>
            <a:r>
              <a:rPr lang="en-GB" i="1" dirty="0" smtClean="0"/>
              <a:t>auditory</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20</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42 Auditory</a:t>
            </a:r>
          </a:p>
          <a:p>
            <a:endParaRPr lang="en-GB" baseline="0" dirty="0" smtClean="0"/>
          </a:p>
          <a:p>
            <a:r>
              <a:rPr lang="en-GB" baseline="0" dirty="0" smtClean="0"/>
              <a:t>43 Visual</a:t>
            </a:r>
          </a:p>
        </p:txBody>
      </p:sp>
      <p:sp>
        <p:nvSpPr>
          <p:cNvPr id="4" name="Slide Number Placeholder 3"/>
          <p:cNvSpPr>
            <a:spLocks noGrp="1"/>
          </p:cNvSpPr>
          <p:nvPr>
            <p:ph type="sldNum" sz="quarter" idx="10"/>
          </p:nvPr>
        </p:nvSpPr>
        <p:spPr/>
        <p:txBody>
          <a:bodyPr/>
          <a:lstStyle/>
          <a:p>
            <a:fld id="{7553C5DC-D947-41B4-A55A-A04FB1FD3D6E}" type="slidenum">
              <a:rPr lang="en-GB" smtClean="0"/>
              <a:t>21</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44 </a:t>
            </a:r>
            <a:r>
              <a:rPr lang="en-GB" i="1" dirty="0" smtClean="0"/>
              <a:t>proprioceptive</a:t>
            </a:r>
            <a:endParaRPr lang="en-GB" baseline="0" dirty="0" smtClean="0"/>
          </a:p>
          <a:p>
            <a:endParaRPr lang="en-GB" baseline="0" dirty="0" smtClean="0"/>
          </a:p>
          <a:p>
            <a:r>
              <a:rPr lang="en-GB" baseline="0" dirty="0" smtClean="0"/>
              <a:t>45 / 46 </a:t>
            </a:r>
            <a:r>
              <a:rPr lang="en-GB" i="1" dirty="0" smtClean="0"/>
              <a:t>proprioceptive/tactile</a:t>
            </a:r>
            <a:endParaRPr lang="en-GB" baseline="0" dirty="0" smtClean="0"/>
          </a:p>
          <a:p>
            <a:endParaRPr lang="en-GB" baseline="0" dirty="0" smtClean="0"/>
          </a:p>
          <a:p>
            <a:r>
              <a:rPr lang="en-GB" baseline="0" dirty="0" smtClean="0"/>
              <a:t>47/ 48 </a:t>
            </a:r>
            <a:r>
              <a:rPr lang="en-GB" i="1" dirty="0" smtClean="0"/>
              <a:t>texture/gustatory</a:t>
            </a:r>
            <a:endParaRPr lang="en-GB" baseline="0" dirty="0" smtClean="0"/>
          </a:p>
          <a:p>
            <a:endParaRPr lang="en-GB" baseline="0" dirty="0" smtClean="0"/>
          </a:p>
          <a:p>
            <a:r>
              <a:rPr lang="en-GB" baseline="0" dirty="0" smtClean="0"/>
              <a:t>49 </a:t>
            </a:r>
            <a:r>
              <a:rPr lang="en-GB" i="1" dirty="0" smtClean="0"/>
              <a:t>olfactory</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22</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50 Vestibular</a:t>
            </a:r>
          </a:p>
        </p:txBody>
      </p:sp>
      <p:sp>
        <p:nvSpPr>
          <p:cNvPr id="4" name="Slide Number Placeholder 3"/>
          <p:cNvSpPr>
            <a:spLocks noGrp="1"/>
          </p:cNvSpPr>
          <p:nvPr>
            <p:ph type="sldNum" sz="quarter" idx="10"/>
          </p:nvPr>
        </p:nvSpPr>
        <p:spPr/>
        <p:txBody>
          <a:bodyPr/>
          <a:lstStyle/>
          <a:p>
            <a:fld id="{7553C5DC-D947-41B4-A55A-A04FB1FD3D6E}" type="slidenum">
              <a:rPr lang="en-GB" smtClean="0"/>
              <a:t>23</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51 / 52 </a:t>
            </a:r>
            <a:r>
              <a:rPr lang="en-GB" i="1" dirty="0" smtClean="0"/>
              <a:t>vestibular/ proprioceptive</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24</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53 </a:t>
            </a:r>
            <a:r>
              <a:rPr lang="en-GB" i="1" dirty="0" smtClean="0"/>
              <a:t>olfactory</a:t>
            </a:r>
            <a:endParaRPr lang="en-GB" baseline="0" dirty="0" smtClean="0"/>
          </a:p>
          <a:p>
            <a:endParaRPr lang="en-GB" baseline="0" dirty="0" smtClean="0"/>
          </a:p>
          <a:p>
            <a:r>
              <a:rPr lang="en-GB" baseline="0" dirty="0" smtClean="0"/>
              <a:t>54 </a:t>
            </a:r>
            <a:r>
              <a:rPr lang="en-GB" i="1" dirty="0" smtClean="0"/>
              <a:t>tactile</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25</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55 </a:t>
            </a:r>
            <a:r>
              <a:rPr lang="en-GB" i="1" dirty="0" smtClean="0"/>
              <a:t>auditory</a:t>
            </a:r>
            <a:endParaRPr lang="en-GB" baseline="0" dirty="0" smtClean="0"/>
          </a:p>
          <a:p>
            <a:endParaRPr lang="en-GB" baseline="0" dirty="0" smtClean="0"/>
          </a:p>
          <a:p>
            <a:r>
              <a:rPr lang="en-GB" baseline="0" dirty="0" smtClean="0"/>
              <a:t>56 </a:t>
            </a:r>
            <a:r>
              <a:rPr lang="en-GB" i="1" dirty="0" smtClean="0"/>
              <a:t>olfactory</a:t>
            </a:r>
            <a:endParaRPr lang="en-GB" baseline="0" dirty="0" smtClean="0"/>
          </a:p>
          <a:p>
            <a:endParaRPr lang="en-GB" baseline="0" dirty="0" smtClean="0"/>
          </a:p>
          <a:p>
            <a:r>
              <a:rPr lang="en-GB" baseline="0" dirty="0" smtClean="0"/>
              <a:t>57 </a:t>
            </a:r>
            <a:r>
              <a:rPr lang="en-GB" i="1" dirty="0" smtClean="0"/>
              <a:t>visual</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26</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58 </a:t>
            </a:r>
            <a:r>
              <a:rPr lang="en-GB" i="1" dirty="0" smtClean="0"/>
              <a:t>proprioceptive</a:t>
            </a:r>
            <a:endParaRPr lang="en-GB" baseline="0" dirty="0" smtClean="0"/>
          </a:p>
          <a:p>
            <a:endParaRPr lang="en-GB" baseline="0" dirty="0" smtClean="0"/>
          </a:p>
          <a:p>
            <a:r>
              <a:rPr lang="en-GB" baseline="0" dirty="0" smtClean="0"/>
              <a:t>59 / 60 </a:t>
            </a:r>
            <a:r>
              <a:rPr lang="en-GB" i="1" dirty="0" smtClean="0"/>
              <a:t>vestibular/ visual</a:t>
            </a:r>
            <a:endParaRPr lang="en-GB" baseline="0" dirty="0" smtClean="0"/>
          </a:p>
          <a:p>
            <a:endParaRPr lang="en-GB" baseline="0" dirty="0" smtClean="0"/>
          </a:p>
          <a:p>
            <a:r>
              <a:rPr lang="en-GB" baseline="0" dirty="0" smtClean="0"/>
              <a:t>61 / 62 </a:t>
            </a:r>
            <a:r>
              <a:rPr lang="en-GB" i="1" dirty="0" smtClean="0"/>
              <a:t>tactile/proprioceptive</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27</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63/ 64 </a:t>
            </a:r>
            <a:r>
              <a:rPr lang="en-GB" i="1" dirty="0" smtClean="0"/>
              <a:t>proprioceptive/tactile</a:t>
            </a:r>
            <a:endParaRPr lang="en-GB" baseline="0" dirty="0" smtClean="0"/>
          </a:p>
          <a:p>
            <a:endParaRPr lang="en-GB" baseline="0" dirty="0" smtClean="0"/>
          </a:p>
          <a:p>
            <a:r>
              <a:rPr lang="en-GB" baseline="0" dirty="0" smtClean="0"/>
              <a:t>65 Visual</a:t>
            </a:r>
          </a:p>
        </p:txBody>
      </p:sp>
      <p:sp>
        <p:nvSpPr>
          <p:cNvPr id="4" name="Slide Number Placeholder 3"/>
          <p:cNvSpPr>
            <a:spLocks noGrp="1"/>
          </p:cNvSpPr>
          <p:nvPr>
            <p:ph type="sldNum" sz="quarter" idx="10"/>
          </p:nvPr>
        </p:nvSpPr>
        <p:spPr/>
        <p:txBody>
          <a:bodyPr/>
          <a:lstStyle/>
          <a:p>
            <a:fld id="{7553C5DC-D947-41B4-A55A-A04FB1FD3D6E}" type="slidenum">
              <a:rPr lang="en-GB" smtClean="0"/>
              <a:t>28</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65 </a:t>
            </a:r>
            <a:r>
              <a:rPr lang="en-GB" i="1" dirty="0" smtClean="0"/>
              <a:t>vestibular</a:t>
            </a:r>
            <a:endParaRPr lang="en-GB" baseline="0" dirty="0" smtClean="0"/>
          </a:p>
          <a:p>
            <a:endParaRPr lang="en-GB" baseline="0" dirty="0" smtClean="0"/>
          </a:p>
          <a:p>
            <a:r>
              <a:rPr lang="en-GB" baseline="0" dirty="0" smtClean="0"/>
              <a:t>66 </a:t>
            </a:r>
            <a:r>
              <a:rPr lang="en-GB" i="1" dirty="0" smtClean="0"/>
              <a:t>texture</a:t>
            </a:r>
            <a:endParaRPr lang="en-GB" baseline="0" dirty="0" smtClean="0"/>
          </a:p>
          <a:p>
            <a:endParaRPr lang="en-GB" baseline="0" dirty="0" smtClean="0"/>
          </a:p>
          <a:p>
            <a:r>
              <a:rPr lang="en-GB" baseline="0" dirty="0" smtClean="0"/>
              <a:t>67 </a:t>
            </a:r>
            <a:r>
              <a:rPr lang="en-GB" i="1" dirty="0" smtClean="0"/>
              <a:t>texture</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29</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Logan behaves like</a:t>
            </a:r>
            <a:r>
              <a:rPr lang="en-GB" sz="1200" kern="1200" baseline="0" dirty="0" smtClean="0">
                <a:solidFill>
                  <a:schemeClr val="tx1"/>
                </a:solidFill>
                <a:effectLst/>
                <a:latin typeface="+mn-lt"/>
                <a:ea typeface="+mn-ea"/>
                <a:cs typeface="+mn-cs"/>
              </a:rPr>
              <a:t> a child, but autistic children grow up into adults. Autistic adults are different from autistic children, please bear that in mind through this case study, lest we infantilise autistic adults.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3</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68 Auditory</a:t>
            </a:r>
          </a:p>
        </p:txBody>
      </p:sp>
      <p:sp>
        <p:nvSpPr>
          <p:cNvPr id="4" name="Slide Number Placeholder 3"/>
          <p:cNvSpPr>
            <a:spLocks noGrp="1"/>
          </p:cNvSpPr>
          <p:nvPr>
            <p:ph type="sldNum" sz="quarter" idx="10"/>
          </p:nvPr>
        </p:nvSpPr>
        <p:spPr/>
        <p:txBody>
          <a:bodyPr/>
          <a:lstStyle/>
          <a:p>
            <a:fld id="{7553C5DC-D947-41B4-A55A-A04FB1FD3D6E}" type="slidenum">
              <a:rPr lang="en-GB" smtClean="0"/>
              <a:t>30</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69 / 70 </a:t>
            </a:r>
            <a:r>
              <a:rPr lang="en-GB" i="1" dirty="0" smtClean="0"/>
              <a:t>texture/proprioceptive</a:t>
            </a:r>
            <a:endParaRPr lang="en-GB" baseline="0" dirty="0" smtClean="0"/>
          </a:p>
          <a:p>
            <a:endParaRPr lang="en-GB" baseline="0" dirty="0" smtClean="0"/>
          </a:p>
          <a:p>
            <a:r>
              <a:rPr lang="en-GB" baseline="0" dirty="0" smtClean="0"/>
              <a:t>71 </a:t>
            </a:r>
            <a:r>
              <a:rPr lang="en-GB" i="1" dirty="0" smtClean="0"/>
              <a:t>auditory</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31</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72/ 73 </a:t>
            </a:r>
            <a:r>
              <a:rPr lang="en-GB" i="1" dirty="0" smtClean="0"/>
              <a:t>tactile/ temperature</a:t>
            </a:r>
            <a:endParaRPr lang="en-GB" baseline="0" dirty="0" smtClean="0"/>
          </a:p>
          <a:p>
            <a:endParaRPr lang="en-GB" baseline="0" dirty="0" smtClean="0"/>
          </a:p>
          <a:p>
            <a:r>
              <a:rPr lang="en-GB" baseline="0" dirty="0" smtClean="0"/>
              <a:t>74/ 75  </a:t>
            </a:r>
            <a:r>
              <a:rPr lang="en-GB" i="1" dirty="0" smtClean="0"/>
              <a:t>proprioceptive/ texture</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32</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76 </a:t>
            </a:r>
            <a:r>
              <a:rPr lang="en-GB" i="1" dirty="0" smtClean="0"/>
              <a:t>texture</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33</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77/ 78 </a:t>
            </a:r>
            <a:r>
              <a:rPr lang="en-GB" i="1" dirty="0" smtClean="0"/>
              <a:t>vestibular/proprioceptive</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34</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Keep in mind that no child (or adult) has perfectly integrated sensory systems all of the time. Sensory issues will vary within any child throughout the day, depending on specific environmental circumstances and physiological state.</a:t>
            </a:r>
          </a:p>
          <a:p>
            <a:r>
              <a:rPr lang="en-GB" sz="1200" kern="1200" dirty="0" smtClean="0">
                <a:solidFill>
                  <a:schemeClr val="tx1"/>
                </a:solidFill>
                <a:effectLst/>
                <a:latin typeface="+mn-lt"/>
                <a:ea typeface="+mn-ea"/>
                <a:cs typeface="+mn-cs"/>
              </a:rPr>
              <a:t>Certainly, feeling tired, hungry, or sick will greatly affect how our sensory systems work and how our brain interprets the incoming information from our sensory systems. </a:t>
            </a:r>
          </a:p>
          <a:p>
            <a:r>
              <a:rPr lang="en-GB" sz="1200" kern="1200" dirty="0" smtClean="0">
                <a:solidFill>
                  <a:schemeClr val="tx1"/>
                </a:solidFill>
                <a:effectLst/>
                <a:latin typeface="+mn-lt"/>
                <a:ea typeface="+mn-ea"/>
                <a:cs typeface="+mn-cs"/>
              </a:rPr>
              <a:t>Growth spurts and hormones also affect the way a child’s body responds to sensory input. However, a child who has sensory integration dysfunction will have relatively specific and predictable sensory issues, while it may not appear so initially. Notice that Logan was very sensitive to loud noises (</a:t>
            </a:r>
            <a:r>
              <a:rPr lang="en-GB" sz="1200" i="1" kern="1200" dirty="0" smtClean="0">
                <a:solidFill>
                  <a:schemeClr val="tx1"/>
                </a:solidFill>
                <a:effectLst/>
                <a:latin typeface="+mn-lt"/>
                <a:ea typeface="+mn-ea"/>
                <a:cs typeface="+mn-cs"/>
              </a:rPr>
              <a:t>auditory sensitivity</a:t>
            </a:r>
            <a:r>
              <a:rPr lang="en-GB" sz="1200" kern="1200" dirty="0" smtClean="0">
                <a:solidFill>
                  <a:schemeClr val="tx1"/>
                </a:solidFill>
                <a:effectLst/>
                <a:latin typeface="+mn-lt"/>
                <a:ea typeface="+mn-ea"/>
                <a:cs typeface="+mn-cs"/>
              </a:rPr>
              <a:t>) that he could not control, but if he was the one in control of the noise, “loud” was fine.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Also, certain textures were an issue throughout the day, as were specific temperatures and taste aversions/preferences. It is also important to note here that certain activities involving specific sensory systems were either craved in an obsessive manner (</a:t>
            </a:r>
            <a:r>
              <a:rPr lang="en-GB" sz="1200" i="1" kern="1200" dirty="0" smtClean="0">
                <a:solidFill>
                  <a:schemeClr val="tx1"/>
                </a:solidFill>
                <a:effectLst/>
                <a:latin typeface="+mn-lt"/>
                <a:ea typeface="+mn-ea"/>
                <a:cs typeface="+mn-cs"/>
              </a:rPr>
              <a:t>swinging—vestibular</a:t>
            </a:r>
            <a:r>
              <a:rPr lang="en-GB" sz="1200" kern="1200" dirty="0" smtClean="0">
                <a:solidFill>
                  <a:schemeClr val="tx1"/>
                </a:solidFill>
                <a:effectLst/>
                <a:latin typeface="+mn-lt"/>
                <a:ea typeface="+mn-ea"/>
                <a:cs typeface="+mn-cs"/>
              </a:rPr>
              <a:t>) or avoided at all costs.</a:t>
            </a:r>
          </a:p>
          <a:p>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35</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Tutor notes:</a:t>
            </a:r>
          </a:p>
          <a:p>
            <a:r>
              <a:rPr lang="en-GB" baseline="0" dirty="0" smtClean="0"/>
              <a:t>Learners should be placed in groups and discuss what possible sensory overload an autistic worker might experience in their workplaces. One group member should report back to the wider course cohort. </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36</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Logan is an autistic child. This case</a:t>
            </a:r>
            <a:r>
              <a:rPr lang="en-GB" sz="1200" kern="1200" baseline="0" dirty="0" smtClean="0">
                <a:solidFill>
                  <a:schemeClr val="tx1"/>
                </a:solidFill>
                <a:effectLst/>
                <a:latin typeface="+mn-lt"/>
                <a:ea typeface="+mn-ea"/>
                <a:cs typeface="+mn-cs"/>
              </a:rPr>
              <a:t> study tells you about his day. Logan experiences sensory stimulation differently. As we go through the case study note down in your workbooks the sense on each slide that he experiences differently.</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Lightly </a:t>
            </a:r>
            <a:r>
              <a:rPr lang="en-GB" sz="1200" kern="1200" dirty="0" smtClean="0">
                <a:solidFill>
                  <a:schemeClr val="tx1"/>
                </a:solidFill>
                <a:effectLst/>
                <a:latin typeface="+mn-lt"/>
                <a:ea typeface="+mn-ea"/>
                <a:cs typeface="+mn-cs"/>
              </a:rPr>
              <a:t>adapted from: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Emmons, P.G. and Anderson, L.M. (2005) </a:t>
            </a:r>
            <a:r>
              <a:rPr lang="en-GB" sz="1200" i="1" kern="1200" dirty="0" smtClean="0">
                <a:solidFill>
                  <a:schemeClr val="tx1"/>
                </a:solidFill>
                <a:effectLst/>
                <a:latin typeface="+mn-lt"/>
                <a:ea typeface="+mn-ea"/>
                <a:cs typeface="+mn-cs"/>
              </a:rPr>
              <a:t>Understanding sensory dysfunction.</a:t>
            </a:r>
            <a:r>
              <a:rPr lang="en-GB" sz="1200" kern="1200" dirty="0" smtClean="0">
                <a:solidFill>
                  <a:schemeClr val="tx1"/>
                </a:solidFill>
                <a:effectLst/>
                <a:latin typeface="+mn-lt"/>
                <a:ea typeface="+mn-ea"/>
                <a:cs typeface="+mn-cs"/>
              </a:rPr>
              <a:t> Jessica Kingsley: London.</a:t>
            </a:r>
          </a:p>
          <a:p>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4</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Tactile</a:t>
            </a:r>
          </a:p>
          <a:p>
            <a:r>
              <a:rPr lang="en-GB" baseline="0" dirty="0" smtClean="0"/>
              <a:t>2 Vestibular</a:t>
            </a:r>
          </a:p>
          <a:p>
            <a:r>
              <a:rPr lang="en-GB" baseline="0" dirty="0" smtClean="0"/>
              <a:t>3 Proprioceptive</a:t>
            </a:r>
          </a:p>
          <a:p>
            <a:r>
              <a:rPr lang="en-GB" baseline="0" dirty="0" smtClean="0"/>
              <a:t>4 Auditory</a:t>
            </a:r>
          </a:p>
          <a:p>
            <a:r>
              <a:rPr lang="en-GB" baseline="0" dirty="0" smtClean="0"/>
              <a:t>5 Proprioceptive</a:t>
            </a:r>
          </a:p>
          <a:p>
            <a:r>
              <a:rPr lang="en-GB" baseline="0" dirty="0" smtClean="0"/>
              <a:t>6 Tactile</a:t>
            </a:r>
          </a:p>
        </p:txBody>
      </p:sp>
      <p:sp>
        <p:nvSpPr>
          <p:cNvPr id="4" name="Slide Number Placeholder 3"/>
          <p:cNvSpPr>
            <a:spLocks noGrp="1"/>
          </p:cNvSpPr>
          <p:nvPr>
            <p:ph type="sldNum" sz="quarter" idx="10"/>
          </p:nvPr>
        </p:nvSpPr>
        <p:spPr/>
        <p:txBody>
          <a:bodyPr/>
          <a:lstStyle/>
          <a:p>
            <a:fld id="{7553C5DC-D947-41B4-A55A-A04FB1FD3D6E}" type="slidenum">
              <a:rPr lang="en-GB" smtClean="0"/>
              <a:t>5</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baseline="0" dirty="0" smtClean="0"/>
              <a:t>7 /8 </a:t>
            </a:r>
            <a:r>
              <a:rPr lang="en-GB" i="0" dirty="0" smtClean="0"/>
              <a:t>proprioceptive/vestibular</a:t>
            </a:r>
          </a:p>
          <a:p>
            <a:r>
              <a:rPr lang="en-GB" i="0" baseline="0" dirty="0" smtClean="0"/>
              <a:t>9 Taste/ gustatory</a:t>
            </a:r>
          </a:p>
          <a:p>
            <a:r>
              <a:rPr lang="en-GB" i="0" baseline="0" dirty="0" smtClean="0"/>
              <a:t>10 / 11 Texture (tactile) / auditory</a:t>
            </a:r>
          </a:p>
        </p:txBody>
      </p:sp>
      <p:sp>
        <p:nvSpPr>
          <p:cNvPr id="4" name="Slide Number Placeholder 3"/>
          <p:cNvSpPr>
            <a:spLocks noGrp="1"/>
          </p:cNvSpPr>
          <p:nvPr>
            <p:ph type="sldNum" sz="quarter" idx="10"/>
          </p:nvPr>
        </p:nvSpPr>
        <p:spPr/>
        <p:txBody>
          <a:bodyPr/>
          <a:lstStyle/>
          <a:p>
            <a:fld id="{7553C5DC-D947-41B4-A55A-A04FB1FD3D6E}" type="slidenum">
              <a:rPr lang="en-GB" smtClean="0"/>
              <a:t>6</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12 / 13 </a:t>
            </a:r>
            <a:r>
              <a:rPr lang="en-GB" i="1" dirty="0" smtClean="0"/>
              <a:t>tactile/proprioceptive</a:t>
            </a:r>
          </a:p>
          <a:p>
            <a:r>
              <a:rPr lang="en-GB" i="1" dirty="0" smtClean="0"/>
              <a:t>14 / 15 vestibular/visual</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7</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8</a:t>
            </a:fld>
            <a:endParaRPr lang="en-GB" dirty="0"/>
          </a:p>
        </p:txBody>
      </p:sp>
    </p:spTree>
    <p:extLst>
      <p:ext uri="{BB962C8B-B14F-4D97-AF65-F5344CB8AC3E}">
        <p14:creationId xmlns:p14="http://schemas.microsoft.com/office/powerpoint/2010/main" val="195482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16/ 17  </a:t>
            </a:r>
            <a:r>
              <a:rPr lang="en-GB" i="1" dirty="0" smtClean="0"/>
              <a:t>visual/proprioceptive</a:t>
            </a:r>
          </a:p>
          <a:p>
            <a:r>
              <a:rPr lang="en-GB" i="1" baseline="0" dirty="0" smtClean="0"/>
              <a:t>18        </a:t>
            </a:r>
            <a:r>
              <a:rPr lang="en-GB" i="1" dirty="0" smtClean="0"/>
              <a:t>gustatory</a:t>
            </a:r>
            <a:endParaRPr lang="en-GB" baseline="0"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9</a:t>
            </a:fld>
            <a:endParaRPr lang="en-GB" dirty="0"/>
          </a:p>
        </p:txBody>
      </p:sp>
    </p:spTree>
    <p:extLst>
      <p:ext uri="{BB962C8B-B14F-4D97-AF65-F5344CB8AC3E}">
        <p14:creationId xmlns:p14="http://schemas.microsoft.com/office/powerpoint/2010/main" val="1954828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dirty="0"/>
              <a:t>Click to edit Master title style</a:t>
            </a:r>
            <a:endParaRPr lang="en-US" dirty="0"/>
          </a:p>
        </p:txBody>
      </p:sp>
      <p:sp>
        <p:nvSpPr>
          <p:cNvPr id="3" name="Subtitle 2"/>
          <p:cNvSpPr>
            <a:spLocks noGrp="1"/>
          </p:cNvSpPr>
          <p:nvPr>
            <p:ph type="subTitle" idx="1" hasCustomPrompt="1"/>
          </p:nvPr>
        </p:nvSpPr>
        <p:spPr>
          <a:xfrm rot="21420000">
            <a:off x="983062" y="3505209"/>
            <a:ext cx="9755187" cy="550333"/>
          </a:xfrm>
        </p:spPr>
        <p:txBody>
          <a:bodyPr anchor="t">
            <a:noAutofit/>
          </a:bodyPr>
          <a:lstStyle>
            <a:lvl1pPr marL="0" indent="0" algn="r">
              <a:buNone/>
              <a:defRPr sz="2800" cap="none">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p:cNvSpPr>
            <a:spLocks noGrp="1"/>
          </p:cNvSpPr>
          <p:nvPr>
            <p:ph type="ftr" sz="quarter" idx="11"/>
          </p:nvPr>
        </p:nvSpPr>
        <p:spPr>
          <a:xfrm rot="21420000">
            <a:off x="-9369" y="4737550"/>
            <a:ext cx="9606480" cy="1195538"/>
          </a:xfrm>
        </p:spPr>
        <p:txBody>
          <a:bodyPr vert="horz" lIns="91440" tIns="45720" rIns="91440" bIns="45720" rtlCol="0" anchor="ctr"/>
          <a:lstStyle>
            <a:lvl1pPr algn="r">
              <a:defRPr lang="en-US" sz="5400" dirty="0"/>
            </a:lvl1pPr>
          </a:lstStyle>
          <a:p>
            <a:endParaRPr lang="en-GB"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a:xfrm>
            <a:off x="7651261" y="5757334"/>
            <a:ext cx="3431421" cy="498470"/>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a:xfrm>
            <a:off x="7651261" y="5757334"/>
            <a:ext cx="3431421" cy="498470"/>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hasCustomPrompt="1"/>
          </p:nvPr>
        </p:nvSpPr>
        <p:spPr>
          <a:xfrm>
            <a:off x="685800" y="2063396"/>
            <a:ext cx="10394707" cy="3311189"/>
          </a:xfrm>
        </p:spPr>
        <p:txBody>
          <a:bodyPr/>
          <a:lstStyle>
            <a:lvl1pPr>
              <a:defRPr sz="2400" cap="none"/>
            </a:lvl1pPr>
            <a:lvl2pPr>
              <a:defRPr sz="2000" cap="none"/>
            </a:lvl2pPr>
            <a:lvl3pPr>
              <a:defRPr sz="1800" cap="none"/>
            </a:lvl3pPr>
            <a:lvl4pPr>
              <a:defRPr sz="1600" cap="none"/>
            </a:lvl4pPr>
            <a:lvl5pPr>
              <a:defRPr sz="1400" cap="none"/>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Box 2"/>
          <p:cNvSpPr txBox="1"/>
          <p:nvPr userDrawn="1"/>
        </p:nvSpPr>
        <p:spPr>
          <a:xfrm>
            <a:off x="4114799" y="5770819"/>
            <a:ext cx="2909455" cy="584775"/>
          </a:xfrm>
          <a:prstGeom prst="rect">
            <a:avLst/>
          </a:prstGeom>
          <a:noFill/>
        </p:spPr>
        <p:txBody>
          <a:bodyPr wrap="square" rtlCol="0">
            <a:spAutoFit/>
          </a:bodyPr>
          <a:lstStyle/>
          <a:p>
            <a:pPr algn="r"/>
            <a:fld id="{D3B00BED-1C6A-4B3A-B844-52B1FB2788A2}" type="slidenum">
              <a:rPr lang="en-GB" sz="3200" b="1" smtClean="0">
                <a:solidFill>
                  <a:schemeClr val="bg1"/>
                </a:solidFill>
                <a:latin typeface="Arial" pitchFamily="34" charset="0"/>
                <a:cs typeface="Arial" pitchFamily="34" charset="0"/>
              </a:rPr>
              <a:pPr algn="r"/>
              <a:t>‹#›</a:t>
            </a:fld>
            <a:endParaRPr lang="en-GB" sz="3200" b="1" dirty="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7651261" y="5757334"/>
            <a:ext cx="3431421" cy="49847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7651261" y="5757334"/>
            <a:ext cx="3431421" cy="498470"/>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7651261" y="5757334"/>
            <a:ext cx="3431421" cy="498470"/>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51261" y="5757334"/>
            <a:ext cx="3431421" cy="498470"/>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685800"/>
            <a:ext cx="9029699" cy="1151965"/>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dirty="0"/>
              <a:t>Click to edit </a:t>
            </a:r>
            <a:r>
              <a:rPr lang="en-GB" dirty="0" smtClean="0"/>
              <a:t>Master text </a:t>
            </a:r>
            <a:r>
              <a:rPr lang="en-GB" dirty="0"/>
              <a:t>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r>
              <a:rPr lang="en-US" dirty="0" smtClean="0"/>
              <a:t>K4C</a:t>
            </a:r>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pic>
        <p:nvPicPr>
          <p:cNvPr id="14" name="Content Placeholder 4">
            <a:extLst>
              <a:ext uri="{FF2B5EF4-FFF2-40B4-BE49-F238E27FC236}">
                <a16:creationId xmlns:a16="http://schemas.microsoft.com/office/drawing/2014/main" xmlns="" id="{CB7D5281-596E-8840-8C4C-F5A8A47BAD51}"/>
              </a:ext>
            </a:extLst>
          </p:cNvPr>
          <p:cNvPicPr>
            <a:picLocks noChangeAspect="1"/>
          </p:cNvPicPr>
          <p:nvPr userDrawn="1"/>
        </p:nvPicPr>
        <p:blipFill>
          <a:blip r:embed="rId20"/>
          <a:stretch>
            <a:fillRect/>
          </a:stretch>
        </p:blipFill>
        <p:spPr>
          <a:xfrm>
            <a:off x="9931000" y="5600215"/>
            <a:ext cx="1775513" cy="8927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914400" rtl="0" eaLnBrk="1" latinLnBrk="0" hangingPunct="1">
        <a:lnSpc>
          <a:spcPct val="90000"/>
        </a:lnSpc>
        <a:spcBef>
          <a:spcPct val="0"/>
        </a:spcBef>
        <a:buNone/>
        <a:defRPr sz="4800" kern="1200" cap="all" baseline="0">
          <a:solidFill>
            <a:schemeClr val="accent1"/>
          </a:solidFill>
          <a:effectLst/>
          <a:latin typeface="Arial Black" pitchFamily="34" charset="0"/>
          <a:ea typeface="+mj-ea"/>
          <a:cs typeface="+mj-cs"/>
        </a:defRPr>
      </a:lvl1pPr>
    </p:titleStyle>
    <p:bodyStyle>
      <a:lvl1pPr marL="228600" indent="-228600" algn="l" defTabSz="914400" rtl="0" eaLnBrk="1" latinLnBrk="0" hangingPunct="1">
        <a:lnSpc>
          <a:spcPct val="120000"/>
        </a:lnSpc>
        <a:spcBef>
          <a:spcPts val="600"/>
        </a:spcBef>
        <a:spcAft>
          <a:spcPts val="600"/>
        </a:spcAft>
        <a:buClr>
          <a:schemeClr val="accent1"/>
        </a:buClr>
        <a:buSzPct val="160000"/>
        <a:buFont typeface="Arial" panose="020B0604020202020204" pitchFamily="34" charset="0"/>
        <a:buChar char="•"/>
        <a:defRPr sz="2000" kern="1200" cap="none" baseline="0">
          <a:solidFill>
            <a:schemeClr val="tx1"/>
          </a:solidFill>
          <a:effectLst/>
          <a:latin typeface="Arial Black" pitchFamily="34" charset="0"/>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none" baseline="0">
          <a:solidFill>
            <a:schemeClr val="tx1"/>
          </a:solidFill>
          <a:effectLst/>
          <a:latin typeface="Arial Black" pitchFamily="34" charset="0"/>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Arial Black" pitchFamily="34" charset="0"/>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Arial Black" pitchFamily="34" charset="0"/>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Arial Black" pitchFamily="34" charset="0"/>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7BF67A-356A-B94C-A3E2-F08BD22F3F6C}"/>
              </a:ext>
            </a:extLst>
          </p:cNvPr>
          <p:cNvSpPr>
            <a:spLocks noGrp="1"/>
          </p:cNvSpPr>
          <p:nvPr>
            <p:ph type="ctrTitle"/>
          </p:nvPr>
        </p:nvSpPr>
        <p:spPr>
          <a:xfrm rot="21420000">
            <a:off x="681921" y="1168521"/>
            <a:ext cx="10263221" cy="2875319"/>
          </a:xfrm>
        </p:spPr>
        <p:txBody>
          <a:bodyPr>
            <a:normAutofit/>
          </a:bodyPr>
          <a:lstStyle/>
          <a:p>
            <a:r>
              <a:rPr lang="en-US" sz="2400" dirty="0" smtClean="0">
                <a:solidFill>
                  <a:schemeClr val="tx1"/>
                </a:solidFill>
              </a:rPr>
              <a:t/>
            </a:r>
            <a:br>
              <a:rPr lang="en-US" sz="2400" dirty="0" smtClean="0">
                <a:solidFill>
                  <a:schemeClr val="tx1"/>
                </a:solidFill>
              </a:rPr>
            </a:br>
            <a:r>
              <a:rPr lang="en-US" sz="5300" dirty="0" smtClean="0">
                <a:solidFill>
                  <a:schemeClr val="tx1"/>
                </a:solidFill>
              </a:rPr>
              <a:t>Autism and Sensory processing</a:t>
            </a:r>
            <a:r>
              <a:rPr lang="en-US" sz="6000" dirty="0" smtClean="0">
                <a:solidFill>
                  <a:schemeClr val="tx1"/>
                </a:solidFill>
              </a:rPr>
              <a:t/>
            </a:r>
            <a:br>
              <a:rPr lang="en-US" sz="6000" dirty="0" smtClean="0">
                <a:solidFill>
                  <a:schemeClr val="tx1"/>
                </a:solidFill>
              </a:rPr>
            </a:br>
            <a:endParaRPr lang="en-US" sz="6000" dirty="0">
              <a:solidFill>
                <a:schemeClr val="bg1">
                  <a:lumMod val="75000"/>
                </a:schemeClr>
              </a:solidFill>
            </a:endParaRPr>
          </a:p>
        </p:txBody>
      </p:sp>
      <p:sp>
        <p:nvSpPr>
          <p:cNvPr id="3" name="Subtitle 2">
            <a:extLst>
              <a:ext uri="{FF2B5EF4-FFF2-40B4-BE49-F238E27FC236}">
                <a16:creationId xmlns="" xmlns:a16="http://schemas.microsoft.com/office/drawing/2014/main" id="{E196AA59-09C3-034B-B2E6-25FEBD77A47D}"/>
              </a:ext>
            </a:extLst>
          </p:cNvPr>
          <p:cNvSpPr>
            <a:spLocks noGrp="1"/>
          </p:cNvSpPr>
          <p:nvPr>
            <p:ph type="subTitle" idx="1"/>
          </p:nvPr>
        </p:nvSpPr>
        <p:spPr>
          <a:xfrm rot="21420000">
            <a:off x="193112" y="5187695"/>
            <a:ext cx="7737557" cy="829301"/>
          </a:xfrm>
        </p:spPr>
        <p:txBody>
          <a:bodyPr/>
          <a:lstStyle/>
          <a:p>
            <a:pPr algn="ctr"/>
            <a:r>
              <a:rPr lang="en-US" dirty="0" smtClean="0">
                <a:solidFill>
                  <a:schemeClr val="bg1"/>
                </a:solidFill>
              </a:rPr>
              <a:t>Introduction and Case Study</a:t>
            </a:r>
            <a:endParaRPr lang="en-US" dirty="0">
              <a:solidFill>
                <a:schemeClr val="bg1"/>
              </a:solidFill>
            </a:endParaRPr>
          </a:p>
        </p:txBody>
      </p:sp>
      <p:pic>
        <p:nvPicPr>
          <p:cNvPr id="6" name="Picture 5">
            <a:extLst>
              <a:ext uri="{FF2B5EF4-FFF2-40B4-BE49-F238E27FC236}">
                <a16:creationId xmlns="" xmlns:a16="http://schemas.microsoft.com/office/drawing/2014/main" id="{54D37A42-5C83-C24B-8301-A1B85CBFA564}"/>
              </a:ext>
            </a:extLst>
          </p:cNvPr>
          <p:cNvPicPr>
            <a:picLocks noChangeAspect="1"/>
          </p:cNvPicPr>
          <p:nvPr/>
        </p:nvPicPr>
        <p:blipFill>
          <a:blip r:embed="rId3"/>
          <a:stretch>
            <a:fillRect/>
          </a:stretch>
        </p:blipFill>
        <p:spPr>
          <a:xfrm rot="21388333">
            <a:off x="8211431" y="4403336"/>
            <a:ext cx="3066994" cy="1542194"/>
          </a:xfrm>
          <a:prstGeom prst="rect">
            <a:avLst/>
          </a:prstGeom>
        </p:spPr>
      </p:pic>
    </p:spTree>
    <p:extLst>
      <p:ext uri="{BB962C8B-B14F-4D97-AF65-F5344CB8AC3E}">
        <p14:creationId xmlns:p14="http://schemas.microsoft.com/office/powerpoint/2010/main" val="2907203028"/>
      </p:ext>
    </p:extLst>
  </p:cSld>
  <p:clrMapOvr>
    <a:masterClrMapping/>
  </p:clrMapOvr>
  <p:transition spd="med"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6:42am </a:t>
            </a:r>
            <a:r>
              <a:rPr lang="en-GB" dirty="0"/>
              <a:t>Logan heads back downstairs to watch </a:t>
            </a:r>
            <a:r>
              <a:rPr lang="en-GB" dirty="0" smtClean="0"/>
              <a:t>favourite DVD. Logan clumsily </a:t>
            </a:r>
            <a:r>
              <a:rPr lang="en-GB" dirty="0"/>
              <a:t>shoves </a:t>
            </a:r>
            <a:r>
              <a:rPr lang="en-GB" dirty="0" smtClean="0"/>
              <a:t>the DVD into the DVD player (19/ 20) </a:t>
            </a:r>
          </a:p>
          <a:p>
            <a:r>
              <a:rPr lang="en-GB" dirty="0" smtClean="0"/>
              <a:t>He sits </a:t>
            </a:r>
            <a:r>
              <a:rPr lang="en-GB" dirty="0"/>
              <a:t>mesmerized by the </a:t>
            </a:r>
            <a:r>
              <a:rPr lang="en-GB" dirty="0" smtClean="0"/>
              <a:t>DVD he </a:t>
            </a:r>
            <a:r>
              <a:rPr lang="en-GB" dirty="0"/>
              <a:t>has seen at least 100 times. The sound is too loud and Mom tells Logan to turn it down </a:t>
            </a:r>
            <a:r>
              <a:rPr lang="en-GB" dirty="0" smtClean="0"/>
              <a:t>(21).</a:t>
            </a:r>
            <a:endParaRPr lang="en-GB" dirty="0"/>
          </a:p>
          <a:p>
            <a:endParaRPr lang="en-GB" dirty="0"/>
          </a:p>
        </p:txBody>
      </p:sp>
    </p:spTree>
    <p:extLst>
      <p:ext uri="{BB962C8B-B14F-4D97-AF65-F5344CB8AC3E}">
        <p14:creationId xmlns:p14="http://schemas.microsoft.com/office/powerpoint/2010/main" val="13741268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7:30am </a:t>
            </a:r>
            <a:r>
              <a:rPr lang="en-GB" dirty="0"/>
              <a:t>Mom tells Logan to turn off </a:t>
            </a:r>
            <a:r>
              <a:rPr lang="en-GB" dirty="0" smtClean="0"/>
              <a:t>the DVD, </a:t>
            </a:r>
            <a:r>
              <a:rPr lang="en-GB" dirty="0"/>
              <a:t>it is time to get ready </a:t>
            </a:r>
            <a:r>
              <a:rPr lang="en-GB" dirty="0" smtClean="0"/>
              <a:t>for school</a:t>
            </a:r>
            <a:r>
              <a:rPr lang="en-GB" dirty="0"/>
              <a:t>. After one more warning, Logan turns off the video, grabs his </a:t>
            </a:r>
            <a:r>
              <a:rPr lang="en-GB" dirty="0" smtClean="0"/>
              <a:t>school bag and </a:t>
            </a:r>
            <a:r>
              <a:rPr lang="en-GB" dirty="0"/>
              <a:t>goes out to wait in the car.</a:t>
            </a:r>
          </a:p>
          <a:p>
            <a:endParaRPr lang="en-GB" dirty="0"/>
          </a:p>
        </p:txBody>
      </p:sp>
    </p:spTree>
    <p:extLst>
      <p:ext uri="{BB962C8B-B14F-4D97-AF65-F5344CB8AC3E}">
        <p14:creationId xmlns:p14="http://schemas.microsoft.com/office/powerpoint/2010/main" val="28263284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7:35am </a:t>
            </a:r>
            <a:r>
              <a:rPr lang="en-GB" dirty="0"/>
              <a:t>Mom hands Logan his jacket and demands that Logan put </a:t>
            </a:r>
            <a:r>
              <a:rPr lang="en-GB" dirty="0" smtClean="0"/>
              <a:t>it on—it </a:t>
            </a:r>
            <a:r>
              <a:rPr lang="en-GB" dirty="0"/>
              <a:t>is </a:t>
            </a:r>
            <a:r>
              <a:rPr lang="en-GB" dirty="0" smtClean="0"/>
              <a:t>3 degrees </a:t>
            </a:r>
            <a:r>
              <a:rPr lang="en-GB" dirty="0" err="1" smtClean="0"/>
              <a:t>celsius</a:t>
            </a:r>
            <a:r>
              <a:rPr lang="en-GB" dirty="0" smtClean="0"/>
              <a:t> </a:t>
            </a:r>
            <a:r>
              <a:rPr lang="en-GB" dirty="0"/>
              <a:t>outside! Logan protests, saying that he is </a:t>
            </a:r>
            <a:r>
              <a:rPr lang="en-GB" i="1" dirty="0"/>
              <a:t>not </a:t>
            </a:r>
            <a:r>
              <a:rPr lang="en-GB" dirty="0"/>
              <a:t>cold </a:t>
            </a:r>
            <a:r>
              <a:rPr lang="en-GB" dirty="0" smtClean="0"/>
              <a:t>and refuses </a:t>
            </a:r>
            <a:r>
              <a:rPr lang="en-GB" dirty="0"/>
              <a:t>to wear that jacket because he can’t stand the sound of nylon </a:t>
            </a:r>
            <a:r>
              <a:rPr lang="en-GB" dirty="0" smtClean="0"/>
              <a:t>- it </a:t>
            </a:r>
            <a:r>
              <a:rPr lang="en-GB" dirty="0"/>
              <a:t>creeps him out </a:t>
            </a:r>
            <a:r>
              <a:rPr lang="en-GB" dirty="0" smtClean="0"/>
              <a:t>(22 / 23/ 24). </a:t>
            </a:r>
          </a:p>
          <a:p>
            <a:endParaRPr lang="en-GB" dirty="0"/>
          </a:p>
        </p:txBody>
      </p:sp>
    </p:spTree>
    <p:extLst>
      <p:ext uri="{BB962C8B-B14F-4D97-AF65-F5344CB8AC3E}">
        <p14:creationId xmlns:p14="http://schemas.microsoft.com/office/powerpoint/2010/main" val="41385234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dirty="0" smtClean="0"/>
              <a:t>7:36am Mom </a:t>
            </a:r>
            <a:r>
              <a:rPr lang="en-GB" dirty="0"/>
              <a:t>runs in </a:t>
            </a:r>
            <a:r>
              <a:rPr lang="en-GB" dirty="0" smtClean="0"/>
              <a:t>and retrieves </a:t>
            </a:r>
            <a:r>
              <a:rPr lang="en-GB" dirty="0"/>
              <a:t>Logan’s fleece jacket, because they are going to be late and </a:t>
            </a:r>
            <a:r>
              <a:rPr lang="en-GB" dirty="0" smtClean="0"/>
              <a:t>she knows </a:t>
            </a:r>
            <a:r>
              <a:rPr lang="en-GB" dirty="0"/>
              <a:t>that Logan will probably not be able to find his jacket hanging in </a:t>
            </a:r>
            <a:r>
              <a:rPr lang="en-GB" dirty="0" smtClean="0"/>
              <a:t>the cupboard with </a:t>
            </a:r>
            <a:r>
              <a:rPr lang="en-GB" dirty="0"/>
              <a:t>all of the other coats and jackets—even if it is right in front of </a:t>
            </a:r>
            <a:r>
              <a:rPr lang="en-GB" dirty="0" smtClean="0"/>
              <a:t>him (25).</a:t>
            </a:r>
            <a:endParaRPr lang="en-GB" dirty="0"/>
          </a:p>
          <a:p>
            <a:endParaRPr lang="en-GB" dirty="0"/>
          </a:p>
        </p:txBody>
      </p:sp>
    </p:spTree>
    <p:extLst>
      <p:ext uri="{BB962C8B-B14F-4D97-AF65-F5344CB8AC3E}">
        <p14:creationId xmlns:p14="http://schemas.microsoft.com/office/powerpoint/2010/main" val="20163823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7:55am </a:t>
            </a:r>
            <a:r>
              <a:rPr lang="en-GB" dirty="0"/>
              <a:t>Logan and his sister are dropped off at school. Logan walks </a:t>
            </a:r>
            <a:r>
              <a:rPr lang="en-GB" dirty="0" smtClean="0"/>
              <a:t>while covering </a:t>
            </a:r>
            <a:r>
              <a:rPr lang="en-GB" dirty="0"/>
              <a:t>his ears because he knows that the first bell will ring at </a:t>
            </a:r>
            <a:r>
              <a:rPr lang="en-GB" dirty="0" smtClean="0"/>
              <a:t>7:58am (26). </a:t>
            </a:r>
          </a:p>
          <a:p>
            <a:r>
              <a:rPr lang="en-GB" dirty="0" smtClean="0"/>
              <a:t>Logan </a:t>
            </a:r>
            <a:r>
              <a:rPr lang="en-GB" dirty="0"/>
              <a:t>jostles through the throng of children, heading up the </a:t>
            </a:r>
            <a:r>
              <a:rPr lang="en-GB" dirty="0" smtClean="0"/>
              <a:t>stairs to </a:t>
            </a:r>
            <a:r>
              <a:rPr lang="en-GB" dirty="0"/>
              <a:t>his classroom. He arrives angry because he is positive that several </a:t>
            </a:r>
            <a:r>
              <a:rPr lang="en-GB" dirty="0" smtClean="0"/>
              <a:t>other children </a:t>
            </a:r>
            <a:r>
              <a:rPr lang="en-GB" dirty="0"/>
              <a:t>intentionally bumped him as he ascended the stairs </a:t>
            </a:r>
            <a:r>
              <a:rPr lang="en-GB" dirty="0" smtClean="0"/>
              <a:t>(27/ 28)</a:t>
            </a:r>
            <a:r>
              <a:rPr lang="en-GB" i="1" dirty="0" smtClean="0"/>
              <a:t>.</a:t>
            </a:r>
            <a:endParaRPr lang="en-GB" dirty="0"/>
          </a:p>
          <a:p>
            <a:endParaRPr lang="en-GB" dirty="0"/>
          </a:p>
        </p:txBody>
      </p:sp>
    </p:spTree>
    <p:extLst>
      <p:ext uri="{BB962C8B-B14F-4D97-AF65-F5344CB8AC3E}">
        <p14:creationId xmlns:p14="http://schemas.microsoft.com/office/powerpoint/2010/main" val="40575886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8:05am </a:t>
            </a:r>
            <a:r>
              <a:rPr lang="en-GB" dirty="0"/>
              <a:t>Logan takes off his jacket and hangs up his knapsack, then sits </a:t>
            </a:r>
            <a:r>
              <a:rPr lang="en-GB" dirty="0" smtClean="0"/>
              <a:t>at his </a:t>
            </a:r>
            <a:r>
              <a:rPr lang="en-GB" dirty="0"/>
              <a:t>desk, knocking over Sarah’s chair on his way through the room. Sarah sighs in exasperation, but Logan doesn’t seem to notice the sigh or the </a:t>
            </a:r>
            <a:r>
              <a:rPr lang="en-GB" dirty="0" smtClean="0"/>
              <a:t>fact that </a:t>
            </a:r>
            <a:r>
              <a:rPr lang="en-GB" dirty="0"/>
              <a:t>he knocked over her chair </a:t>
            </a:r>
            <a:r>
              <a:rPr lang="en-GB" dirty="0" smtClean="0"/>
              <a:t>(29/ 30/ 31).</a:t>
            </a:r>
            <a:endParaRPr lang="en-GB" dirty="0"/>
          </a:p>
          <a:p>
            <a:endParaRPr lang="en-GB" dirty="0"/>
          </a:p>
        </p:txBody>
      </p:sp>
    </p:spTree>
    <p:extLst>
      <p:ext uri="{BB962C8B-B14F-4D97-AF65-F5344CB8AC3E}">
        <p14:creationId xmlns:p14="http://schemas.microsoft.com/office/powerpoint/2010/main" val="22117799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8:15am </a:t>
            </a:r>
            <a:r>
              <a:rPr lang="en-GB" dirty="0" err="1"/>
              <a:t>Mrs.</a:t>
            </a:r>
            <a:r>
              <a:rPr lang="en-GB" dirty="0"/>
              <a:t> Miller asks Logan to take </a:t>
            </a:r>
            <a:r>
              <a:rPr lang="en-GB" dirty="0" smtClean="0"/>
              <a:t>the register and </a:t>
            </a:r>
            <a:r>
              <a:rPr lang="en-GB" dirty="0"/>
              <a:t>lunch count </a:t>
            </a:r>
            <a:r>
              <a:rPr lang="en-GB" dirty="0" smtClean="0"/>
              <a:t>down to </a:t>
            </a:r>
            <a:r>
              <a:rPr lang="en-GB" dirty="0"/>
              <a:t>the office. Logan accidentally walks into the classroom next to the </a:t>
            </a:r>
            <a:r>
              <a:rPr lang="en-GB" dirty="0" smtClean="0"/>
              <a:t>office (). </a:t>
            </a:r>
          </a:p>
          <a:p>
            <a:r>
              <a:rPr lang="en-GB" dirty="0" smtClean="0"/>
              <a:t>He stumbles </a:t>
            </a:r>
            <a:r>
              <a:rPr lang="en-GB" dirty="0"/>
              <a:t>once on the steps on the way back up to his </a:t>
            </a:r>
            <a:r>
              <a:rPr lang="en-GB" dirty="0" smtClean="0"/>
              <a:t>classroom - stupid </a:t>
            </a:r>
            <a:r>
              <a:rPr lang="en-GB" dirty="0"/>
              <a:t>steps! </a:t>
            </a:r>
            <a:r>
              <a:rPr lang="en-GB" dirty="0" smtClean="0"/>
              <a:t>(33, 34)</a:t>
            </a:r>
            <a:endParaRPr lang="en-GB" dirty="0"/>
          </a:p>
          <a:p>
            <a:endParaRPr lang="en-GB" dirty="0"/>
          </a:p>
        </p:txBody>
      </p:sp>
    </p:spTree>
    <p:extLst>
      <p:ext uri="{BB962C8B-B14F-4D97-AF65-F5344CB8AC3E}">
        <p14:creationId xmlns:p14="http://schemas.microsoft.com/office/powerpoint/2010/main" val="22993030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8:20am </a:t>
            </a:r>
            <a:r>
              <a:rPr lang="en-GB" dirty="0" err="1"/>
              <a:t>Mrs.</a:t>
            </a:r>
            <a:r>
              <a:rPr lang="en-GB" dirty="0"/>
              <a:t> Miller asks the class to take out their math books </a:t>
            </a:r>
            <a:r>
              <a:rPr lang="en-GB" dirty="0" smtClean="0"/>
              <a:t>and homework</a:t>
            </a:r>
            <a:r>
              <a:rPr lang="en-GB" dirty="0"/>
              <a:t>. Logan fumbles through his desk, finding everything but </a:t>
            </a:r>
            <a:r>
              <a:rPr lang="en-GB" dirty="0" smtClean="0"/>
              <a:t>a pencil it’s </a:t>
            </a:r>
            <a:r>
              <a:rPr lang="en-GB" dirty="0"/>
              <a:t>in there somewhere, but feeling around for it inside the desk </a:t>
            </a:r>
            <a:r>
              <a:rPr lang="en-GB" dirty="0" smtClean="0"/>
              <a:t>is hard</a:t>
            </a:r>
            <a:r>
              <a:rPr lang="en-GB" dirty="0"/>
              <a:t>! </a:t>
            </a:r>
            <a:r>
              <a:rPr lang="en-GB" dirty="0" smtClean="0"/>
              <a:t>(</a:t>
            </a:r>
            <a:r>
              <a:rPr lang="en-GB" i="1" dirty="0" smtClean="0"/>
              <a:t>35</a:t>
            </a:r>
            <a:r>
              <a:rPr lang="en-GB" dirty="0" smtClean="0"/>
              <a:t>).</a:t>
            </a:r>
            <a:endParaRPr lang="en-GB" dirty="0"/>
          </a:p>
          <a:p>
            <a:endParaRPr lang="en-GB" dirty="0"/>
          </a:p>
        </p:txBody>
      </p:sp>
    </p:spTree>
    <p:extLst>
      <p:ext uri="{BB962C8B-B14F-4D97-AF65-F5344CB8AC3E}">
        <p14:creationId xmlns:p14="http://schemas.microsoft.com/office/powerpoint/2010/main" val="22891896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8:30am </a:t>
            </a:r>
            <a:r>
              <a:rPr lang="en-GB" dirty="0" err="1"/>
              <a:t>Mrs.</a:t>
            </a:r>
            <a:r>
              <a:rPr lang="en-GB" dirty="0"/>
              <a:t> Miller hands out a small package of M&amp;Ms to each </a:t>
            </a:r>
            <a:r>
              <a:rPr lang="en-GB" dirty="0" smtClean="0"/>
              <a:t>student, instructing </a:t>
            </a:r>
            <a:r>
              <a:rPr lang="en-GB" dirty="0"/>
              <a:t>the class to open the package carefully (the class will be </a:t>
            </a:r>
            <a:r>
              <a:rPr lang="en-GB" dirty="0" smtClean="0"/>
              <a:t>learning about </a:t>
            </a:r>
            <a:r>
              <a:rPr lang="en-GB" dirty="0"/>
              <a:t>fractions today!). Logan (and one other boy) somehow rips open </a:t>
            </a:r>
            <a:r>
              <a:rPr lang="en-GB" dirty="0" smtClean="0"/>
              <a:t>his package </a:t>
            </a:r>
            <a:r>
              <a:rPr lang="en-GB" dirty="0"/>
              <a:t>with too much force and M&amp;Ms spill all over, under, and around </a:t>
            </a:r>
            <a:r>
              <a:rPr lang="en-GB" dirty="0" smtClean="0"/>
              <a:t>his desk (</a:t>
            </a:r>
            <a:r>
              <a:rPr lang="en-GB" i="1" dirty="0" smtClean="0"/>
              <a:t>36</a:t>
            </a:r>
            <a:r>
              <a:rPr lang="en-GB" dirty="0" smtClean="0"/>
              <a:t>).</a:t>
            </a:r>
            <a:endParaRPr lang="en-GB" dirty="0"/>
          </a:p>
          <a:p>
            <a:endParaRPr lang="en-GB" dirty="0"/>
          </a:p>
        </p:txBody>
      </p:sp>
    </p:spTree>
    <p:extLst>
      <p:ext uri="{BB962C8B-B14F-4D97-AF65-F5344CB8AC3E}">
        <p14:creationId xmlns:p14="http://schemas.microsoft.com/office/powerpoint/2010/main" val="35643979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9:00am </a:t>
            </a:r>
            <a:r>
              <a:rPr lang="en-GB" dirty="0" err="1"/>
              <a:t>Mrs.</a:t>
            </a:r>
            <a:r>
              <a:rPr lang="en-GB" dirty="0"/>
              <a:t> Miller instructs the class to line up for gym. Logan arrives </a:t>
            </a:r>
            <a:r>
              <a:rPr lang="en-GB" dirty="0" smtClean="0"/>
              <a:t>at gym </a:t>
            </a:r>
            <a:r>
              <a:rPr lang="en-GB" dirty="0"/>
              <a:t>a little agitated because Robert kept “bumping into me on purpose</a:t>
            </a:r>
            <a:r>
              <a:rPr lang="en-GB" dirty="0" smtClean="0"/>
              <a:t>” (37/ 38) - Robert </a:t>
            </a:r>
            <a:r>
              <a:rPr lang="en-GB" dirty="0"/>
              <a:t>and the rest of the class agree that it was Logan who stopped suddenly and was not watching where he was going.</a:t>
            </a:r>
          </a:p>
          <a:p>
            <a:endParaRPr lang="en-GB" dirty="0"/>
          </a:p>
        </p:txBody>
      </p:sp>
    </p:spTree>
    <p:extLst>
      <p:ext uri="{BB962C8B-B14F-4D97-AF65-F5344CB8AC3E}">
        <p14:creationId xmlns:p14="http://schemas.microsoft.com/office/powerpoint/2010/main" val="40682509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6274D-F049-8B42-9790-E0C8C9320DF6}"/>
              </a:ext>
            </a:extLst>
          </p:cNvPr>
          <p:cNvSpPr>
            <a:spLocks noGrp="1"/>
          </p:cNvSpPr>
          <p:nvPr>
            <p:ph type="title"/>
          </p:nvPr>
        </p:nvSpPr>
        <p:spPr>
          <a:xfrm>
            <a:off x="541422" y="2791328"/>
            <a:ext cx="11784169" cy="1605896"/>
          </a:xfrm>
        </p:spPr>
        <p:txBody>
          <a:bodyPr>
            <a:noAutofit/>
          </a:bodyPr>
          <a:lstStyle/>
          <a:p>
            <a:pPr lvl="0">
              <a:lnSpc>
                <a:spcPct val="150000"/>
              </a:lnSpc>
            </a:pPr>
            <a:r>
              <a:rPr lang="en-GB" sz="2400" cap="none" dirty="0" smtClean="0"/>
              <a:t>Visual stimuli (sight</a:t>
            </a:r>
            <a:r>
              <a:rPr lang="en-GB" sz="2400" cap="none" dirty="0" smtClean="0"/>
              <a:t>)</a:t>
            </a:r>
            <a:r>
              <a:rPr lang="en-GB" sz="2400" cap="none" dirty="0" smtClean="0"/>
              <a:t/>
            </a:r>
            <a:br>
              <a:rPr lang="en-GB" sz="2400" cap="none" dirty="0" smtClean="0"/>
            </a:br>
            <a:r>
              <a:rPr lang="en-GB" sz="2400" cap="none" dirty="0" smtClean="0"/>
              <a:t>Aural stimuli </a:t>
            </a:r>
            <a:r>
              <a:rPr lang="en-GB" sz="2400" cap="none" dirty="0" smtClean="0"/>
              <a:t>(hearing)</a:t>
            </a:r>
            <a:r>
              <a:rPr lang="en-GB" sz="2400" cap="none" dirty="0" smtClean="0"/>
              <a:t/>
            </a:r>
            <a:br>
              <a:rPr lang="en-GB" sz="2400" cap="none" dirty="0" smtClean="0"/>
            </a:br>
            <a:r>
              <a:rPr lang="en-GB" sz="2400" cap="none" dirty="0" smtClean="0"/>
              <a:t>Olfactory stimuli (smell</a:t>
            </a:r>
            <a:r>
              <a:rPr lang="en-GB" sz="2400" cap="none" dirty="0" smtClean="0"/>
              <a:t>)</a:t>
            </a:r>
            <a:r>
              <a:rPr lang="en-GB" sz="2400" cap="none" dirty="0" smtClean="0"/>
              <a:t/>
            </a:r>
            <a:br>
              <a:rPr lang="en-GB" sz="2400" cap="none" dirty="0" smtClean="0"/>
            </a:br>
            <a:r>
              <a:rPr lang="en-GB" sz="2400" cap="none" dirty="0" smtClean="0"/>
              <a:t>Gustatory stimuli (taste</a:t>
            </a:r>
            <a:r>
              <a:rPr lang="en-GB" sz="2400" cap="none" dirty="0" smtClean="0"/>
              <a:t>)</a:t>
            </a:r>
            <a:r>
              <a:rPr lang="en-GB" sz="2400" cap="none" dirty="0" smtClean="0"/>
              <a:t/>
            </a:r>
            <a:br>
              <a:rPr lang="en-GB" sz="2400" cap="none" dirty="0" smtClean="0"/>
            </a:br>
            <a:r>
              <a:rPr lang="en-GB" sz="2400" cap="none" dirty="0" smtClean="0"/>
              <a:t>Tactile stimuli (touch / texture</a:t>
            </a:r>
            <a:r>
              <a:rPr lang="en-GB" sz="2400" cap="none" dirty="0" smtClean="0"/>
              <a:t>)</a:t>
            </a:r>
            <a:r>
              <a:rPr lang="en-GB" sz="2400" cap="none" dirty="0" smtClean="0"/>
              <a:t/>
            </a:r>
            <a:br>
              <a:rPr lang="en-GB" sz="2400" cap="none" dirty="0" smtClean="0"/>
            </a:br>
            <a:r>
              <a:rPr lang="en-GB" sz="2400" cap="none" dirty="0" smtClean="0"/>
              <a:t>Vestibular awareness (balance </a:t>
            </a:r>
            <a:r>
              <a:rPr lang="en-GB" sz="2400" cap="none" dirty="0" smtClean="0"/>
              <a:t>and orientation</a:t>
            </a:r>
            <a:r>
              <a:rPr lang="en-GB" sz="2400" cap="none" dirty="0" smtClean="0"/>
              <a:t>)</a:t>
            </a:r>
            <a:r>
              <a:rPr lang="en-GB" sz="2400" cap="none" dirty="0" smtClean="0"/>
              <a:t/>
            </a:r>
            <a:br>
              <a:rPr lang="en-GB" sz="2400" cap="none" dirty="0" smtClean="0"/>
            </a:br>
            <a:r>
              <a:rPr lang="en-GB" sz="2400" cap="none" dirty="0" smtClean="0"/>
              <a:t>Proprioception </a:t>
            </a:r>
            <a:r>
              <a:rPr lang="en-GB" sz="2400" cap="none" dirty="0" smtClean="0"/>
              <a:t>(movement, location and action)</a:t>
            </a:r>
            <a:br>
              <a:rPr lang="en-GB" sz="2400" cap="none" dirty="0" smtClean="0"/>
            </a:br>
            <a:r>
              <a:rPr lang="en-GB" sz="2400" cap="none" dirty="0" err="1" smtClean="0"/>
              <a:t>Interoception</a:t>
            </a:r>
            <a:r>
              <a:rPr lang="en-GB" sz="2400" cap="none" dirty="0" smtClean="0"/>
              <a:t> (awareness of our body)</a:t>
            </a:r>
            <a:r>
              <a:rPr lang="en-GB" sz="2800" dirty="0"/>
              <a:t/>
            </a:r>
            <a:br>
              <a:rPr lang="en-GB" sz="2800" dirty="0"/>
            </a:br>
            <a:endParaRPr lang="en-US" sz="2800" cap="none" dirty="0"/>
          </a:p>
        </p:txBody>
      </p:sp>
      <p:sp>
        <p:nvSpPr>
          <p:cNvPr id="6" name="TextBox 5"/>
          <p:cNvSpPr txBox="1"/>
          <p:nvPr/>
        </p:nvSpPr>
        <p:spPr>
          <a:xfrm>
            <a:off x="541423" y="300789"/>
            <a:ext cx="10202778" cy="584775"/>
          </a:xfrm>
          <a:prstGeom prst="rect">
            <a:avLst/>
          </a:prstGeom>
          <a:noFill/>
        </p:spPr>
        <p:txBody>
          <a:bodyPr wrap="square" rtlCol="0">
            <a:spAutoFit/>
          </a:bodyPr>
          <a:lstStyle/>
          <a:p>
            <a:r>
              <a:rPr lang="en-GB" sz="3200" b="1" dirty="0" smtClean="0">
                <a:latin typeface="Arial" pitchFamily="34" charset="0"/>
                <a:cs typeface="Arial" pitchFamily="34" charset="0"/>
              </a:rPr>
              <a:t>The Eight Senses</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38900720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9:05am </a:t>
            </a:r>
            <a:r>
              <a:rPr lang="en-GB" dirty="0" err="1"/>
              <a:t>Mr.</a:t>
            </a:r>
            <a:r>
              <a:rPr lang="en-GB" dirty="0"/>
              <a:t> </a:t>
            </a:r>
            <a:r>
              <a:rPr lang="en-GB" dirty="0" err="1"/>
              <a:t>Rodes</a:t>
            </a:r>
            <a:r>
              <a:rPr lang="en-GB" dirty="0"/>
              <a:t> quickly prepares his class for a game </a:t>
            </a:r>
            <a:r>
              <a:rPr lang="en-GB" dirty="0" smtClean="0"/>
              <a:t>of football . Once the </a:t>
            </a:r>
            <a:r>
              <a:rPr lang="en-GB" dirty="0"/>
              <a:t>game begins, Logan alternately stands with his hands over his ears or yells at the top of his lungs </a:t>
            </a:r>
            <a:r>
              <a:rPr lang="en-GB" dirty="0" smtClean="0"/>
              <a:t>(39). </a:t>
            </a:r>
          </a:p>
          <a:p>
            <a:r>
              <a:rPr lang="en-GB" dirty="0" smtClean="0"/>
              <a:t>9:07am There </a:t>
            </a:r>
            <a:r>
              <a:rPr lang="en-GB" dirty="0"/>
              <a:t>is too much movement </a:t>
            </a:r>
            <a:r>
              <a:rPr lang="en-GB" dirty="0" smtClean="0"/>
              <a:t>(40) </a:t>
            </a:r>
            <a:r>
              <a:rPr lang="en-GB" dirty="0"/>
              <a:t>and noise </a:t>
            </a:r>
            <a:r>
              <a:rPr lang="en-GB" dirty="0" smtClean="0"/>
              <a:t>(41), </a:t>
            </a:r>
            <a:r>
              <a:rPr lang="en-GB" dirty="0"/>
              <a:t>Logan is overwhelmed (</a:t>
            </a:r>
            <a:r>
              <a:rPr lang="en-GB" i="1" dirty="0"/>
              <a:t>sensory overload</a:t>
            </a:r>
            <a:r>
              <a:rPr lang="en-GB" dirty="0"/>
              <a:t>) and begins </a:t>
            </a:r>
            <a:r>
              <a:rPr lang="en-GB" dirty="0" smtClean="0"/>
              <a:t>to meltdown</a:t>
            </a:r>
            <a:r>
              <a:rPr lang="en-GB" dirty="0"/>
              <a:t>, crying and yelling.</a:t>
            </a:r>
          </a:p>
          <a:p>
            <a:endParaRPr lang="en-GB" dirty="0"/>
          </a:p>
        </p:txBody>
      </p:sp>
    </p:spTree>
    <p:extLst>
      <p:ext uri="{BB962C8B-B14F-4D97-AF65-F5344CB8AC3E}">
        <p14:creationId xmlns:p14="http://schemas.microsoft.com/office/powerpoint/2010/main" val="39665815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9:40am </a:t>
            </a:r>
            <a:r>
              <a:rPr lang="en-GB" dirty="0" err="1"/>
              <a:t>Mrs.</a:t>
            </a:r>
            <a:r>
              <a:rPr lang="en-GB" dirty="0"/>
              <a:t> Miller tells the class to get into their assigned groups </a:t>
            </a:r>
            <a:r>
              <a:rPr lang="en-GB" dirty="0" smtClean="0"/>
              <a:t>and work </a:t>
            </a:r>
            <a:r>
              <a:rPr lang="en-GB" dirty="0"/>
              <a:t>on their social studies project. Logan becomes agitated as the noise level of the room rises </a:t>
            </a:r>
            <a:r>
              <a:rPr lang="en-GB" dirty="0" smtClean="0"/>
              <a:t>(42), </a:t>
            </a:r>
          </a:p>
          <a:p>
            <a:r>
              <a:rPr lang="en-GB" dirty="0" smtClean="0"/>
              <a:t>Logan speaks </a:t>
            </a:r>
            <a:r>
              <a:rPr lang="en-GB" dirty="0"/>
              <a:t>loudly and almost knocks over the diorama! </a:t>
            </a:r>
            <a:r>
              <a:rPr lang="en-GB" dirty="0" smtClean="0"/>
              <a:t>(43).</a:t>
            </a:r>
            <a:endParaRPr lang="en-GB" dirty="0"/>
          </a:p>
          <a:p>
            <a:endParaRPr lang="en-GB" dirty="0"/>
          </a:p>
        </p:txBody>
      </p:sp>
    </p:spTree>
    <p:extLst>
      <p:ext uri="{BB962C8B-B14F-4D97-AF65-F5344CB8AC3E}">
        <p14:creationId xmlns:p14="http://schemas.microsoft.com/office/powerpoint/2010/main" val="21872219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11:45am </a:t>
            </a:r>
            <a:r>
              <a:rPr lang="en-GB" dirty="0"/>
              <a:t>The children go to the </a:t>
            </a:r>
            <a:r>
              <a:rPr lang="en-GB" dirty="0" smtClean="0"/>
              <a:t>hall for </a:t>
            </a:r>
            <a:r>
              <a:rPr lang="en-GB" dirty="0"/>
              <a:t>lunch. Logan sits with </a:t>
            </a:r>
            <a:r>
              <a:rPr lang="en-GB" dirty="0" smtClean="0"/>
              <a:t>his classmates </a:t>
            </a:r>
            <a:r>
              <a:rPr lang="en-GB" dirty="0"/>
              <a:t>at their assigned table. Throughout lunch, Logan “slides” off </a:t>
            </a:r>
            <a:r>
              <a:rPr lang="en-GB" dirty="0" smtClean="0"/>
              <a:t>the bench (44),  stuffing </a:t>
            </a:r>
            <a:r>
              <a:rPr lang="en-GB" dirty="0"/>
              <a:t>his lunch into his </a:t>
            </a:r>
            <a:r>
              <a:rPr lang="en-GB" dirty="0" smtClean="0"/>
              <a:t>mouth (45/ 46). </a:t>
            </a:r>
            <a:r>
              <a:rPr lang="en-GB" dirty="0"/>
              <a:t>Logan always has the same lunch </a:t>
            </a:r>
            <a:r>
              <a:rPr lang="en-GB" dirty="0" smtClean="0"/>
              <a:t>(47/ 48), </a:t>
            </a:r>
            <a:r>
              <a:rPr lang="en-GB" dirty="0"/>
              <a:t>and gags if he smells tuna fish </a:t>
            </a:r>
            <a:r>
              <a:rPr lang="en-GB" dirty="0" smtClean="0"/>
              <a:t>(49).</a:t>
            </a:r>
            <a:endParaRPr lang="en-GB" dirty="0"/>
          </a:p>
          <a:p>
            <a:endParaRPr lang="en-GB" dirty="0"/>
          </a:p>
        </p:txBody>
      </p:sp>
    </p:spTree>
    <p:extLst>
      <p:ext uri="{BB962C8B-B14F-4D97-AF65-F5344CB8AC3E}">
        <p14:creationId xmlns:p14="http://schemas.microsoft.com/office/powerpoint/2010/main" val="34339165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12:15pm </a:t>
            </a:r>
            <a:r>
              <a:rPr lang="en-GB" dirty="0"/>
              <a:t>The children go from the </a:t>
            </a:r>
            <a:r>
              <a:rPr lang="en-GB" dirty="0" smtClean="0"/>
              <a:t>hall to </a:t>
            </a:r>
            <a:r>
              <a:rPr lang="en-GB" dirty="0"/>
              <a:t>the playground </a:t>
            </a:r>
            <a:r>
              <a:rPr lang="en-GB" dirty="0" smtClean="0"/>
              <a:t>for play time. Logan </a:t>
            </a:r>
            <a:r>
              <a:rPr lang="en-GB" dirty="0"/>
              <a:t>runs to the swing and spends the entire recess swinging—as he </a:t>
            </a:r>
            <a:r>
              <a:rPr lang="en-GB" dirty="0" smtClean="0"/>
              <a:t>does every </a:t>
            </a:r>
            <a:r>
              <a:rPr lang="en-GB" dirty="0"/>
              <a:t>day </a:t>
            </a:r>
            <a:r>
              <a:rPr lang="en-GB" dirty="0" smtClean="0"/>
              <a:t>(</a:t>
            </a:r>
            <a:r>
              <a:rPr lang="en-GB" i="1" dirty="0" smtClean="0"/>
              <a:t>50</a:t>
            </a:r>
            <a:r>
              <a:rPr lang="en-GB" dirty="0" smtClean="0"/>
              <a:t>).</a:t>
            </a:r>
            <a:endParaRPr lang="en-GB" dirty="0"/>
          </a:p>
          <a:p>
            <a:pPr marL="0" indent="0">
              <a:buNone/>
            </a:pPr>
            <a:endParaRPr lang="en-GB" dirty="0"/>
          </a:p>
        </p:txBody>
      </p:sp>
    </p:spTree>
    <p:extLst>
      <p:ext uri="{BB962C8B-B14F-4D97-AF65-F5344CB8AC3E}">
        <p14:creationId xmlns:p14="http://schemas.microsoft.com/office/powerpoint/2010/main" val="34424890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12:45pm </a:t>
            </a:r>
            <a:r>
              <a:rPr lang="en-GB" dirty="0"/>
              <a:t>The children go back to the classroom and sit quietly while </a:t>
            </a:r>
            <a:r>
              <a:rPr lang="en-GB" dirty="0" err="1" smtClean="0"/>
              <a:t>Mrs.</a:t>
            </a:r>
            <a:r>
              <a:rPr lang="en-GB" dirty="0" smtClean="0"/>
              <a:t> Miller </a:t>
            </a:r>
            <a:r>
              <a:rPr lang="en-GB" dirty="0"/>
              <a:t>reads a book aloud. Logan rocks gently in his seat while </a:t>
            </a:r>
            <a:r>
              <a:rPr lang="en-GB" dirty="0" smtClean="0"/>
              <a:t>listening intently (51/ 52).</a:t>
            </a:r>
            <a:endParaRPr lang="en-GB" dirty="0"/>
          </a:p>
          <a:p>
            <a:endParaRPr lang="en-GB" dirty="0"/>
          </a:p>
        </p:txBody>
      </p:sp>
    </p:spTree>
    <p:extLst>
      <p:ext uri="{BB962C8B-B14F-4D97-AF65-F5344CB8AC3E}">
        <p14:creationId xmlns:p14="http://schemas.microsoft.com/office/powerpoint/2010/main" val="10349111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1:05pm </a:t>
            </a:r>
            <a:r>
              <a:rPr lang="en-GB" dirty="0" err="1"/>
              <a:t>Mrs.</a:t>
            </a:r>
            <a:r>
              <a:rPr lang="en-GB" dirty="0"/>
              <a:t> Miller instructs the class to line up for art. Logan </a:t>
            </a:r>
            <a:r>
              <a:rPr lang="en-GB" dirty="0" smtClean="0"/>
              <a:t>complains loudly </a:t>
            </a:r>
            <a:r>
              <a:rPr lang="en-GB" dirty="0"/>
              <a:t>that he hates art—the room smells awful </a:t>
            </a:r>
            <a:r>
              <a:rPr lang="en-GB" dirty="0" smtClean="0"/>
              <a:t>(53), </a:t>
            </a:r>
          </a:p>
          <a:p>
            <a:r>
              <a:rPr lang="en-GB" dirty="0" smtClean="0"/>
              <a:t>He hates touching </a:t>
            </a:r>
            <a:r>
              <a:rPr lang="en-GB" dirty="0"/>
              <a:t>the weird paper, paints, and brushes </a:t>
            </a:r>
            <a:r>
              <a:rPr lang="en-GB" dirty="0" smtClean="0"/>
              <a:t>(54).</a:t>
            </a:r>
            <a:endParaRPr lang="en-GB" dirty="0"/>
          </a:p>
          <a:p>
            <a:endParaRPr lang="en-GB" dirty="0"/>
          </a:p>
        </p:txBody>
      </p:sp>
    </p:spTree>
    <p:extLst>
      <p:ext uri="{BB962C8B-B14F-4D97-AF65-F5344CB8AC3E}">
        <p14:creationId xmlns:p14="http://schemas.microsoft.com/office/powerpoint/2010/main" val="42062656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2:40pm </a:t>
            </a:r>
            <a:r>
              <a:rPr lang="en-GB" dirty="0"/>
              <a:t>The whole school gets ready for dismissal. Logan hurries past </a:t>
            </a:r>
            <a:r>
              <a:rPr lang="en-GB" dirty="0" smtClean="0"/>
              <a:t>the buses </a:t>
            </a:r>
            <a:r>
              <a:rPr lang="en-GB" dirty="0"/>
              <a:t>because they are too loud </a:t>
            </a:r>
            <a:r>
              <a:rPr lang="en-GB" dirty="0" smtClean="0"/>
              <a:t>(55) </a:t>
            </a:r>
            <a:r>
              <a:rPr lang="en-GB" dirty="0"/>
              <a:t>and smell just awful </a:t>
            </a:r>
            <a:r>
              <a:rPr lang="en-GB" dirty="0" smtClean="0"/>
              <a:t>(56),</a:t>
            </a:r>
            <a:endParaRPr lang="en-GB" dirty="0"/>
          </a:p>
          <a:p>
            <a:r>
              <a:rPr lang="en-GB" dirty="0" smtClean="0"/>
              <a:t>He is looking </a:t>
            </a:r>
            <a:r>
              <a:rPr lang="en-GB" dirty="0"/>
              <a:t>for his babysitter’s car. </a:t>
            </a:r>
            <a:r>
              <a:rPr lang="en-GB" dirty="0" smtClean="0"/>
              <a:t>Janet tries </a:t>
            </a:r>
            <a:r>
              <a:rPr lang="en-GB" dirty="0"/>
              <a:t>to park in </a:t>
            </a:r>
            <a:r>
              <a:rPr lang="en-GB" dirty="0" smtClean="0"/>
              <a:t>the </a:t>
            </a:r>
            <a:r>
              <a:rPr lang="en-GB" dirty="0"/>
              <a:t>same place every day, because she knows that Logan has a hard </a:t>
            </a:r>
            <a:r>
              <a:rPr lang="en-GB" dirty="0" smtClean="0"/>
              <a:t>time finding </a:t>
            </a:r>
            <a:r>
              <a:rPr lang="en-GB" dirty="0"/>
              <a:t>her car amid a line of cars </a:t>
            </a:r>
            <a:r>
              <a:rPr lang="en-GB" dirty="0" smtClean="0"/>
              <a:t>(57). If </a:t>
            </a:r>
            <a:r>
              <a:rPr lang="en-GB" dirty="0"/>
              <a:t>he can’t find her, he will panic</a:t>
            </a:r>
            <a:r>
              <a:rPr lang="en-GB" dirty="0" smtClean="0"/>
              <a:t>.</a:t>
            </a:r>
            <a:endParaRPr lang="en-GB" dirty="0"/>
          </a:p>
        </p:txBody>
      </p:sp>
    </p:spTree>
    <p:extLst>
      <p:ext uri="{BB962C8B-B14F-4D97-AF65-F5344CB8AC3E}">
        <p14:creationId xmlns:p14="http://schemas.microsoft.com/office/powerpoint/2010/main" val="8837323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fontScale="92500"/>
          </a:bodyPr>
          <a:lstStyle/>
          <a:p>
            <a:r>
              <a:rPr lang="en-GB" i="1" dirty="0"/>
              <a:t>3:05pm </a:t>
            </a:r>
            <a:r>
              <a:rPr lang="en-GB" dirty="0"/>
              <a:t>Logan eats his usual snack of raisins, a cheese stick, and </a:t>
            </a:r>
            <a:r>
              <a:rPr lang="en-GB" dirty="0" smtClean="0"/>
              <a:t>an apple juice </a:t>
            </a:r>
            <a:r>
              <a:rPr lang="en-GB" dirty="0"/>
              <a:t>box. He </a:t>
            </a:r>
            <a:r>
              <a:rPr lang="en-GB" dirty="0" smtClean="0"/>
              <a:t>has </a:t>
            </a:r>
            <a:r>
              <a:rPr lang="en-GB" dirty="0"/>
              <a:t>difficulty opening the cheese stick </a:t>
            </a:r>
            <a:r>
              <a:rPr lang="en-GB" dirty="0" smtClean="0"/>
              <a:t>and unwrapping </a:t>
            </a:r>
            <a:r>
              <a:rPr lang="en-GB" dirty="0"/>
              <a:t>the straw for the juice box </a:t>
            </a:r>
            <a:r>
              <a:rPr lang="en-GB" dirty="0" smtClean="0"/>
              <a:t>(58). </a:t>
            </a:r>
          </a:p>
          <a:p>
            <a:r>
              <a:rPr lang="en-GB" dirty="0" smtClean="0"/>
              <a:t>Logan </a:t>
            </a:r>
            <a:r>
              <a:rPr lang="en-GB" dirty="0"/>
              <a:t>and his </a:t>
            </a:r>
            <a:r>
              <a:rPr lang="en-GB" dirty="0" smtClean="0"/>
              <a:t>sister go </a:t>
            </a:r>
            <a:r>
              <a:rPr lang="en-GB" dirty="0"/>
              <a:t>outside to </a:t>
            </a:r>
            <a:r>
              <a:rPr lang="en-GB" dirty="0" smtClean="0"/>
              <a:t>play with her friends. </a:t>
            </a:r>
            <a:r>
              <a:rPr lang="en-GB" dirty="0"/>
              <a:t>Logan usually swings by himself, he </a:t>
            </a:r>
            <a:r>
              <a:rPr lang="en-GB" dirty="0" smtClean="0"/>
              <a:t>hates the </a:t>
            </a:r>
            <a:r>
              <a:rPr lang="en-GB" dirty="0"/>
              <a:t>slide and isn’t very good at catch </a:t>
            </a:r>
            <a:r>
              <a:rPr lang="en-GB" dirty="0" smtClean="0"/>
              <a:t>(59 / 60). </a:t>
            </a:r>
          </a:p>
          <a:p>
            <a:r>
              <a:rPr lang="en-GB" dirty="0" smtClean="0"/>
              <a:t>The </a:t>
            </a:r>
            <a:r>
              <a:rPr lang="en-GB" dirty="0"/>
              <a:t>other kids </a:t>
            </a:r>
            <a:r>
              <a:rPr lang="en-GB" dirty="0" smtClean="0"/>
              <a:t>don’t like </a:t>
            </a:r>
            <a:r>
              <a:rPr lang="en-GB" dirty="0"/>
              <a:t>to play tag with Logan because he pushes too hard when he tags </a:t>
            </a:r>
            <a:r>
              <a:rPr lang="en-GB" dirty="0" smtClean="0"/>
              <a:t>them (61 / 62).</a:t>
            </a:r>
            <a:endParaRPr lang="en-GB" dirty="0"/>
          </a:p>
        </p:txBody>
      </p:sp>
    </p:spTree>
    <p:extLst>
      <p:ext uri="{BB962C8B-B14F-4D97-AF65-F5344CB8AC3E}">
        <p14:creationId xmlns:p14="http://schemas.microsoft.com/office/powerpoint/2010/main" val="6126441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4:45pm </a:t>
            </a:r>
            <a:r>
              <a:rPr lang="en-GB" dirty="0"/>
              <a:t>Dad arrives to take Logan and his sister home. Logan requests </a:t>
            </a:r>
            <a:r>
              <a:rPr lang="en-GB" dirty="0" smtClean="0"/>
              <a:t>a bear </a:t>
            </a:r>
            <a:r>
              <a:rPr lang="en-GB" dirty="0"/>
              <a:t>hug </a:t>
            </a:r>
            <a:r>
              <a:rPr lang="en-GB" dirty="0" smtClean="0"/>
              <a:t>(63/ 64).</a:t>
            </a:r>
            <a:endParaRPr lang="en-GB" dirty="0"/>
          </a:p>
          <a:p>
            <a:r>
              <a:rPr lang="en-GB" i="1" dirty="0"/>
              <a:t> </a:t>
            </a:r>
            <a:r>
              <a:rPr lang="en-GB" i="1" dirty="0" smtClean="0"/>
              <a:t>5:00pm </a:t>
            </a:r>
            <a:r>
              <a:rPr lang="en-GB" dirty="0"/>
              <a:t>Logan works on homework while Dad starts dinner. Mom </a:t>
            </a:r>
            <a:r>
              <a:rPr lang="en-GB" dirty="0" smtClean="0"/>
              <a:t>walks in </a:t>
            </a:r>
            <a:r>
              <a:rPr lang="en-GB" dirty="0"/>
              <a:t>the door just as Logan starts to rip his homework paper. Logan </a:t>
            </a:r>
            <a:r>
              <a:rPr lang="en-GB" dirty="0" smtClean="0"/>
              <a:t>tearfully screams</a:t>
            </a:r>
            <a:r>
              <a:rPr lang="en-GB" dirty="0"/>
              <a:t>, “I can never get the stupid numbers to line up, so my answer is always  wrong!” </a:t>
            </a:r>
            <a:r>
              <a:rPr lang="en-GB" dirty="0" smtClean="0"/>
              <a:t>(</a:t>
            </a:r>
            <a:r>
              <a:rPr lang="en-GB" i="1" dirty="0" smtClean="0"/>
              <a:t>65</a:t>
            </a:r>
            <a:r>
              <a:rPr lang="en-GB" dirty="0" smtClean="0"/>
              <a:t>).</a:t>
            </a:r>
            <a:endParaRPr lang="en-GB" dirty="0"/>
          </a:p>
        </p:txBody>
      </p:sp>
    </p:spTree>
    <p:extLst>
      <p:ext uri="{BB962C8B-B14F-4D97-AF65-F5344CB8AC3E}">
        <p14:creationId xmlns:p14="http://schemas.microsoft.com/office/powerpoint/2010/main" val="26625806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5:30pm </a:t>
            </a:r>
            <a:r>
              <a:rPr lang="en-GB" dirty="0"/>
              <a:t>Dad calls everyone to the dinner table. Logan runs to the </a:t>
            </a:r>
            <a:r>
              <a:rPr lang="en-GB" dirty="0" smtClean="0"/>
              <a:t>table, stubbing </a:t>
            </a:r>
            <a:r>
              <a:rPr lang="en-GB" dirty="0"/>
              <a:t>his toes on his chair </a:t>
            </a:r>
            <a:r>
              <a:rPr lang="en-GB" dirty="0" smtClean="0"/>
              <a:t>(65).</a:t>
            </a:r>
          </a:p>
          <a:p>
            <a:r>
              <a:rPr lang="en-GB" dirty="0" smtClean="0"/>
              <a:t> </a:t>
            </a:r>
            <a:r>
              <a:rPr lang="en-GB" dirty="0"/>
              <a:t>Logan grumbles as Mom hands him his plate of macaroni </a:t>
            </a:r>
            <a:r>
              <a:rPr lang="en-GB" dirty="0" smtClean="0"/>
              <a:t>and </a:t>
            </a:r>
            <a:r>
              <a:rPr lang="en-GB" dirty="0"/>
              <a:t>cheese, peas, carrots, and apple sauce. Logan won’t eat the apple sauce—it’s too chunky </a:t>
            </a:r>
            <a:r>
              <a:rPr lang="en-GB" dirty="0" smtClean="0"/>
              <a:t>(66) </a:t>
            </a:r>
            <a:r>
              <a:rPr lang="en-GB" dirty="0"/>
              <a:t>and Mom forgot to scrape the breadcrumbs off of his macaroni and cheese (way too crunchy) </a:t>
            </a:r>
            <a:r>
              <a:rPr lang="en-GB" dirty="0" smtClean="0"/>
              <a:t>(67).</a:t>
            </a:r>
            <a:endParaRPr lang="en-GB" dirty="0"/>
          </a:p>
          <a:p>
            <a:endParaRPr lang="en-GB" dirty="0"/>
          </a:p>
        </p:txBody>
      </p:sp>
    </p:spTree>
    <p:extLst>
      <p:ext uri="{BB962C8B-B14F-4D97-AF65-F5344CB8AC3E}">
        <p14:creationId xmlns:p14="http://schemas.microsoft.com/office/powerpoint/2010/main" val="4597213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6274D-F049-8B42-9790-E0C8C9320DF6}"/>
              </a:ext>
            </a:extLst>
          </p:cNvPr>
          <p:cNvSpPr>
            <a:spLocks noGrp="1"/>
          </p:cNvSpPr>
          <p:nvPr>
            <p:ph type="title"/>
          </p:nvPr>
        </p:nvSpPr>
        <p:spPr>
          <a:xfrm>
            <a:off x="466532" y="3738552"/>
            <a:ext cx="10659978" cy="1151965"/>
          </a:xfrm>
        </p:spPr>
        <p:txBody>
          <a:bodyPr>
            <a:noAutofit/>
          </a:bodyPr>
          <a:lstStyle/>
          <a:p>
            <a:pPr>
              <a:lnSpc>
                <a:spcPct val="150000"/>
              </a:lnSpc>
            </a:pPr>
            <a:r>
              <a:rPr lang="en-GB" sz="2800" cap="none" dirty="0" smtClean="0">
                <a:solidFill>
                  <a:schemeClr val="tx1"/>
                </a:solidFill>
              </a:rPr>
              <a:t>Part One:</a:t>
            </a:r>
            <a:br>
              <a:rPr lang="en-GB" sz="2800" cap="none" dirty="0" smtClean="0">
                <a:solidFill>
                  <a:schemeClr val="tx1"/>
                </a:solidFill>
              </a:rPr>
            </a:br>
            <a:r>
              <a:rPr lang="en-GB" sz="2800" cap="none" dirty="0" smtClean="0">
                <a:solidFill>
                  <a:schemeClr val="tx1"/>
                </a:solidFill>
              </a:rPr>
              <a:t>Identify examples of the environments and situations that might contribute to Logan experiencing sensory overload.</a:t>
            </a:r>
            <a:r>
              <a:rPr lang="en-GB" sz="2800" cap="none" dirty="0" smtClean="0"/>
              <a:t/>
            </a:r>
            <a:br>
              <a:rPr lang="en-GB" sz="2800" cap="none" dirty="0" smtClean="0"/>
            </a:br>
            <a:r>
              <a:rPr lang="en-GB" sz="2800" dirty="0"/>
              <a:t/>
            </a:r>
            <a:br>
              <a:rPr lang="en-GB" sz="2800" dirty="0"/>
            </a:br>
            <a:r>
              <a:rPr lang="en-GB" sz="2800" dirty="0"/>
              <a:t/>
            </a:r>
            <a:br>
              <a:rPr lang="en-GB" sz="2800" dirty="0"/>
            </a:br>
            <a:endParaRPr lang="en-US" sz="2800" cap="none" dirty="0"/>
          </a:p>
        </p:txBody>
      </p:sp>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Autism in the Workplace</a:t>
            </a:r>
            <a:endParaRPr lang="en-GB" sz="4000" dirty="0">
              <a:solidFill>
                <a:schemeClr val="accent1"/>
              </a:solidFill>
            </a:endParaRPr>
          </a:p>
        </p:txBody>
      </p:sp>
    </p:spTree>
    <p:extLst>
      <p:ext uri="{BB962C8B-B14F-4D97-AF65-F5344CB8AC3E}">
        <p14:creationId xmlns:p14="http://schemas.microsoft.com/office/powerpoint/2010/main" val="6157775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6:00pm </a:t>
            </a:r>
            <a:r>
              <a:rPr lang="en-GB" dirty="0"/>
              <a:t>Logan leaves the kitchen covering his ears because the noise of </a:t>
            </a:r>
            <a:r>
              <a:rPr lang="en-GB" dirty="0" smtClean="0"/>
              <a:t>the dishes </a:t>
            </a:r>
            <a:r>
              <a:rPr lang="en-GB" dirty="0"/>
              <a:t>clattering bothers him immensely </a:t>
            </a:r>
            <a:r>
              <a:rPr lang="en-GB" dirty="0" smtClean="0"/>
              <a:t>(68).</a:t>
            </a:r>
            <a:endParaRPr lang="en-GB" dirty="0"/>
          </a:p>
          <a:p>
            <a:endParaRPr lang="en-GB" dirty="0"/>
          </a:p>
        </p:txBody>
      </p:sp>
    </p:spTree>
    <p:extLst>
      <p:ext uri="{BB962C8B-B14F-4D97-AF65-F5344CB8AC3E}">
        <p14:creationId xmlns:p14="http://schemas.microsoft.com/office/powerpoint/2010/main" val="21296599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6:30pm </a:t>
            </a:r>
            <a:r>
              <a:rPr lang="en-GB" dirty="0"/>
              <a:t>Logan goes to karate class. Logan loves being in his bare feet </a:t>
            </a:r>
            <a:r>
              <a:rPr lang="en-GB" dirty="0" smtClean="0"/>
              <a:t>on the </a:t>
            </a:r>
            <a:r>
              <a:rPr lang="en-GB" dirty="0"/>
              <a:t>hard floor </a:t>
            </a:r>
            <a:r>
              <a:rPr lang="en-GB" dirty="0" smtClean="0"/>
              <a:t>(69/ 70) </a:t>
            </a:r>
            <a:r>
              <a:rPr lang="en-GB" dirty="0"/>
              <a:t>and being able to chi up (yell) </a:t>
            </a:r>
            <a:r>
              <a:rPr lang="en-GB" dirty="0" smtClean="0"/>
              <a:t>loudly (71). </a:t>
            </a:r>
          </a:p>
          <a:p>
            <a:r>
              <a:rPr lang="en-GB" dirty="0" smtClean="0"/>
              <a:t>This </a:t>
            </a:r>
            <a:r>
              <a:rPr lang="en-GB" dirty="0"/>
              <a:t>form of karate, </a:t>
            </a:r>
            <a:r>
              <a:rPr lang="en-GB" i="1" dirty="0" err="1"/>
              <a:t>suh</a:t>
            </a:r>
            <a:r>
              <a:rPr lang="en-GB" i="1" dirty="0"/>
              <a:t> </a:t>
            </a:r>
            <a:r>
              <a:rPr lang="en-GB" i="1" dirty="0" err="1"/>
              <a:t>bahk</a:t>
            </a:r>
            <a:r>
              <a:rPr lang="en-GB" i="1" dirty="0"/>
              <a:t> do</a:t>
            </a:r>
            <a:r>
              <a:rPr lang="en-GB" dirty="0"/>
              <a:t>, is non-contact so he doesn’t have to worry about touching people too hard (like in games of tag).</a:t>
            </a:r>
          </a:p>
          <a:p>
            <a:endParaRPr lang="en-GB" dirty="0"/>
          </a:p>
        </p:txBody>
      </p:sp>
    </p:spTree>
    <p:extLst>
      <p:ext uri="{BB962C8B-B14F-4D97-AF65-F5344CB8AC3E}">
        <p14:creationId xmlns:p14="http://schemas.microsoft.com/office/powerpoint/2010/main" val="41632608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7:45pm </a:t>
            </a:r>
            <a:r>
              <a:rPr lang="en-GB" dirty="0"/>
              <a:t>Mom tells Logan to get ready for his shower. Logan gets the </a:t>
            </a:r>
            <a:r>
              <a:rPr lang="en-GB" dirty="0" smtClean="0"/>
              <a:t>water just </a:t>
            </a:r>
            <a:r>
              <a:rPr lang="en-GB" dirty="0"/>
              <a:t>the way he likes it—Mom says it’s so cold, she thinks Logan is </a:t>
            </a:r>
            <a:r>
              <a:rPr lang="en-GB" dirty="0" smtClean="0"/>
              <a:t>part penguin (72/ 73). </a:t>
            </a:r>
          </a:p>
          <a:p>
            <a:r>
              <a:rPr lang="en-GB" dirty="0" smtClean="0"/>
              <a:t>Sometimes </a:t>
            </a:r>
            <a:r>
              <a:rPr lang="en-GB" dirty="0"/>
              <a:t>Logan forgets to rinse his hair or </a:t>
            </a:r>
            <a:r>
              <a:rPr lang="en-GB" dirty="0" smtClean="0"/>
              <a:t>to towel </a:t>
            </a:r>
            <a:r>
              <a:rPr lang="en-GB" dirty="0"/>
              <a:t>off after showering—he just doesn’t feel the shampoo on his head, </a:t>
            </a:r>
            <a:r>
              <a:rPr lang="en-GB" dirty="0" smtClean="0"/>
              <a:t>or the </a:t>
            </a:r>
            <a:r>
              <a:rPr lang="en-GB" dirty="0"/>
              <a:t>water dripping from his body </a:t>
            </a:r>
            <a:r>
              <a:rPr lang="en-GB" dirty="0" smtClean="0"/>
              <a:t>(74/ 75).</a:t>
            </a:r>
            <a:endParaRPr lang="en-GB" dirty="0"/>
          </a:p>
          <a:p>
            <a:endParaRPr lang="en-GB" dirty="0"/>
          </a:p>
        </p:txBody>
      </p:sp>
    </p:spTree>
    <p:extLst>
      <p:ext uri="{BB962C8B-B14F-4D97-AF65-F5344CB8AC3E}">
        <p14:creationId xmlns:p14="http://schemas.microsoft.com/office/powerpoint/2010/main" val="6520792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8:00pm </a:t>
            </a:r>
            <a:r>
              <a:rPr lang="en-GB" dirty="0"/>
              <a:t>Mom and Dad tuck Logan into bed, but Logan won’t be able </a:t>
            </a:r>
            <a:r>
              <a:rPr lang="en-GB" dirty="0" smtClean="0"/>
              <a:t>to sleep </a:t>
            </a:r>
            <a:r>
              <a:rPr lang="en-GB" dirty="0"/>
              <a:t>because his bed has the scratchy sheets. Mom and Dad realize </a:t>
            </a:r>
            <a:r>
              <a:rPr lang="en-GB" dirty="0" smtClean="0"/>
              <a:t>that Logan </a:t>
            </a:r>
            <a:r>
              <a:rPr lang="en-GB" dirty="0"/>
              <a:t>will be up and unable to sleep, so they quickly change his sheets to </a:t>
            </a:r>
            <a:r>
              <a:rPr lang="en-GB" dirty="0" smtClean="0"/>
              <a:t>the soft</a:t>
            </a:r>
            <a:r>
              <a:rPr lang="en-GB" dirty="0"/>
              <a:t>, comfortable ones he likes </a:t>
            </a:r>
            <a:r>
              <a:rPr lang="en-GB" dirty="0" smtClean="0"/>
              <a:t>(76).</a:t>
            </a:r>
            <a:endParaRPr lang="en-GB" dirty="0"/>
          </a:p>
          <a:p>
            <a:endParaRPr lang="en-GB" dirty="0"/>
          </a:p>
        </p:txBody>
      </p:sp>
    </p:spTree>
    <p:extLst>
      <p:ext uri="{BB962C8B-B14F-4D97-AF65-F5344CB8AC3E}">
        <p14:creationId xmlns:p14="http://schemas.microsoft.com/office/powerpoint/2010/main" val="9164261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8:15pm </a:t>
            </a:r>
            <a:r>
              <a:rPr lang="en-GB" dirty="0"/>
              <a:t>Mom and Dad hear Logan rhythmically rocking back and forth </a:t>
            </a:r>
            <a:r>
              <a:rPr lang="en-GB" dirty="0" smtClean="0"/>
              <a:t>in his </a:t>
            </a:r>
            <a:r>
              <a:rPr lang="en-GB" dirty="0"/>
              <a:t>bed </a:t>
            </a:r>
            <a:r>
              <a:rPr lang="en-GB" dirty="0" smtClean="0"/>
              <a:t>(77/ 78).</a:t>
            </a:r>
            <a:endParaRPr lang="en-GB" dirty="0"/>
          </a:p>
          <a:p>
            <a:r>
              <a:rPr lang="en-GB" dirty="0"/>
              <a:t> </a:t>
            </a:r>
            <a:r>
              <a:rPr lang="en-GB" i="1" dirty="0" smtClean="0"/>
              <a:t>9:25pm </a:t>
            </a:r>
            <a:r>
              <a:rPr lang="en-GB" dirty="0"/>
              <a:t>Logan falls asleep.</a:t>
            </a:r>
          </a:p>
          <a:p>
            <a:endParaRPr lang="en-GB" dirty="0"/>
          </a:p>
        </p:txBody>
      </p:sp>
    </p:spTree>
    <p:extLst>
      <p:ext uri="{BB962C8B-B14F-4D97-AF65-F5344CB8AC3E}">
        <p14:creationId xmlns:p14="http://schemas.microsoft.com/office/powerpoint/2010/main" val="25109560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11:30pm </a:t>
            </a:r>
            <a:r>
              <a:rPr lang="en-GB" dirty="0"/>
              <a:t>Logan wakes up and needs help falling back to sleep.</a:t>
            </a:r>
          </a:p>
          <a:p>
            <a:pPr marL="0" indent="0">
              <a:buNone/>
            </a:pPr>
            <a:endParaRPr lang="en-GB" dirty="0"/>
          </a:p>
        </p:txBody>
      </p:sp>
    </p:spTree>
    <p:extLst>
      <p:ext uri="{BB962C8B-B14F-4D97-AF65-F5344CB8AC3E}">
        <p14:creationId xmlns:p14="http://schemas.microsoft.com/office/powerpoint/2010/main" val="5751478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6274D-F049-8B42-9790-E0C8C9320DF6}"/>
              </a:ext>
            </a:extLst>
          </p:cNvPr>
          <p:cNvSpPr>
            <a:spLocks noGrp="1"/>
          </p:cNvSpPr>
          <p:nvPr>
            <p:ph type="title"/>
          </p:nvPr>
        </p:nvSpPr>
        <p:spPr>
          <a:xfrm>
            <a:off x="466532" y="3738552"/>
            <a:ext cx="10659978" cy="1151965"/>
          </a:xfrm>
        </p:spPr>
        <p:txBody>
          <a:bodyPr>
            <a:noAutofit/>
          </a:bodyPr>
          <a:lstStyle/>
          <a:p>
            <a:pPr>
              <a:lnSpc>
                <a:spcPct val="150000"/>
              </a:lnSpc>
            </a:pPr>
            <a:r>
              <a:rPr lang="en-GB" sz="2800" cap="none" dirty="0" smtClean="0">
                <a:solidFill>
                  <a:schemeClr val="tx1"/>
                </a:solidFill>
              </a:rPr>
              <a:t>Identify </a:t>
            </a:r>
            <a:r>
              <a:rPr lang="en-GB" sz="2800" cap="none" dirty="0">
                <a:solidFill>
                  <a:schemeClr val="tx1"/>
                </a:solidFill>
              </a:rPr>
              <a:t>situations </a:t>
            </a:r>
            <a:r>
              <a:rPr lang="en-GB" sz="2800" cap="none" dirty="0" smtClean="0">
                <a:solidFill>
                  <a:schemeClr val="tx1"/>
                </a:solidFill>
              </a:rPr>
              <a:t>in your workplaces that </a:t>
            </a:r>
            <a:r>
              <a:rPr lang="en-GB" sz="2800" cap="none" dirty="0">
                <a:solidFill>
                  <a:schemeClr val="tx1"/>
                </a:solidFill>
              </a:rPr>
              <a:t>might contribute to </a:t>
            </a:r>
            <a:r>
              <a:rPr lang="en-GB" sz="2800" cap="none" dirty="0" smtClean="0">
                <a:solidFill>
                  <a:schemeClr val="tx1"/>
                </a:solidFill>
              </a:rPr>
              <a:t>autistic workers experiencing </a:t>
            </a:r>
            <a:r>
              <a:rPr lang="en-GB" sz="2800" cap="none" dirty="0">
                <a:solidFill>
                  <a:schemeClr val="tx1"/>
                </a:solidFill>
              </a:rPr>
              <a:t>sensory overload.</a:t>
            </a:r>
            <a:r>
              <a:rPr lang="en-GB" sz="2800" cap="none" dirty="0" smtClean="0"/>
              <a:t/>
            </a:r>
            <a:br>
              <a:rPr lang="en-GB" sz="2800" cap="none" dirty="0" smtClean="0"/>
            </a:br>
            <a:r>
              <a:rPr lang="en-GB" sz="2800" dirty="0"/>
              <a:t/>
            </a:r>
            <a:br>
              <a:rPr lang="en-GB" sz="2800" dirty="0"/>
            </a:br>
            <a:r>
              <a:rPr lang="en-GB" sz="2800" dirty="0"/>
              <a:t/>
            </a:r>
            <a:br>
              <a:rPr lang="en-GB" sz="2800" dirty="0"/>
            </a:br>
            <a:endParaRPr lang="en-US" sz="2800" cap="none" dirty="0"/>
          </a:p>
        </p:txBody>
      </p:sp>
      <p:pic>
        <p:nvPicPr>
          <p:cNvPr id="10" name="Content Placeholder 9"/>
          <p:cNvPicPr>
            <a:picLocks noGrp="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9781675" y="180346"/>
            <a:ext cx="1767527" cy="2231304"/>
          </a:xfrm>
          <a:prstGeom prst="rect">
            <a:avLst/>
          </a:prstGeom>
        </p:spPr>
      </p:pic>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Group discussion:</a:t>
            </a:r>
            <a:endParaRPr lang="en-GB" sz="4000" dirty="0">
              <a:solidFill>
                <a:schemeClr val="accent1"/>
              </a:solidFill>
            </a:endParaRPr>
          </a:p>
        </p:txBody>
      </p:sp>
    </p:spTree>
    <p:extLst>
      <p:ext uri="{BB962C8B-B14F-4D97-AF65-F5344CB8AC3E}">
        <p14:creationId xmlns:p14="http://schemas.microsoft.com/office/powerpoint/2010/main" val="40151561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p:txBody>
          <a:bodyPr/>
          <a:lstStyle/>
          <a:p>
            <a:pPr marL="0" indent="0">
              <a:buNone/>
            </a:pPr>
            <a:r>
              <a:rPr lang="en-GB" dirty="0"/>
              <a:t>The following is an example of some of the experiences, challenges, </a:t>
            </a:r>
            <a:r>
              <a:rPr lang="en-GB" dirty="0" smtClean="0"/>
              <a:t>and interactions </a:t>
            </a:r>
            <a:r>
              <a:rPr lang="en-GB" dirty="0"/>
              <a:t>of a 9 year old boy named Logan, who </a:t>
            </a:r>
            <a:r>
              <a:rPr lang="en-GB" dirty="0" smtClean="0"/>
              <a:t>has sensory processing disorder.</a:t>
            </a:r>
            <a:endParaRPr lang="en-GB" dirty="0"/>
          </a:p>
        </p:txBody>
      </p:sp>
    </p:spTree>
    <p:extLst>
      <p:ext uri="{BB962C8B-B14F-4D97-AF65-F5344CB8AC3E}">
        <p14:creationId xmlns:p14="http://schemas.microsoft.com/office/powerpoint/2010/main" val="7459408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fontScale="92500" lnSpcReduction="10000"/>
          </a:bodyPr>
          <a:lstStyle/>
          <a:p>
            <a:r>
              <a:rPr lang="en-GB" i="1" dirty="0"/>
              <a:t>5:45am </a:t>
            </a:r>
            <a:r>
              <a:rPr lang="en-GB" dirty="0"/>
              <a:t>Logan wakes up, is chilly because he took off </a:t>
            </a:r>
            <a:r>
              <a:rPr lang="en-GB" dirty="0" smtClean="0"/>
              <a:t>pyjama </a:t>
            </a:r>
            <a:r>
              <a:rPr lang="en-GB" dirty="0"/>
              <a:t>shirt </a:t>
            </a:r>
            <a:r>
              <a:rPr lang="en-GB" dirty="0" smtClean="0"/>
              <a:t>in middle </a:t>
            </a:r>
            <a:r>
              <a:rPr lang="en-GB" dirty="0"/>
              <a:t>of night </a:t>
            </a:r>
            <a:r>
              <a:rPr lang="en-GB" dirty="0" smtClean="0"/>
              <a:t>because the label bothered </a:t>
            </a:r>
            <a:r>
              <a:rPr lang="en-GB" dirty="0"/>
              <a:t>him </a:t>
            </a:r>
            <a:r>
              <a:rPr lang="en-GB" dirty="0" smtClean="0"/>
              <a:t>(</a:t>
            </a:r>
            <a:r>
              <a:rPr lang="en-GB" dirty="0"/>
              <a:t>1</a:t>
            </a:r>
            <a:r>
              <a:rPr lang="en-GB" dirty="0" smtClean="0"/>
              <a:t>). </a:t>
            </a:r>
          </a:p>
          <a:p>
            <a:r>
              <a:rPr lang="en-GB" dirty="0" smtClean="0"/>
              <a:t>Gets </a:t>
            </a:r>
            <a:r>
              <a:rPr lang="en-GB" dirty="0"/>
              <a:t>out of bed and </a:t>
            </a:r>
            <a:r>
              <a:rPr lang="en-GB" dirty="0" smtClean="0"/>
              <a:t>heads to </a:t>
            </a:r>
            <a:r>
              <a:rPr lang="en-GB" dirty="0"/>
              <a:t>bathroom. Bumps into doorframe on the way out the bedroom door </a:t>
            </a:r>
            <a:r>
              <a:rPr lang="en-GB" dirty="0" smtClean="0"/>
              <a:t>(2/3). </a:t>
            </a:r>
          </a:p>
          <a:p>
            <a:r>
              <a:rPr lang="en-GB" dirty="0" smtClean="0"/>
              <a:t>Uses </a:t>
            </a:r>
            <a:r>
              <a:rPr lang="en-GB" dirty="0"/>
              <a:t>toilet, refuses to flush—noise bothers him </a:t>
            </a:r>
            <a:r>
              <a:rPr lang="en-GB" dirty="0" smtClean="0"/>
              <a:t>(4). </a:t>
            </a:r>
          </a:p>
          <a:p>
            <a:r>
              <a:rPr lang="en-GB" dirty="0" smtClean="0"/>
              <a:t>Has </a:t>
            </a:r>
            <a:r>
              <a:rPr lang="en-GB" dirty="0"/>
              <a:t>difficulty turning on </a:t>
            </a:r>
            <a:r>
              <a:rPr lang="en-GB" dirty="0" smtClean="0"/>
              <a:t>the tap (5), </a:t>
            </a:r>
            <a:r>
              <a:rPr lang="en-GB" dirty="0"/>
              <a:t>can tolerate only cold water </a:t>
            </a:r>
            <a:r>
              <a:rPr lang="en-GB" dirty="0" smtClean="0"/>
              <a:t>(6) </a:t>
            </a:r>
            <a:r>
              <a:rPr lang="en-GB" dirty="0"/>
              <a:t>and forgets to use towel to dry hands—don’t “feel” wet. Heads downstairs to eat and watch video.</a:t>
            </a:r>
          </a:p>
          <a:p>
            <a:endParaRPr lang="en-GB" dirty="0"/>
          </a:p>
        </p:txBody>
      </p:sp>
    </p:spTree>
    <p:extLst>
      <p:ext uri="{BB962C8B-B14F-4D97-AF65-F5344CB8AC3E}">
        <p14:creationId xmlns:p14="http://schemas.microsoft.com/office/powerpoint/2010/main" val="31613935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6:00am </a:t>
            </a:r>
            <a:r>
              <a:rPr lang="en-GB" dirty="0"/>
              <a:t>Stumbles on steps, but does not fall </a:t>
            </a:r>
            <a:r>
              <a:rPr lang="en-GB" dirty="0" smtClean="0"/>
              <a:t>(7/8).</a:t>
            </a:r>
            <a:endParaRPr lang="en-GB" dirty="0"/>
          </a:p>
          <a:p>
            <a:r>
              <a:rPr lang="en-GB" dirty="0"/>
              <a:t>Goes into kitchen and pulls out pre-prepared breakfast (Mom and Dad </a:t>
            </a:r>
            <a:r>
              <a:rPr lang="en-GB" dirty="0" smtClean="0"/>
              <a:t>want to </a:t>
            </a:r>
            <a:r>
              <a:rPr lang="en-GB" dirty="0"/>
              <a:t>sleep until 6:30!). Logan will only eat a peanut butter and strawberry </a:t>
            </a:r>
            <a:r>
              <a:rPr lang="en-GB" dirty="0" smtClean="0"/>
              <a:t>jam sandwich </a:t>
            </a:r>
            <a:r>
              <a:rPr lang="en-GB" dirty="0"/>
              <a:t>and a glass of </a:t>
            </a:r>
            <a:r>
              <a:rPr lang="en-GB" dirty="0" smtClean="0"/>
              <a:t>apple juice </a:t>
            </a:r>
            <a:r>
              <a:rPr lang="en-GB" dirty="0"/>
              <a:t>for </a:t>
            </a:r>
            <a:r>
              <a:rPr lang="en-GB" dirty="0" smtClean="0"/>
              <a:t>breakfast (9)</a:t>
            </a:r>
          </a:p>
          <a:p>
            <a:r>
              <a:rPr lang="en-GB" dirty="0" smtClean="0"/>
              <a:t>he </a:t>
            </a:r>
            <a:r>
              <a:rPr lang="en-GB" dirty="0"/>
              <a:t>refuses cereal because he cannot stand “crunchy” food </a:t>
            </a:r>
            <a:r>
              <a:rPr lang="en-GB" dirty="0" smtClean="0"/>
              <a:t>(10/11).</a:t>
            </a:r>
            <a:endParaRPr lang="en-GB" dirty="0"/>
          </a:p>
          <a:p>
            <a:endParaRPr lang="en-GB" dirty="0"/>
          </a:p>
        </p:txBody>
      </p:sp>
    </p:spTree>
    <p:extLst>
      <p:ext uri="{BB962C8B-B14F-4D97-AF65-F5344CB8AC3E}">
        <p14:creationId xmlns:p14="http://schemas.microsoft.com/office/powerpoint/2010/main" val="20177655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6:15am </a:t>
            </a:r>
            <a:r>
              <a:rPr lang="en-GB" i="1" dirty="0" smtClean="0"/>
              <a:t>His e</a:t>
            </a:r>
            <a:r>
              <a:rPr lang="en-GB" dirty="0" smtClean="0"/>
              <a:t>ight-year-old </a:t>
            </a:r>
            <a:r>
              <a:rPr lang="en-GB" dirty="0"/>
              <a:t>sister comes downstairs, tells Logan to wipe </a:t>
            </a:r>
            <a:r>
              <a:rPr lang="en-GB" dirty="0" smtClean="0"/>
              <a:t>the jam </a:t>
            </a:r>
            <a:r>
              <a:rPr lang="en-GB" dirty="0"/>
              <a:t>and </a:t>
            </a:r>
            <a:r>
              <a:rPr lang="en-GB" dirty="0" smtClean="0"/>
              <a:t>apple juice </a:t>
            </a:r>
            <a:r>
              <a:rPr lang="en-GB" dirty="0"/>
              <a:t>off of his face and chest—Logan did not realize he had spilled food on himself </a:t>
            </a:r>
            <a:r>
              <a:rPr lang="en-GB" dirty="0" smtClean="0"/>
              <a:t>(12 /13). </a:t>
            </a:r>
          </a:p>
          <a:p>
            <a:r>
              <a:rPr lang="en-GB" dirty="0" smtClean="0"/>
              <a:t>Logan </a:t>
            </a:r>
            <a:r>
              <a:rPr lang="en-GB" dirty="0"/>
              <a:t>bumps into sister </a:t>
            </a:r>
            <a:r>
              <a:rPr lang="en-GB" dirty="0" smtClean="0"/>
              <a:t>when a getting </a:t>
            </a:r>
            <a:r>
              <a:rPr lang="en-GB" dirty="0"/>
              <a:t>towel </a:t>
            </a:r>
            <a:r>
              <a:rPr lang="en-GB" dirty="0" smtClean="0"/>
              <a:t>(14/15). </a:t>
            </a:r>
          </a:p>
          <a:p>
            <a:r>
              <a:rPr lang="en-GB" dirty="0" smtClean="0"/>
              <a:t>He yells </a:t>
            </a:r>
            <a:r>
              <a:rPr lang="en-GB" dirty="0"/>
              <a:t>at </a:t>
            </a:r>
            <a:r>
              <a:rPr lang="en-GB" dirty="0" smtClean="0"/>
              <a:t>his sister </a:t>
            </a:r>
            <a:r>
              <a:rPr lang="en-GB" dirty="0"/>
              <a:t>for being in his way.</a:t>
            </a:r>
          </a:p>
          <a:p>
            <a:endParaRPr lang="en-GB" dirty="0"/>
          </a:p>
        </p:txBody>
      </p:sp>
    </p:spTree>
    <p:extLst>
      <p:ext uri="{BB962C8B-B14F-4D97-AF65-F5344CB8AC3E}">
        <p14:creationId xmlns:p14="http://schemas.microsoft.com/office/powerpoint/2010/main" val="30907482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6:20am </a:t>
            </a:r>
            <a:r>
              <a:rPr lang="en-GB" dirty="0" smtClean="0"/>
              <a:t>Mum </a:t>
            </a:r>
            <a:r>
              <a:rPr lang="en-GB" dirty="0"/>
              <a:t>comes downstairs and asks Logan to get dressed and </a:t>
            </a:r>
            <a:r>
              <a:rPr lang="en-GB" dirty="0" smtClean="0"/>
              <a:t>to brush </a:t>
            </a:r>
            <a:r>
              <a:rPr lang="en-GB" dirty="0"/>
              <a:t>his teeth. Logan protests, but stomps upstairs (</a:t>
            </a:r>
            <a:r>
              <a:rPr lang="en-GB" i="1" dirty="0"/>
              <a:t>proprioceptive</a:t>
            </a:r>
            <a:r>
              <a:rPr lang="en-GB" dirty="0"/>
              <a:t>). </a:t>
            </a:r>
            <a:endParaRPr lang="en-GB" dirty="0" smtClean="0"/>
          </a:p>
          <a:p>
            <a:r>
              <a:rPr lang="en-GB" dirty="0" smtClean="0"/>
              <a:t>Logan cannot </a:t>
            </a:r>
            <a:r>
              <a:rPr lang="en-GB" dirty="0"/>
              <a:t>find his shirt—which is on the top of his </a:t>
            </a:r>
            <a:r>
              <a:rPr lang="en-GB" dirty="0" smtClean="0"/>
              <a:t>chest of drawers next </a:t>
            </a:r>
            <a:r>
              <a:rPr lang="en-GB" dirty="0"/>
              <a:t>to his </a:t>
            </a:r>
            <a:r>
              <a:rPr lang="en-GB" dirty="0" smtClean="0"/>
              <a:t>clock (</a:t>
            </a:r>
            <a:r>
              <a:rPr lang="en-GB" i="1" dirty="0" smtClean="0"/>
              <a:t>visual</a:t>
            </a:r>
            <a:r>
              <a:rPr lang="en-GB" dirty="0"/>
              <a:t>). </a:t>
            </a:r>
            <a:endParaRPr lang="en-GB" dirty="0" smtClean="0"/>
          </a:p>
          <a:p>
            <a:r>
              <a:rPr lang="en-GB" dirty="0" smtClean="0"/>
              <a:t>Logan </a:t>
            </a:r>
            <a:r>
              <a:rPr lang="en-GB" dirty="0"/>
              <a:t>gets himself dressed (</a:t>
            </a:r>
            <a:r>
              <a:rPr lang="en-GB" i="1" dirty="0" smtClean="0"/>
              <a:t>proprioceptive/visual/ vestibular/</a:t>
            </a:r>
            <a:r>
              <a:rPr lang="en-GB" dirty="0"/>
              <a:t> </a:t>
            </a:r>
            <a:r>
              <a:rPr lang="en-GB" i="1" dirty="0" smtClean="0"/>
              <a:t>tactile</a:t>
            </a:r>
            <a:r>
              <a:rPr lang="en-GB" dirty="0"/>
              <a:t>).</a:t>
            </a:r>
          </a:p>
          <a:p>
            <a:endParaRPr lang="en-GB" dirty="0"/>
          </a:p>
        </p:txBody>
      </p:sp>
    </p:spTree>
    <p:extLst>
      <p:ext uri="{BB962C8B-B14F-4D97-AF65-F5344CB8AC3E}">
        <p14:creationId xmlns:p14="http://schemas.microsoft.com/office/powerpoint/2010/main" val="37215656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41" y="454307"/>
            <a:ext cx="10699799" cy="707886"/>
          </a:xfrm>
          <a:prstGeom prst="rect">
            <a:avLst/>
          </a:prstGeom>
          <a:noFill/>
        </p:spPr>
        <p:txBody>
          <a:bodyPr wrap="square" rtlCol="0">
            <a:spAutoFit/>
          </a:bodyPr>
          <a:lstStyle/>
          <a:p>
            <a:pPr algn="ctr"/>
            <a:r>
              <a:rPr lang="en-GB" sz="4000" dirty="0" smtClean="0">
                <a:solidFill>
                  <a:schemeClr val="accent1"/>
                </a:solidFill>
              </a:rPr>
              <a:t>Case Study: Logan’s day at school</a:t>
            </a:r>
            <a:endParaRPr lang="en-GB" sz="4000" dirty="0">
              <a:solidFill>
                <a:schemeClr val="accent1"/>
              </a:solidFill>
            </a:endParaRPr>
          </a:p>
        </p:txBody>
      </p:sp>
      <p:sp>
        <p:nvSpPr>
          <p:cNvPr id="4" name="Content Placeholder 3"/>
          <p:cNvSpPr>
            <a:spLocks noGrp="1"/>
          </p:cNvSpPr>
          <p:nvPr>
            <p:ph sz="quarter" idx="13"/>
          </p:nvPr>
        </p:nvSpPr>
        <p:spPr>
          <a:xfrm>
            <a:off x="685800" y="1552074"/>
            <a:ext cx="10394707" cy="3822511"/>
          </a:xfrm>
        </p:spPr>
        <p:txBody>
          <a:bodyPr>
            <a:normAutofit/>
          </a:bodyPr>
          <a:lstStyle/>
          <a:p>
            <a:r>
              <a:rPr lang="en-GB" i="1" dirty="0"/>
              <a:t>6:40am </a:t>
            </a:r>
            <a:r>
              <a:rPr lang="en-GB" dirty="0"/>
              <a:t>Heads to bathroom to brush teeth. Squeezes too much </a:t>
            </a:r>
            <a:r>
              <a:rPr lang="en-GB" dirty="0" smtClean="0"/>
              <a:t>toothpaste (16 / 17). </a:t>
            </a:r>
          </a:p>
          <a:p>
            <a:r>
              <a:rPr lang="en-GB" dirty="0" smtClean="0"/>
              <a:t>He brushes his teeth</a:t>
            </a:r>
            <a:r>
              <a:rPr lang="en-GB" dirty="0"/>
              <a:t>, gagging on taste of toothpaste </a:t>
            </a:r>
            <a:r>
              <a:rPr lang="en-GB" dirty="0" smtClean="0"/>
              <a:t>(18).</a:t>
            </a:r>
            <a:endParaRPr lang="en-GB" dirty="0"/>
          </a:p>
          <a:p>
            <a:endParaRPr lang="en-GB" dirty="0"/>
          </a:p>
        </p:txBody>
      </p:sp>
    </p:spTree>
    <p:extLst>
      <p:ext uri="{BB962C8B-B14F-4D97-AF65-F5344CB8AC3E}">
        <p14:creationId xmlns:p14="http://schemas.microsoft.com/office/powerpoint/2010/main" val="15997760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2067</TotalTime>
  <Words>2838</Words>
  <Application>Microsoft Office PowerPoint</Application>
  <PresentationFormat>Custom</PresentationFormat>
  <Paragraphs>228</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Main Event</vt:lpstr>
      <vt:lpstr> Autism and Sensory processing </vt:lpstr>
      <vt:lpstr>Visual stimuli (sight) Aural stimuli (hearing) Olfactory stimuli (smell) Gustatory stimuli (taste) Tactile stimuli (touch / texture) Vestibular awareness (balance and orientation) Proprioception (movement, location and action) Interoception (awareness of our body) </vt:lpstr>
      <vt:lpstr>Part One: Identify examples of the environments and situations that might contribute to Logan experiencing sensory overload.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 situations in your workplaces that might contribute to autistic workers experiencing sensory overload.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Adrian</dc:creator>
  <cp:lastModifiedBy>Adrian</cp:lastModifiedBy>
  <cp:revision>256</cp:revision>
  <cp:lastPrinted>2021-08-08T17:17:40Z</cp:lastPrinted>
  <dcterms:created xsi:type="dcterms:W3CDTF">2020-04-06T08:39:37Z</dcterms:created>
  <dcterms:modified xsi:type="dcterms:W3CDTF">2022-06-28T07:50:39Z</dcterms:modified>
</cp:coreProperties>
</file>