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9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028700"/>
            <a:ext cx="8229600" cy="13716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7057E79C-A1E4-4608-8BA6-3BFEA75CF154}" type="datetimeFigureOut">
              <a:rPr lang="en-GB" smtClean="0"/>
              <a:t>01/12/2017</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a:lstStyle/>
          <a:p>
            <a:fld id="{97FD55B1-65F3-4F58-A7FD-1DE2FCC82577}" type="slidenum">
              <a:rPr lang="en-GB" smtClean="0"/>
              <a:t>‹#›</a:t>
            </a:fld>
            <a:endParaRPr lang="en-GB"/>
          </a:p>
        </p:txBody>
      </p:sp>
      <p:sp>
        <p:nvSpPr>
          <p:cNvPr id="9" name="Subtitle 8"/>
          <p:cNvSpPr>
            <a:spLocks noGrp="1"/>
          </p:cNvSpPr>
          <p:nvPr>
            <p:ph type="subTitle" idx="1"/>
          </p:nvPr>
        </p:nvSpPr>
        <p:spPr>
          <a:xfrm>
            <a:off x="1371600" y="2498774"/>
            <a:ext cx="6400800" cy="131445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7E79C-A1E4-4608-8BA6-3BFEA75CF154}"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7E79C-A1E4-4608-8BA6-3BFEA75CF154}"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057E79C-A1E4-4608-8BA6-3BFEA75CF154}"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457200"/>
            <a:ext cx="7086600" cy="13716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1880840"/>
            <a:ext cx="7086600" cy="1132284"/>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057E79C-A1E4-4608-8BA6-3BFEA75CF154}" type="datetimeFigureOut">
              <a:rPr lang="en-GB" smtClean="0"/>
              <a:t>01/12/2017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7924800" y="4812507"/>
            <a:ext cx="762000" cy="273844"/>
          </a:xfrm>
        </p:spPr>
        <p:txBody>
          <a:bodyPr/>
          <a:lstStyle/>
          <a:p>
            <a:fld id="{97FD55B1-65F3-4F58-A7FD-1DE2FCC8257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200151"/>
            <a:ext cx="4038600" cy="3394472"/>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57E79C-A1E4-4608-8BA6-3BFEA75CF154}"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8229600" cy="85725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151335"/>
            <a:ext cx="4040188"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151335"/>
            <a:ext cx="4041775" cy="563165"/>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71651"/>
            <a:ext cx="4040188"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1771651"/>
            <a:ext cx="4041775" cy="2822972"/>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057E79C-A1E4-4608-8BA6-3BFEA75CF154}" type="datetimeFigureOut">
              <a:rPr lang="en-GB" smtClean="0"/>
              <a:t>01/12/2017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057E79C-A1E4-4608-8BA6-3BFEA75CF154}" type="datetimeFigureOut">
              <a:rPr lang="en-GB" smtClean="0"/>
              <a:t>01/12/2017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57E79C-A1E4-4608-8BA6-3BFEA75CF154}" type="datetimeFigureOut">
              <a:rPr lang="en-GB" smtClean="0"/>
              <a:t>01/12/2017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1" y="1143001"/>
            <a:ext cx="3008313" cy="3451622"/>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04788"/>
            <a:ext cx="5111750" cy="4389835"/>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057E79C-A1E4-4608-8BA6-3BFEA75CF154}"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57200"/>
            <a:ext cx="5486400" cy="391716"/>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373981"/>
            <a:ext cx="5486400" cy="29718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875090"/>
            <a:ext cx="5486400" cy="397764"/>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057E79C-A1E4-4608-8BA6-3BFEA75CF154}" type="datetimeFigureOut">
              <a:rPr lang="en-GB" smtClean="0"/>
              <a:t>01/12/2017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7FD55B1-65F3-4F58-A7FD-1DE2FCC8257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00150"/>
            <a:ext cx="8229600" cy="353187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4812507"/>
            <a:ext cx="2133600" cy="273844"/>
          </a:xfrm>
          <a:prstGeom prst="rect">
            <a:avLst/>
          </a:prstGeom>
        </p:spPr>
        <p:txBody>
          <a:bodyPr vert="horz" anchor="b"/>
          <a:lstStyle>
            <a:lvl1pPr algn="l" eaLnBrk="1" latinLnBrk="0" hangingPunct="1">
              <a:defRPr kumimoji="0" sz="1200">
                <a:solidFill>
                  <a:schemeClr val="tx1">
                    <a:shade val="50000"/>
                  </a:schemeClr>
                </a:solidFill>
              </a:defRPr>
            </a:lvl1pPr>
          </a:lstStyle>
          <a:p>
            <a:fld id="{7057E79C-A1E4-4608-8BA6-3BFEA75CF154}" type="datetimeFigureOut">
              <a:rPr lang="en-GB" smtClean="0"/>
              <a:t>01/12/2017</a:t>
            </a:fld>
            <a:endParaRPr lang="en-GB"/>
          </a:p>
        </p:txBody>
      </p:sp>
      <p:sp>
        <p:nvSpPr>
          <p:cNvPr id="3" name="Footer Placeholder 2"/>
          <p:cNvSpPr>
            <a:spLocks noGrp="1"/>
          </p:cNvSpPr>
          <p:nvPr>
            <p:ph type="ftr" sz="quarter" idx="3"/>
          </p:nvPr>
        </p:nvSpPr>
        <p:spPr>
          <a:xfrm>
            <a:off x="3124200" y="4812507"/>
            <a:ext cx="2895600" cy="273844"/>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GB"/>
          </a:p>
        </p:txBody>
      </p:sp>
      <p:sp>
        <p:nvSpPr>
          <p:cNvPr id="23" name="Slide Number Placeholder 22"/>
          <p:cNvSpPr>
            <a:spLocks noGrp="1"/>
          </p:cNvSpPr>
          <p:nvPr>
            <p:ph type="sldNum" sz="quarter" idx="4"/>
          </p:nvPr>
        </p:nvSpPr>
        <p:spPr>
          <a:xfrm>
            <a:off x="7924800" y="4812507"/>
            <a:ext cx="762000" cy="273844"/>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97FD55B1-65F3-4F58-A7FD-1DE2FCC82577}"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7544" y="725155"/>
            <a:ext cx="8229600" cy="3140918"/>
          </a:xfrm>
        </p:spPr>
        <p:txBody>
          <a:bodyPr>
            <a:noAutofit/>
          </a:bodyPr>
          <a:lstStyle/>
          <a:p>
            <a:r>
              <a:rPr lang="en-GB" dirty="0" smtClean="0">
                <a:solidFill>
                  <a:schemeClr val="tx1"/>
                </a:solidFill>
                <a:latin typeface="Arial Black" panose="020B0A04020102020204" pitchFamily="34" charset="0"/>
              </a:rPr>
              <a:t/>
            </a:r>
            <a:br>
              <a:rPr lang="en-GB" dirty="0" smtClean="0">
                <a:solidFill>
                  <a:schemeClr val="tx1"/>
                </a:solidFill>
                <a:latin typeface="Arial Black" panose="020B0A04020102020204" pitchFamily="34" charset="0"/>
              </a:rPr>
            </a:br>
            <a:r>
              <a:rPr lang="en-GB" dirty="0">
                <a:solidFill>
                  <a:schemeClr val="tx1"/>
                </a:solidFill>
                <a:latin typeface="Arial Black" panose="020B0A04020102020204" pitchFamily="34" charset="0"/>
              </a:rPr>
              <a:t/>
            </a:r>
            <a:br>
              <a:rPr lang="en-GB" dirty="0">
                <a:solidFill>
                  <a:schemeClr val="tx1"/>
                </a:solidFill>
                <a:latin typeface="Arial Black" panose="020B0A04020102020204" pitchFamily="34" charset="0"/>
              </a:rPr>
            </a:br>
            <a:r>
              <a:rPr lang="en-GB" dirty="0" smtClean="0">
                <a:solidFill>
                  <a:schemeClr val="tx1"/>
                </a:solidFill>
                <a:latin typeface="Arial Black" panose="020B0A04020102020204" pitchFamily="34" charset="0"/>
              </a:rPr>
              <a:t/>
            </a:r>
            <a:br>
              <a:rPr lang="en-GB" dirty="0" smtClean="0">
                <a:solidFill>
                  <a:schemeClr val="tx1"/>
                </a:solidFill>
                <a:latin typeface="Arial Black" panose="020B0A04020102020204" pitchFamily="34" charset="0"/>
              </a:rPr>
            </a:br>
            <a:r>
              <a:rPr lang="en-GB" dirty="0" smtClean="0">
                <a:solidFill>
                  <a:schemeClr val="tx1"/>
                </a:solidFill>
                <a:effectLst/>
                <a:latin typeface="Arial Black" panose="020B0A04020102020204" pitchFamily="34" charset="0"/>
              </a:rPr>
              <a:t>Role &amp; Responsibilities Of The Branch Secretary</a:t>
            </a:r>
            <a:endParaRPr lang="en-GB" dirty="0">
              <a:solidFill>
                <a:schemeClr val="tx1"/>
              </a:solidFill>
              <a:effectLst/>
              <a:latin typeface="Arial Black" panose="020B0A040201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123478"/>
            <a:ext cx="1036637"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2231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005576"/>
            <a:ext cx="8208912" cy="3970318"/>
          </a:xfrm>
          <a:prstGeom prst="rect">
            <a:avLst/>
          </a:prstGeom>
          <a:noFill/>
        </p:spPr>
        <p:txBody>
          <a:bodyPr wrap="square" rtlCol="0">
            <a:spAutoFit/>
          </a:bodyPr>
          <a:lstStyle/>
          <a:p>
            <a:r>
              <a:rPr lang="en-GB" sz="3600" b="0" i="0" u="none" strike="noStrike" baseline="0" dirty="0" smtClean="0">
                <a:latin typeface="Arial Black" panose="020B0A04020102020204" pitchFamily="34" charset="0"/>
              </a:rPr>
              <a:t>Any member of Unite the Union wishing to stand for election to the position of Branch Secretary of the ……… Branch will be expected to fulfil the following Roles and responsibilities;</a:t>
            </a:r>
            <a:endParaRPr lang="en-GB" sz="3600" dirty="0">
              <a:latin typeface="Arial Black" panose="020B0A040201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3868737"/>
            <a:ext cx="1036637"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74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249493"/>
            <a:ext cx="8784976" cy="4154984"/>
          </a:xfrm>
          <a:prstGeom prst="rect">
            <a:avLst/>
          </a:prstGeom>
          <a:noFill/>
        </p:spPr>
        <p:txBody>
          <a:bodyPr wrap="square" rtlCol="0">
            <a:spAutoFit/>
          </a:bodyPr>
          <a:lstStyle/>
          <a:p>
            <a:pPr marL="285750" indent="-285750">
              <a:buBlip>
                <a:blip r:embed="rId2"/>
              </a:buBlip>
            </a:pPr>
            <a:r>
              <a:rPr lang="en-GB" b="0" i="0" u="none" strike="noStrike" baseline="0" dirty="0" smtClean="0">
                <a:latin typeface="Symbol"/>
              </a:rPr>
              <a:t> </a:t>
            </a:r>
            <a:r>
              <a:rPr lang="en-GB" sz="2200" b="1" i="0" u="none" strike="noStrike" baseline="0" dirty="0" smtClean="0">
                <a:latin typeface="Arial" panose="020B0604020202020204" pitchFamily="34" charset="0"/>
                <a:cs typeface="Arial" panose="020B0604020202020204" pitchFamily="34" charset="0"/>
              </a:rPr>
              <a:t>Take control of the day-to-day running of the Unite union office, dealing with files letters and membership data.</a:t>
            </a:r>
          </a:p>
          <a:p>
            <a:pPr marL="285750" indent="-285750">
              <a:buBlip>
                <a:blip r:embed="rId2"/>
              </a:buBlip>
            </a:pPr>
            <a:endParaRPr lang="en-GB" sz="2200" b="1" i="0" u="none" strike="noStrike" baseline="0" dirty="0" smtClean="0">
              <a:latin typeface="Arial" panose="020B0604020202020204" pitchFamily="34" charset="0"/>
              <a:cs typeface="Arial" panose="020B0604020202020204" pitchFamily="34" charset="0"/>
            </a:endParaRPr>
          </a:p>
          <a:p>
            <a:pPr marL="285750" indent="-285750">
              <a:buBlip>
                <a:blip r:embed="rId2"/>
              </a:buBlip>
            </a:pPr>
            <a:r>
              <a:rPr lang="en-GB" sz="2200" b="1" i="0" u="none" strike="noStrike" baseline="0" dirty="0" smtClean="0">
                <a:latin typeface="Arial" panose="020B0604020202020204" pitchFamily="34" charset="0"/>
                <a:cs typeface="Arial" panose="020B0604020202020204" pitchFamily="34" charset="0"/>
              </a:rPr>
              <a:t>Attend the relevant Unite education courses to help fulfil their role.</a:t>
            </a:r>
          </a:p>
          <a:p>
            <a:pPr marL="285750" indent="-285750">
              <a:buBlip>
                <a:blip r:embed="rId2"/>
              </a:buBlip>
            </a:pPr>
            <a:endParaRPr lang="en-GB" sz="2200" b="1" i="0" u="none" strike="noStrike" baseline="0" dirty="0" smtClean="0">
              <a:latin typeface="Arial" panose="020B0604020202020204" pitchFamily="34" charset="0"/>
              <a:cs typeface="Arial" panose="020B0604020202020204" pitchFamily="34" charset="0"/>
            </a:endParaRPr>
          </a:p>
          <a:p>
            <a:pPr marL="285750" indent="-285750">
              <a:buBlip>
                <a:blip r:embed="rId2"/>
              </a:buBlip>
            </a:pPr>
            <a:r>
              <a:rPr lang="en-GB" sz="2200" b="1" i="0" u="none" strike="noStrike" baseline="0" dirty="0" smtClean="0">
                <a:latin typeface="Arial" panose="020B0604020202020204" pitchFamily="34" charset="0"/>
                <a:cs typeface="Arial" panose="020B0604020202020204" pitchFamily="34" charset="0"/>
              </a:rPr>
              <a:t>Keep good up to date financial records for the branch.</a:t>
            </a:r>
          </a:p>
          <a:p>
            <a:pPr marL="285750" indent="-285750">
              <a:buBlip>
                <a:blip r:embed="rId2"/>
              </a:buBlip>
            </a:pPr>
            <a:endParaRPr lang="en-GB" sz="2200" b="1" i="0" u="none" strike="noStrike" baseline="0" dirty="0" smtClean="0">
              <a:latin typeface="Arial" panose="020B0604020202020204" pitchFamily="34" charset="0"/>
              <a:cs typeface="Arial" panose="020B0604020202020204" pitchFamily="34" charset="0"/>
            </a:endParaRPr>
          </a:p>
          <a:p>
            <a:pPr marL="285750" indent="-285750">
              <a:buBlip>
                <a:blip r:embed="rId2"/>
              </a:buBlip>
            </a:pPr>
            <a:r>
              <a:rPr lang="en-GB" sz="2200" b="1" i="0" u="none" strike="noStrike" baseline="0" dirty="0" smtClean="0">
                <a:latin typeface="Arial" panose="020B0604020202020204" pitchFamily="34" charset="0"/>
                <a:cs typeface="Arial" panose="020B0604020202020204" pitchFamily="34" charset="0"/>
              </a:rPr>
              <a:t>Carry out branch audits on a quarterly basis; this will include people who have left the company or who have passed away.</a:t>
            </a:r>
          </a:p>
          <a:p>
            <a:pPr marL="285750" indent="-285750">
              <a:buBlip>
                <a:blip r:embed="rId2"/>
              </a:buBlip>
            </a:pPr>
            <a:endParaRPr lang="en-GB" sz="2200" b="1" i="0" u="none" strike="noStrike" baseline="0" dirty="0" smtClean="0">
              <a:latin typeface="Arial" panose="020B0604020202020204" pitchFamily="34" charset="0"/>
              <a:cs typeface="Arial" panose="020B0604020202020204" pitchFamily="34" charset="0"/>
            </a:endParaRPr>
          </a:p>
          <a:p>
            <a:pPr marL="285750" indent="-285750">
              <a:buBlip>
                <a:blip r:embed="rId2"/>
              </a:buBlip>
            </a:pPr>
            <a:r>
              <a:rPr lang="en-GB" sz="2200" b="1" i="0" u="none" strike="noStrike" baseline="0" dirty="0" smtClean="0">
                <a:latin typeface="Arial" panose="020B0604020202020204" pitchFamily="34" charset="0"/>
                <a:cs typeface="Arial" panose="020B0604020202020204" pitchFamily="34" charset="0"/>
              </a:rPr>
              <a:t> Have an up to date map of the workplace Unite membership</a:t>
            </a:r>
            <a:endParaRPr lang="en-GB" sz="2200" b="1" dirty="0">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37170" y="9812"/>
            <a:ext cx="706830" cy="869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81141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67544" y="100681"/>
            <a:ext cx="8280920" cy="4893647"/>
          </a:xfrm>
          <a:prstGeom prst="rect">
            <a:avLst/>
          </a:prstGeom>
          <a:noFill/>
        </p:spPr>
        <p:txBody>
          <a:bodyPr wrap="square" rtlCol="0">
            <a:spAutoFit/>
          </a:bodyPr>
          <a:lstStyle/>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Produce newsletters, posters, and notices.</a:t>
            </a:r>
          </a:p>
          <a:p>
            <a:pPr marL="342900" indent="-342900">
              <a:buBlip>
                <a:blip r:embed="rId2"/>
              </a:buBlip>
            </a:pPr>
            <a:endParaRPr lang="en-GB" sz="2400" b="1" i="0" u="none" strike="noStrike" baseline="0" dirty="0" smtClean="0">
              <a:latin typeface="Arial" panose="020B0604020202020204" pitchFamily="34" charset="0"/>
              <a:cs typeface="Arial" panose="020B0604020202020204" pitchFamily="34" charset="0"/>
            </a:endParaRPr>
          </a:p>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Write and publish minutes of branch meetings.</a:t>
            </a:r>
          </a:p>
          <a:p>
            <a:pPr marL="342900" indent="-342900">
              <a:buBlip>
                <a:blip r:embed="rId2"/>
              </a:buBlip>
            </a:pPr>
            <a:endParaRPr lang="en-GB" sz="2400" b="1" i="0" u="none" strike="noStrike" baseline="0" dirty="0" smtClean="0">
              <a:latin typeface="Arial" panose="020B0604020202020204" pitchFamily="34" charset="0"/>
              <a:cs typeface="Arial" panose="020B0604020202020204" pitchFamily="34" charset="0"/>
            </a:endParaRPr>
          </a:p>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Organise internal Unite ballots, making sure the correct union procedures are used.</a:t>
            </a:r>
          </a:p>
          <a:p>
            <a:pPr marL="342900" indent="-342900">
              <a:buBlip>
                <a:blip r:embed="rId2"/>
              </a:buBlip>
            </a:pPr>
            <a:endParaRPr lang="en-GB" sz="2400" b="1" i="0" u="none" strike="noStrike" baseline="0" dirty="0" smtClean="0">
              <a:latin typeface="Arial" panose="020B0604020202020204" pitchFamily="34" charset="0"/>
              <a:cs typeface="Arial" panose="020B0604020202020204" pitchFamily="34" charset="0"/>
            </a:endParaRPr>
          </a:p>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Actively recruit and organise members.</a:t>
            </a:r>
          </a:p>
          <a:p>
            <a:pPr marL="342900" indent="-342900">
              <a:buBlip>
                <a:blip r:embed="rId2"/>
              </a:buBlip>
            </a:pPr>
            <a:endParaRPr lang="en-GB" sz="2400" b="1" i="0" u="none" strike="noStrike" baseline="0" dirty="0" smtClean="0">
              <a:latin typeface="Arial" panose="020B0604020202020204" pitchFamily="34" charset="0"/>
              <a:cs typeface="Arial" panose="020B0604020202020204" pitchFamily="34" charset="0"/>
            </a:endParaRPr>
          </a:p>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Have knowledge of the rules of Unite the Union.</a:t>
            </a:r>
          </a:p>
          <a:p>
            <a:pPr marL="342900" indent="-342900">
              <a:buBlip>
                <a:blip r:embed="rId2"/>
              </a:buBlip>
            </a:pPr>
            <a:endParaRPr lang="en-GB" sz="2400" b="1" i="0" u="none" strike="noStrike" baseline="0" dirty="0" smtClean="0">
              <a:latin typeface="Arial" panose="020B0604020202020204" pitchFamily="34" charset="0"/>
              <a:cs typeface="Arial" panose="020B0604020202020204" pitchFamily="34" charset="0"/>
            </a:endParaRPr>
          </a:p>
          <a:p>
            <a:pPr marL="342900" indent="-342900">
              <a:buBlip>
                <a:blip r:embed="rId2"/>
              </a:buBlip>
            </a:pPr>
            <a:r>
              <a:rPr lang="en-GB" sz="2400" b="1" i="0" u="none" strike="noStrike" baseline="0" dirty="0" smtClean="0">
                <a:latin typeface="Arial" panose="020B0604020202020204" pitchFamily="34" charset="0"/>
                <a:cs typeface="Arial" panose="020B0604020202020204" pitchFamily="34" charset="0"/>
              </a:rPr>
              <a:t>Promote and take part in campaigns of Unite the Union.</a:t>
            </a:r>
            <a:endParaRPr lang="en-GB" sz="2400" b="1" dirty="0">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4408" y="0"/>
            <a:ext cx="899592" cy="1196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8565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43492" y="771550"/>
            <a:ext cx="8793004" cy="3539430"/>
          </a:xfrm>
          <a:prstGeom prst="rect">
            <a:avLst/>
          </a:prstGeom>
          <a:noFill/>
        </p:spPr>
        <p:txBody>
          <a:bodyPr wrap="square" rtlCol="0">
            <a:spAutoFit/>
          </a:bodyPr>
          <a:lstStyle/>
          <a:p>
            <a:pPr marL="457200" indent="-457200">
              <a:buBlip>
                <a:blip r:embed="rId2"/>
              </a:buBlip>
            </a:pPr>
            <a:r>
              <a:rPr lang="en-GB" sz="2800" b="1" i="1" u="none" strike="noStrike" baseline="0" dirty="0" smtClean="0">
                <a:latin typeface="Arial" panose="020B0604020202020204" pitchFamily="34" charset="0"/>
                <a:cs typeface="Arial" panose="020B0604020202020204" pitchFamily="34" charset="0"/>
              </a:rPr>
              <a:t>Lead by example.</a:t>
            </a:r>
          </a:p>
          <a:p>
            <a:pPr marL="457200" indent="-457200">
              <a:buBlip>
                <a:blip r:embed="rId2"/>
              </a:buBlip>
            </a:pPr>
            <a:endParaRPr lang="en-GB" sz="2800" b="1" i="1" u="none" strike="noStrike" baseline="0" dirty="0" smtClean="0">
              <a:latin typeface="Arial" panose="020B0604020202020204" pitchFamily="34" charset="0"/>
              <a:cs typeface="Arial" panose="020B0604020202020204" pitchFamily="34" charset="0"/>
            </a:endParaRPr>
          </a:p>
          <a:p>
            <a:pPr marL="457200" indent="-457200">
              <a:buBlip>
                <a:blip r:embed="rId2"/>
              </a:buBlip>
            </a:pPr>
            <a:r>
              <a:rPr lang="en-GB" sz="2800" b="1" i="1" u="none" strike="noStrike" baseline="0" dirty="0" smtClean="0">
                <a:latin typeface="Arial" panose="020B0604020202020204" pitchFamily="34" charset="0"/>
                <a:cs typeface="Arial" panose="020B0604020202020204" pitchFamily="34" charset="0"/>
              </a:rPr>
              <a:t>Be honest and genuine at all times, when dealing with members, the union, and the company.</a:t>
            </a:r>
          </a:p>
          <a:p>
            <a:pPr marL="457200" indent="-457200">
              <a:buBlip>
                <a:blip r:embed="rId2"/>
              </a:buBlip>
            </a:pPr>
            <a:endParaRPr lang="en-GB" sz="2800" b="1" i="1" u="none" strike="noStrike" baseline="0" dirty="0" smtClean="0">
              <a:latin typeface="Arial" panose="020B0604020202020204" pitchFamily="34" charset="0"/>
              <a:cs typeface="Arial" panose="020B0604020202020204" pitchFamily="34" charset="0"/>
            </a:endParaRPr>
          </a:p>
          <a:p>
            <a:pPr marL="457200" indent="-457200">
              <a:buBlip>
                <a:blip r:embed="rId2"/>
              </a:buBlip>
            </a:pPr>
            <a:r>
              <a:rPr lang="en-GB" sz="2800" b="1" i="1" u="none" strike="noStrike" baseline="0" dirty="0" smtClean="0">
                <a:latin typeface="Arial" panose="020B0604020202020204" pitchFamily="34" charset="0"/>
                <a:cs typeface="Arial" panose="020B0604020202020204" pitchFamily="34" charset="0"/>
              </a:rPr>
              <a:t>To seek advice and guidance from other Unite officer or official as and when need</a:t>
            </a:r>
            <a:r>
              <a:rPr lang="en-GB" sz="2800" b="1" i="0" u="none" strike="noStrike" baseline="0" dirty="0" smtClean="0">
                <a:latin typeface="Arial" panose="020B0604020202020204" pitchFamily="34" charset="0"/>
                <a:cs typeface="Arial" panose="020B0604020202020204" pitchFamily="34" charset="0"/>
              </a:rPr>
              <a:t>ed.</a:t>
            </a:r>
            <a:endParaRPr lang="en-GB" sz="2800" b="1" dirty="0">
              <a:latin typeface="Arial" panose="020B0604020202020204" pitchFamily="34" charset="0"/>
              <a:cs typeface="Arial" panose="020B0604020202020204" pitchFamily="34"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995592" y="52771"/>
            <a:ext cx="1040904" cy="1276842"/>
          </a:xfrm>
          <a:prstGeom prst="rect">
            <a:avLst/>
          </a:prstGeom>
          <a:solidFill>
            <a:schemeClr val="accent4">
              <a:lumMod val="60000"/>
              <a:lumOff val="40000"/>
              <a:alpha val="50000"/>
            </a:schemeClr>
          </a:solidFill>
        </p:spPr>
      </p:pic>
    </p:spTree>
    <p:extLst>
      <p:ext uri="{BB962C8B-B14F-4D97-AF65-F5344CB8AC3E}">
        <p14:creationId xmlns:p14="http://schemas.microsoft.com/office/powerpoint/2010/main" val="22105780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6"/>
            <a:ext cx="8229600" cy="997619"/>
          </a:xfrm>
        </p:spPr>
        <p:txBody>
          <a:bodyPr>
            <a:normAutofit fontScale="90000"/>
          </a:bodyPr>
          <a:lstStyle/>
          <a:p>
            <a:r>
              <a:rPr lang="en-GB" dirty="0" smtClean="0">
                <a:solidFill>
                  <a:schemeClr val="tx1"/>
                </a:solidFill>
                <a:effectLst/>
                <a:latin typeface="Arial Black" panose="020B0A04020102020204" pitchFamily="34" charset="0"/>
              </a:rPr>
              <a:t>Election Rules post 2015 Rules Conference.</a:t>
            </a:r>
            <a:endParaRPr lang="en-GB" dirty="0">
              <a:solidFill>
                <a:schemeClr val="tx1"/>
              </a:solidFill>
              <a:effectLst/>
              <a:latin typeface="Arial Black" panose="020B0A04020102020204" pitchFamily="34" charset="0"/>
            </a:endParaRPr>
          </a:p>
        </p:txBody>
      </p:sp>
      <p:sp>
        <p:nvSpPr>
          <p:cNvPr id="3" name="TextBox 2"/>
          <p:cNvSpPr txBox="1"/>
          <p:nvPr/>
        </p:nvSpPr>
        <p:spPr>
          <a:xfrm>
            <a:off x="323528" y="1347614"/>
            <a:ext cx="8280920" cy="3170099"/>
          </a:xfrm>
          <a:prstGeom prst="rect">
            <a:avLst/>
          </a:prstGeom>
          <a:noFill/>
        </p:spPr>
        <p:txBody>
          <a:bodyPr wrap="square" rtlCol="0">
            <a:spAutoFit/>
          </a:bodyPr>
          <a:lstStyle/>
          <a:p>
            <a:r>
              <a:rPr lang="en-GB" sz="2000" dirty="0">
                <a:latin typeface="Arial Black" panose="020B0A04020102020204" pitchFamily="34" charset="0"/>
              </a:rPr>
              <a:t>RULE 18. WORKPLACE REPRESENTATION</a:t>
            </a:r>
          </a:p>
          <a:p>
            <a:r>
              <a:rPr lang="en-GB" sz="2000" dirty="0">
                <a:latin typeface="Arial Black" panose="020B0A04020102020204" pitchFamily="34" charset="0"/>
              </a:rPr>
              <a:t>18.1 At each workplace, the members employed at that workplace, shall elect from amongst</a:t>
            </a:r>
          </a:p>
          <a:p>
            <a:r>
              <a:rPr lang="en-GB" sz="2000" dirty="0">
                <a:latin typeface="Arial Black" panose="020B0A04020102020204" pitchFamily="34" charset="0"/>
              </a:rPr>
              <a:t>themselves, at least every 3 years, 1 or more of the following representatives:</a:t>
            </a:r>
          </a:p>
          <a:p>
            <a:r>
              <a:rPr lang="en-GB" sz="2000" dirty="0">
                <a:latin typeface="Arial Black" panose="020B0A04020102020204" pitchFamily="34" charset="0"/>
              </a:rPr>
              <a:t>18.1.1 Shop stewards/workplace representatives</a:t>
            </a:r>
          </a:p>
          <a:p>
            <a:r>
              <a:rPr lang="en-GB" sz="2000" dirty="0">
                <a:latin typeface="Arial Black" panose="020B0A04020102020204" pitchFamily="34" charset="0"/>
              </a:rPr>
              <a:t>18.1.2 Safety representatives</a:t>
            </a:r>
          </a:p>
          <a:p>
            <a:r>
              <a:rPr lang="en-GB" sz="2000" dirty="0">
                <a:latin typeface="Arial Black" panose="020B0A04020102020204" pitchFamily="34" charset="0"/>
              </a:rPr>
              <a:t>18.1.3 Learning representatives</a:t>
            </a:r>
          </a:p>
          <a:p>
            <a:r>
              <a:rPr lang="en-GB" sz="2000" dirty="0">
                <a:latin typeface="Arial Black" panose="020B0A04020102020204" pitchFamily="34" charset="0"/>
              </a:rPr>
              <a:t>18.1.4 Equality representatives</a:t>
            </a:r>
          </a:p>
          <a:p>
            <a:r>
              <a:rPr lang="en-GB" sz="2000" dirty="0">
                <a:latin typeface="Arial Black" panose="020B0A04020102020204" pitchFamily="34" charset="0"/>
              </a:rPr>
              <a:t>18.1.5 Environment </a:t>
            </a:r>
            <a:r>
              <a:rPr lang="en-GB" sz="2000" dirty="0" smtClean="0">
                <a:latin typeface="Arial Black" panose="020B0A04020102020204" pitchFamily="34" charset="0"/>
              </a:rPr>
              <a:t>representatives</a:t>
            </a:r>
            <a:endParaRPr lang="en-GB" sz="2000" dirty="0">
              <a:latin typeface="Arial Black" panose="020B0A04020102020204"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84368" y="3723878"/>
            <a:ext cx="1036637"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090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7494"/>
            <a:ext cx="8229600" cy="857250"/>
          </a:xfrm>
        </p:spPr>
        <p:txBody>
          <a:bodyPr>
            <a:normAutofit fontScale="90000"/>
          </a:bodyPr>
          <a:lstStyle/>
          <a:p>
            <a:r>
              <a:rPr lang="en-GB" sz="3700" dirty="0">
                <a:solidFill>
                  <a:prstClr val="black"/>
                </a:solidFill>
                <a:effectLst/>
                <a:latin typeface="Arial Black" panose="020B0A04020102020204" pitchFamily="34" charset="0"/>
              </a:rPr>
              <a:t>Election Rules post 2015 Rules Conference</a:t>
            </a:r>
            <a:endParaRPr lang="en-GB" dirty="0"/>
          </a:p>
        </p:txBody>
      </p:sp>
      <p:sp>
        <p:nvSpPr>
          <p:cNvPr id="3" name="TextBox 2"/>
          <p:cNvSpPr txBox="1"/>
          <p:nvPr/>
        </p:nvSpPr>
        <p:spPr>
          <a:xfrm>
            <a:off x="323528" y="1635646"/>
            <a:ext cx="8712968" cy="2677656"/>
          </a:xfrm>
          <a:prstGeom prst="rect">
            <a:avLst/>
          </a:prstGeom>
          <a:noFill/>
        </p:spPr>
        <p:txBody>
          <a:bodyPr wrap="square" rtlCol="0">
            <a:spAutoFit/>
          </a:bodyPr>
          <a:lstStyle/>
          <a:p>
            <a:pPr lvl="0"/>
            <a:r>
              <a:rPr lang="en-GB" sz="2400" dirty="0">
                <a:solidFill>
                  <a:prstClr val="black"/>
                </a:solidFill>
                <a:latin typeface="Arial Black" panose="020B0A04020102020204" pitchFamily="34" charset="0"/>
              </a:rPr>
              <a:t>The election shall take place at a meeting held between 1st January and 31st March in</a:t>
            </a:r>
          </a:p>
          <a:p>
            <a:pPr lvl="0"/>
            <a:r>
              <a:rPr lang="en-GB" sz="2400" dirty="0">
                <a:solidFill>
                  <a:prstClr val="black"/>
                </a:solidFill>
                <a:latin typeface="Arial Black" panose="020B0A04020102020204" pitchFamily="34" charset="0"/>
              </a:rPr>
              <a:t>each third year, and the elected candidates shall take office for three years. Such</a:t>
            </a:r>
          </a:p>
          <a:p>
            <a:pPr lvl="0"/>
            <a:r>
              <a:rPr lang="en-GB" sz="2400" dirty="0">
                <a:solidFill>
                  <a:prstClr val="black"/>
                </a:solidFill>
                <a:latin typeface="Arial Black" panose="020B0A04020102020204" pitchFamily="34" charset="0"/>
              </a:rPr>
              <a:t>workplace representatives as listed above shall be entitled to attend the triennial</a:t>
            </a:r>
          </a:p>
          <a:p>
            <a:pPr lvl="0"/>
            <a:r>
              <a:rPr lang="en-GB" sz="2400" dirty="0">
                <a:solidFill>
                  <a:prstClr val="black"/>
                </a:solidFill>
                <a:latin typeface="Arial Black" panose="020B0A04020102020204" pitchFamily="34" charset="0"/>
              </a:rPr>
              <a:t>Regional Industrial Sector Conference.</a:t>
            </a:r>
            <a:endParaRPr lang="en-GB" sz="2400" dirty="0">
              <a:solidFill>
                <a:prstClr val="black"/>
              </a:solidFill>
              <a:latin typeface="Arial Black" panose="020B0A04020102020204"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31760" y="3836011"/>
            <a:ext cx="1036637" cy="1274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19708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36</TotalTime>
  <Words>324</Words>
  <Application>Microsoft Office PowerPoint</Application>
  <PresentationFormat>On-screen Show (16:9)</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   Role &amp; Responsibilities Of The Branch Secretary</vt:lpstr>
      <vt:lpstr>PowerPoint Presentation</vt:lpstr>
      <vt:lpstr>PowerPoint Presentation</vt:lpstr>
      <vt:lpstr>PowerPoint Presentation</vt:lpstr>
      <vt:lpstr>PowerPoint Presentation</vt:lpstr>
      <vt:lpstr>Election Rules post 2015 Rules Conference.</vt:lpstr>
      <vt:lpstr>Election Rules post 2015 Rules Conference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&amp; Responsibilities Of The Branch Secretary</dc:title>
  <dc:creator>Ian</dc:creator>
  <cp:lastModifiedBy>Ian</cp:lastModifiedBy>
  <cp:revision>6</cp:revision>
  <dcterms:created xsi:type="dcterms:W3CDTF">2015-09-27T18:30:02Z</dcterms:created>
  <dcterms:modified xsi:type="dcterms:W3CDTF">2017-12-01T13:09:37Z</dcterms:modified>
</cp:coreProperties>
</file>