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570" r:id="rId3"/>
    <p:sldId id="571" r:id="rId4"/>
    <p:sldId id="473" r:id="rId5"/>
    <p:sldId id="443" r:id="rId6"/>
    <p:sldId id="485" r:id="rId7"/>
    <p:sldId id="268" r:id="rId8"/>
    <p:sldId id="512" r:id="rId9"/>
    <p:sldId id="282" r:id="rId10"/>
    <p:sldId id="283" r:id="rId11"/>
    <p:sldId id="495" r:id="rId12"/>
    <p:sldId id="498" r:id="rId13"/>
    <p:sldId id="504" r:id="rId14"/>
    <p:sldId id="505" r:id="rId15"/>
    <p:sldId id="572" r:id="rId16"/>
    <p:sldId id="511" r:id="rId17"/>
    <p:sldId id="278" r:id="rId18"/>
    <p:sldId id="279" r:id="rId19"/>
    <p:sldId id="280" r:id="rId20"/>
    <p:sldId id="523" r:id="rId21"/>
    <p:sldId id="526" r:id="rId22"/>
    <p:sldId id="532" r:id="rId23"/>
    <p:sldId id="53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5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an Pfluger" userId="df7921b197ba1968" providerId="LiveId" clId="{1294F8A9-BE7D-4FE9-8680-A6D59B973F36}"/>
    <pc:docChg chg="custSel modSld">
      <pc:chgData name="Ian Pfluger" userId="df7921b197ba1968" providerId="LiveId" clId="{1294F8A9-BE7D-4FE9-8680-A6D59B973F36}" dt="2022-01-12T12:16:14.603" v="13" actId="33524"/>
      <pc:docMkLst>
        <pc:docMk/>
      </pc:docMkLst>
      <pc:sldChg chg="modSp mod">
        <pc:chgData name="Ian Pfluger" userId="df7921b197ba1968" providerId="LiveId" clId="{1294F8A9-BE7D-4FE9-8680-A6D59B973F36}" dt="2022-01-12T11:24:46.509" v="2" actId="313"/>
        <pc:sldMkLst>
          <pc:docMk/>
          <pc:sldMk cId="2741395199" sldId="279"/>
        </pc:sldMkLst>
        <pc:spChg chg="mod">
          <ac:chgData name="Ian Pfluger" userId="df7921b197ba1968" providerId="LiveId" clId="{1294F8A9-BE7D-4FE9-8680-A6D59B973F36}" dt="2022-01-12T11:24:46.509" v="2" actId="313"/>
          <ac:spMkLst>
            <pc:docMk/>
            <pc:sldMk cId="2741395199" sldId="279"/>
            <ac:spMk id="8" creationId="{7C6656F5-2302-43EE-A485-08DB908CEBF2}"/>
          </ac:spMkLst>
        </pc:spChg>
      </pc:sldChg>
      <pc:sldChg chg="modSp mod">
        <pc:chgData name="Ian Pfluger" userId="df7921b197ba1968" providerId="LiveId" clId="{1294F8A9-BE7D-4FE9-8680-A6D59B973F36}" dt="2022-01-12T12:13:28.002" v="4" actId="113"/>
        <pc:sldMkLst>
          <pc:docMk/>
          <pc:sldMk cId="1781361815" sldId="280"/>
        </pc:sldMkLst>
        <pc:graphicFrameChg chg="modGraphic">
          <ac:chgData name="Ian Pfluger" userId="df7921b197ba1968" providerId="LiveId" clId="{1294F8A9-BE7D-4FE9-8680-A6D59B973F36}" dt="2022-01-12T12:13:28.002" v="4" actId="113"/>
          <ac:graphicFrameMkLst>
            <pc:docMk/>
            <pc:sldMk cId="1781361815" sldId="280"/>
            <ac:graphicFrameMk id="64" creationId="{00000000-0000-0000-0000-000000000000}"/>
          </ac:graphicFrameMkLst>
        </pc:graphicFrameChg>
      </pc:sldChg>
      <pc:sldChg chg="modSp mod">
        <pc:chgData name="Ian Pfluger" userId="df7921b197ba1968" providerId="LiveId" clId="{1294F8A9-BE7D-4FE9-8680-A6D59B973F36}" dt="2022-01-12T12:16:14.603" v="13" actId="33524"/>
        <pc:sldMkLst>
          <pc:docMk/>
          <pc:sldMk cId="0" sldId="473"/>
        </pc:sldMkLst>
        <pc:spChg chg="mod">
          <ac:chgData name="Ian Pfluger" userId="df7921b197ba1968" providerId="LiveId" clId="{1294F8A9-BE7D-4FE9-8680-A6D59B973F36}" dt="2022-01-12T12:16:14.603" v="13" actId="33524"/>
          <ac:spMkLst>
            <pc:docMk/>
            <pc:sldMk cId="0" sldId="473"/>
            <ac:spMk id="509954" creationId="{829501C6-9F99-4194-BC29-437D441985C9}"/>
          </ac:spMkLst>
        </pc:spChg>
      </pc:sldChg>
      <pc:sldChg chg="modSp mod">
        <pc:chgData name="Ian Pfluger" userId="df7921b197ba1968" providerId="LiveId" clId="{1294F8A9-BE7D-4FE9-8680-A6D59B973F36}" dt="2022-01-12T12:14:17.844" v="11" actId="20577"/>
        <pc:sldMkLst>
          <pc:docMk/>
          <pc:sldMk cId="0" sldId="570"/>
        </pc:sldMkLst>
        <pc:spChg chg="mod">
          <ac:chgData name="Ian Pfluger" userId="df7921b197ba1968" providerId="LiveId" clId="{1294F8A9-BE7D-4FE9-8680-A6D59B973F36}" dt="2022-01-12T12:14:17.844" v="11" actId="20577"/>
          <ac:spMkLst>
            <pc:docMk/>
            <pc:sldMk cId="0" sldId="570"/>
            <ac:spMk id="1056773" creationId="{6D444E33-9A30-464F-B267-C56F98B7CCF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2094D-E3CD-493D-BC07-51BCBE95B872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92FF-5C88-40C4-8AF9-056E61308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991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3E20CF8-140F-4B51-964E-D56DDE8256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EC40B1-F925-481C-8E58-C5FAA480509D}" type="slidenum">
              <a:rPr lang="nl-NL" altLang="en-US"/>
              <a:pPr/>
              <a:t>2</a:t>
            </a:fld>
            <a:endParaRPr lang="nl-NL" altLang="en-US"/>
          </a:p>
        </p:txBody>
      </p:sp>
      <p:sp>
        <p:nvSpPr>
          <p:cNvPr id="1057794" name="Rectangle 2">
            <a:extLst>
              <a:ext uri="{FF2B5EF4-FFF2-40B4-BE49-F238E27FC236}">
                <a16:creationId xmlns:a16="http://schemas.microsoft.com/office/drawing/2014/main" id="{5D29A2D2-7472-4892-8F69-D1B36448E4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057795" name="Rectangle 3">
            <a:extLst>
              <a:ext uri="{FF2B5EF4-FFF2-40B4-BE49-F238E27FC236}">
                <a16:creationId xmlns:a16="http://schemas.microsoft.com/office/drawing/2014/main" id="{5EFA95C1-3681-4F6D-ADDA-556EC08FD2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B5F5B0-E433-4186-94AD-35E1137E23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1E633A-B6EB-4A93-9713-531EC0F4D56B}" type="slidenum">
              <a:rPr lang="nl-NL" altLang="en-US"/>
              <a:pPr/>
              <a:t>14</a:t>
            </a:fld>
            <a:endParaRPr lang="nl-NL" altLang="en-US"/>
          </a:p>
        </p:txBody>
      </p:sp>
      <p:sp>
        <p:nvSpPr>
          <p:cNvPr id="929794" name="Slide Image Placeholder 1">
            <a:extLst>
              <a:ext uri="{FF2B5EF4-FFF2-40B4-BE49-F238E27FC236}">
                <a16:creationId xmlns:a16="http://schemas.microsoft.com/office/drawing/2014/main" id="{C2E96885-167D-4AB6-9508-F9B8AB89FA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9795" name="Notes Placeholder 2">
            <a:extLst>
              <a:ext uri="{FF2B5EF4-FFF2-40B4-BE49-F238E27FC236}">
                <a16:creationId xmlns:a16="http://schemas.microsoft.com/office/drawing/2014/main" id="{D6914FA0-DFA7-40A7-AB15-345B144A12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929796" name="Slide Number Placeholder 3">
            <a:extLst>
              <a:ext uri="{FF2B5EF4-FFF2-40B4-BE49-F238E27FC236}">
                <a16:creationId xmlns:a16="http://schemas.microsoft.com/office/drawing/2014/main" id="{80A5E935-1709-4889-A6C1-78D0C5D8F77B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B0FDB05F-7129-490E-B6E4-713111550B14}" type="slidenum">
              <a:rPr lang="en-US" altLang="en-US" sz="1200"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14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B5F5B0-E433-4186-94AD-35E1137E23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1E633A-B6EB-4A93-9713-531EC0F4D56B}" type="slidenum">
              <a:rPr lang="nl-NL" altLang="en-US"/>
              <a:pPr/>
              <a:t>15</a:t>
            </a:fld>
            <a:endParaRPr lang="nl-NL" altLang="en-US"/>
          </a:p>
        </p:txBody>
      </p:sp>
      <p:sp>
        <p:nvSpPr>
          <p:cNvPr id="929794" name="Slide Image Placeholder 1">
            <a:extLst>
              <a:ext uri="{FF2B5EF4-FFF2-40B4-BE49-F238E27FC236}">
                <a16:creationId xmlns:a16="http://schemas.microsoft.com/office/drawing/2014/main" id="{C2E96885-167D-4AB6-9508-F9B8AB89FA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9795" name="Notes Placeholder 2">
            <a:extLst>
              <a:ext uri="{FF2B5EF4-FFF2-40B4-BE49-F238E27FC236}">
                <a16:creationId xmlns:a16="http://schemas.microsoft.com/office/drawing/2014/main" id="{D6914FA0-DFA7-40A7-AB15-345B144A12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929796" name="Slide Number Placeholder 3">
            <a:extLst>
              <a:ext uri="{FF2B5EF4-FFF2-40B4-BE49-F238E27FC236}">
                <a16:creationId xmlns:a16="http://schemas.microsoft.com/office/drawing/2014/main" id="{80A5E935-1709-4889-A6C1-78D0C5D8F77B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B0FDB05F-7129-490E-B6E4-713111550B14}" type="slidenum">
              <a:rPr lang="en-US" altLang="en-US" sz="1200"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15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078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23AE85-D2C4-44E0-9EB4-46B8AEBFBA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6D4648-DEEB-4314-A0B7-17610D153DF0}" type="slidenum">
              <a:rPr lang="nl-NL" altLang="en-US"/>
              <a:pPr/>
              <a:t>16</a:t>
            </a:fld>
            <a:endParaRPr lang="nl-NL" altLang="en-US"/>
          </a:p>
        </p:txBody>
      </p:sp>
      <p:sp>
        <p:nvSpPr>
          <p:cNvPr id="942082" name="Rectangle 7">
            <a:extLst>
              <a:ext uri="{FF2B5EF4-FFF2-40B4-BE49-F238E27FC236}">
                <a16:creationId xmlns:a16="http://schemas.microsoft.com/office/drawing/2014/main" id="{AB2C5DC8-E8F1-49E4-9696-61159436365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8F4F58BF-87B2-40AE-815A-C6879B6BC391}" type="slidenum">
              <a:rPr lang="en-US" altLang="en-US" sz="1200"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16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942083" name="Rectangle 2">
            <a:extLst>
              <a:ext uri="{FF2B5EF4-FFF2-40B4-BE49-F238E27FC236}">
                <a16:creationId xmlns:a16="http://schemas.microsoft.com/office/drawing/2014/main" id="{70EC7996-0992-46F0-8177-AF2C921D7E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084" name="Rectangle 3">
            <a:extLst>
              <a:ext uri="{FF2B5EF4-FFF2-40B4-BE49-F238E27FC236}">
                <a16:creationId xmlns:a16="http://schemas.microsoft.com/office/drawing/2014/main" id="{EB542417-6989-4A3F-B95A-B5098F5AC0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Show an example of a risk assessments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F92FF-5C88-40C4-8AF9-056E6130827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037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B30F65-A05D-4A6E-94BB-95A48C9458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873CA4-6A78-4EBA-B61E-8950B58522C5}" type="slidenum">
              <a:rPr lang="nl-NL" altLang="en-US"/>
              <a:pPr/>
              <a:t>20</a:t>
            </a:fld>
            <a:endParaRPr lang="nl-NL" altLang="en-US"/>
          </a:p>
        </p:txBody>
      </p:sp>
      <p:sp>
        <p:nvSpPr>
          <p:cNvPr id="966658" name="Rectangle 7">
            <a:extLst>
              <a:ext uri="{FF2B5EF4-FFF2-40B4-BE49-F238E27FC236}">
                <a16:creationId xmlns:a16="http://schemas.microsoft.com/office/drawing/2014/main" id="{2DB9CA52-7B60-4F08-B047-CD4C8A3CBF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C307BE7A-9E20-4429-8835-84C5DE62DB66}" type="slidenum">
              <a:rPr lang="en-US" altLang="en-US" sz="1200"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20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966659" name="Rectangle 2">
            <a:extLst>
              <a:ext uri="{FF2B5EF4-FFF2-40B4-BE49-F238E27FC236}">
                <a16:creationId xmlns:a16="http://schemas.microsoft.com/office/drawing/2014/main" id="{8265CB8F-10D2-4034-9C5E-C6CE1BC304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6660" name="Rectangle 3">
            <a:extLst>
              <a:ext uri="{FF2B5EF4-FFF2-40B4-BE49-F238E27FC236}">
                <a16:creationId xmlns:a16="http://schemas.microsoft.com/office/drawing/2014/main" id="{DB1812C6-B95E-45F9-800E-AF3FDB93E7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356D2E-4421-47F2-91AB-2D8EF9F684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D6C710-32CF-45A5-BA1D-098E3E590BA7}" type="slidenum">
              <a:rPr lang="nl-NL" altLang="en-US"/>
              <a:pPr/>
              <a:t>21</a:t>
            </a:fld>
            <a:endParaRPr lang="nl-NL" altLang="en-US"/>
          </a:p>
        </p:txBody>
      </p:sp>
      <p:sp>
        <p:nvSpPr>
          <p:cNvPr id="972802" name="Rectangle 7">
            <a:extLst>
              <a:ext uri="{FF2B5EF4-FFF2-40B4-BE49-F238E27FC236}">
                <a16:creationId xmlns:a16="http://schemas.microsoft.com/office/drawing/2014/main" id="{6463EA74-7C64-4699-9DE7-6702BC13BB0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8DD1D87B-6C02-4E00-8121-EC68DDF4E0A1}" type="slidenum">
              <a:rPr lang="en-US" altLang="en-US" sz="1200"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21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972803" name="Rectangle 2">
            <a:extLst>
              <a:ext uri="{FF2B5EF4-FFF2-40B4-BE49-F238E27FC236}">
                <a16:creationId xmlns:a16="http://schemas.microsoft.com/office/drawing/2014/main" id="{950F0B18-2CEB-4FA8-8033-53DDC236A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04" name="Rectangle 3">
            <a:extLst>
              <a:ext uri="{FF2B5EF4-FFF2-40B4-BE49-F238E27FC236}">
                <a16:creationId xmlns:a16="http://schemas.microsoft.com/office/drawing/2014/main" id="{D4C792AC-B72D-4C78-A63A-F70151B251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3E2460-7FF9-41DD-971E-97A297DF84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00C23A-600A-4343-A5A2-D3934A6DD002}" type="slidenum">
              <a:rPr lang="nl-NL" altLang="en-US"/>
              <a:pPr/>
              <a:t>22</a:t>
            </a:fld>
            <a:endParaRPr lang="nl-NL" altLang="en-US"/>
          </a:p>
        </p:txBody>
      </p:sp>
      <p:sp>
        <p:nvSpPr>
          <p:cNvPr id="984066" name="Slide Image Placeholder 1">
            <a:extLst>
              <a:ext uri="{FF2B5EF4-FFF2-40B4-BE49-F238E27FC236}">
                <a16:creationId xmlns:a16="http://schemas.microsoft.com/office/drawing/2014/main" id="{4FEFE45D-EBF4-4336-BFC0-4969E93783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4067" name="Notes Placeholder 2">
            <a:extLst>
              <a:ext uri="{FF2B5EF4-FFF2-40B4-BE49-F238E27FC236}">
                <a16:creationId xmlns:a16="http://schemas.microsoft.com/office/drawing/2014/main" id="{9E429DF4-C639-485B-BE76-D55A4C1A98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984068" name="Slide Number Placeholder 3">
            <a:extLst>
              <a:ext uri="{FF2B5EF4-FFF2-40B4-BE49-F238E27FC236}">
                <a16:creationId xmlns:a16="http://schemas.microsoft.com/office/drawing/2014/main" id="{7CE15315-96E6-4471-A355-0C5E9D9A30C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3207262F-DDA3-4018-AA1F-53A77D0C7C5D}" type="slidenum">
              <a:rPr lang="en-GB" altLang="en-US" sz="1200"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22</a:t>
            </a:fld>
            <a:endParaRPr lang="en-GB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95A7D9-6225-4395-ABDC-6EEFC545F7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4AD367-F50F-4D91-85A7-17848743AC5C}" type="slidenum">
              <a:rPr lang="nl-NL" altLang="en-US"/>
              <a:pPr/>
              <a:t>23</a:t>
            </a:fld>
            <a:endParaRPr lang="nl-NL" altLang="en-US"/>
          </a:p>
        </p:txBody>
      </p:sp>
      <p:sp>
        <p:nvSpPr>
          <p:cNvPr id="990210" name="Slide Image Placeholder 1">
            <a:extLst>
              <a:ext uri="{FF2B5EF4-FFF2-40B4-BE49-F238E27FC236}">
                <a16:creationId xmlns:a16="http://schemas.microsoft.com/office/drawing/2014/main" id="{E136011F-3CF7-45FF-B902-7220E28898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0211" name="Notes Placeholder 2">
            <a:extLst>
              <a:ext uri="{FF2B5EF4-FFF2-40B4-BE49-F238E27FC236}">
                <a16:creationId xmlns:a16="http://schemas.microsoft.com/office/drawing/2014/main" id="{65ECEEC4-BA86-43B9-AB6E-1109C5AC41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GB" altLang="en-US" dirty="0"/>
              <a:t>Ask the students which circle is the largest</a:t>
            </a:r>
          </a:p>
          <a:p>
            <a:pPr>
              <a:spcBef>
                <a:spcPct val="0"/>
              </a:spcBef>
            </a:pPr>
            <a:endParaRPr lang="en-GB" altLang="en-US" dirty="0"/>
          </a:p>
          <a:p>
            <a:pPr>
              <a:spcBef>
                <a:spcPct val="0"/>
              </a:spcBef>
            </a:pPr>
            <a:r>
              <a:rPr lang="en-GB" altLang="en-US" dirty="0"/>
              <a:t>They are in fact the same size</a:t>
            </a:r>
          </a:p>
        </p:txBody>
      </p:sp>
      <p:sp>
        <p:nvSpPr>
          <p:cNvPr id="990212" name="Slide Number Placeholder 3">
            <a:extLst>
              <a:ext uri="{FF2B5EF4-FFF2-40B4-BE49-F238E27FC236}">
                <a16:creationId xmlns:a16="http://schemas.microsoft.com/office/drawing/2014/main" id="{905CC155-D164-467D-BD92-EBE6E4846C56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07CA1708-9933-4875-B9BE-BC7A44B4468B}" type="slidenum">
              <a:rPr lang="en-GB" altLang="en-US" sz="1200"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23</a:t>
            </a:fld>
            <a:endParaRPr lang="en-GB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3E20CF8-140F-4B51-964E-D56DDE8256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EC40B1-F925-481C-8E58-C5FAA480509D}" type="slidenum">
              <a:rPr lang="nl-NL" altLang="en-US"/>
              <a:pPr/>
              <a:t>3</a:t>
            </a:fld>
            <a:endParaRPr lang="nl-NL" altLang="en-US"/>
          </a:p>
        </p:txBody>
      </p:sp>
      <p:sp>
        <p:nvSpPr>
          <p:cNvPr id="1057794" name="Rectangle 2">
            <a:extLst>
              <a:ext uri="{FF2B5EF4-FFF2-40B4-BE49-F238E27FC236}">
                <a16:creationId xmlns:a16="http://schemas.microsoft.com/office/drawing/2014/main" id="{5D29A2D2-7472-4892-8F69-D1B36448E4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057795" name="Rectangle 3">
            <a:extLst>
              <a:ext uri="{FF2B5EF4-FFF2-40B4-BE49-F238E27FC236}">
                <a16:creationId xmlns:a16="http://schemas.microsoft.com/office/drawing/2014/main" id="{5EFA95C1-3681-4F6D-ADDA-556EC08FD2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1744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1ADF0E1-4A3A-4057-BF24-CC163743F2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6192A-A063-48D3-98C9-03119FEEE52A}" type="slidenum">
              <a:rPr lang="nl-NL" altLang="en-US"/>
              <a:pPr/>
              <a:t>4</a:t>
            </a:fld>
            <a:endParaRPr lang="nl-NL" altLang="en-US"/>
          </a:p>
        </p:txBody>
      </p:sp>
      <p:sp>
        <p:nvSpPr>
          <p:cNvPr id="866306" name="Rectangle 7">
            <a:extLst>
              <a:ext uri="{FF2B5EF4-FFF2-40B4-BE49-F238E27FC236}">
                <a16:creationId xmlns:a16="http://schemas.microsoft.com/office/drawing/2014/main" id="{F80CCDF6-F8B2-45C9-8094-BC060BC397D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5D698ADD-1F83-4D75-83DD-BC428F8085BF}" type="slidenum">
              <a:rPr lang="en-GB" altLang="en-US" sz="1200"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4</a:t>
            </a:fld>
            <a:endParaRPr lang="en-GB" altLang="en-US" sz="1200">
              <a:latin typeface="Calibri" panose="020F0502020204030204" pitchFamily="34" charset="0"/>
            </a:endParaRPr>
          </a:p>
        </p:txBody>
      </p:sp>
      <p:sp>
        <p:nvSpPr>
          <p:cNvPr id="866307" name="Rectangle 2">
            <a:extLst>
              <a:ext uri="{FF2B5EF4-FFF2-40B4-BE49-F238E27FC236}">
                <a16:creationId xmlns:a16="http://schemas.microsoft.com/office/drawing/2014/main" id="{E714DEAA-9A05-4236-8599-1094308631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90563"/>
            <a:ext cx="6075362" cy="3417887"/>
          </a:xfrm>
          <a:ln/>
        </p:spPr>
      </p:sp>
      <p:sp>
        <p:nvSpPr>
          <p:cNvPr id="866308" name="Rectangle 3">
            <a:extLst>
              <a:ext uri="{FF2B5EF4-FFF2-40B4-BE49-F238E27FC236}">
                <a16:creationId xmlns:a16="http://schemas.microsoft.com/office/drawing/2014/main" id="{4F3B1D90-A5EC-4FEE-A6F9-8E9E4CAB60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0787" cy="4116387"/>
          </a:xfrm>
        </p:spPr>
        <p:txBody>
          <a:bodyPr/>
          <a:lstStyle/>
          <a:p>
            <a:pPr eaLnBrk="0" hangingPunct="0">
              <a:buClrTx/>
              <a:buFontTx/>
              <a:buNone/>
            </a:pPr>
            <a:endParaRPr lang="en-GB" alt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hangingPunct="0"/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Reasonable Practicability is the balance between: -</a:t>
            </a:r>
          </a:p>
          <a:p>
            <a:pPr eaLnBrk="0" hangingPunct="0">
              <a:buClrTx/>
              <a:buFontTx/>
              <a:buNone/>
            </a:pPr>
            <a:endParaRPr lang="en-GB" alt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ClrTx/>
              <a:buFontTx/>
              <a:buNone/>
            </a:pPr>
            <a:r>
              <a:rPr lang="en-GB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risk of something going wrong</a:t>
            </a:r>
          </a:p>
          <a:p>
            <a:pPr eaLnBrk="0" hangingPunct="0">
              <a:buClrTx/>
              <a:buFontTx/>
              <a:buNone/>
            </a:pPr>
            <a:endParaRPr lang="en-GB" alt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ClrTx/>
              <a:buFontTx/>
              <a:buNone/>
            </a:pPr>
            <a:r>
              <a:rPr lang="en-GB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 SEVERITY X LIKELIHOOD  OF OCCURRENCE</a:t>
            </a:r>
          </a:p>
          <a:p>
            <a:pPr eaLnBrk="0" hangingPunct="0">
              <a:buClrTx/>
              <a:buFontTx/>
              <a:buNone/>
            </a:pPr>
            <a:endParaRPr lang="en-GB" alt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ClrTx/>
              <a:buFontTx/>
              <a:buNone/>
            </a:pPr>
            <a:r>
              <a:rPr lang="en-GB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</a:t>
            </a:r>
          </a:p>
          <a:p>
            <a:pPr eaLnBrk="0" hangingPunct="0">
              <a:buClrTx/>
              <a:buFontTx/>
              <a:buNone/>
            </a:pPr>
            <a:endParaRPr lang="en-GB" alt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ClrTx/>
              <a:buFontTx/>
              <a:buNone/>
            </a:pPr>
            <a:r>
              <a:rPr lang="en-GB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TIME, COST, TROUBLE, DIFFICULTY of putting in control measures</a:t>
            </a:r>
          </a:p>
          <a:p>
            <a:pPr eaLnBrk="0" hangingPunct="0">
              <a:buClrTx/>
              <a:buFontTx/>
              <a:buNone/>
            </a:pPr>
            <a:endParaRPr lang="en-GB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B2AA72-2817-4270-B661-10B589D97E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64674A-130C-4C76-BECE-17DF6E596768}" type="slidenum">
              <a:rPr lang="nl-NL" altLang="en-US"/>
              <a:pPr/>
              <a:t>5</a:t>
            </a:fld>
            <a:endParaRPr lang="nl-NL" altLang="en-US"/>
          </a:p>
        </p:txBody>
      </p:sp>
      <p:sp>
        <p:nvSpPr>
          <p:cNvPr id="805890" name="Slide Image Placeholder 1">
            <a:extLst>
              <a:ext uri="{FF2B5EF4-FFF2-40B4-BE49-F238E27FC236}">
                <a16:creationId xmlns:a16="http://schemas.microsoft.com/office/drawing/2014/main" id="{F7955A1A-30E5-4207-B103-0F04DDB042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5891" name="Notes Placeholder 2">
            <a:extLst>
              <a:ext uri="{FF2B5EF4-FFF2-40B4-BE49-F238E27FC236}">
                <a16:creationId xmlns:a16="http://schemas.microsoft.com/office/drawing/2014/main" id="{3C767931-4272-46E4-9EB8-2B48EE21A2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805892" name="Slide Number Placeholder 3">
            <a:extLst>
              <a:ext uri="{FF2B5EF4-FFF2-40B4-BE49-F238E27FC236}">
                <a16:creationId xmlns:a16="http://schemas.microsoft.com/office/drawing/2014/main" id="{6D7AC500-EAEC-4191-BB98-DCCC60E4FD5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defTabSz="7810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7810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defTabSz="7810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defTabSz="7810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defTabSz="7810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81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81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81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81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buClrTx/>
              <a:buFontTx/>
              <a:buNone/>
            </a:pPr>
            <a:fld id="{9035405C-F593-474B-8645-02872F9A7FDA}" type="slidenum">
              <a:rPr lang="en-GB" altLang="en-US" sz="1000">
                <a:latin typeface="Times New Roman" panose="02020603050405020304" pitchFamily="18" charset="0"/>
                <a:ea typeface="ヒラギノ角ゴ Pro W3"/>
                <a:cs typeface="ヒラギノ角ゴ Pro W3"/>
              </a:rPr>
              <a:pPr algn="r" eaLnBrk="0" hangingPunct="0">
                <a:buClrTx/>
                <a:buFontTx/>
                <a:buNone/>
              </a:pPr>
              <a:t>5</a:t>
            </a:fld>
            <a:endParaRPr lang="en-GB" altLang="en-US" sz="1000">
              <a:latin typeface="Times New Roman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3412D435-47F3-4DB1-A1F3-B57773A022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EF38BF-986D-49B3-AC0E-827C9907A036}" type="slidenum">
              <a:rPr lang="nl-NL" altLang="en-US"/>
              <a:pPr/>
              <a:t>6</a:t>
            </a:fld>
            <a:endParaRPr lang="nl-NL" altLang="en-US"/>
          </a:p>
        </p:txBody>
      </p:sp>
      <p:sp>
        <p:nvSpPr>
          <p:cNvPr id="888834" name="Rectangle 7">
            <a:extLst>
              <a:ext uri="{FF2B5EF4-FFF2-40B4-BE49-F238E27FC236}">
                <a16:creationId xmlns:a16="http://schemas.microsoft.com/office/drawing/2014/main" id="{A1D43908-64D2-419E-8E0D-76F51C36B13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defTabSz="74771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74771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defTabSz="74771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defTabSz="74771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defTabSz="74771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47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47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47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47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buClrTx/>
              <a:buFontTx/>
              <a:buNone/>
            </a:pPr>
            <a:fld id="{5BE1B523-45C7-446A-983C-D98A1A84F0AB}" type="slidenum">
              <a:rPr lang="en-GB" altLang="en-US" sz="1200">
                <a:latin typeface="Times New Roman" panose="02020603050405020304" pitchFamily="18" charset="0"/>
              </a:rPr>
              <a:pPr algn="r" eaLnBrk="0" hangingPunct="0">
                <a:buClrTx/>
                <a:buFontTx/>
                <a:buNone/>
              </a:pPr>
              <a:t>6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A33B7E-8B0F-4B65-BFF8-4526487C70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CD06F-A1E7-4B42-91B8-EC5BB0352124}" type="slidenum">
              <a:rPr lang="nl-NL" altLang="en-US"/>
              <a:pPr/>
              <a:t>8</a:t>
            </a:fld>
            <a:endParaRPr lang="nl-NL" altLang="en-US"/>
          </a:p>
        </p:txBody>
      </p:sp>
      <p:sp>
        <p:nvSpPr>
          <p:cNvPr id="944130" name="Rectangle 7">
            <a:extLst>
              <a:ext uri="{FF2B5EF4-FFF2-40B4-BE49-F238E27FC236}">
                <a16:creationId xmlns:a16="http://schemas.microsoft.com/office/drawing/2014/main" id="{136F6D38-C8EA-4718-B0DF-3D32C52A13D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998038CF-3DFE-47B1-AFEB-5B5DED6DFC0D}" type="slidenum">
              <a:rPr lang="en-US" altLang="en-US" sz="1200"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8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944131" name="Rectangle 2">
            <a:extLst>
              <a:ext uri="{FF2B5EF4-FFF2-40B4-BE49-F238E27FC236}">
                <a16:creationId xmlns:a16="http://schemas.microsoft.com/office/drawing/2014/main" id="{21DDCEAC-3E7A-428A-B933-7CF1CA5796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4132" name="Rectangle 3">
            <a:extLst>
              <a:ext uri="{FF2B5EF4-FFF2-40B4-BE49-F238E27FC236}">
                <a16:creationId xmlns:a16="http://schemas.microsoft.com/office/drawing/2014/main" id="{76885C9F-53BC-4723-AAC6-482EA72F5D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575A5FD-E3FC-4620-B60E-5369CE6E7F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57A447-478C-4465-818E-742827C16AC8}" type="slidenum">
              <a:rPr lang="nl-NL" altLang="en-US"/>
              <a:pPr/>
              <a:t>11</a:t>
            </a:fld>
            <a:endParaRPr lang="nl-NL" altLang="en-US"/>
          </a:p>
        </p:txBody>
      </p:sp>
      <p:sp>
        <p:nvSpPr>
          <p:cNvPr id="909314" name="Rectangle 7">
            <a:extLst>
              <a:ext uri="{FF2B5EF4-FFF2-40B4-BE49-F238E27FC236}">
                <a16:creationId xmlns:a16="http://schemas.microsoft.com/office/drawing/2014/main" id="{BCD4DD0E-73F8-434B-8106-088DEEC56A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C61559F4-88AE-49BE-AFC0-54194C942D4C}" type="slidenum">
              <a:rPr lang="en-US" altLang="en-US" sz="1200"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11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909315" name="Rectangle 2">
            <a:extLst>
              <a:ext uri="{FF2B5EF4-FFF2-40B4-BE49-F238E27FC236}">
                <a16:creationId xmlns:a16="http://schemas.microsoft.com/office/drawing/2014/main" id="{3EEE4920-5807-4650-8467-48AF610441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6" name="Rectangle 3">
            <a:extLst>
              <a:ext uri="{FF2B5EF4-FFF2-40B4-BE49-F238E27FC236}">
                <a16:creationId xmlns:a16="http://schemas.microsoft.com/office/drawing/2014/main" id="{46200F01-1C14-47CC-9637-29DFCE5F6E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6C29E2F-0BA0-411B-9785-3620E17115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CE566D-1ED0-43D5-91A7-8671822C5B3C}" type="slidenum">
              <a:rPr lang="nl-NL" altLang="en-US"/>
              <a:pPr/>
              <a:t>12</a:t>
            </a:fld>
            <a:endParaRPr lang="nl-NL" altLang="en-US"/>
          </a:p>
        </p:txBody>
      </p:sp>
      <p:sp>
        <p:nvSpPr>
          <p:cNvPr id="915458" name="Slide Image Placeholder 1">
            <a:extLst>
              <a:ext uri="{FF2B5EF4-FFF2-40B4-BE49-F238E27FC236}">
                <a16:creationId xmlns:a16="http://schemas.microsoft.com/office/drawing/2014/main" id="{6263DD85-A09A-4852-AF9A-1D0656B9F4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5459" name="Notes Placeholder 2">
            <a:extLst>
              <a:ext uri="{FF2B5EF4-FFF2-40B4-BE49-F238E27FC236}">
                <a16:creationId xmlns:a16="http://schemas.microsoft.com/office/drawing/2014/main" id="{69610797-19EF-41E8-8724-494874485B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915460" name="Slide Number Placeholder 3">
            <a:extLst>
              <a:ext uri="{FF2B5EF4-FFF2-40B4-BE49-F238E27FC236}">
                <a16:creationId xmlns:a16="http://schemas.microsoft.com/office/drawing/2014/main" id="{A7C5A641-A5E4-4310-A132-39AE933AC9E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204F9144-B977-4022-864F-78CB4DDD1A38}" type="slidenum">
              <a:rPr lang="en-GB" altLang="en-US" sz="1200"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12</a:t>
            </a:fld>
            <a:endParaRPr lang="en-GB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963129-0006-43CC-BEF4-33F33A6319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6D6EB0-657E-48C7-B0EA-9BF7951B5647}" type="slidenum">
              <a:rPr lang="nl-NL" altLang="en-US"/>
              <a:pPr/>
              <a:t>13</a:t>
            </a:fld>
            <a:endParaRPr lang="nl-NL" altLang="en-US"/>
          </a:p>
        </p:txBody>
      </p:sp>
      <p:sp>
        <p:nvSpPr>
          <p:cNvPr id="927746" name="Slide Image Placeholder 1">
            <a:extLst>
              <a:ext uri="{FF2B5EF4-FFF2-40B4-BE49-F238E27FC236}">
                <a16:creationId xmlns:a16="http://schemas.microsoft.com/office/drawing/2014/main" id="{4304A84D-241F-46F6-A667-208F5EF80B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7747" name="Notes Placeholder 2">
            <a:extLst>
              <a:ext uri="{FF2B5EF4-FFF2-40B4-BE49-F238E27FC236}">
                <a16:creationId xmlns:a16="http://schemas.microsoft.com/office/drawing/2014/main" id="{5B87EE9D-4155-4345-8730-F418E4B919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927748" name="Slide Number Placeholder 3">
            <a:extLst>
              <a:ext uri="{FF2B5EF4-FFF2-40B4-BE49-F238E27FC236}">
                <a16:creationId xmlns:a16="http://schemas.microsoft.com/office/drawing/2014/main" id="{DD75D6B6-677C-4F0F-9C37-6DCBAD351AD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4992568C-FB79-46E2-85DA-A75362527EE5}" type="slidenum">
              <a:rPr lang="en-US" altLang="en-US" sz="1200"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13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D5752-3DF1-4A7D-988B-B3FA9AEAD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A6C91-C9FF-4A60-BACC-BEDD0000A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26439-04F6-4513-923C-2AC3531CD8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13A97F-5787-4747-AED0-E761FC56D310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1152A-1533-4EEC-BECA-5A427E58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Risk Assessment Training</a:t>
            </a:r>
          </a:p>
        </p:txBody>
      </p:sp>
    </p:spTree>
    <p:extLst>
      <p:ext uri="{BB962C8B-B14F-4D97-AF65-F5344CB8AC3E}">
        <p14:creationId xmlns:p14="http://schemas.microsoft.com/office/powerpoint/2010/main" val="28964433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61860" y="1102038"/>
            <a:ext cx="10196034" cy="2338388"/>
          </a:xfrm>
        </p:spPr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Risk Assessments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7666">
            <a:off x="8161045" y="4454605"/>
            <a:ext cx="3013656" cy="128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48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223" y="1215515"/>
            <a:ext cx="10496290" cy="4449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SzPct val="160000"/>
              <a:tabLst>
                <a:tab pos="287338" algn="l"/>
              </a:tabLst>
            </a:pPr>
            <a:r>
              <a:rPr lang="en-US" sz="2400" cap="all" dirty="0"/>
              <a:t>What makes a person competent?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87338" algn="l"/>
              </a:tabLst>
            </a:pPr>
            <a:r>
              <a:rPr lang="en-US" sz="2400" cap="all" dirty="0"/>
              <a:t>Knowledge and experience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87338" algn="l"/>
              </a:tabLst>
            </a:pPr>
            <a:r>
              <a:rPr lang="en-US" sz="2400" cap="all" dirty="0"/>
              <a:t>Familiarity with:- workplace, work activities/methods, organization, other issues and information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87338" algn="l"/>
              </a:tabLst>
            </a:pPr>
            <a:r>
              <a:rPr lang="en-US" sz="2400" cap="all" dirty="0"/>
              <a:t>Training and qualifications, Risk assessment skills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87338" algn="l"/>
              </a:tabLst>
            </a:pPr>
            <a:r>
              <a:rPr lang="en-US" sz="2400" cap="all" dirty="0"/>
              <a:t>Personal qualities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87338" algn="l"/>
              </a:tabLst>
            </a:pPr>
            <a:r>
              <a:rPr lang="en-US" sz="2400" cap="all" dirty="0"/>
              <a:t>The Ability to </a:t>
            </a:r>
            <a:r>
              <a:rPr lang="en-GB" sz="2400" cap="all" dirty="0"/>
              <a:t>recognise</a:t>
            </a:r>
            <a:r>
              <a:rPr lang="en-US" sz="2400" cap="all" dirty="0"/>
              <a:t> our own limitations and when to obtain advice, information and guidance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34927" y="552611"/>
            <a:ext cx="10396882" cy="662904"/>
          </a:xfrm>
        </p:spPr>
        <p:txBody>
          <a:bodyPr>
            <a:normAutofit fontScale="90000"/>
          </a:bodyPr>
          <a:lstStyle/>
          <a:p>
            <a:r>
              <a:rPr lang="en-GB" sz="4800" dirty="0"/>
              <a:t>Competence of Risk Assessors</a:t>
            </a:r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</p:spTree>
    <p:extLst>
      <p:ext uri="{BB962C8B-B14F-4D97-AF65-F5344CB8AC3E}">
        <p14:creationId xmlns:p14="http://schemas.microsoft.com/office/powerpoint/2010/main" val="4110751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Rectangle 2">
            <a:extLst>
              <a:ext uri="{FF2B5EF4-FFF2-40B4-BE49-F238E27FC236}">
                <a16:creationId xmlns:a16="http://schemas.microsoft.com/office/drawing/2014/main" id="{EBC4706C-F824-4C60-9C78-664D33F38FC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1" y="602196"/>
            <a:ext cx="8229600" cy="649287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0" bIns="45720" rtlCol="0" anchor="ctr">
            <a:noAutofit/>
          </a:bodyPr>
          <a:lstStyle/>
          <a:p>
            <a:r>
              <a:rPr lang="en-GB" altLang="en-US" sz="4800"/>
              <a:t>The 5 Steps to Risk Assessment</a:t>
            </a:r>
          </a:p>
        </p:txBody>
      </p:sp>
      <p:pic>
        <p:nvPicPr>
          <p:cNvPr id="908291" name="Picture 2" descr="http://lh3.ggpht.com/_ZCAc9c80CqQ/S1V4XGxhTaI/AAAAAAAAA0Q/Jrr3m8kUy2U/CD011.jpg">
            <a:extLst>
              <a:ext uri="{FF2B5EF4-FFF2-40B4-BE49-F238E27FC236}">
                <a16:creationId xmlns:a16="http://schemas.microsoft.com/office/drawing/2014/main" id="{00D0C8CE-6612-4F0A-B696-E7761081D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140" y="1468300"/>
            <a:ext cx="5499719" cy="349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5ABFF7CD-0D50-4B15-86F6-00161DFB73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Title 1">
            <a:extLst>
              <a:ext uri="{FF2B5EF4-FFF2-40B4-BE49-F238E27FC236}">
                <a16:creationId xmlns:a16="http://schemas.microsoft.com/office/drawing/2014/main" id="{68A17598-EB5D-4250-A960-37DB774016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1847" y="566530"/>
            <a:ext cx="8337550" cy="552587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0" bIns="45720" rtlCol="0" anchor="ctr">
            <a:noAutofit/>
          </a:bodyPr>
          <a:lstStyle/>
          <a:p>
            <a:r>
              <a:rPr lang="en-GB" altLang="en-US" sz="4800" dirty="0"/>
              <a:t>Step 1 Hazard Identification</a:t>
            </a:r>
          </a:p>
        </p:txBody>
      </p:sp>
      <p:sp>
        <p:nvSpPr>
          <p:cNvPr id="914435" name="Content Placeholder 2">
            <a:extLst>
              <a:ext uri="{FF2B5EF4-FFF2-40B4-BE49-F238E27FC236}">
                <a16:creationId xmlns:a16="http://schemas.microsoft.com/office/drawing/2014/main" id="{96A4B569-AEA4-4BCE-A169-8F93DBDC9F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41847" y="1355727"/>
            <a:ext cx="10360161" cy="3991526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376238" indent="-376238"/>
            <a:r>
              <a:rPr lang="en-GB" altLang="en-US" sz="1800" dirty="0"/>
              <a:t>Risk assessment should be task based.  You cannot adequately risk assess without watching the tasks</a:t>
            </a:r>
          </a:p>
          <a:p>
            <a:pPr marL="376238" indent="-376238"/>
            <a:r>
              <a:rPr lang="en-GB" altLang="en-US" sz="1800" dirty="0"/>
              <a:t>Analyse all parts of the tasks, for example: - operational, cleaning, maintenance, inspection</a:t>
            </a:r>
          </a:p>
          <a:p>
            <a:pPr marL="376238" indent="-376238"/>
            <a:r>
              <a:rPr lang="en-GB" altLang="en-US" sz="1800" dirty="0"/>
              <a:t>Look for what could foreseeably go wrong</a:t>
            </a:r>
          </a:p>
          <a:p>
            <a:pPr marL="376238" indent="-376238"/>
            <a:r>
              <a:rPr lang="en-GB" altLang="en-US" sz="1800" dirty="0"/>
              <a:t>Consider: - </a:t>
            </a:r>
          </a:p>
          <a:p>
            <a:pPr marL="833438" lvl="1" indent="-376238"/>
            <a:r>
              <a:rPr lang="en-GB" altLang="en-US" dirty="0"/>
              <a:t>People (all persons that could be harmed), Equipment, Environment in which persons are working, Materials and Substances</a:t>
            </a:r>
          </a:p>
          <a:p>
            <a:pPr marL="376238" indent="-376238"/>
            <a:r>
              <a:rPr lang="en-GB" altLang="en-US" sz="1800" dirty="0"/>
              <a:t>Look for Safety and Health Hazards</a:t>
            </a:r>
          </a:p>
          <a:p>
            <a:pPr marL="376238" indent="-376238"/>
            <a:r>
              <a:rPr lang="en-GB" altLang="en-US" sz="1800" dirty="0"/>
              <a:t>Report immediately major hazards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BB0EDA00-AB44-49A7-8B75-BFDAFB9BA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>
            <a:extLst>
              <a:ext uri="{FF2B5EF4-FFF2-40B4-BE49-F238E27FC236}">
                <a16:creationId xmlns:a16="http://schemas.microsoft.com/office/drawing/2014/main" id="{ED748A8A-1F08-4900-A189-DA8F4C7BC2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1" y="521169"/>
            <a:ext cx="8337550" cy="661917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0" bIns="45720" rtlCol="0" anchor="ctr">
            <a:noAutofit/>
          </a:bodyPr>
          <a:lstStyle/>
          <a:p>
            <a:r>
              <a:rPr lang="en-GB" altLang="en-US" sz="4800" dirty="0"/>
              <a:t>Sources of Information</a:t>
            </a:r>
          </a:p>
        </p:txBody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A5828BBF-4942-4A7F-9BBA-F17415FAC42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801" y="1636782"/>
            <a:ext cx="10475841" cy="3004792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7188" indent="-357188"/>
            <a:r>
              <a:rPr lang="en-GB" altLang="en-US" sz="2400" dirty="0"/>
              <a:t>Observation</a:t>
            </a:r>
            <a:br>
              <a:rPr lang="en-GB" altLang="en-US" sz="2400" dirty="0"/>
            </a:br>
            <a:r>
              <a:rPr lang="en-GB" altLang="en-US" sz="2400" dirty="0"/>
              <a:t>Watch the completion of tasks</a:t>
            </a:r>
          </a:p>
          <a:p>
            <a:pPr marL="357188" indent="-357188"/>
            <a:r>
              <a:rPr lang="en-GB" altLang="en-US" sz="2400" dirty="0"/>
              <a:t>Discussion</a:t>
            </a:r>
          </a:p>
          <a:p>
            <a:pPr marL="357188" lvl="1" indent="0">
              <a:buNone/>
            </a:pPr>
            <a:r>
              <a:rPr lang="en-GB" altLang="en-US" sz="2400" dirty="0"/>
              <a:t>With relevant persons – operators, maintenance engineers, etc.</a:t>
            </a:r>
          </a:p>
          <a:p>
            <a:pPr marL="357188" lvl="1" indent="0">
              <a:buNone/>
            </a:pPr>
            <a:r>
              <a:rPr lang="en-GB" altLang="en-US" sz="2400" dirty="0"/>
              <a:t>These people will be able to provide essential information that would otherwise be missed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0C6223AB-A9C4-410A-A3AA-ECF55B565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3">
            <a:extLst>
              <a:ext uri="{FF2B5EF4-FFF2-40B4-BE49-F238E27FC236}">
                <a16:creationId xmlns:a16="http://schemas.microsoft.com/office/drawing/2014/main" id="{C3415868-84B5-4B22-9847-97D40C2302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801" y="1434569"/>
            <a:ext cx="10396882" cy="3743718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indent="0">
              <a:buClr>
                <a:schemeClr val="bg2"/>
              </a:buClr>
              <a:buNone/>
            </a:pPr>
            <a:r>
              <a:rPr lang="en-GB" altLang="en-US" sz="2400" dirty="0"/>
              <a:t>Documentation.  Internal and external including:-</a:t>
            </a:r>
          </a:p>
          <a:p>
            <a:pPr marL="357188" lvl="1" indent="-357188"/>
            <a:r>
              <a:rPr lang="en-GB" altLang="en-US" sz="2400" dirty="0"/>
              <a:t>Results of inspections, Audit reports</a:t>
            </a:r>
          </a:p>
          <a:p>
            <a:pPr marL="357188" lvl="1" indent="-357188"/>
            <a:r>
              <a:rPr lang="en-GB" altLang="en-US" sz="2400" dirty="0"/>
              <a:t>unsafe acts / unsafe conditions. </a:t>
            </a:r>
          </a:p>
          <a:p>
            <a:pPr marL="357188" lvl="1" indent="-357188"/>
            <a:r>
              <a:rPr lang="en-GB" altLang="en-US" sz="2400" dirty="0"/>
              <a:t>Previous risk assessments.</a:t>
            </a:r>
          </a:p>
          <a:p>
            <a:pPr marL="357188" lvl="1" indent="-357188"/>
            <a:r>
              <a:rPr lang="en-GB" altLang="en-US" sz="2400" dirty="0"/>
              <a:t>Maintenance records</a:t>
            </a:r>
          </a:p>
          <a:p>
            <a:pPr marL="357188" lvl="1" indent="-357188"/>
            <a:r>
              <a:rPr lang="en-GB" altLang="en-US" sz="2400" dirty="0"/>
              <a:t>Internal accident and ill health data relating specifically to this task.</a:t>
            </a:r>
          </a:p>
          <a:p>
            <a:pPr marL="814388" lvl="2" indent="-357188"/>
            <a:r>
              <a:rPr lang="en-GB" altLang="en-US" sz="2200" dirty="0"/>
              <a:t>lack of incidents does not in itself mean low risk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434AB46-D813-4630-9AF6-0687361FC778}"/>
              </a:ext>
            </a:extLst>
          </p:cNvPr>
          <p:cNvSpPr txBox="1">
            <a:spLocks/>
          </p:cNvSpPr>
          <p:nvPr/>
        </p:nvSpPr>
        <p:spPr>
          <a:xfrm>
            <a:off x="685801" y="521169"/>
            <a:ext cx="10396882" cy="661917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800" dirty="0"/>
              <a:t>INTERNAL Sources of Information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5275362-74CF-442C-BD30-5765EF967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3">
            <a:extLst>
              <a:ext uri="{FF2B5EF4-FFF2-40B4-BE49-F238E27FC236}">
                <a16:creationId xmlns:a16="http://schemas.microsoft.com/office/drawing/2014/main" id="{C3415868-84B5-4B22-9847-97D40C2302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801" y="1474324"/>
            <a:ext cx="10396882" cy="3564815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357188" lvl="1" indent="-357188"/>
            <a:r>
              <a:rPr lang="en-GB" altLang="en-US" sz="2400" dirty="0"/>
              <a:t>Relevant legislation</a:t>
            </a:r>
          </a:p>
          <a:p>
            <a:pPr marL="814388" lvl="2" indent="-357188"/>
            <a:r>
              <a:rPr lang="en-GB" altLang="en-US" sz="2200" dirty="0"/>
              <a:t>purpose of RA is to ensure compliance – MHSW Reg 3</a:t>
            </a:r>
          </a:p>
          <a:p>
            <a:pPr marL="814388" lvl="2" indent="-357188"/>
            <a:endParaRPr lang="en-GB" altLang="en-US" sz="2200" dirty="0"/>
          </a:p>
          <a:p>
            <a:pPr marL="357188" lvl="1" indent="-357188"/>
            <a:r>
              <a:rPr lang="en-GB" altLang="en-US" sz="2400" dirty="0"/>
              <a:t>ACOPs, guidance, standards, industry codes, etc.</a:t>
            </a:r>
          </a:p>
          <a:p>
            <a:pPr marL="357188" lvl="1" indent="-357188"/>
            <a:endParaRPr lang="en-GB" altLang="en-US" sz="2400" dirty="0"/>
          </a:p>
          <a:p>
            <a:pPr marL="357188" lvl="1" indent="-357188"/>
            <a:r>
              <a:rPr lang="en-GB" altLang="en-US" sz="2400" dirty="0"/>
              <a:t>External accident and ill health data relating specifically to the job / process, your industry and nationally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434AB46-D813-4630-9AF6-0687361FC778}"/>
              </a:ext>
            </a:extLst>
          </p:cNvPr>
          <p:cNvSpPr txBox="1">
            <a:spLocks/>
          </p:cNvSpPr>
          <p:nvPr/>
        </p:nvSpPr>
        <p:spPr>
          <a:xfrm>
            <a:off x="705680" y="531109"/>
            <a:ext cx="10475842" cy="661917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800" dirty="0"/>
              <a:t>EXTERNAL Sources of Information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B83EB53D-429E-487B-ABCE-E4B4B229C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51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>
            <a:extLst>
              <a:ext uri="{FF2B5EF4-FFF2-40B4-BE49-F238E27FC236}">
                <a16:creationId xmlns:a16="http://schemas.microsoft.com/office/drawing/2014/main" id="{EEE7BA7A-773D-459C-A13B-37CC6E691E6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1" y="539749"/>
            <a:ext cx="9715499" cy="820944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0" bIns="45720" rtlCol="0" anchor="ctr">
            <a:noAutofit/>
          </a:bodyPr>
          <a:lstStyle/>
          <a:p>
            <a:r>
              <a:rPr lang="en-GB" altLang="en-US" sz="4800" dirty="0"/>
              <a:t>Step 2:  Identify the People at Risk</a:t>
            </a:r>
          </a:p>
        </p:txBody>
      </p:sp>
      <p:sp>
        <p:nvSpPr>
          <p:cNvPr id="941059" name="Rectangle 3">
            <a:extLst>
              <a:ext uri="{FF2B5EF4-FFF2-40B4-BE49-F238E27FC236}">
                <a16:creationId xmlns:a16="http://schemas.microsoft.com/office/drawing/2014/main" id="{FAE57243-0126-42F9-93D9-49219068C6A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85801" y="1360694"/>
            <a:ext cx="8229600" cy="3479664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376238" indent="-376238"/>
            <a:r>
              <a:rPr lang="en-GB" altLang="en-US" sz="2400" dirty="0"/>
              <a:t>Employees</a:t>
            </a:r>
          </a:p>
          <a:p>
            <a:pPr marL="376238" indent="-376238"/>
            <a:r>
              <a:rPr lang="en-GB" altLang="en-US" sz="2400" dirty="0"/>
              <a:t>Maintenance staff</a:t>
            </a:r>
          </a:p>
          <a:p>
            <a:pPr marL="376238" indent="-376238"/>
            <a:r>
              <a:rPr lang="en-GB" altLang="en-US" sz="2400" dirty="0"/>
              <a:t>Cleaners</a:t>
            </a:r>
          </a:p>
          <a:p>
            <a:pPr marL="376238" indent="-376238"/>
            <a:r>
              <a:rPr lang="en-GB" altLang="en-US" sz="2400" dirty="0"/>
              <a:t>Contractors</a:t>
            </a:r>
          </a:p>
          <a:p>
            <a:pPr marL="376238" indent="-376238"/>
            <a:r>
              <a:rPr lang="en-GB" altLang="en-US" sz="2400" dirty="0"/>
              <a:t>Visitors</a:t>
            </a:r>
          </a:p>
          <a:p>
            <a:pPr marL="376238" indent="-376238"/>
            <a:r>
              <a:rPr lang="en-GB" altLang="en-US" sz="2400" dirty="0"/>
              <a:t>Members of the public (also trespassers)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F681A05-1790-420D-B081-8DDCFE90D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37391" y="1669419"/>
            <a:ext cx="10396882" cy="36090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57188" indent="-357188">
              <a:buFont typeface="+mj-lt"/>
              <a:buAutoNum type="arabicPeriod"/>
            </a:pPr>
            <a:r>
              <a:rPr lang="en-GB" sz="1800" dirty="0"/>
              <a:t>Insignificant, no injuries / no ill health, negligible property damage.</a:t>
            </a:r>
          </a:p>
          <a:p>
            <a:pPr marL="357188" indent="-357188">
              <a:buFont typeface="+mj-lt"/>
              <a:buAutoNum type="arabicPeriod"/>
            </a:pPr>
            <a:r>
              <a:rPr lang="en-GB" sz="1800" dirty="0"/>
              <a:t>Minor first aid cases, damage with a potential repair cost of less than £10,000.</a:t>
            </a:r>
          </a:p>
          <a:p>
            <a:pPr marL="357188" indent="-357188">
              <a:buFont typeface="+mj-lt"/>
              <a:buAutoNum type="arabicPeriod"/>
            </a:pPr>
            <a:r>
              <a:rPr lang="en-GB" sz="1800" dirty="0"/>
              <a:t>Moderate injuries, resulting in up to 3 days absence from normal duties, damage with a potential cost &gt;£10,000 and &lt;£150,000.</a:t>
            </a:r>
          </a:p>
          <a:p>
            <a:pPr marL="357188" indent="-357188">
              <a:buFont typeface="+mj-lt"/>
              <a:buAutoNum type="arabicPeriod"/>
            </a:pPr>
            <a:r>
              <a:rPr lang="en-GB" sz="1800" dirty="0"/>
              <a:t>Major injuries, resulting in more than 3 days absence from normal duties (includes all RIDDOR reportable injuries), damage with a potential cost &gt;£150,000 and &lt;£1,000,000.</a:t>
            </a:r>
          </a:p>
          <a:p>
            <a:pPr marL="357188" indent="-357188">
              <a:buFont typeface="+mj-lt"/>
              <a:buAutoNum type="arabicPeriod"/>
            </a:pPr>
            <a:r>
              <a:rPr lang="en-GB" sz="1800" dirty="0"/>
              <a:t>Catastrophic injuries, resulting in fatality / exposure likely to result in fatality or serious chronic condition damage with a potential cost &gt;£1,000,000.</a:t>
            </a: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43A12A6-875B-4718-8930-001B30372F5A}"/>
              </a:ext>
            </a:extLst>
          </p:cNvPr>
          <p:cNvSpPr txBox="1">
            <a:spLocks/>
          </p:cNvSpPr>
          <p:nvPr/>
        </p:nvSpPr>
        <p:spPr>
          <a:xfrm>
            <a:off x="526775" y="555447"/>
            <a:ext cx="10396882" cy="75537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800" dirty="0"/>
              <a:t>Step 3:  Evaluate the Risk - SEVERITY</a:t>
            </a:r>
          </a:p>
        </p:txBody>
      </p:sp>
    </p:spTree>
    <p:extLst>
      <p:ext uri="{BB962C8B-B14F-4D97-AF65-F5344CB8AC3E}">
        <p14:creationId xmlns:p14="http://schemas.microsoft.com/office/powerpoint/2010/main" val="945890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432634"/>
            <a:ext cx="10522226" cy="39927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57188" indent="-357188">
              <a:buFont typeface="+mj-lt"/>
              <a:buAutoNum type="arabicPeriod"/>
            </a:pPr>
            <a:r>
              <a:rPr lang="en-GB" sz="1800" dirty="0"/>
              <a:t>Very unlikely, all best practice controls are in place, are effective and are monitored and maintained to prevent deterioration.</a:t>
            </a:r>
          </a:p>
          <a:p>
            <a:pPr marL="357188" indent="-357188">
              <a:buFont typeface="+mj-lt"/>
              <a:buAutoNum type="arabicPeriod"/>
            </a:pPr>
            <a:r>
              <a:rPr lang="en-GB" sz="1800" dirty="0"/>
              <a:t>Unlikely, all good practice controls are in place, are effective and are monitored and maintained to prevent deterioration.</a:t>
            </a:r>
          </a:p>
          <a:p>
            <a:pPr marL="357188" indent="-357188">
              <a:buFont typeface="+mj-lt"/>
              <a:buAutoNum type="arabicPeriod"/>
            </a:pPr>
            <a:r>
              <a:rPr lang="en-GB" sz="1800" dirty="0"/>
              <a:t>Fairly likely, reasonably practicable controls have not all been fully implemented, those that have may not be fully effective or they are not properly monitored and may deteriorate.</a:t>
            </a:r>
          </a:p>
          <a:p>
            <a:pPr marL="357188" indent="-357188">
              <a:buFont typeface="+mj-lt"/>
              <a:buAutoNum type="arabicPeriod"/>
            </a:pPr>
            <a:r>
              <a:rPr lang="en-GB" sz="1800" dirty="0"/>
              <a:t>Likely, controls are poorly designed, are not effective (demonstrated by previous incidents), monitoring and maintenance systems are absent.</a:t>
            </a:r>
          </a:p>
          <a:p>
            <a:pPr marL="357188" indent="-357188">
              <a:buFont typeface="+mj-lt"/>
              <a:buAutoNum type="arabicPeriod"/>
            </a:pPr>
            <a:r>
              <a:rPr lang="en-GB" sz="1800" dirty="0"/>
              <a:t>Very likely controls to all intents and purposes are absent.</a:t>
            </a: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7C6656F5-2302-43EE-A485-08DB908CEBF2}"/>
              </a:ext>
            </a:extLst>
          </p:cNvPr>
          <p:cNvSpPr txBox="1">
            <a:spLocks/>
          </p:cNvSpPr>
          <p:nvPr/>
        </p:nvSpPr>
        <p:spPr>
          <a:xfrm>
            <a:off x="526775" y="555447"/>
            <a:ext cx="10396882" cy="75537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800" dirty="0"/>
              <a:t>Step 3:  Evaluate the Risk - Likelihood</a:t>
            </a:r>
          </a:p>
        </p:txBody>
      </p:sp>
    </p:spTree>
    <p:extLst>
      <p:ext uri="{BB962C8B-B14F-4D97-AF65-F5344CB8AC3E}">
        <p14:creationId xmlns:p14="http://schemas.microsoft.com/office/powerpoint/2010/main" val="2741395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Content Placeholder 6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10792340"/>
              </p:ext>
            </p:extLst>
          </p:nvPr>
        </p:nvGraphicFramePr>
        <p:xfrm>
          <a:off x="527383" y="2564905"/>
          <a:ext cx="10915935" cy="29912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01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1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5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5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5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57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812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itchFamily="34" charset="0"/>
                          <a:cs typeface="Arial" pitchFamily="34" charset="0"/>
                        </a:rPr>
                        <a:t>Severity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GB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GB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GB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082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Arial" pitchFamily="34" charset="0"/>
                          <a:cs typeface="Arial" pitchFamily="34" charset="0"/>
                        </a:rPr>
                        <a:t>Likelihood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082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121920" marR="12192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21920" marR="12192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121920" marR="12192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121920" marR="12192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121920" marR="12192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082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21920" marR="12192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121920" marR="12192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121920" marR="12192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121920" marR="12192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21920" marR="12192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082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121920" marR="12192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121920" marR="12192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121920" marR="12192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121920" marR="12192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121920" marR="12192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082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121920" marR="12192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121920" marR="12192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121920" marR="12192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121920" marR="12192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121920" marR="12192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104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121920" marR="12192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21920" marR="12192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121920" marR="12192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121920" marR="12192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121920" marR="12192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291103"/>
              </p:ext>
            </p:extLst>
          </p:nvPr>
        </p:nvGraphicFramePr>
        <p:xfrm>
          <a:off x="531327" y="998484"/>
          <a:ext cx="10753196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algn="ctr"/>
                      <a:r>
                        <a:rPr lang="en-GB" sz="1800" u="sng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Acceptable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 further action, but ensure controls are maintained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u="sng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Adequate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Look to improve at the next risk assessment review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u="sng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Tolerable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Look to improve within a specified timescale (before the next risk assessment review)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u="sng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Unacceptable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Stop the activity and make immediate improvements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0698" y="64364"/>
            <a:ext cx="5475302" cy="885548"/>
          </a:xfrm>
        </p:spPr>
        <p:txBody>
          <a:bodyPr>
            <a:normAutofit/>
          </a:bodyPr>
          <a:lstStyle/>
          <a:p>
            <a:r>
              <a:rPr lang="en-GB" sz="4800" dirty="0"/>
              <a:t>Risk Rating Chart</a:t>
            </a:r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</p:spTree>
    <p:extLst>
      <p:ext uri="{BB962C8B-B14F-4D97-AF65-F5344CB8AC3E}">
        <p14:creationId xmlns:p14="http://schemas.microsoft.com/office/powerpoint/2010/main" val="1781361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Text Box 2">
            <a:extLst>
              <a:ext uri="{FF2B5EF4-FFF2-40B4-BE49-F238E27FC236}">
                <a16:creationId xmlns:a16="http://schemas.microsoft.com/office/drawing/2014/main" id="{7EB5CC35-1E9B-434D-85C0-9C8E3A4FC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1563" y="5316538"/>
            <a:ext cx="7677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  <a:buFontTx/>
              <a:buNone/>
            </a:pPr>
            <a:endParaRPr lang="en-GB" altLang="en-US"/>
          </a:p>
        </p:txBody>
      </p:sp>
      <p:sp>
        <p:nvSpPr>
          <p:cNvPr id="1056772" name="Rectangle 4">
            <a:extLst>
              <a:ext uri="{FF2B5EF4-FFF2-40B4-BE49-F238E27FC236}">
                <a16:creationId xmlns:a16="http://schemas.microsoft.com/office/drawing/2014/main" id="{83B7625A-48E3-40FE-9A7F-C043F93423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8809" y="252413"/>
            <a:ext cx="10455965" cy="1844674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0" bIns="45720" rtlCol="0" anchor="ctr">
            <a:noAutofit/>
          </a:bodyPr>
          <a:lstStyle/>
          <a:p>
            <a:r>
              <a:rPr lang="en-GB" altLang="en-US" sz="4800" dirty="0"/>
              <a:t>Management of Health and Safety at Work Regulations 1999 </a:t>
            </a:r>
          </a:p>
        </p:txBody>
      </p:sp>
      <p:sp>
        <p:nvSpPr>
          <p:cNvPr id="1056773" name="Rectangle 5">
            <a:extLst>
              <a:ext uri="{FF2B5EF4-FFF2-40B4-BE49-F238E27FC236}">
                <a16:creationId xmlns:a16="http://schemas.microsoft.com/office/drawing/2014/main" id="{6D444E33-9A30-464F-B267-C56F98B7C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809" y="2097087"/>
            <a:ext cx="1045596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66738" indent="-10953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nl-NL" altLang="en-US" sz="2400" cap="all" dirty="0">
                <a:latin typeface="+mn-lt"/>
                <a:cs typeface="+mn-cs"/>
              </a:rPr>
              <a:t>The law states that a risk assessment must be 'suitable and sufficient', it should show that: -</a:t>
            </a:r>
          </a:p>
          <a:p>
            <a:pPr>
              <a:buClrTx/>
              <a:buFontTx/>
              <a:buNone/>
            </a:pPr>
            <a:endParaRPr lang="nl-NL" altLang="en-US" sz="2400" cap="all" dirty="0">
              <a:latin typeface="+mn-lt"/>
              <a:cs typeface="+mn-cs"/>
            </a:endParaRPr>
          </a:p>
          <a:p>
            <a:pPr marL="342900" indent="-342900"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nl-NL" altLang="en-US" sz="2400" cap="all" dirty="0">
                <a:latin typeface="+mn-lt"/>
                <a:cs typeface="+mn-cs"/>
              </a:rPr>
              <a:t>a proper check was made </a:t>
            </a:r>
          </a:p>
          <a:p>
            <a:pPr marL="342900" indent="-342900"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nl-NL" altLang="en-US" sz="2400" cap="all" dirty="0">
                <a:latin typeface="+mn-lt"/>
                <a:cs typeface="+mn-cs"/>
              </a:rPr>
              <a:t>you asked who might be affected </a:t>
            </a:r>
          </a:p>
          <a:p>
            <a:pPr marL="342900" indent="-342900"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nl-NL" altLang="en-US" sz="2400" cap="all" dirty="0">
                <a:latin typeface="+mn-lt"/>
                <a:cs typeface="+mn-cs"/>
              </a:rPr>
              <a:t>you dealt with all the obvious significant risks, taking into account the number of people who could be involved</a:t>
            </a:r>
          </a:p>
          <a:p>
            <a:pPr marL="342900" indent="-342900"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nl-NL" altLang="en-US" sz="2400" cap="all" dirty="0">
                <a:latin typeface="+mn-lt"/>
                <a:cs typeface="+mn-cs"/>
              </a:rPr>
              <a:t>the precautions are reasonable, and the remaining risk is low</a:t>
            </a:r>
          </a:p>
          <a:p>
            <a:pPr marL="342900" indent="-342900"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nl-NL" altLang="en-US" sz="2400" cap="all" dirty="0">
                <a:latin typeface="+mn-lt"/>
                <a:cs typeface="+mn-cs"/>
              </a:rPr>
              <a:t>you involved your workers or their representatives in the process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F63CB50-902F-4C50-A911-83DA0F73E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56946"/>
            <a:ext cx="1560335" cy="66548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>
            <a:extLst>
              <a:ext uri="{FF2B5EF4-FFF2-40B4-BE49-F238E27FC236}">
                <a16:creationId xmlns:a16="http://schemas.microsoft.com/office/drawing/2014/main" id="{66F23961-60F7-4095-89AF-D184BD6967B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1" y="602196"/>
            <a:ext cx="9715499" cy="701674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0" bIns="45720" rtlCol="0" anchor="ctr">
            <a:noAutofit/>
          </a:bodyPr>
          <a:lstStyle/>
          <a:p>
            <a:r>
              <a:rPr lang="en-GB" altLang="en-US" sz="4800" dirty="0"/>
              <a:t>Step 4 – Record Significant Findings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EEE4BDCE-F625-4DE5-8BFD-B9F4E60599B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757237" y="1515177"/>
            <a:ext cx="10325446" cy="3827645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400" dirty="0"/>
              <a:t>Typical content: -</a:t>
            </a:r>
          </a:p>
          <a:p>
            <a:pPr marL="814388" lvl="1" indent="-357188"/>
            <a:r>
              <a:rPr lang="en-US" altLang="en-US" sz="2200" dirty="0"/>
              <a:t>Activity/area assessed and </a:t>
            </a:r>
            <a:r>
              <a:rPr lang="en-GB" altLang="en-US" sz="2200" dirty="0"/>
              <a:t>hazards</a:t>
            </a:r>
            <a:endParaRPr lang="en-US" altLang="en-US" sz="2200" dirty="0"/>
          </a:p>
          <a:p>
            <a:pPr marL="814388" lvl="1" indent="-357188"/>
            <a:r>
              <a:rPr lang="en-GB" altLang="en-US" sz="2200" dirty="0"/>
              <a:t>Groups at risk</a:t>
            </a:r>
          </a:p>
          <a:p>
            <a:pPr marL="814388" lvl="1" indent="-357188"/>
            <a:r>
              <a:rPr lang="en-US" altLang="en-US" sz="2200" dirty="0"/>
              <a:t>Risks and adequacy of existing </a:t>
            </a:r>
            <a:r>
              <a:rPr lang="en-GB" altLang="en-US" sz="2200" dirty="0"/>
              <a:t>control measures</a:t>
            </a:r>
          </a:p>
          <a:p>
            <a:pPr marL="814388" lvl="1" indent="-357188"/>
            <a:r>
              <a:rPr lang="en-US" altLang="en-US" sz="2200" dirty="0"/>
              <a:t>Further precautions </a:t>
            </a:r>
            <a:r>
              <a:rPr lang="en-GB" altLang="en-US" sz="2200" dirty="0"/>
              <a:t>needed</a:t>
            </a:r>
          </a:p>
          <a:p>
            <a:pPr marL="814388" lvl="1" indent="-357188"/>
            <a:r>
              <a:rPr lang="en-US" altLang="en-US" sz="2200" dirty="0"/>
              <a:t>Date and name of competent person</a:t>
            </a:r>
          </a:p>
          <a:p>
            <a:pPr marL="814388" lvl="1" indent="-357188"/>
            <a:r>
              <a:rPr lang="en-GB" altLang="en-US" sz="2200" dirty="0"/>
              <a:t>Review date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9BE4ABF0-AAD7-47A7-A23E-467EC3576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Rectangle 2">
            <a:extLst>
              <a:ext uri="{FF2B5EF4-FFF2-40B4-BE49-F238E27FC236}">
                <a16:creationId xmlns:a16="http://schemas.microsoft.com/office/drawing/2014/main" id="{288968F5-B980-461C-9C17-D58ACEC7D73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1" y="602196"/>
            <a:ext cx="8229600" cy="642039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0" bIns="45720" rtlCol="0" anchor="ctr">
            <a:noAutofit/>
          </a:bodyPr>
          <a:lstStyle/>
          <a:p>
            <a:r>
              <a:rPr lang="en-GB" altLang="en-US" sz="4800" dirty="0"/>
              <a:t>Step 5 - Review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D42FFBE4-4270-417B-A274-4E2488361AF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85801" y="1480586"/>
            <a:ext cx="10515599" cy="3409466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357188" indent="-357188"/>
            <a:r>
              <a:rPr lang="en-GB" altLang="en-US" sz="2400" dirty="0"/>
              <a:t>Significant change in : -</a:t>
            </a:r>
          </a:p>
          <a:p>
            <a:pPr marL="814388" lvl="2" indent="-357188"/>
            <a:r>
              <a:rPr lang="en-GB" altLang="en-US" sz="2400" dirty="0"/>
              <a:t>Process, Substances, Equipment, Workplace environment, Personnel</a:t>
            </a:r>
          </a:p>
          <a:p>
            <a:pPr marL="357188" indent="-357188"/>
            <a:r>
              <a:rPr lang="en-GB" altLang="en-US" sz="2400" dirty="0"/>
              <a:t>If it is no longer valid : -</a:t>
            </a:r>
          </a:p>
          <a:p>
            <a:pPr marL="814388" lvl="2" indent="-357188"/>
            <a:r>
              <a:rPr lang="en-GB" altLang="en-US" sz="2400" dirty="0"/>
              <a:t>Accident. Near miss, Ill-health, Change to legal standards,</a:t>
            </a:r>
          </a:p>
          <a:p>
            <a:pPr marL="357188" lvl="1" indent="-357188"/>
            <a:r>
              <a:rPr lang="en-GB" altLang="en-US" sz="2400" dirty="0"/>
              <a:t>Periodically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9E6AA2A4-1BF7-430D-9763-C669D75C8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2" name="Title 1">
            <a:extLst>
              <a:ext uri="{FF2B5EF4-FFF2-40B4-BE49-F238E27FC236}">
                <a16:creationId xmlns:a16="http://schemas.microsoft.com/office/drawing/2014/main" id="{F853DDEF-67CF-432A-BEF0-E0D7C3C81E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1" y="576261"/>
            <a:ext cx="8337550" cy="730250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0" bIns="45720" rtlCol="0" anchor="ctr">
            <a:noAutofit/>
          </a:bodyPr>
          <a:lstStyle/>
          <a:p>
            <a:r>
              <a:rPr lang="en-GB" altLang="en-US" sz="4800" dirty="0"/>
              <a:t>Risk Perception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2B2A9-89FB-4736-A208-BA6175485B0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800" y="1410116"/>
            <a:ext cx="10654747" cy="3420301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376238" indent="-376238"/>
            <a:r>
              <a:rPr lang="en-US" altLang="en-US" dirty="0"/>
              <a:t>Perception is the way a person interprets information detected by their senses: -</a:t>
            </a:r>
          </a:p>
          <a:p>
            <a:pPr marL="852488" lvl="1" indent="-285750"/>
            <a:r>
              <a:rPr lang="en-US" altLang="en-US" sz="2000" dirty="0"/>
              <a:t>Sight</a:t>
            </a:r>
          </a:p>
          <a:p>
            <a:pPr marL="852488" lvl="1" indent="-285750"/>
            <a:r>
              <a:rPr lang="en-US" altLang="en-US" sz="2000" dirty="0"/>
              <a:t>Hearing</a:t>
            </a:r>
          </a:p>
          <a:p>
            <a:pPr marL="852488" lvl="1" indent="-285750"/>
            <a:r>
              <a:rPr lang="en-US" altLang="en-US" sz="2000" dirty="0"/>
              <a:t>Smell</a:t>
            </a:r>
          </a:p>
          <a:p>
            <a:pPr marL="852488" lvl="1" indent="-285750"/>
            <a:r>
              <a:rPr lang="en-US" altLang="en-US" sz="2000" dirty="0"/>
              <a:t>Taste</a:t>
            </a:r>
          </a:p>
          <a:p>
            <a:pPr marL="852488" lvl="1" indent="-285750"/>
            <a:r>
              <a:rPr lang="en-US" altLang="en-US" sz="2000" dirty="0"/>
              <a:t>Touch</a:t>
            </a:r>
          </a:p>
          <a:p>
            <a:pPr marL="376238" indent="-376238"/>
            <a:r>
              <a:rPr lang="en-US" altLang="en-US" dirty="0"/>
              <a:t>Any Sensory impairment may reduce the perception of the risks present</a:t>
            </a:r>
            <a:endParaRPr lang="en-GB" altLang="en-US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BD7B3819-260D-42AC-9177-86EBC41C6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Title 1">
            <a:extLst>
              <a:ext uri="{FF2B5EF4-FFF2-40B4-BE49-F238E27FC236}">
                <a16:creationId xmlns:a16="http://schemas.microsoft.com/office/drawing/2014/main" id="{B66839C8-A7B7-4644-B4D4-F5C05E853D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1" y="530087"/>
            <a:ext cx="8229600" cy="632100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0" bIns="45720" rtlCol="0" anchor="ctr">
            <a:noAutofit/>
          </a:bodyPr>
          <a:lstStyle/>
          <a:p>
            <a:r>
              <a:rPr lang="en-GB" altLang="en-US" sz="4800" dirty="0"/>
              <a:t>Risk Perception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3AD20-274A-44C0-9F26-E525E4DA8B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7522" y="1470990"/>
            <a:ext cx="7692886" cy="3647661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357188" indent="-357188" algn="just"/>
            <a:r>
              <a:rPr lang="en-US" altLang="en-US" sz="2400" dirty="0"/>
              <a:t>Other Factors which can affect perception include: -</a:t>
            </a:r>
          </a:p>
          <a:p>
            <a:pPr marL="814388" lvl="2" indent="-357188" algn="just"/>
            <a:r>
              <a:rPr lang="en-GB" altLang="en-US" sz="2400" dirty="0"/>
              <a:t>Illness, Stress, Fatigue, Drugs and Alcohol</a:t>
            </a:r>
          </a:p>
          <a:p>
            <a:pPr marL="814388" lvl="2" indent="-357188" algn="just"/>
            <a:r>
              <a:rPr lang="en-GB" altLang="en-US" sz="2400" dirty="0"/>
              <a:t>Training and education, Experience/ Inexperience</a:t>
            </a:r>
          </a:p>
          <a:p>
            <a:pPr marL="814388" lvl="2" indent="-357188" algn="just"/>
            <a:r>
              <a:rPr lang="en-GB" altLang="en-US" sz="2400" dirty="0"/>
              <a:t>Known/ Unknown</a:t>
            </a:r>
          </a:p>
          <a:p>
            <a:pPr marL="814388" lvl="2" indent="-357188" algn="just"/>
            <a:r>
              <a:rPr lang="en-GB" altLang="en-US" sz="2400" dirty="0"/>
              <a:t>Age</a:t>
            </a:r>
          </a:p>
          <a:p>
            <a:pPr marL="814388" lvl="2" indent="-357188" algn="just"/>
            <a:r>
              <a:rPr lang="en-GB" altLang="en-US" sz="2400" dirty="0"/>
              <a:t>Acuity of senses </a:t>
            </a:r>
          </a:p>
          <a:p>
            <a:pPr marL="814388" lvl="2" indent="-357188" algn="just"/>
            <a:r>
              <a:rPr lang="en-GB" altLang="en-US" sz="2400" dirty="0"/>
              <a:t>Proximity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5A4E339-A7F6-4553-B281-58E61D3C9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009" y="3208648"/>
            <a:ext cx="3248469" cy="207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62265944-F6A6-42E3-B569-EBF5407396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Text Box 2">
            <a:extLst>
              <a:ext uri="{FF2B5EF4-FFF2-40B4-BE49-F238E27FC236}">
                <a16:creationId xmlns:a16="http://schemas.microsoft.com/office/drawing/2014/main" id="{7EB5CC35-1E9B-434D-85C0-9C8E3A4FC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1563" y="5316538"/>
            <a:ext cx="7677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  <a:buFontTx/>
              <a:buNone/>
            </a:pPr>
            <a:endParaRPr lang="en-GB" altLang="en-US"/>
          </a:p>
        </p:txBody>
      </p:sp>
      <p:sp>
        <p:nvSpPr>
          <p:cNvPr id="1056772" name="Rectangle 4">
            <a:extLst>
              <a:ext uri="{FF2B5EF4-FFF2-40B4-BE49-F238E27FC236}">
                <a16:creationId xmlns:a16="http://schemas.microsoft.com/office/drawing/2014/main" id="{83B7625A-48E3-40FE-9A7F-C043F93423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3249" y="163030"/>
            <a:ext cx="10455965" cy="1844674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0" bIns="45720" rtlCol="0" anchor="ctr">
            <a:noAutofit/>
          </a:bodyPr>
          <a:lstStyle/>
          <a:p>
            <a:r>
              <a:rPr lang="en-GB" altLang="en-US" sz="4800" dirty="0"/>
              <a:t>Management of Health and Safety at Work Regulations 1999 </a:t>
            </a:r>
          </a:p>
        </p:txBody>
      </p:sp>
      <p:sp>
        <p:nvSpPr>
          <p:cNvPr id="1056773" name="Rectangle 5">
            <a:extLst>
              <a:ext uri="{FF2B5EF4-FFF2-40B4-BE49-F238E27FC236}">
                <a16:creationId xmlns:a16="http://schemas.microsoft.com/office/drawing/2014/main" id="{6D444E33-9A30-464F-B267-C56F98B7C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49" y="2007704"/>
            <a:ext cx="1045596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66738" indent="-10953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nl-NL" altLang="en-US" sz="2400" cap="all" dirty="0">
                <a:latin typeface="+mn-lt"/>
                <a:cs typeface="+mn-cs"/>
              </a:rPr>
              <a:t>The level of detail in a risk assessment should be proportionate to the risk and appropriate to the nature of the work.</a:t>
            </a:r>
          </a:p>
          <a:p>
            <a:pPr marL="342900" indent="-342900"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lang="nl-NL" altLang="en-US" sz="2400" cap="all" dirty="0">
              <a:latin typeface="+mn-lt"/>
              <a:cs typeface="+mn-cs"/>
            </a:endParaRPr>
          </a:p>
          <a:p>
            <a:pPr marL="342900" indent="-342900"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nl-NL" altLang="en-US" sz="2400" cap="all" dirty="0">
                <a:latin typeface="+mn-lt"/>
                <a:cs typeface="+mn-cs"/>
              </a:rPr>
              <a:t>Insignificant risks can usually be ignored, as can risks arising from routine activities associated with life in general, unless the work activity compounds or significantly alters those risks.</a:t>
            </a:r>
          </a:p>
          <a:p>
            <a:pPr marL="342900" indent="-342900"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lang="nl-NL" altLang="en-US" sz="2400" cap="all" dirty="0">
              <a:latin typeface="+mn-lt"/>
              <a:cs typeface="+mn-cs"/>
            </a:endParaRPr>
          </a:p>
          <a:p>
            <a:pPr marL="342900" indent="-342900"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nl-NL" altLang="en-US" sz="2400" cap="all" dirty="0">
                <a:latin typeface="+mn-lt"/>
                <a:cs typeface="+mn-cs"/>
              </a:rPr>
              <a:t>The risk assessment should only include what could reasonably be expected to know - you are not expected to anticipate unforeseeable risks.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3914CDFD-D5A0-4B84-9E8C-D43C724C0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0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>
            <a:extLst>
              <a:ext uri="{FF2B5EF4-FFF2-40B4-BE49-F238E27FC236}">
                <a16:creationId xmlns:a16="http://schemas.microsoft.com/office/drawing/2014/main" id="{829501C6-9F99-4194-BC29-437D441985C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800" y="1639612"/>
            <a:ext cx="10535477" cy="3628127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1800" dirty="0"/>
              <a:t>Purpose of risk assessment is so that the employer can identify the measures which need to be taken to comply with the Law</a:t>
            </a:r>
          </a:p>
          <a:p>
            <a:pPr marL="0" indent="0">
              <a:buNone/>
            </a:pPr>
            <a:r>
              <a:rPr lang="en-US" altLang="en-US" sz="1800" dirty="0"/>
              <a:t>Risk assessment is a means of showing that the employer has done all that was reasonably practicable</a:t>
            </a:r>
          </a:p>
          <a:p>
            <a:pPr marL="0" indent="0">
              <a:buNone/>
            </a:pPr>
            <a:r>
              <a:rPr lang="en-US" altLang="en-US" sz="1800" dirty="0"/>
              <a:t>Three objectives:</a:t>
            </a:r>
          </a:p>
          <a:p>
            <a:pPr marL="763588" lvl="1" indent="-306388"/>
            <a:r>
              <a:rPr lang="en-US" altLang="en-US" dirty="0"/>
              <a:t>To identify all factors that may cause harm to employees and others (i.e., hazards)</a:t>
            </a:r>
          </a:p>
          <a:p>
            <a:pPr marL="763588" lvl="1" indent="-306388"/>
            <a:r>
              <a:rPr lang="en-US" altLang="en-US" dirty="0"/>
              <a:t>To consider the chances of that harm occurring and the possible consequences (i.e., risks)</a:t>
            </a:r>
          </a:p>
          <a:p>
            <a:pPr marL="763588" lvl="1" indent="-306388"/>
            <a:r>
              <a:rPr lang="en-US" altLang="en-US" dirty="0"/>
              <a:t>To enable the planning, introduction and monitoring of preventative and protective measures to ensure that risks are adequately controlled at all times.</a:t>
            </a:r>
          </a:p>
        </p:txBody>
      </p:sp>
      <p:sp>
        <p:nvSpPr>
          <p:cNvPr id="865284" name="Rectangle 3">
            <a:extLst>
              <a:ext uri="{FF2B5EF4-FFF2-40B4-BE49-F238E27FC236}">
                <a16:creationId xmlns:a16="http://schemas.microsoft.com/office/drawing/2014/main" id="{0B728A20-E1ED-4D6F-BC44-7D7301F86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1" y="602196"/>
            <a:ext cx="7704138" cy="55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8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Risk</a:t>
            </a:r>
            <a:r>
              <a:rPr lang="en-US" altLang="en-US" sz="2800" b="1" dirty="0">
                <a:solidFill>
                  <a:schemeClr val="tx2"/>
                </a:solidFill>
              </a:rPr>
              <a:t> </a:t>
            </a:r>
            <a:r>
              <a:rPr lang="en-US" altLang="en-US" sz="48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Assessment Objectives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D6DEC733-E936-4B4B-9D02-5992EE0BA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>
            <a:extLst>
              <a:ext uri="{FF2B5EF4-FFF2-40B4-BE49-F238E27FC236}">
                <a16:creationId xmlns:a16="http://schemas.microsoft.com/office/drawing/2014/main" id="{53A48B07-833E-441F-99C9-3B461669A1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3170" y="495231"/>
            <a:ext cx="10436086" cy="1242391"/>
          </a:xfrm>
        </p:spPr>
        <p:txBody>
          <a:bodyPr vert="horz" lIns="91440" tIns="45720" rIns="0" bIns="45720" rtlCol="0" anchor="ctr">
            <a:noAutofit/>
          </a:bodyPr>
          <a:lstStyle/>
          <a:p>
            <a:r>
              <a:rPr lang="en-GB" altLang="en-US" sz="4800" dirty="0"/>
              <a:t>What Is The Difference Between Safety And Health Issues?</a:t>
            </a:r>
          </a:p>
        </p:txBody>
      </p:sp>
      <p:grpSp>
        <p:nvGrpSpPr>
          <p:cNvPr id="804875" name="Group 11">
            <a:extLst>
              <a:ext uri="{FF2B5EF4-FFF2-40B4-BE49-F238E27FC236}">
                <a16:creationId xmlns:a16="http://schemas.microsoft.com/office/drawing/2014/main" id="{BA70D921-DBBC-47C5-A85F-A7D6725ABCD8}"/>
              </a:ext>
            </a:extLst>
          </p:cNvPr>
          <p:cNvGrpSpPr>
            <a:grpSpLocks/>
          </p:cNvGrpSpPr>
          <p:nvPr/>
        </p:nvGrpSpPr>
        <p:grpSpPr bwMode="auto">
          <a:xfrm>
            <a:off x="1591615" y="1676403"/>
            <a:ext cx="8230135" cy="1465264"/>
            <a:chOff x="665" y="1056"/>
            <a:chExt cx="4155" cy="923"/>
          </a:xfrm>
        </p:grpSpPr>
        <p:sp>
          <p:nvSpPr>
            <p:cNvPr id="804869" name="Text Box 5">
              <a:extLst>
                <a:ext uri="{FF2B5EF4-FFF2-40B4-BE49-F238E27FC236}">
                  <a16:creationId xmlns:a16="http://schemas.microsoft.com/office/drawing/2014/main" id="{8B32A9DD-E36D-4C7A-9AD1-6CF72EAF3A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" y="1056"/>
              <a:ext cx="385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0" hangingPunct="0">
                <a:buClrTx/>
                <a:buFontTx/>
                <a:buNone/>
              </a:pPr>
              <a:r>
                <a:rPr lang="en-GB" altLang="en-US" sz="2000" b="1" dirty="0">
                  <a:ea typeface="ヒラギノ角ゴ Pro W3"/>
                  <a:cs typeface="ヒラギノ角ゴ Pro W3"/>
                </a:rPr>
                <a:t>RISK</a:t>
              </a:r>
            </a:p>
            <a:p>
              <a:pPr eaLnBrk="0" hangingPunct="0">
                <a:buClrTx/>
                <a:buFontTx/>
                <a:buNone/>
              </a:pPr>
              <a:r>
                <a:rPr lang="en-GB" altLang="en-US" sz="2000" b="1" dirty="0">
                  <a:ea typeface="ヒラギノ角ゴ Pro W3"/>
                  <a:cs typeface="ヒラギノ角ゴ Pro W3"/>
                </a:rPr>
                <a:t>	SAFETY		  		 HEALTH</a:t>
              </a:r>
              <a:endParaRPr lang="en-GB" altLang="en-US" sz="2000" dirty="0">
                <a:ea typeface="ヒラギノ角ゴ Pro W3"/>
                <a:cs typeface="ヒラギノ角ゴ Pro W3"/>
              </a:endParaRPr>
            </a:p>
          </p:txBody>
        </p:sp>
        <p:sp>
          <p:nvSpPr>
            <p:cNvPr id="804870" name="Line 6">
              <a:extLst>
                <a:ext uri="{FF2B5EF4-FFF2-40B4-BE49-F238E27FC236}">
                  <a16:creationId xmlns:a16="http://schemas.microsoft.com/office/drawing/2014/main" id="{BEF832FF-C9CF-4328-99ED-5F7BB243E4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2" y="1526"/>
              <a:ext cx="3938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04871" name="Text Box 7">
              <a:extLst>
                <a:ext uri="{FF2B5EF4-FFF2-40B4-BE49-F238E27FC236}">
                  <a16:creationId xmlns:a16="http://schemas.microsoft.com/office/drawing/2014/main" id="{86FD53CE-01AB-48CE-AF8E-B20C66C083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" y="1649"/>
              <a:ext cx="415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hangingPunct="0">
                <a:buClrTx/>
                <a:buFontTx/>
                <a:buNone/>
              </a:pPr>
              <a:r>
                <a:rPr lang="en-GB" altLang="en-US" sz="1400" b="1">
                  <a:ea typeface="ヒラギノ角ゴ Pro W3"/>
                  <a:cs typeface="ヒラギノ角ゴ Pro W3"/>
                </a:rPr>
                <a:t>FATAL		Disabling	Major		Acute	           Chronic	         FATAL</a:t>
              </a:r>
            </a:p>
            <a:p>
              <a:pPr eaLnBrk="0" hangingPunct="0">
                <a:buClrTx/>
                <a:buFontTx/>
                <a:buNone/>
              </a:pPr>
              <a:r>
                <a:rPr lang="en-GB" altLang="en-US" sz="1400" b="1">
                  <a:ea typeface="ヒラギノ角ゴ Pro W3"/>
                  <a:cs typeface="ヒラギノ角ゴ Pro W3"/>
                </a:rPr>
                <a:t>ACCIDENT	injury		injury		illness	           disease	        DISEASE</a:t>
              </a:r>
            </a:p>
          </p:txBody>
        </p:sp>
      </p:grpSp>
      <p:sp>
        <p:nvSpPr>
          <p:cNvPr id="804872" name="Text Box 8">
            <a:extLst>
              <a:ext uri="{FF2B5EF4-FFF2-40B4-BE49-F238E27FC236}">
                <a16:creationId xmlns:a16="http://schemas.microsoft.com/office/drawing/2014/main" id="{A341F0F5-CD1D-498A-8037-1F99CE01A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1615" y="3302699"/>
            <a:ext cx="332960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buClrTx/>
              <a:buFontTx/>
              <a:buNone/>
            </a:pPr>
            <a:r>
              <a:rPr lang="en-GB" altLang="en-US" sz="2000" dirty="0">
                <a:ea typeface="ヒラギノ角ゴ Pro W3"/>
                <a:cs typeface="ヒラギノ角ゴ Pro W3"/>
              </a:rPr>
              <a:t>- practical solutions</a:t>
            </a:r>
          </a:p>
          <a:p>
            <a:pPr eaLnBrk="0" hangingPunct="0">
              <a:buClrTx/>
              <a:buFontTx/>
              <a:buNone/>
            </a:pPr>
            <a:r>
              <a:rPr lang="en-GB" altLang="en-US" sz="2000" dirty="0">
                <a:ea typeface="ヒラギノ角ゴ Pro W3"/>
                <a:cs typeface="ヒラギノ角ゴ Pro W3"/>
              </a:rPr>
              <a:t>- transparent danger</a:t>
            </a:r>
          </a:p>
          <a:p>
            <a:pPr eaLnBrk="0" hangingPunct="0">
              <a:buClrTx/>
              <a:buFontTx/>
              <a:buChar char="-"/>
            </a:pPr>
            <a:r>
              <a:rPr lang="en-GB" altLang="en-US" sz="2000" dirty="0">
                <a:ea typeface="ヒラギノ角ゴ Pro W3"/>
                <a:cs typeface="ヒラギノ角ゴ Pro W3"/>
              </a:rPr>
              <a:t> no technical challenge</a:t>
            </a:r>
          </a:p>
          <a:p>
            <a:pPr eaLnBrk="0" hangingPunct="0">
              <a:buClrTx/>
              <a:buFontTx/>
              <a:buChar char="-"/>
            </a:pPr>
            <a:r>
              <a:rPr lang="en-GB" altLang="en-US" sz="2000" dirty="0">
                <a:ea typeface="ヒラギノ角ゴ Pro W3"/>
                <a:cs typeface="ヒラギノ角ゴ Pro W3"/>
              </a:rPr>
              <a:t> known business loss</a:t>
            </a:r>
          </a:p>
          <a:p>
            <a:pPr eaLnBrk="0" hangingPunct="0">
              <a:buClrTx/>
              <a:buFontTx/>
              <a:buChar char="-"/>
            </a:pPr>
            <a:endParaRPr lang="en-GB" altLang="en-US" sz="2000" dirty="0">
              <a:ea typeface="ヒラギノ角ゴ Pro W3"/>
              <a:cs typeface="ヒラギノ角ゴ Pro W3"/>
            </a:endParaRPr>
          </a:p>
          <a:p>
            <a:pPr eaLnBrk="0" hangingPunct="0">
              <a:buClrTx/>
              <a:buFontTx/>
              <a:buNone/>
            </a:pPr>
            <a:r>
              <a:rPr lang="en-GB" altLang="en-US" sz="2000" b="1" dirty="0">
                <a:solidFill>
                  <a:srgbClr val="FF0000"/>
                </a:solidFill>
                <a:ea typeface="ヒラギノ角ゴ Pro W3"/>
                <a:cs typeface="ヒラギノ角ゴ Pro W3"/>
              </a:rPr>
              <a:t>200 deaths + road (I,000?)</a:t>
            </a:r>
          </a:p>
          <a:p>
            <a:pPr eaLnBrk="0" hangingPunct="0">
              <a:buClrTx/>
              <a:buFontTx/>
              <a:buNone/>
            </a:pPr>
            <a:r>
              <a:rPr lang="en-GB" altLang="en-US" sz="2000" b="1" dirty="0">
                <a:solidFill>
                  <a:srgbClr val="FF0000"/>
                </a:solidFill>
                <a:ea typeface="ヒラギノ角ゴ Pro W3"/>
                <a:cs typeface="ヒラギノ角ゴ Pro W3"/>
              </a:rPr>
              <a:t>30,000 major injuries</a:t>
            </a:r>
          </a:p>
        </p:txBody>
      </p:sp>
      <p:sp>
        <p:nvSpPr>
          <p:cNvPr id="804873" name="Text Box 9">
            <a:extLst>
              <a:ext uri="{FF2B5EF4-FFF2-40B4-BE49-F238E27FC236}">
                <a16:creationId xmlns:a16="http://schemas.microsoft.com/office/drawing/2014/main" id="{CA3F98BE-5D9F-4F35-8F54-2BCB98643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336928"/>
            <a:ext cx="345578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buClrTx/>
              <a:buFontTx/>
              <a:buNone/>
            </a:pPr>
            <a:r>
              <a:rPr lang="en-GB" altLang="en-US" sz="2000" dirty="0">
                <a:ea typeface="ヒラギノ角ゴ Pro W3"/>
                <a:cs typeface="ヒラギノ角ゴ Pro W3"/>
              </a:rPr>
              <a:t>- insidious danger</a:t>
            </a:r>
          </a:p>
          <a:p>
            <a:pPr eaLnBrk="0" hangingPunct="0">
              <a:buClrTx/>
              <a:buFontTx/>
              <a:buNone/>
            </a:pPr>
            <a:r>
              <a:rPr lang="en-GB" altLang="en-US" sz="2000" dirty="0">
                <a:ea typeface="ヒラギノ角ゴ Pro W3"/>
                <a:cs typeface="ヒラギノ角ゴ Pro W3"/>
              </a:rPr>
              <a:t>- few effective solutions</a:t>
            </a:r>
          </a:p>
          <a:p>
            <a:pPr eaLnBrk="0" hangingPunct="0">
              <a:buClrTx/>
              <a:buFontTx/>
              <a:buChar char="-"/>
            </a:pPr>
            <a:r>
              <a:rPr lang="en-GB" altLang="en-US" sz="2000" dirty="0">
                <a:ea typeface="ヒラギノ角ゴ Pro W3"/>
                <a:cs typeface="ヒラギノ角ゴ Pro W3"/>
              </a:rPr>
              <a:t> unquantifiable “loss”</a:t>
            </a:r>
          </a:p>
          <a:p>
            <a:pPr eaLnBrk="0" hangingPunct="0">
              <a:buClrTx/>
              <a:buFontTx/>
              <a:buChar char="-"/>
            </a:pPr>
            <a:r>
              <a:rPr lang="en-GB" altLang="en-US" sz="2000" dirty="0">
                <a:ea typeface="ヒラギノ角ゴ Pro W3"/>
                <a:cs typeface="ヒラギノ角ゴ Pro W3"/>
              </a:rPr>
              <a:t> knowledge lags behind</a:t>
            </a:r>
          </a:p>
          <a:p>
            <a:pPr eaLnBrk="0" hangingPunct="0">
              <a:buClrTx/>
              <a:buFontTx/>
              <a:buNone/>
            </a:pPr>
            <a:endParaRPr lang="en-GB" altLang="en-US" sz="2000" b="1" dirty="0">
              <a:solidFill>
                <a:srgbClr val="CC3300"/>
              </a:solidFill>
              <a:ea typeface="ヒラギノ角ゴ Pro W3"/>
              <a:cs typeface="ヒラギノ角ゴ Pro W3"/>
            </a:endParaRPr>
          </a:p>
          <a:p>
            <a:pPr eaLnBrk="0" hangingPunct="0">
              <a:buClrTx/>
              <a:buFontTx/>
              <a:buNone/>
            </a:pPr>
            <a:r>
              <a:rPr lang="en-GB" altLang="en-US" sz="2000" b="1" dirty="0">
                <a:solidFill>
                  <a:srgbClr val="FF0000"/>
                </a:solidFill>
                <a:ea typeface="ヒラギノ角ゴ Pro W3"/>
                <a:cs typeface="ヒラギノ角ゴ Pro W3"/>
              </a:rPr>
              <a:t>3,500 - 50,000 deaths</a:t>
            </a:r>
          </a:p>
          <a:p>
            <a:pPr eaLnBrk="0" hangingPunct="0">
              <a:buClrTx/>
              <a:buFontTx/>
              <a:buNone/>
            </a:pPr>
            <a:r>
              <a:rPr lang="en-GB" altLang="en-US" sz="2000" b="1" dirty="0">
                <a:solidFill>
                  <a:srgbClr val="FF0000"/>
                </a:solidFill>
                <a:ea typeface="ヒラギノ角ゴ Pro W3"/>
                <a:cs typeface="ヒラギノ角ゴ Pro W3"/>
              </a:rPr>
              <a:t>2,000,000 ill-health cases</a:t>
            </a:r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D7A9B5E1-CC49-48B6-9B81-1B93C5193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0611D560-79B8-4955-95F1-6BC737EDA662}"/>
              </a:ext>
            </a:extLst>
          </p:cNvPr>
          <p:cNvSpPr txBox="1">
            <a:spLocks/>
          </p:cNvSpPr>
          <p:nvPr/>
        </p:nvSpPr>
        <p:spPr>
          <a:xfrm>
            <a:off x="755098" y="538402"/>
            <a:ext cx="7772400" cy="62154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800" dirty="0"/>
              <a:t>Definitions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1E5D74-C87B-46B0-8C5F-41996C83E972}"/>
              </a:ext>
            </a:extLst>
          </p:cNvPr>
          <p:cNvSpPr txBox="1"/>
          <p:nvPr/>
        </p:nvSpPr>
        <p:spPr>
          <a:xfrm>
            <a:off x="755098" y="1622299"/>
            <a:ext cx="1029106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HAZARDS</a:t>
            </a:r>
          </a:p>
          <a:p>
            <a:pPr marL="804863" indent="-536575">
              <a:buClr>
                <a:schemeClr val="accent1"/>
              </a:buClr>
              <a:buSzPct val="160000"/>
            </a:pPr>
            <a:r>
              <a:rPr lang="en-US" alt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Anything that has the potential to cause harm</a:t>
            </a:r>
          </a:p>
          <a:p>
            <a:pPr marL="285750" indent="-285750"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</a:t>
            </a:r>
            <a:br>
              <a:rPr lang="en-GB" alt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alt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likelihood of the hazard actually causing harm</a:t>
            </a:r>
          </a:p>
          <a:p>
            <a:pPr marL="285750" indent="-285750"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RESIDUAL RISK</a:t>
            </a:r>
          </a:p>
          <a:p>
            <a:pPr marL="357188">
              <a:buClr>
                <a:schemeClr val="accent1"/>
              </a:buClr>
              <a:buSzPct val="160000"/>
            </a:pPr>
            <a:r>
              <a:rPr lang="en-GB" alt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 remaining when control measures are in place </a:t>
            </a:r>
            <a:br>
              <a:rPr lang="en-GB" alt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alt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(This will either be acceptable or unacceptable)</a:t>
            </a:r>
            <a:endParaRPr lang="en-GB" altLang="en-US" sz="2400" dirty="0"/>
          </a:p>
          <a:p>
            <a:pPr marL="285750" indent="-285750"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B27A76A1-EFD0-4AE3-A6DA-80D706311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718235" cy="563706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0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>
            <a:extLst>
              <a:ext uri="{FF2B5EF4-FFF2-40B4-BE49-F238E27FC236}">
                <a16:creationId xmlns:a16="http://schemas.microsoft.com/office/drawing/2014/main" id="{1A5EB20F-8AA5-400C-8909-01ED0E09D76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47023" y="600870"/>
            <a:ext cx="8512865" cy="730250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0" bIns="45720" rtlCol="0" anchor="ctr">
            <a:noAutofit/>
          </a:bodyPr>
          <a:lstStyle/>
          <a:p>
            <a:r>
              <a:rPr lang="en-GB" altLang="en-US" sz="4800" dirty="0"/>
              <a:t>People at Special Risk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3FB8643C-84A6-41EC-A2A6-0AA1EE71233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747023" y="1628776"/>
            <a:ext cx="4094163" cy="2554701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357188" indent="-357188" algn="just"/>
            <a:r>
              <a:rPr lang="en-GB" altLang="en-US" sz="2400" dirty="0"/>
              <a:t>Young people</a:t>
            </a:r>
          </a:p>
          <a:p>
            <a:pPr marL="357188" indent="-357188" algn="just"/>
            <a:r>
              <a:rPr lang="en-GB" altLang="en-US" sz="2400" dirty="0"/>
              <a:t>New or expectant mothers</a:t>
            </a:r>
          </a:p>
          <a:p>
            <a:pPr marL="357188" indent="-357188" algn="just"/>
            <a:r>
              <a:rPr lang="en-GB" altLang="en-US" sz="2400" dirty="0"/>
              <a:t>Disabled workers</a:t>
            </a:r>
          </a:p>
          <a:p>
            <a:pPr marL="357188" indent="-357188" algn="just"/>
            <a:r>
              <a:rPr lang="en-GB" altLang="en-US" sz="2400" dirty="0"/>
              <a:t>Lone workers</a:t>
            </a:r>
          </a:p>
        </p:txBody>
      </p:sp>
      <p:pic>
        <p:nvPicPr>
          <p:cNvPr id="943108" name="Picture 2" descr="http://lh4.ggpht.com/_ZCAc9c80CqQ/S0HbXoakZnI/AAAAAAAAAPk/-4sm7JyU0mY/s800/iStock_000003133039Medium.jpg">
            <a:extLst>
              <a:ext uri="{FF2B5EF4-FFF2-40B4-BE49-F238E27FC236}">
                <a16:creationId xmlns:a16="http://schemas.microsoft.com/office/drawing/2014/main" id="{EEBB1FD1-676F-46DD-BD52-C40ADCA36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999" y="1628776"/>
            <a:ext cx="3243263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3109" name="Picture 6" descr="http://lh6.ggpht.com/_ZCAc9c80CqQ/S0HbZLLELBI/AAAAAAAAAPw/OiBtVIebFuA/s512/iStock_000005807490Medium.jpg">
            <a:extLst>
              <a:ext uri="{FF2B5EF4-FFF2-40B4-BE49-F238E27FC236}">
                <a16:creationId xmlns:a16="http://schemas.microsoft.com/office/drawing/2014/main" id="{1AF792B8-8081-461D-BA95-16B7D10E2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607" y="1631951"/>
            <a:ext cx="144303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E6F7BA31-08DF-4744-80F6-B545EA17D5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5300" dirty="0"/>
              <a:t>People involved in the risk assessment process</a:t>
            </a:r>
            <a:br>
              <a:rPr lang="en-US" altLang="en-GB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1" y="2275624"/>
            <a:ext cx="8723243" cy="25050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defTabSz="457200">
              <a:lnSpc>
                <a:spcPts val="2700"/>
              </a:lnSpc>
              <a:spcBef>
                <a:spcPct val="0"/>
              </a:spcBef>
              <a:tabLst>
                <a:tab pos="287338" algn="l"/>
              </a:tabLst>
            </a:pPr>
            <a:r>
              <a:rPr lang="en-US" sz="2400" dirty="0"/>
              <a:t>Employers/directors</a:t>
            </a:r>
          </a:p>
          <a:p>
            <a:pPr marL="342900" indent="-342900" defTabSz="457200">
              <a:lnSpc>
                <a:spcPts val="2700"/>
              </a:lnSpc>
              <a:spcBef>
                <a:spcPct val="0"/>
              </a:spcBef>
              <a:tabLst>
                <a:tab pos="287338" algn="l"/>
              </a:tabLst>
            </a:pPr>
            <a:r>
              <a:rPr lang="en-US" sz="2400" dirty="0"/>
              <a:t>Safety managers/competent persons</a:t>
            </a:r>
          </a:p>
          <a:p>
            <a:pPr marL="342900" indent="-342900" defTabSz="457200">
              <a:lnSpc>
                <a:spcPts val="2700"/>
              </a:lnSpc>
              <a:spcBef>
                <a:spcPct val="0"/>
              </a:spcBef>
              <a:tabLst>
                <a:tab pos="287338" algn="l"/>
              </a:tabLst>
            </a:pPr>
            <a:r>
              <a:rPr lang="en-US" sz="2400" dirty="0"/>
              <a:t>Line managers/supervisors</a:t>
            </a:r>
          </a:p>
          <a:p>
            <a:pPr marL="342900" indent="-342900" defTabSz="457200">
              <a:lnSpc>
                <a:spcPts val="2700"/>
              </a:lnSpc>
              <a:spcBef>
                <a:spcPct val="0"/>
              </a:spcBef>
              <a:tabLst>
                <a:tab pos="287338" algn="l"/>
              </a:tabLst>
            </a:pPr>
            <a:r>
              <a:rPr lang="en-US" sz="2400" dirty="0"/>
              <a:t>Safety representatives/employees</a:t>
            </a:r>
          </a:p>
          <a:p>
            <a:pPr marL="342900" indent="-342900" defTabSz="457200">
              <a:lnSpc>
                <a:spcPts val="2700"/>
              </a:lnSpc>
              <a:spcBef>
                <a:spcPct val="0"/>
              </a:spcBef>
              <a:tabLst>
                <a:tab pos="287338" algn="l"/>
              </a:tabLst>
            </a:pPr>
            <a:r>
              <a:rPr lang="en-US" sz="2400" dirty="0"/>
              <a:t>Contractors</a:t>
            </a:r>
          </a:p>
          <a:p>
            <a:pPr marL="342900" indent="-342900" defTabSz="457200">
              <a:lnSpc>
                <a:spcPts val="2700"/>
              </a:lnSpc>
              <a:spcBef>
                <a:spcPct val="0"/>
              </a:spcBef>
              <a:tabLst>
                <a:tab pos="287338" algn="l"/>
              </a:tabLst>
            </a:pPr>
            <a:r>
              <a:rPr lang="en-US" sz="2400" dirty="0"/>
              <a:t>Specialists</a:t>
            </a:r>
            <a:endParaRPr lang="en-GB" sz="2400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</p:spTree>
    <p:extLst>
      <p:ext uri="{BB962C8B-B14F-4D97-AF65-F5344CB8AC3E}">
        <p14:creationId xmlns:p14="http://schemas.microsoft.com/office/powerpoint/2010/main" val="1870075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491</TotalTime>
  <Words>1300</Words>
  <Application>Microsoft Office PowerPoint</Application>
  <PresentationFormat>Widescreen</PresentationFormat>
  <Paragraphs>237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Impact</vt:lpstr>
      <vt:lpstr>Times New Roman</vt:lpstr>
      <vt:lpstr>Main Event</vt:lpstr>
      <vt:lpstr>Risk Assessments</vt:lpstr>
      <vt:lpstr>Management of Health and Safety at Work Regulations 1999 </vt:lpstr>
      <vt:lpstr>Management of Health and Safety at Work Regulations 1999 </vt:lpstr>
      <vt:lpstr>PowerPoint Presentation</vt:lpstr>
      <vt:lpstr>What Is The Difference Between Safety And Health Issues?</vt:lpstr>
      <vt:lpstr>PowerPoint Presentation</vt:lpstr>
      <vt:lpstr>PowerPoint Presentation</vt:lpstr>
      <vt:lpstr>People at Special Risk</vt:lpstr>
      <vt:lpstr> People involved in the risk assessment process </vt:lpstr>
      <vt:lpstr>Competence of Risk Assessors</vt:lpstr>
      <vt:lpstr>The 5 Steps to Risk Assessment</vt:lpstr>
      <vt:lpstr>Step 1 Hazard Identification</vt:lpstr>
      <vt:lpstr>Sources of Information</vt:lpstr>
      <vt:lpstr>PowerPoint Presentation</vt:lpstr>
      <vt:lpstr>PowerPoint Presentation</vt:lpstr>
      <vt:lpstr>Step 2:  Identify the People at Risk</vt:lpstr>
      <vt:lpstr>PowerPoint Presentation</vt:lpstr>
      <vt:lpstr>PowerPoint Presentation</vt:lpstr>
      <vt:lpstr>Risk Rating Chart</vt:lpstr>
      <vt:lpstr>Step 4 – Record Significant Findings</vt:lpstr>
      <vt:lpstr>Step 5 - Review</vt:lpstr>
      <vt:lpstr>Risk Perception</vt:lpstr>
      <vt:lpstr>Risk Perception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Pearson, Andy</dc:creator>
  <cp:lastModifiedBy>Ian Pfluger</cp:lastModifiedBy>
  <cp:revision>21</cp:revision>
  <dcterms:created xsi:type="dcterms:W3CDTF">2021-05-11T12:41:35Z</dcterms:created>
  <dcterms:modified xsi:type="dcterms:W3CDTF">2022-01-12T12:16:37Z</dcterms:modified>
</cp:coreProperties>
</file>