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an Gibb" initials="I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Pfluger" userId="df7921b197ba1968" providerId="LiveId" clId="{BDB72227-749E-4C47-A5FB-3C2FA9FF3637}"/>
    <pc:docChg chg="custSel modSld">
      <pc:chgData name="Ian Pfluger" userId="df7921b197ba1968" providerId="LiveId" clId="{BDB72227-749E-4C47-A5FB-3C2FA9FF3637}" dt="2022-03-03T11:27:59.827" v="3"/>
      <pc:docMkLst>
        <pc:docMk/>
      </pc:docMkLst>
      <pc:sldChg chg="replTag">
        <pc:chgData name="Ian Pfluger" userId="df7921b197ba1968" providerId="LiveId" clId="{BDB72227-749E-4C47-A5FB-3C2FA9FF3637}" dt="2022-03-03T11:27:51.560" v="1"/>
        <pc:sldMkLst>
          <pc:docMk/>
          <pc:sldMk cId="244114586" sldId="256"/>
        </pc:sldMkLst>
      </pc:sldChg>
      <pc:sldChg chg="replTag">
        <pc:chgData name="Ian Pfluger" userId="df7921b197ba1968" providerId="LiveId" clId="{BDB72227-749E-4C47-A5FB-3C2FA9FF3637}" dt="2022-03-03T11:27:59.827" v="3"/>
        <pc:sldMkLst>
          <pc:docMk/>
          <pc:sldMk cId="2878500303" sldId="257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2-04T23:28:13.109" idx="1">
    <p:pos x="3431" y="1177"/>
    <p:text>I suggest strengthen question......ie. " will you share"</p:text>
  </p:cm>
  <p:cm authorId="0" dt="2021-02-04T23:29:52.543" idx="2">
    <p:pos x="4132" y="3085"/>
    <p:text>I suggest " Justify discounting alternative options".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996A5-B2DF-484F-974F-40F9AE756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6F78A-58C7-4624-94F3-746F1984F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FA1DA-31AF-44C1-9131-3F4433C2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87C4E-A9AE-4623-A7FA-3B9911018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C0FC-AE9D-474D-82EC-6A7FAD04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70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F058F-6320-4C4C-B257-85713D83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B7968-DC88-48F7-AA5E-E1A1D1BE3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7C1E7-914C-44A6-AC58-E2BD8E986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2F841-B00A-46AF-BBE8-719ADD49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AC223-78DB-47E8-8315-39C164961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86FD8-7C3F-49B1-A0AD-BC23970272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2A1DC-CD1A-48D2-AD4C-A1083C79A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5235F-722D-4F28-901D-50067972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8BB24-9CA3-4FA7-B74B-810A8339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F00D9-F85C-4574-AD78-D36A626E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36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8D02F-0AC2-4A99-B7C2-1E80FC08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D2962-6CAB-4442-814F-FC6931757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7EA4C-B03B-47F1-8193-E9E6BD6C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01090-CEE7-4B42-B430-B1FFC5D8D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6E329-18FC-4BD9-BFDD-DDFDA8B9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4434-60D1-4D22-8A8A-78EC313E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57016-9DCB-463F-B69B-3819C0E63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8F76A-DEA5-43CE-A962-F4C317B1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7D841-D652-4C8F-BFB9-BDD57C08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6E85D-7FD3-4B5A-B505-A9E500CA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2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22542-6F78-4B5B-B0A5-BAEE3915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29089-7D09-4C52-9453-51BC707C4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90A9E-F439-4990-80DA-208B60824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2C4DD-54DC-40C1-A65A-CBDEDBCD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53F0F-CBE5-4517-AFAC-A6B5EE96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1329C-212F-4267-9ECA-A8492BB4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55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FCE1-9DD4-4AB3-92DD-D5E5CECE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3811-3D87-48B3-80BC-925C73F54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DD7E9-E6CC-466E-83E4-B432B9E9C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BE3EF-AA7E-4129-ABB4-CB83E4BE0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F2259-AFDD-4F06-8617-9B6FB3899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09AA4B-0C63-4B6C-B6C0-E2F06178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66B654-253E-47AE-80EF-6509AE148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A620D-6922-4C48-9EE4-9DA51C96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31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6BAD-42D0-4162-AC4C-C982DB8D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E6487-585F-46FF-8AB2-1EF6722B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8728A-4117-4BA6-BE03-5D9B41D70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688BD-F004-4691-878D-2A22DA49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6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79051-9448-453B-9413-DB515B1E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D25BB-5CF8-4EF2-BE59-3E721D96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3C0AC-A1B7-47A9-88D3-03B396E4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8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3CAE-8742-416F-83F5-9A3A6D6A1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51FF2-8379-46D8-9A45-5921F61EA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AFBC4-C13A-4798-A1D9-88623ECC8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41617-5FCA-4AE3-9649-C99ECFE0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418D8-F01F-4677-B36B-E43F3288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B3856-BFDB-4B38-999B-803BADAEC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99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854D-354E-4D41-A5AB-4B95A2303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BB7625-10D4-42FD-AAC2-FACFC141F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8FA55-CED1-4BF1-9404-71F3EC928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7A0A3-B0D9-41E9-893E-4AC6AF260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2006-C848-427E-B74B-3C48B08B9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D8939-51E6-492E-82C1-A7A8F3DC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3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974F90-E65B-424D-AEF9-F5BCD039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4F23E-7A6F-45FB-951F-F7B39A14B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C216C-51D2-4AD1-846B-2C74CEFA7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3506A-F4C0-415A-ACE2-BA991D33BF33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6D626-3747-4E4C-A441-1BACE9E930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FC392-DE46-440A-8BF8-C01ECEA42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57F62-90E7-41E7-BB1E-8225EDF1F7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6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comments" Target="../comments/commen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54E3-5406-4A48-AF1B-9061B48211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Change &amp; Redundancy</a:t>
            </a:r>
          </a:p>
        </p:txBody>
      </p:sp>
      <p:pic>
        <p:nvPicPr>
          <p:cNvPr id="6" name="Picture 2" descr="http://www.srtrc.org/uploaded/image/Uni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5654667"/>
            <a:ext cx="899062" cy="954761"/>
          </a:xfrm>
          <a:prstGeom prst="rect">
            <a:avLst/>
          </a:prstGeom>
          <a:solidFill>
            <a:srgbClr val="F7E293">
              <a:alpha val="2000"/>
            </a:srgbClr>
          </a:solidFill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11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9778-6D61-4829-AB61-01DF7D8F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 For Consultations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BD401-6AFE-45CD-9A5F-83F470059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en-GB" dirty="0"/>
              <a:t>Can you share the HR1 form?</a:t>
            </a:r>
          </a:p>
          <a:p>
            <a:pPr>
              <a:buBlip>
                <a:blip r:embed="rId3"/>
              </a:buBlip>
            </a:pPr>
            <a:r>
              <a:rPr lang="en-GB" dirty="0"/>
              <a:t>What is the trigger for the change?</a:t>
            </a:r>
          </a:p>
          <a:p>
            <a:pPr>
              <a:buBlip>
                <a:blip r:embed="rId3"/>
              </a:buBlip>
            </a:pPr>
            <a:r>
              <a:rPr lang="en-GB" dirty="0"/>
              <a:t>What is the core business objective?</a:t>
            </a:r>
          </a:p>
          <a:p>
            <a:pPr>
              <a:buBlip>
                <a:blip r:embed="rId3"/>
              </a:buBlip>
            </a:pPr>
            <a:r>
              <a:rPr lang="en-GB" dirty="0"/>
              <a:t>When did you first identify the core business objective?</a:t>
            </a:r>
          </a:p>
          <a:p>
            <a:pPr>
              <a:buBlip>
                <a:blip r:embed="rId3"/>
              </a:buBlip>
            </a:pPr>
            <a:r>
              <a:rPr lang="en-GB" dirty="0"/>
              <a:t>Have you considered the potential effects of disengagement against meeting the core objective?</a:t>
            </a:r>
          </a:p>
          <a:p>
            <a:pPr>
              <a:buBlip>
                <a:blip r:embed="rId3"/>
              </a:buBlip>
            </a:pPr>
            <a:r>
              <a:rPr lang="en-GB" dirty="0"/>
              <a:t>What other options did you consider before reaching this decision?</a:t>
            </a:r>
          </a:p>
          <a:p>
            <a:pPr>
              <a:buBlip>
                <a:blip r:embed="rId3"/>
              </a:buBlip>
            </a:pPr>
            <a:r>
              <a:rPr lang="en-GB" dirty="0"/>
              <a:t>Why did you discount other options?</a:t>
            </a:r>
          </a:p>
          <a:p>
            <a:pPr>
              <a:buBlip>
                <a:blip r:embed="rId3"/>
              </a:buBlip>
            </a:pPr>
            <a:r>
              <a:rPr lang="en-GB" dirty="0"/>
              <a:t>What did your risk analysis reveal?</a:t>
            </a:r>
          </a:p>
          <a:p>
            <a:pPr>
              <a:buBlip>
                <a:blip r:embed="rId3"/>
              </a:buBlip>
            </a:pPr>
            <a:endParaRPr lang="en-GB" dirty="0"/>
          </a:p>
          <a:p>
            <a:endParaRPr lang="en-GB" dirty="0"/>
          </a:p>
        </p:txBody>
      </p:sp>
      <p:pic>
        <p:nvPicPr>
          <p:cNvPr id="7" name="Picture 2" descr="http://www.srtrc.org/uploaded/image/Unit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5654667"/>
            <a:ext cx="899062" cy="954761"/>
          </a:xfrm>
          <a:prstGeom prst="rect">
            <a:avLst/>
          </a:prstGeom>
          <a:solidFill>
            <a:srgbClr val="F7E293">
              <a:alpha val="2000"/>
            </a:srgbClr>
          </a:solidFill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850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2E9E-6F94-4A8C-8125-D0657422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 For Consultation – Continued: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8282-FBE5-4748-8A54-335DC8BCE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GB" dirty="0"/>
              <a:t>How will you measure the success of this change?</a:t>
            </a:r>
          </a:p>
          <a:p>
            <a:pPr>
              <a:buBlip>
                <a:blip r:embed="rId2"/>
              </a:buBlip>
            </a:pPr>
            <a:r>
              <a:rPr lang="en-GB" dirty="0"/>
              <a:t>If it is not successful what is your plan B?</a:t>
            </a:r>
          </a:p>
          <a:p>
            <a:pPr>
              <a:buBlip>
                <a:blip r:embed="rId2"/>
              </a:buBlip>
            </a:pPr>
            <a:r>
              <a:rPr lang="en-GB" dirty="0"/>
              <a:t>Do you have a continuity plan?</a:t>
            </a:r>
          </a:p>
          <a:p>
            <a:pPr>
              <a:buBlip>
                <a:blip r:embed="rId2"/>
              </a:buBlip>
            </a:pPr>
            <a:r>
              <a:rPr lang="en-GB" dirty="0"/>
              <a:t>What is your timeframe?</a:t>
            </a:r>
          </a:p>
          <a:p>
            <a:pPr>
              <a:buBlip>
                <a:blip r:embed="rId2"/>
              </a:buBlip>
            </a:pPr>
            <a:r>
              <a:rPr lang="en-GB" dirty="0"/>
              <a:t>Have you considered the impact this change will have on the wider business/customer/colleague &amp; community?</a:t>
            </a:r>
          </a:p>
          <a:p>
            <a:pPr>
              <a:buBlip>
                <a:blip r:embed="rId2"/>
              </a:buBlip>
            </a:pPr>
            <a:r>
              <a:rPr lang="en-GB" dirty="0"/>
              <a:t>What is your communication approach?</a:t>
            </a:r>
          </a:p>
          <a:p>
            <a:pPr>
              <a:buBlip>
                <a:blip r:embed="rId2"/>
              </a:buBlip>
            </a:pPr>
            <a:r>
              <a:rPr lang="en-GB" dirty="0"/>
              <a:t>What is your strategy to engage with staff who may be upset/angry or resentful.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2" descr="http://www.srtrc.org/uploaded/image/Uni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5654667"/>
            <a:ext cx="899062" cy="954761"/>
          </a:xfrm>
          <a:prstGeom prst="rect">
            <a:avLst/>
          </a:prstGeom>
          <a:solidFill>
            <a:srgbClr val="F7E293">
              <a:alpha val="2000"/>
            </a:srgbClr>
          </a:solidFill>
        </p:spPr>
      </p:pic>
    </p:spTree>
    <p:extLst>
      <p:ext uri="{BB962C8B-B14F-4D97-AF65-F5344CB8AC3E}">
        <p14:creationId xmlns:p14="http://schemas.microsoft.com/office/powerpoint/2010/main" val="2916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6E8D-6F6D-42E1-8B1F-EDFBF286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FF2F1-74E9-423C-9609-541ADDE5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GB" dirty="0"/>
              <a:t>Know your demographics</a:t>
            </a:r>
          </a:p>
          <a:p>
            <a:pPr>
              <a:buBlip>
                <a:blip r:embed="rId2"/>
              </a:buBlip>
            </a:pPr>
            <a:r>
              <a:rPr lang="en-GB" dirty="0"/>
              <a:t>Understand or research the local job market, is it easy or hard to recruit in certain sectors or job roles?</a:t>
            </a:r>
          </a:p>
          <a:p>
            <a:pPr>
              <a:buBlip>
                <a:blip r:embed="rId2"/>
              </a:buBlip>
            </a:pPr>
            <a:r>
              <a:rPr lang="en-GB" dirty="0"/>
              <a:t>What alternative roles are available within the business/department and wider company?</a:t>
            </a:r>
          </a:p>
          <a:p>
            <a:pPr>
              <a:buBlip>
                <a:blip r:embed="rId2"/>
              </a:buBlip>
            </a:pPr>
            <a:r>
              <a:rPr lang="en-GB" dirty="0"/>
              <a:t>If you do identify roles are they suitable or can they be considered with minimal training?</a:t>
            </a:r>
          </a:p>
          <a:p>
            <a:pPr>
              <a:buBlip>
                <a:blip r:embed="rId2"/>
              </a:buBlip>
            </a:pPr>
            <a:r>
              <a:rPr lang="en-GB" dirty="0"/>
              <a:t>What will the business do to mitigate compulsory redundancy?</a:t>
            </a:r>
          </a:p>
          <a:p>
            <a:pPr>
              <a:buBlip>
                <a:blip r:embed="rId2"/>
              </a:buBlip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2" descr="http://www.srtrc.org/uploaded/image/Uni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5654667"/>
            <a:ext cx="899062" cy="954761"/>
          </a:xfrm>
          <a:prstGeom prst="rect">
            <a:avLst/>
          </a:prstGeom>
          <a:solidFill>
            <a:srgbClr val="F7E293">
              <a:alpha val="2000"/>
            </a:srgbClr>
          </a:solidFill>
        </p:spPr>
      </p:pic>
    </p:spTree>
    <p:extLst>
      <p:ext uri="{BB962C8B-B14F-4D97-AF65-F5344CB8AC3E}">
        <p14:creationId xmlns:p14="http://schemas.microsoft.com/office/powerpoint/2010/main" val="201766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7843-B296-402F-8577-05F4CCD4A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C2B5F-26D6-48E6-A168-E047C2E98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581" y="1780709"/>
            <a:ext cx="10515600" cy="4351338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GB" dirty="0"/>
              <a:t>You don’t need to deal with this alone – There is support available to you</a:t>
            </a:r>
          </a:p>
          <a:p>
            <a:pPr>
              <a:buBlip>
                <a:blip r:embed="rId2"/>
              </a:buBlip>
            </a:pPr>
            <a:r>
              <a:rPr lang="en-GB" dirty="0"/>
              <a:t>You are not responsible for this change but you can make a positive impact on the final decision</a:t>
            </a:r>
          </a:p>
          <a:p>
            <a:pPr>
              <a:buBlip>
                <a:blip r:embed="rId2"/>
              </a:buBlip>
            </a:pPr>
            <a:r>
              <a:rPr lang="en-GB" dirty="0"/>
              <a:t>Ensure you have plenty of time for planning and have as many preparation meetings as you need.</a:t>
            </a:r>
          </a:p>
          <a:p>
            <a:pPr>
              <a:buBlip>
                <a:blip r:embed="rId2"/>
              </a:buBlip>
            </a:pPr>
            <a:r>
              <a:rPr lang="en-GB" dirty="0"/>
              <a:t>Consider how you will communicate with your members</a:t>
            </a:r>
          </a:p>
          <a:p>
            <a:endParaRPr lang="en-GB" dirty="0"/>
          </a:p>
        </p:txBody>
      </p:sp>
      <p:pic>
        <p:nvPicPr>
          <p:cNvPr id="5" name="Picture 2" descr="http://www.srtrc.org/uploaded/image/Uni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5654667"/>
            <a:ext cx="899062" cy="954761"/>
          </a:xfrm>
          <a:prstGeom prst="rect">
            <a:avLst/>
          </a:prstGeom>
          <a:solidFill>
            <a:srgbClr val="F7E293">
              <a:alpha val="2000"/>
            </a:srgbClr>
          </a:solidFill>
        </p:spPr>
      </p:pic>
    </p:spTree>
    <p:extLst>
      <p:ext uri="{BB962C8B-B14F-4D97-AF65-F5344CB8AC3E}">
        <p14:creationId xmlns:p14="http://schemas.microsoft.com/office/powerpoint/2010/main" val="237924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Change &amp; Redundancy</vt:lpstr>
      <vt:lpstr>Key Questions For Consultations </vt:lpstr>
      <vt:lpstr>Key Questions For Consultation – Continued:</vt:lpstr>
      <vt:lpstr>Things To Consider</vt:lpstr>
      <vt:lpstr>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&amp; Redundancy</dc:title>
  <dc:creator>Carolyn Cliff</dc:creator>
  <cp:lastModifiedBy>Ian Pfluger</cp:lastModifiedBy>
  <cp:revision>9</cp:revision>
  <dcterms:created xsi:type="dcterms:W3CDTF">2021-02-04T15:49:46Z</dcterms:created>
  <dcterms:modified xsi:type="dcterms:W3CDTF">2022-03-03T11:28:00Z</dcterms:modified>
</cp:coreProperties>
</file>