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73" r:id="rId2"/>
    <p:sldId id="258" r:id="rId3"/>
    <p:sldId id="257" r:id="rId4"/>
    <p:sldId id="259" r:id="rId5"/>
    <p:sldId id="261" r:id="rId6"/>
    <p:sldId id="262" r:id="rId7"/>
    <p:sldId id="263" r:id="rId8"/>
    <p:sldId id="27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9" autoAdjust="0"/>
    <p:restoredTop sz="94662" autoAdjust="0"/>
  </p:normalViewPr>
  <p:slideViewPr>
    <p:cSldViewPr>
      <p:cViewPr varScale="1">
        <p:scale>
          <a:sx n="116" d="100"/>
          <a:sy n="116" d="100"/>
        </p:scale>
        <p:origin x="14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44D18-E0D6-48EC-BA6D-FAC655B45996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ACC8-F0E7-463C-AEB6-A80374636E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35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21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63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1449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964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1789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77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199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66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3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72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59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49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6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90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FFDE6-23B2-4644-B2FF-458236842B5F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DF95A7-ACF5-46FF-B3F2-65044D6E1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73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689" y="2468240"/>
            <a:ext cx="6816631" cy="1320800"/>
          </a:xfrm>
        </p:spPr>
        <p:txBody>
          <a:bodyPr>
            <a:noAutofit/>
          </a:bodyPr>
          <a:lstStyle/>
          <a:p>
            <a:r>
              <a:rPr lang="en-GB" sz="4500" dirty="0" smtClean="0"/>
              <a:t>Redundancy and the law</a:t>
            </a:r>
            <a:endParaRPr lang="en-GB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3429000"/>
            <a:ext cx="6347714" cy="2612363"/>
          </a:xfrm>
        </p:spPr>
        <p:txBody>
          <a:bodyPr/>
          <a:lstStyle/>
          <a:p>
            <a:pPr marL="0" indent="0" algn="r">
              <a:buNone/>
            </a:pPr>
            <a:r>
              <a:rPr lang="en-GB" dirty="0" smtClean="0"/>
              <a:t>Adam Lambert</a:t>
            </a:r>
          </a:p>
          <a:p>
            <a:pPr marL="0" indent="0" algn="r">
              <a:buNone/>
            </a:pPr>
            <a:r>
              <a:rPr lang="en-GB" dirty="0" smtClean="0"/>
              <a:t>Regional Legal Officer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924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selection pool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Should be discussed with the union</a:t>
            </a:r>
          </a:p>
          <a:p>
            <a:r>
              <a:rPr lang="en-GB" dirty="0" smtClean="0"/>
              <a:t>Account </a:t>
            </a:r>
            <a:r>
              <a:rPr lang="en-GB" dirty="0"/>
              <a:t>should be taken of similarity and interchangeability of work, plus previous work undertaken by employees.</a:t>
            </a:r>
          </a:p>
          <a:p>
            <a:r>
              <a:rPr lang="en-GB" dirty="0"/>
              <a:t>Employer need only “apply their minds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Case law favours wider selection pools: risk averse employers have more to fear from excluding employees than including them</a:t>
            </a:r>
          </a:p>
        </p:txBody>
      </p:sp>
    </p:spTree>
    <p:extLst>
      <p:ext uri="{BB962C8B-B14F-4D97-AF65-F5344CB8AC3E}">
        <p14:creationId xmlns:p14="http://schemas.microsoft.com/office/powerpoint/2010/main" val="9221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Selection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Should be objective and fairly applied, or “not wholly subjective” </a:t>
            </a:r>
            <a:r>
              <a:rPr lang="en-GB" dirty="0" smtClean="0"/>
              <a:t>e.g. </a:t>
            </a:r>
            <a:r>
              <a:rPr lang="en-GB" i="1" dirty="0" smtClean="0"/>
              <a:t>Howard v Siemens Energy Services Ltd </a:t>
            </a:r>
            <a:r>
              <a:rPr lang="en-GB" dirty="0" smtClean="0"/>
              <a:t>– “adherence to values”</a:t>
            </a:r>
          </a:p>
          <a:p>
            <a:r>
              <a:rPr lang="en-GB" dirty="0" smtClean="0"/>
              <a:t>Cannot challenge scores unless clearly unreasonable, nor is there a right to see other individual employee’s scores</a:t>
            </a:r>
          </a:p>
          <a:p>
            <a:r>
              <a:rPr lang="en-GB" dirty="0" smtClean="0"/>
              <a:t>Important the redundancy policy/procedure is followed.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519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Discrimination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Sickness absence</a:t>
            </a:r>
          </a:p>
          <a:p>
            <a:r>
              <a:rPr lang="en-GB" dirty="0" smtClean="0"/>
              <a:t>Flexibility</a:t>
            </a:r>
          </a:p>
          <a:p>
            <a:r>
              <a:rPr lang="en-GB" dirty="0" smtClean="0"/>
              <a:t>Length of service</a:t>
            </a:r>
          </a:p>
          <a:p>
            <a:r>
              <a:rPr lang="en-GB" dirty="0" smtClean="0"/>
              <a:t>Cost </a:t>
            </a:r>
            <a:r>
              <a:rPr lang="en-GB" dirty="0" smtClean="0"/>
              <a:t>e.g. </a:t>
            </a:r>
            <a:r>
              <a:rPr lang="en-GB" dirty="0" smtClean="0"/>
              <a:t>redundancy/pensions (</a:t>
            </a:r>
            <a:r>
              <a:rPr lang="en-GB" i="1" dirty="0" err="1" smtClean="0"/>
              <a:t>Seldon</a:t>
            </a:r>
            <a:r>
              <a:rPr lang="en-GB" i="1" dirty="0" smtClean="0"/>
              <a:t> v Clarkson Wright &amp; Jakes [2012]</a:t>
            </a:r>
            <a:r>
              <a:rPr lang="en-GB" dirty="0" smtClean="0"/>
              <a:t>: cost on its own not a legitimate criteria)</a:t>
            </a:r>
          </a:p>
          <a:p>
            <a:r>
              <a:rPr lang="en-GB" dirty="0" smtClean="0"/>
              <a:t>Duty to make reasonable adjustments where an employee is disabled</a:t>
            </a:r>
          </a:p>
          <a:p>
            <a:r>
              <a:rPr lang="en-GB" dirty="0" smtClean="0"/>
              <a:t>Enhanced right of women on maternity leave</a:t>
            </a:r>
          </a:p>
          <a:p>
            <a:r>
              <a:rPr lang="en-GB" dirty="0" smtClean="0"/>
              <a:t>Part-time/fixed-term employees</a:t>
            </a:r>
          </a:p>
          <a:p>
            <a:endParaRPr lang="en-GB" dirty="0"/>
          </a:p>
          <a:p>
            <a:r>
              <a:rPr lang="en-GB" dirty="0" smtClean="0"/>
              <a:t>Remember time limits!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874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Suitable alternative employment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Obligation arises at point a decision is made to delete roles; not at point of selection.</a:t>
            </a:r>
          </a:p>
          <a:p>
            <a:r>
              <a:rPr lang="en-GB" dirty="0" smtClean="0"/>
              <a:t>Whether a role is SAE is objective and based on the role:</a:t>
            </a:r>
          </a:p>
          <a:p>
            <a:pPr lvl="1"/>
            <a:r>
              <a:rPr lang="en-GB" dirty="0" smtClean="0"/>
              <a:t>Job content</a:t>
            </a:r>
          </a:p>
          <a:p>
            <a:pPr lvl="1"/>
            <a:r>
              <a:rPr lang="en-GB" dirty="0" smtClean="0"/>
              <a:t>Status</a:t>
            </a:r>
          </a:p>
          <a:p>
            <a:pPr lvl="1"/>
            <a:r>
              <a:rPr lang="en-GB" dirty="0" err="1" smtClean="0"/>
              <a:t>T&amp;Cs</a:t>
            </a:r>
            <a:endParaRPr lang="en-GB" dirty="0" smtClean="0"/>
          </a:p>
          <a:p>
            <a:r>
              <a:rPr lang="en-GB" dirty="0" smtClean="0"/>
              <a:t>Whether can decline a role and have the right to a redundancy payment is subjective and based on the individual employee’s circumstances, </a:t>
            </a:r>
            <a:r>
              <a:rPr lang="en-GB" dirty="0" smtClean="0"/>
              <a:t>e.g. </a:t>
            </a:r>
            <a:r>
              <a:rPr lang="en-GB" dirty="0" smtClean="0"/>
              <a:t>domestic situation, commuting arrangements</a:t>
            </a:r>
            <a:r>
              <a:rPr lang="en-GB" dirty="0" smtClean="0"/>
              <a:t>.</a:t>
            </a:r>
          </a:p>
          <a:p>
            <a:r>
              <a:rPr lang="en-GB" dirty="0"/>
              <a:t>Right to reasonable paid time off to seek alternative work</a:t>
            </a:r>
            <a:r>
              <a:rPr lang="en-GB" dirty="0" smtClean="0"/>
              <a:t>.</a:t>
            </a:r>
            <a:endParaRPr lang="en-GB" dirty="0" smtClean="0"/>
          </a:p>
          <a:p>
            <a:r>
              <a:rPr lang="en-GB" dirty="0" smtClean="0"/>
              <a:t>Can employer offer </a:t>
            </a:r>
            <a:r>
              <a:rPr lang="en-GB" dirty="0"/>
              <a:t>retraining, careers </a:t>
            </a:r>
            <a:r>
              <a:rPr lang="en-GB" dirty="0" smtClean="0"/>
              <a:t>advice, </a:t>
            </a:r>
            <a:r>
              <a:rPr lang="en-GB" dirty="0"/>
              <a:t>paid </a:t>
            </a:r>
            <a:r>
              <a:rPr lang="en-GB" dirty="0" smtClean="0"/>
              <a:t>travel to interviews?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83298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Trial periods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Statutory period of 4 weeks unless difference in role is trivial</a:t>
            </a:r>
          </a:p>
          <a:p>
            <a:r>
              <a:rPr lang="en-GB" dirty="0" smtClean="0"/>
              <a:t>Statutory period c</a:t>
            </a:r>
            <a:r>
              <a:rPr lang="en-GB" dirty="0" smtClean="0"/>
              <a:t>an </a:t>
            </a:r>
            <a:r>
              <a:rPr lang="en-GB" dirty="0" smtClean="0"/>
              <a:t>be extended with employer/employee agreement for training </a:t>
            </a:r>
            <a:r>
              <a:rPr lang="en-GB" dirty="0" smtClean="0"/>
              <a:t>purposes only</a:t>
            </a:r>
            <a:endParaRPr lang="en-GB" dirty="0" smtClean="0"/>
          </a:p>
          <a:p>
            <a:r>
              <a:rPr lang="en-GB" dirty="0" smtClean="0"/>
              <a:t>A failure to offer a trial period is likely to make redundancy unfair</a:t>
            </a:r>
          </a:p>
          <a:p>
            <a:r>
              <a:rPr lang="en-GB" dirty="0" smtClean="0"/>
              <a:t>Whether “suitable” is determined by the employer and then open to challenge in tribunal – aim for a collectively negotiated approach</a:t>
            </a:r>
          </a:p>
        </p:txBody>
      </p:sp>
    </p:spTree>
    <p:extLst>
      <p:ext uri="{BB962C8B-B14F-4D97-AF65-F5344CB8AC3E}">
        <p14:creationId xmlns:p14="http://schemas.microsoft.com/office/powerpoint/2010/main" val="1999912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Redundancy pay/notice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Statutory redundancy pay: </a:t>
            </a:r>
            <a:endParaRPr lang="en-GB" dirty="0" smtClean="0"/>
          </a:p>
          <a:p>
            <a:pPr lvl="1"/>
            <a:r>
              <a:rPr lang="en-GB" dirty="0" smtClean="0"/>
              <a:t>2 </a:t>
            </a:r>
            <a:r>
              <a:rPr lang="en-GB" dirty="0" smtClean="0"/>
              <a:t>years service </a:t>
            </a:r>
            <a:r>
              <a:rPr lang="en-GB" dirty="0" smtClean="0"/>
              <a:t>required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epends </a:t>
            </a:r>
            <a:r>
              <a:rPr lang="en-GB" dirty="0" smtClean="0"/>
              <a:t>on age: (half a week/year worked below 22 </a:t>
            </a:r>
            <a:r>
              <a:rPr lang="en-GB" dirty="0" err="1" smtClean="0"/>
              <a:t>yrs</a:t>
            </a:r>
            <a:r>
              <a:rPr lang="en-GB" dirty="0" smtClean="0"/>
              <a:t>, one week/</a:t>
            </a:r>
            <a:r>
              <a:rPr lang="en-GB" dirty="0" err="1" smtClean="0"/>
              <a:t>yr</a:t>
            </a:r>
            <a:r>
              <a:rPr lang="en-GB" dirty="0" smtClean="0"/>
              <a:t> aged 22-40, week and half/</a:t>
            </a:r>
            <a:r>
              <a:rPr lang="en-GB" dirty="0" err="1" smtClean="0"/>
              <a:t>yr</a:t>
            </a:r>
            <a:r>
              <a:rPr lang="en-GB" dirty="0" smtClean="0"/>
              <a:t> aged over </a:t>
            </a:r>
            <a:r>
              <a:rPr lang="en-GB" dirty="0" err="1" smtClean="0"/>
              <a:t>40yrs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ap </a:t>
            </a:r>
            <a:r>
              <a:rPr lang="en-GB" dirty="0" smtClean="0"/>
              <a:t>of £</a:t>
            </a:r>
            <a:r>
              <a:rPr lang="en-GB" dirty="0" smtClean="0"/>
              <a:t>544/week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ap </a:t>
            </a:r>
            <a:r>
              <a:rPr lang="en-GB" dirty="0" smtClean="0"/>
              <a:t>of 20 </a:t>
            </a:r>
            <a:r>
              <a:rPr lang="en-GB" dirty="0" smtClean="0"/>
              <a:t>years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ax-free </a:t>
            </a:r>
            <a:r>
              <a:rPr lang="en-GB" dirty="0" smtClean="0"/>
              <a:t>up to £</a:t>
            </a:r>
            <a:r>
              <a:rPr lang="en-GB" dirty="0" err="1" smtClean="0"/>
              <a:t>30K</a:t>
            </a:r>
            <a:endParaRPr lang="en-GB" dirty="0" smtClean="0"/>
          </a:p>
          <a:p>
            <a:r>
              <a:rPr lang="en-GB" dirty="0" smtClean="0"/>
              <a:t>Statutory notice: 1 week/year of service up to 12 weeks (minimum 1 week for 1 month’s service)</a:t>
            </a:r>
          </a:p>
          <a:p>
            <a:r>
              <a:rPr lang="en-GB" dirty="0" smtClean="0"/>
              <a:t>Contract may give enhanced entitlements in respect of redundancy and notice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672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Legal remedies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ET</a:t>
            </a:r>
          </a:p>
          <a:p>
            <a:pPr marL="0" indent="0">
              <a:buNone/>
            </a:pPr>
            <a:r>
              <a:rPr lang="en-GB" dirty="0" smtClean="0"/>
              <a:t>Limitation of 3 months less 1 day:</a:t>
            </a:r>
          </a:p>
          <a:p>
            <a:r>
              <a:rPr lang="en-GB" dirty="0" smtClean="0"/>
              <a:t>Unfair dismissal (requires two years’ service)</a:t>
            </a:r>
          </a:p>
          <a:p>
            <a:r>
              <a:rPr lang="en-GB" dirty="0" smtClean="0"/>
              <a:t>Breach of </a:t>
            </a:r>
            <a:r>
              <a:rPr lang="en-GB" dirty="0" smtClean="0"/>
              <a:t>contract </a:t>
            </a:r>
            <a:r>
              <a:rPr lang="en-GB" dirty="0" err="1" smtClean="0"/>
              <a:t>inc.</a:t>
            </a:r>
            <a:r>
              <a:rPr lang="en-GB" dirty="0" smtClean="0"/>
              <a:t> Unlawful Deduction of Wages</a:t>
            </a:r>
            <a:endParaRPr lang="en-GB" dirty="0" smtClean="0"/>
          </a:p>
          <a:p>
            <a:r>
              <a:rPr lang="en-GB" dirty="0" smtClean="0"/>
              <a:t>Protective award</a:t>
            </a:r>
          </a:p>
          <a:p>
            <a:pPr marL="0" indent="0">
              <a:buNone/>
            </a:pPr>
            <a:r>
              <a:rPr lang="en-GB" dirty="0" smtClean="0"/>
              <a:t>Limitation of 6 months from dismissal:</a:t>
            </a:r>
          </a:p>
          <a:p>
            <a:r>
              <a:rPr lang="en-GB" dirty="0" smtClean="0"/>
              <a:t>Statutory redundancy claim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Criminal</a:t>
            </a:r>
            <a:endParaRPr lang="en-GB" b="1" dirty="0"/>
          </a:p>
          <a:p>
            <a:r>
              <a:rPr lang="en-GB" dirty="0" smtClean="0"/>
              <a:t>Failure to provide a redundancy statement showing the redundancy payment that has been made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85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Redundancy: where the law protects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redundancy genuine?</a:t>
            </a:r>
          </a:p>
          <a:p>
            <a:r>
              <a:rPr lang="en-GB" dirty="0" smtClean="0"/>
              <a:t>Has there been adequate consultation?</a:t>
            </a:r>
          </a:p>
          <a:p>
            <a:r>
              <a:rPr lang="en-GB" dirty="0" smtClean="0"/>
              <a:t>Is the selection pool and process fair?</a:t>
            </a:r>
          </a:p>
          <a:p>
            <a:r>
              <a:rPr lang="en-GB" dirty="0" smtClean="0"/>
              <a:t>Has suitable alternative employment been offered?</a:t>
            </a:r>
          </a:p>
          <a:p>
            <a:r>
              <a:rPr lang="en-GB" dirty="0" smtClean="0"/>
              <a:t>Has the employee received the proper notice and redundancy payment?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7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there a genuine redundancy?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482681" cy="3880773"/>
          </a:xfrm>
        </p:spPr>
        <p:txBody>
          <a:bodyPr>
            <a:normAutofit fontScale="400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b="1" dirty="0" smtClean="0">
                <a:latin typeface="Gill Sans MT" panose="020B0502020104020203" pitchFamily="34" charset="0"/>
              </a:rPr>
              <a:t>139. (ERA 96)— </a:t>
            </a:r>
            <a:r>
              <a:rPr lang="en-GB" sz="3000" b="1" i="1" dirty="0" smtClean="0">
                <a:latin typeface="Gill Sans MT" panose="020B0502020104020203" pitchFamily="34" charset="0"/>
              </a:rPr>
              <a:t>Redundancy</a:t>
            </a:r>
            <a:r>
              <a:rPr lang="en-GB" sz="3000" b="1" dirty="0" smtClean="0">
                <a:latin typeface="Gill Sans MT" panose="020B0502020104020203" pitchFamily="34" charset="0"/>
              </a:rPr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(1) For the purposes of this Act an employee who is dismissed shall be taken to be dismissed by reason of redundancy if the dismissal is wholly or mainly attributable to—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(a) the fact that his employer has ceased or intends to cease—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	(</a:t>
            </a:r>
            <a:r>
              <a:rPr lang="en-GB" sz="3000" dirty="0" err="1" smtClean="0">
                <a:latin typeface="Gill Sans MT" panose="020B0502020104020203" pitchFamily="34" charset="0"/>
              </a:rPr>
              <a:t>i</a:t>
            </a:r>
            <a:r>
              <a:rPr lang="en-GB" sz="3000" dirty="0" smtClean="0">
                <a:latin typeface="Gill Sans MT" panose="020B0502020104020203" pitchFamily="34" charset="0"/>
              </a:rPr>
              <a:t>) to carry on the business for the purposes of which the employee </a:t>
            </a:r>
            <a:r>
              <a:rPr lang="en-GB" sz="3000" dirty="0" smtClean="0">
                <a:latin typeface="Gill Sans MT" panose="020B0502020104020203" pitchFamily="34" charset="0"/>
              </a:rPr>
              <a:t>was </a:t>
            </a:r>
            <a:r>
              <a:rPr lang="en-GB" sz="3000" dirty="0" smtClean="0">
                <a:latin typeface="Gill Sans MT" panose="020B0502020104020203" pitchFamily="34" charset="0"/>
              </a:rPr>
              <a:t>employed by him, or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	(ii) to carry on that business in the place where the employee was so </a:t>
            </a:r>
            <a:r>
              <a:rPr lang="en-GB" sz="3000" dirty="0" smtClean="0">
                <a:latin typeface="Gill Sans MT" panose="020B0502020104020203" pitchFamily="34" charset="0"/>
              </a:rPr>
              <a:t>employed</a:t>
            </a:r>
            <a:r>
              <a:rPr lang="en-GB" sz="3000" dirty="0" smtClean="0">
                <a:latin typeface="Gill Sans MT" panose="020B0502020104020203" pitchFamily="34" charset="0"/>
              </a:rPr>
              <a:t>, or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(b) the fact that the requirements of that business—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	(</a:t>
            </a:r>
            <a:r>
              <a:rPr lang="en-GB" sz="3000" dirty="0" err="1" smtClean="0">
                <a:latin typeface="Gill Sans MT" panose="020B0502020104020203" pitchFamily="34" charset="0"/>
              </a:rPr>
              <a:t>i</a:t>
            </a:r>
            <a:r>
              <a:rPr lang="en-GB" sz="3000" dirty="0" smtClean="0">
                <a:latin typeface="Gill Sans MT" panose="020B0502020104020203" pitchFamily="34" charset="0"/>
              </a:rPr>
              <a:t>) for employees to carry out work of a particular kind, or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	(ii) for employees to carry out work of a particular kind in the place </a:t>
            </a:r>
            <a:r>
              <a:rPr lang="en-GB" sz="3000" dirty="0" smtClean="0">
                <a:latin typeface="Gill Sans MT" panose="020B0502020104020203" pitchFamily="34" charset="0"/>
              </a:rPr>
              <a:t>where </a:t>
            </a:r>
            <a:r>
              <a:rPr lang="en-GB" sz="3000" dirty="0" smtClean="0">
                <a:latin typeface="Gill Sans MT" panose="020B0502020104020203" pitchFamily="34" charset="0"/>
              </a:rPr>
              <a:t>the employee was </a:t>
            </a:r>
            <a:r>
              <a:rPr lang="en-GB" sz="3000" dirty="0" smtClean="0">
                <a:latin typeface="Gill Sans MT" panose="020B0502020104020203" pitchFamily="34" charset="0"/>
              </a:rPr>
              <a:t>	employed </a:t>
            </a:r>
            <a:r>
              <a:rPr lang="en-GB" sz="3000" dirty="0" smtClean="0">
                <a:latin typeface="Gill Sans MT" panose="020B0502020104020203" pitchFamily="34" charset="0"/>
              </a:rPr>
              <a:t>by the employer,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GB" sz="3000" dirty="0" smtClean="0">
                <a:latin typeface="Gill Sans MT" panose="020B0502020104020203" pitchFamily="34" charset="0"/>
              </a:rPr>
              <a:t>	have ceased or diminished or are expected to cease or diminish.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GB" dirty="0">
              <a:latin typeface="Gill Sans MT" panose="020B0502020104020203" pitchFamily="34" charset="0"/>
            </a:endParaRPr>
          </a:p>
          <a:p>
            <a:r>
              <a:rPr lang="en-GB" sz="3800" dirty="0" smtClean="0"/>
              <a:t>Basically: does the employer still need as many, or any, employees to continue to do the work currently undertaken by the </a:t>
            </a:r>
            <a:r>
              <a:rPr lang="en-GB" sz="3800" dirty="0" smtClean="0"/>
              <a:t>employee? </a:t>
            </a:r>
          </a:p>
          <a:p>
            <a:r>
              <a:rPr lang="en-GB" sz="3800" dirty="0" smtClean="0"/>
              <a:t>Redundancy </a:t>
            </a:r>
            <a:r>
              <a:rPr lang="en-GB" sz="3800" dirty="0" smtClean="0"/>
              <a:t>concerns the role, not the individual.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353853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tribunal will not look beyond the legislation regarding the reasonableness of the employer’s decision to restructure.</a:t>
            </a:r>
          </a:p>
          <a:p>
            <a:r>
              <a:rPr lang="en-GB" dirty="0" smtClean="0"/>
              <a:t>Closure of the workplace includes relocation and temporary closure.</a:t>
            </a:r>
          </a:p>
          <a:p>
            <a:r>
              <a:rPr lang="en-GB" dirty="0" smtClean="0"/>
              <a:t>Mobility clauses can be heavily relied upon by an employer, </a:t>
            </a:r>
            <a:r>
              <a:rPr lang="en-GB" dirty="0" smtClean="0"/>
              <a:t>i.e. </a:t>
            </a:r>
            <a:r>
              <a:rPr lang="en-GB" dirty="0" smtClean="0"/>
              <a:t>relocation can constitute a reasonable management instruction rather than a redundancy situation</a:t>
            </a:r>
            <a:endParaRPr lang="en-GB" dirty="0"/>
          </a:p>
          <a:p>
            <a:r>
              <a:rPr lang="en-GB" dirty="0" smtClean="0"/>
              <a:t>Diminishing requirement for employees to carry out work of a particular kind includes reallocation of duties/restructuring.</a:t>
            </a:r>
            <a:endParaRPr lang="en-GB" dirty="0" smtClean="0">
              <a:latin typeface="Gill Sans MT" panose="020B0502020104020203" pitchFamily="34" charset="0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205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Collective consultation: section 188 </a:t>
            </a:r>
            <a:r>
              <a:rPr lang="en-GB" dirty="0" err="1" smtClean="0"/>
              <a:t>TULRCA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Where an employer is </a:t>
            </a:r>
            <a:r>
              <a:rPr lang="en-GB" u="sng" dirty="0" smtClean="0"/>
              <a:t>proposing</a:t>
            </a:r>
            <a:r>
              <a:rPr lang="en-GB" dirty="0" smtClean="0"/>
              <a:t> to dismiss </a:t>
            </a:r>
            <a:r>
              <a:rPr lang="en-GB" u="sng" dirty="0" smtClean="0"/>
              <a:t>as redundant</a:t>
            </a:r>
            <a:r>
              <a:rPr lang="en-GB" dirty="0" smtClean="0"/>
              <a:t> 20 or more employees at </a:t>
            </a:r>
            <a:r>
              <a:rPr lang="en-GB" u="sng" dirty="0" smtClean="0"/>
              <a:t>one establishment</a:t>
            </a:r>
            <a:r>
              <a:rPr lang="en-GB" dirty="0" smtClean="0"/>
              <a:t> within a period of 90 days or less the employer shall consult about the dismissal all the persons who are the appropriate reps of any of the employees who may be affected</a:t>
            </a:r>
          </a:p>
          <a:p>
            <a:r>
              <a:rPr lang="en-GB" dirty="0" smtClean="0"/>
              <a:t>In good time and always</a:t>
            </a:r>
          </a:p>
          <a:p>
            <a:pPr lvl="1"/>
            <a:r>
              <a:rPr lang="en-GB" dirty="0" smtClean="0"/>
              <a:t>45 days where 100 or more redundancies</a:t>
            </a:r>
          </a:p>
          <a:p>
            <a:pPr lvl="1"/>
            <a:r>
              <a:rPr lang="en-GB" dirty="0" smtClean="0"/>
              <a:t>30 days where 20 or more redundancies</a:t>
            </a:r>
          </a:p>
          <a:p>
            <a:pPr marL="457200" lvl="1" indent="0">
              <a:buNone/>
            </a:pPr>
            <a:r>
              <a:rPr lang="en-GB" sz="1800" dirty="0" smtClean="0"/>
              <a:t>…before the first dismissal takes effect.</a:t>
            </a:r>
          </a:p>
          <a:p>
            <a:r>
              <a:rPr lang="en-GB" dirty="0" smtClean="0"/>
              <a:t>Includes dismissals as a result of substantial changes to terms and conditions (Some Other Substantial Reason/ “</a:t>
            </a:r>
            <a:r>
              <a:rPr lang="en-GB" dirty="0" err="1" smtClean="0"/>
              <a:t>SOSR</a:t>
            </a:r>
            <a:r>
              <a:rPr lang="en-GB" dirty="0" smtClean="0"/>
              <a:t>” dismissals)</a:t>
            </a:r>
          </a:p>
        </p:txBody>
      </p:sp>
    </p:spTree>
    <p:extLst>
      <p:ext uri="{BB962C8B-B14F-4D97-AF65-F5344CB8AC3E}">
        <p14:creationId xmlns:p14="http://schemas.microsoft.com/office/powerpoint/2010/main" val="2716401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Collective Consultation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Avoiding dismissals</a:t>
            </a:r>
          </a:p>
          <a:p>
            <a:r>
              <a:rPr lang="en-GB" dirty="0" smtClean="0"/>
              <a:t>Reducing the number of dismissals</a:t>
            </a:r>
          </a:p>
          <a:p>
            <a:r>
              <a:rPr lang="en-GB" dirty="0" smtClean="0"/>
              <a:t>Mitigating the consequences of dismissals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with a view to reaching agreement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 failure to consult gives rise to a Protective Award claim worth up to 13 weeks’ pay.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25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Information to be provided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Reasons for the redundancies</a:t>
            </a:r>
          </a:p>
          <a:p>
            <a:r>
              <a:rPr lang="en-GB" dirty="0" smtClean="0"/>
              <a:t>Number and description of employees</a:t>
            </a:r>
          </a:p>
          <a:p>
            <a:r>
              <a:rPr lang="en-GB" dirty="0" smtClean="0"/>
              <a:t>Total number of employees</a:t>
            </a:r>
          </a:p>
          <a:p>
            <a:r>
              <a:rPr lang="en-GB" dirty="0" smtClean="0"/>
              <a:t>Proposed method of selection</a:t>
            </a:r>
          </a:p>
          <a:p>
            <a:r>
              <a:rPr lang="en-GB" dirty="0" smtClean="0"/>
              <a:t>Proposed method of carrying out the dismissals</a:t>
            </a:r>
          </a:p>
          <a:p>
            <a:r>
              <a:rPr lang="en-GB" dirty="0" smtClean="0"/>
              <a:t>Proposed method of calculating redundancy pay</a:t>
            </a:r>
          </a:p>
          <a:p>
            <a:r>
              <a:rPr lang="en-GB" dirty="0" smtClean="0"/>
              <a:t>Number of agency workers and the type of work they do/where they work</a:t>
            </a:r>
          </a:p>
          <a:p>
            <a:r>
              <a:rPr lang="en-GB" dirty="0" err="1" smtClean="0"/>
              <a:t>HR1</a:t>
            </a:r>
            <a:r>
              <a:rPr lang="en-GB" dirty="0" smtClean="0"/>
              <a:t> form</a:t>
            </a:r>
          </a:p>
          <a:p>
            <a:endParaRPr lang="en-GB" dirty="0"/>
          </a:p>
          <a:p>
            <a:r>
              <a:rPr lang="en-GB" dirty="0" smtClean="0"/>
              <a:t>All above should be given to representatives or sent to union’s head office if sent by post.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940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Problems with consultation during the pandemic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851104" cy="4248472"/>
          </a:xfrm>
        </p:spPr>
        <p:txBody>
          <a:bodyPr>
            <a:normAutofit/>
          </a:bodyPr>
          <a:lstStyle/>
          <a:p>
            <a:r>
              <a:rPr lang="en-GB" dirty="0"/>
              <a:t>Full and future effects of pandemic </a:t>
            </a:r>
            <a:r>
              <a:rPr lang="en-GB" dirty="0" smtClean="0"/>
              <a:t>unknown</a:t>
            </a:r>
          </a:p>
          <a:p>
            <a:r>
              <a:rPr lang="en-GB" dirty="0" smtClean="0"/>
              <a:t>Where r</a:t>
            </a:r>
            <a:r>
              <a:rPr lang="en-GB" dirty="0" smtClean="0"/>
              <a:t>eps </a:t>
            </a:r>
            <a:r>
              <a:rPr lang="en-GB" dirty="0" smtClean="0"/>
              <a:t>and members away from </a:t>
            </a:r>
            <a:r>
              <a:rPr lang="en-GB" dirty="0" smtClean="0"/>
              <a:t>work, need </a:t>
            </a:r>
            <a:r>
              <a:rPr lang="en-GB" dirty="0" smtClean="0"/>
              <a:t>access to all of bargaining unit</a:t>
            </a:r>
          </a:p>
          <a:p>
            <a:r>
              <a:rPr lang="en-GB" dirty="0"/>
              <a:t>Members may not have internet access</a:t>
            </a:r>
          </a:p>
          <a:p>
            <a:r>
              <a:rPr lang="en-GB" dirty="0" smtClean="0"/>
              <a:t>Employer </a:t>
            </a:r>
            <a:r>
              <a:rPr lang="en-GB" dirty="0" smtClean="0"/>
              <a:t>facilities (</a:t>
            </a:r>
            <a:r>
              <a:rPr lang="en-GB" dirty="0" smtClean="0"/>
              <a:t>e.g. </a:t>
            </a:r>
            <a:r>
              <a:rPr lang="en-GB" dirty="0" smtClean="0"/>
              <a:t>zooms) must be confidential</a:t>
            </a:r>
          </a:p>
          <a:p>
            <a:r>
              <a:rPr lang="en-GB" dirty="0" smtClean="0"/>
              <a:t>It </a:t>
            </a:r>
            <a:r>
              <a:rPr lang="en-GB" dirty="0" smtClean="0"/>
              <a:t>is expected that tribunals will take a view that consultation is lawful where an employer has made suitable adjustments for the current circumstances.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843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Avoiding/mitigating </a:t>
            </a:r>
            <a:r>
              <a:rPr lang="en-GB" dirty="0" smtClean="0"/>
              <a:t>redundancies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Coronavirus Job Retention Scheme to run until end of September </a:t>
            </a:r>
            <a:r>
              <a:rPr lang="en-GB" dirty="0" smtClean="0"/>
              <a:t>2021</a:t>
            </a:r>
            <a:endParaRPr lang="en-GB" u="sng" dirty="0" smtClean="0"/>
          </a:p>
          <a:p>
            <a:r>
              <a:rPr lang="en-GB" u="sng" dirty="0" smtClean="0"/>
              <a:t>Temporary</a:t>
            </a:r>
            <a:r>
              <a:rPr lang="en-GB" dirty="0" smtClean="0"/>
              <a:t> </a:t>
            </a:r>
            <a:r>
              <a:rPr lang="en-GB" dirty="0" smtClean="0"/>
              <a:t>contractual changes</a:t>
            </a:r>
          </a:p>
          <a:p>
            <a:r>
              <a:rPr lang="en-GB" dirty="0"/>
              <a:t>Voluntary redundancy</a:t>
            </a:r>
          </a:p>
          <a:p>
            <a:r>
              <a:rPr lang="en-GB" dirty="0"/>
              <a:t>Voluntary early </a:t>
            </a:r>
            <a:r>
              <a:rPr lang="en-GB" dirty="0" smtClean="0"/>
              <a:t>retirement</a:t>
            </a:r>
            <a:endParaRPr lang="en-GB" dirty="0"/>
          </a:p>
          <a:p>
            <a:r>
              <a:rPr lang="en-GB" dirty="0" smtClean="0"/>
              <a:t>Recruitment freezes</a:t>
            </a:r>
          </a:p>
          <a:p>
            <a:r>
              <a:rPr lang="en-GB" dirty="0" smtClean="0"/>
              <a:t>Overtime bans</a:t>
            </a:r>
          </a:p>
          <a:p>
            <a:r>
              <a:rPr lang="en-GB" dirty="0" smtClean="0"/>
              <a:t>Ending the use of temp/agency staff and secondments</a:t>
            </a:r>
          </a:p>
          <a:p>
            <a:r>
              <a:rPr lang="en-GB" dirty="0" smtClean="0"/>
              <a:t>Reduction in hours/job share</a:t>
            </a:r>
          </a:p>
          <a:p>
            <a:r>
              <a:rPr lang="en-GB" dirty="0" smtClean="0"/>
              <a:t>Re-engagement agreements</a:t>
            </a:r>
          </a:p>
        </p:txBody>
      </p:sp>
    </p:spTree>
    <p:extLst>
      <p:ext uri="{BB962C8B-B14F-4D97-AF65-F5344CB8AC3E}">
        <p14:creationId xmlns:p14="http://schemas.microsoft.com/office/powerpoint/2010/main" val="30369859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2042</TotalTime>
  <Words>956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Gill Sans MT</vt:lpstr>
      <vt:lpstr>Trebuchet MS</vt:lpstr>
      <vt:lpstr>Wingdings</vt:lpstr>
      <vt:lpstr>Wingdings 3</vt:lpstr>
      <vt:lpstr>Facet</vt:lpstr>
      <vt:lpstr>Redundancy and the law</vt:lpstr>
      <vt:lpstr>Redundancy: where the law protects</vt:lpstr>
      <vt:lpstr>Is there a genuine redundancy?</vt:lpstr>
      <vt:lpstr>PowerPoint Presentation</vt:lpstr>
      <vt:lpstr>Collective consultation: section 188 TULRCA</vt:lpstr>
      <vt:lpstr>Purpose of Collective Consultation</vt:lpstr>
      <vt:lpstr>Information to be provided</vt:lpstr>
      <vt:lpstr>Problems with consultation during the pandemic</vt:lpstr>
      <vt:lpstr>Avoiding/mitigating redundancies</vt:lpstr>
      <vt:lpstr>The selection pool</vt:lpstr>
      <vt:lpstr>Selection criteria</vt:lpstr>
      <vt:lpstr>Discrimination</vt:lpstr>
      <vt:lpstr>Suitable alternative employment</vt:lpstr>
      <vt:lpstr>Trial periods</vt:lpstr>
      <vt:lpstr>Redundancy pay/notice</vt:lpstr>
      <vt:lpstr>Legal remedies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Redundancy: where the law protects</dc:title>
  <dc:creator>Lambert, Adam</dc:creator>
  <cp:lastModifiedBy>Lambert, Adam</cp:lastModifiedBy>
  <cp:revision>54</cp:revision>
  <cp:lastPrinted>2020-05-12T12:56:22Z</cp:lastPrinted>
  <dcterms:created xsi:type="dcterms:W3CDTF">2020-05-12T11:32:43Z</dcterms:created>
  <dcterms:modified xsi:type="dcterms:W3CDTF">2021-07-07T08:18:48Z</dcterms:modified>
</cp:coreProperties>
</file>