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82" r:id="rId4"/>
    <p:sldId id="283" r:id="rId5"/>
    <p:sldId id="291" r:id="rId6"/>
    <p:sldId id="284" r:id="rId7"/>
    <p:sldId id="285" r:id="rId8"/>
    <p:sldId id="286" r:id="rId9"/>
    <p:sldId id="287" r:id="rId10"/>
    <p:sldId id="288" r:id="rId11"/>
    <p:sldId id="289" r:id="rId12"/>
    <p:sldId id="292"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sorterViewPr>
    <p:cViewPr>
      <p:scale>
        <a:sx n="100" d="100"/>
        <a:sy n="100" d="100"/>
      </p:scale>
      <p:origin x="0" y="-427"/>
    </p:cViewPr>
  </p:sorterViewPr>
  <p:notesViewPr>
    <p:cSldViewPr snapToGrid="0" showGuides="1">
      <p:cViewPr varScale="1">
        <p:scale>
          <a:sx n="63" d="100"/>
          <a:sy n="63" d="100"/>
        </p:scale>
        <p:origin x="3134"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A15A1-986E-4DE5-9FAD-F1E637D90B41}" type="datetimeFigureOut">
              <a:rPr lang="en-GB" smtClean="0"/>
              <a:t>27/08/2021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3082-984B-4EA6-BA6B-C51A307C1A8C}" type="slidenum">
              <a:rPr lang="en-GB" smtClean="0"/>
              <a:t>‹#›</a:t>
            </a:fld>
            <a:endParaRPr lang="en-GB"/>
          </a:p>
        </p:txBody>
      </p:sp>
    </p:spTree>
    <p:extLst>
      <p:ext uri="{BB962C8B-B14F-4D97-AF65-F5344CB8AC3E}">
        <p14:creationId xmlns:p14="http://schemas.microsoft.com/office/powerpoint/2010/main" val="349513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2</a:t>
            </a:fld>
            <a:endParaRPr lang="en-GB"/>
          </a:p>
        </p:txBody>
      </p:sp>
    </p:spTree>
    <p:extLst>
      <p:ext uri="{BB962C8B-B14F-4D97-AF65-F5344CB8AC3E}">
        <p14:creationId xmlns:p14="http://schemas.microsoft.com/office/powerpoint/2010/main" val="14395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11</a:t>
            </a:fld>
            <a:endParaRPr lang="en-GB"/>
          </a:p>
        </p:txBody>
      </p:sp>
    </p:spTree>
    <p:extLst>
      <p:ext uri="{BB962C8B-B14F-4D97-AF65-F5344CB8AC3E}">
        <p14:creationId xmlns:p14="http://schemas.microsoft.com/office/powerpoint/2010/main" val="202706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12</a:t>
            </a:fld>
            <a:endParaRPr lang="en-GB"/>
          </a:p>
        </p:txBody>
      </p:sp>
    </p:spTree>
    <p:extLst>
      <p:ext uri="{BB962C8B-B14F-4D97-AF65-F5344CB8AC3E}">
        <p14:creationId xmlns:p14="http://schemas.microsoft.com/office/powerpoint/2010/main" val="311048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13</a:t>
            </a:fld>
            <a:endParaRPr lang="en-GB"/>
          </a:p>
        </p:txBody>
      </p:sp>
    </p:spTree>
    <p:extLst>
      <p:ext uri="{BB962C8B-B14F-4D97-AF65-F5344CB8AC3E}">
        <p14:creationId xmlns:p14="http://schemas.microsoft.com/office/powerpoint/2010/main" val="144083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3</a:t>
            </a:fld>
            <a:endParaRPr lang="en-GB"/>
          </a:p>
        </p:txBody>
      </p:sp>
    </p:spTree>
    <p:extLst>
      <p:ext uri="{BB962C8B-B14F-4D97-AF65-F5344CB8AC3E}">
        <p14:creationId xmlns:p14="http://schemas.microsoft.com/office/powerpoint/2010/main" val="26410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4</a:t>
            </a:fld>
            <a:endParaRPr lang="en-GB"/>
          </a:p>
        </p:txBody>
      </p:sp>
    </p:spTree>
    <p:extLst>
      <p:ext uri="{BB962C8B-B14F-4D97-AF65-F5344CB8AC3E}">
        <p14:creationId xmlns:p14="http://schemas.microsoft.com/office/powerpoint/2010/main" val="409579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5</a:t>
            </a:fld>
            <a:endParaRPr lang="en-GB"/>
          </a:p>
        </p:txBody>
      </p:sp>
    </p:spTree>
    <p:extLst>
      <p:ext uri="{BB962C8B-B14F-4D97-AF65-F5344CB8AC3E}">
        <p14:creationId xmlns:p14="http://schemas.microsoft.com/office/powerpoint/2010/main" val="382889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6</a:t>
            </a:fld>
            <a:endParaRPr lang="en-GB"/>
          </a:p>
        </p:txBody>
      </p:sp>
    </p:spTree>
    <p:extLst>
      <p:ext uri="{BB962C8B-B14F-4D97-AF65-F5344CB8AC3E}">
        <p14:creationId xmlns:p14="http://schemas.microsoft.com/office/powerpoint/2010/main" val="88499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7</a:t>
            </a:fld>
            <a:endParaRPr lang="en-GB"/>
          </a:p>
        </p:txBody>
      </p:sp>
    </p:spTree>
    <p:extLst>
      <p:ext uri="{BB962C8B-B14F-4D97-AF65-F5344CB8AC3E}">
        <p14:creationId xmlns:p14="http://schemas.microsoft.com/office/powerpoint/2010/main" val="109425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8</a:t>
            </a:fld>
            <a:endParaRPr lang="en-GB"/>
          </a:p>
        </p:txBody>
      </p:sp>
    </p:spTree>
    <p:extLst>
      <p:ext uri="{BB962C8B-B14F-4D97-AF65-F5344CB8AC3E}">
        <p14:creationId xmlns:p14="http://schemas.microsoft.com/office/powerpoint/2010/main" val="230263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9</a:t>
            </a:fld>
            <a:endParaRPr lang="en-GB"/>
          </a:p>
        </p:txBody>
      </p:sp>
    </p:spTree>
    <p:extLst>
      <p:ext uri="{BB962C8B-B14F-4D97-AF65-F5344CB8AC3E}">
        <p14:creationId xmlns:p14="http://schemas.microsoft.com/office/powerpoint/2010/main" val="89636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10</a:t>
            </a:fld>
            <a:endParaRPr lang="en-GB"/>
          </a:p>
        </p:txBody>
      </p:sp>
    </p:spTree>
    <p:extLst>
      <p:ext uri="{BB962C8B-B14F-4D97-AF65-F5344CB8AC3E}">
        <p14:creationId xmlns:p14="http://schemas.microsoft.com/office/powerpoint/2010/main" val="148545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1218654-08E0-452F-A3C3-8B23957D9FFD}"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952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6412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968439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381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07306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82913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37923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43785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6160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73331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49927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89709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EE1B2-B57A-4F75-8467-452B3B9855F5}" type="datetimeFigureOut">
              <a:rPr lang="en-GB" smtClean="0"/>
              <a:t>27/08/2021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6756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EE1B2-B57A-4F75-8467-452B3B9855F5}"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4025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EE1B2-B57A-4F75-8467-452B3B9855F5}" type="datetimeFigureOut">
              <a:rPr lang="en-GB" smtClean="0"/>
              <a:t>27/08/2021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7863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047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31713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C4EE1B2-B57A-4F75-8467-452B3B9855F5}" type="datetimeFigureOut">
              <a:rPr lang="en-GB" smtClean="0"/>
              <a:t>27/08/2021</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1218654-08E0-452F-A3C3-8B23957D9FFD}" type="slidenum">
              <a:rPr lang="en-GB" smtClean="0"/>
              <a:t>‹#›</a:t>
            </a:fld>
            <a:endParaRPr lang="en-GB"/>
          </a:p>
        </p:txBody>
      </p:sp>
    </p:spTree>
    <p:extLst>
      <p:ext uri="{BB962C8B-B14F-4D97-AF65-F5344CB8AC3E}">
        <p14:creationId xmlns:p14="http://schemas.microsoft.com/office/powerpoint/2010/main" val="3600724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07214" y="1074039"/>
            <a:ext cx="9755187" cy="1174776"/>
          </a:xfrm>
        </p:spPr>
        <p:txBody>
          <a:bodyPr/>
          <a:lstStyle/>
          <a:p>
            <a:r>
              <a:rPr lang="en-US" sz="6600" dirty="0"/>
              <a:t>Political strategy</a:t>
            </a:r>
            <a:endParaRPr lang="en-GB" sz="6600" dirty="0"/>
          </a:p>
        </p:txBody>
      </p:sp>
      <p:pic>
        <p:nvPicPr>
          <p:cNvPr id="4" name="Picture 3">
            <a:extLst>
              <a:ext uri="{FF2B5EF4-FFF2-40B4-BE49-F238E27FC236}">
                <a16:creationId xmlns:a16="http://schemas.microsoft.com/office/drawing/2014/main" id="{F2782848-1DEF-49ED-9A83-FC38E0215260}"/>
              </a:ext>
            </a:extLst>
          </p:cNvPr>
          <p:cNvPicPr>
            <a:picLocks noChangeAspect="1"/>
          </p:cNvPicPr>
          <p:nvPr/>
        </p:nvPicPr>
        <p:blipFill>
          <a:blip r:embed="rId2"/>
          <a:stretch>
            <a:fillRect/>
          </a:stretch>
        </p:blipFill>
        <p:spPr>
          <a:xfrm rot="21388333">
            <a:off x="8105120" y="4403337"/>
            <a:ext cx="3066994" cy="1542194"/>
          </a:xfrm>
          <a:prstGeom prst="rect">
            <a:avLst/>
          </a:prstGeom>
        </p:spPr>
      </p:pic>
      <p:sp>
        <p:nvSpPr>
          <p:cNvPr id="6" name="Subtitle 5">
            <a:extLst>
              <a:ext uri="{FF2B5EF4-FFF2-40B4-BE49-F238E27FC236}">
                <a16:creationId xmlns:a16="http://schemas.microsoft.com/office/drawing/2014/main" id="{29C412FF-DAA5-40E9-9B77-7D858D38752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3460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127"/>
            <a:ext cx="10240817" cy="701964"/>
          </a:xfrm>
        </p:spPr>
        <p:txBody>
          <a:bodyPr>
            <a:normAutofit fontScale="90000"/>
          </a:bodyPr>
          <a:lstStyle/>
          <a:p>
            <a:r>
              <a:rPr lang="en-GB" sz="5400" b="1" dirty="0"/>
              <a:t>Policy format – 5 Aims</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407328"/>
            <a:ext cx="10930942" cy="3895746"/>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Ensure we have the best candidates to  represent us on the National Policy Forum</a:t>
            </a:r>
          </a:p>
          <a:p>
            <a:pPr marL="268288" indent="-268288">
              <a:lnSpc>
                <a:spcPct val="150000"/>
              </a:lnSpc>
              <a:buClr>
                <a:schemeClr val="accent1"/>
              </a:buClr>
              <a:buSzPct val="150000"/>
              <a:buFont typeface="Arial" panose="020B0604020202020204" pitchFamily="34" charset="0"/>
              <a:buChar char="•"/>
            </a:pPr>
            <a:r>
              <a:rPr lang="en-GB" sz="2400" dirty="0"/>
              <a:t>Co-ordinate the work of our NEC members</a:t>
            </a:r>
          </a:p>
          <a:p>
            <a:pPr marL="268288" indent="-268288">
              <a:lnSpc>
                <a:spcPct val="150000"/>
              </a:lnSpc>
              <a:buClr>
                <a:schemeClr val="accent1"/>
              </a:buClr>
              <a:buSzPct val="150000"/>
              <a:buFont typeface="Arial" panose="020B0604020202020204" pitchFamily="34" charset="0"/>
              <a:buChar char="•"/>
            </a:pPr>
            <a:r>
              <a:rPr lang="en-GB" sz="2400" dirty="0"/>
              <a:t>Engage in a planned way in the policy review groups</a:t>
            </a:r>
          </a:p>
          <a:p>
            <a:pPr marL="268288" indent="-268288">
              <a:lnSpc>
                <a:spcPct val="150000"/>
              </a:lnSpc>
              <a:buClr>
                <a:schemeClr val="accent1"/>
              </a:buClr>
              <a:buSzPct val="150000"/>
              <a:buFont typeface="Arial" panose="020B0604020202020204" pitchFamily="34" charset="0"/>
              <a:buChar char="•"/>
            </a:pPr>
            <a:r>
              <a:rPr lang="en-GB" sz="2400" dirty="0"/>
              <a:t>Ensure we become the originators of papers and policies rather than being just commentators on bad policies and ideas</a:t>
            </a:r>
          </a:p>
          <a:p>
            <a:pPr marL="268288" indent="-268288">
              <a:lnSpc>
                <a:spcPct val="150000"/>
              </a:lnSpc>
              <a:buClr>
                <a:schemeClr val="accent1"/>
              </a:buClr>
              <a:buSzPct val="150000"/>
              <a:buFont typeface="Arial" panose="020B0604020202020204" pitchFamily="34" charset="0"/>
              <a:buChar char="•"/>
            </a:pPr>
            <a:r>
              <a:rPr lang="en-GB" sz="2400" dirty="0"/>
              <a:t>Build alliances with other affiliates, community organisations, CLP’s and appropriate pressure groups to win specific policies </a:t>
            </a:r>
          </a:p>
        </p:txBody>
      </p:sp>
    </p:spTree>
    <p:extLst>
      <p:ext uri="{BB962C8B-B14F-4D97-AF65-F5344CB8AC3E}">
        <p14:creationId xmlns:p14="http://schemas.microsoft.com/office/powerpoint/2010/main" val="374645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85332"/>
            <a:ext cx="10224654" cy="701964"/>
          </a:xfrm>
        </p:spPr>
        <p:txBody>
          <a:bodyPr>
            <a:normAutofit fontScale="90000"/>
          </a:bodyPr>
          <a:lstStyle/>
          <a:p>
            <a:r>
              <a:rPr lang="en-GB" sz="5400" b="1" dirty="0"/>
              <a:t>Future Candidates Programme</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536174"/>
            <a:ext cx="9732817" cy="2787751"/>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Developing candidates for office</a:t>
            </a:r>
          </a:p>
          <a:p>
            <a:pPr marL="268288" indent="-268288">
              <a:lnSpc>
                <a:spcPct val="150000"/>
              </a:lnSpc>
              <a:buClr>
                <a:schemeClr val="accent1"/>
              </a:buClr>
              <a:buSzPct val="150000"/>
              <a:buFont typeface="Arial" panose="020B0604020202020204" pitchFamily="34" charset="0"/>
              <a:buChar char="•"/>
            </a:pPr>
            <a:r>
              <a:rPr lang="en-GB" sz="2400" dirty="0"/>
              <a:t>Identifying those activists who have the potential, supported by Unite, to be Labour candidates at all levels</a:t>
            </a:r>
          </a:p>
          <a:p>
            <a:pPr marL="268288" indent="-268288">
              <a:lnSpc>
                <a:spcPct val="150000"/>
              </a:lnSpc>
              <a:buClr>
                <a:schemeClr val="accent1"/>
              </a:buClr>
              <a:buSzPct val="150000"/>
              <a:buFont typeface="Arial" panose="020B0604020202020204" pitchFamily="34" charset="0"/>
              <a:buChar char="•"/>
            </a:pPr>
            <a:r>
              <a:rPr lang="en-GB" sz="2400" dirty="0"/>
              <a:t>The programme will involve training, mentoring and engaging in national initiatives</a:t>
            </a:r>
          </a:p>
        </p:txBody>
      </p:sp>
    </p:spTree>
    <p:extLst>
      <p:ext uri="{BB962C8B-B14F-4D97-AF65-F5344CB8AC3E}">
        <p14:creationId xmlns:p14="http://schemas.microsoft.com/office/powerpoint/2010/main" val="19090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85332"/>
            <a:ext cx="10224654" cy="701964"/>
          </a:xfrm>
        </p:spPr>
        <p:txBody>
          <a:bodyPr>
            <a:normAutofit fontScale="90000"/>
          </a:bodyPr>
          <a:lstStyle/>
          <a:p>
            <a:r>
              <a:rPr lang="en-GB" sz="5400" b="1" dirty="0"/>
              <a:t>Future Candidates Programme</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536174"/>
            <a:ext cx="9585035" cy="2787751"/>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Working co-operatively with other unions (and vice-versa) to find the best candidates and supporting them</a:t>
            </a:r>
          </a:p>
          <a:p>
            <a:pPr marL="268288" indent="-268288">
              <a:lnSpc>
                <a:spcPct val="150000"/>
              </a:lnSpc>
              <a:buClr>
                <a:schemeClr val="accent1"/>
              </a:buClr>
              <a:buSzPct val="150000"/>
              <a:buFont typeface="Arial" panose="020B0604020202020204" pitchFamily="34" charset="0"/>
              <a:buChar char="•"/>
            </a:pPr>
            <a:r>
              <a:rPr lang="en-GB" sz="2400" dirty="0"/>
              <a:t>Only by addressing the imbalance in the make up of our MP’s and councillors will we begin to reassert the voice of working people in creating and a changing policies and legislation</a:t>
            </a:r>
          </a:p>
        </p:txBody>
      </p:sp>
    </p:spTree>
    <p:extLst>
      <p:ext uri="{BB962C8B-B14F-4D97-AF65-F5344CB8AC3E}">
        <p14:creationId xmlns:p14="http://schemas.microsoft.com/office/powerpoint/2010/main" val="316973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85332"/>
            <a:ext cx="10224654" cy="701964"/>
          </a:xfrm>
        </p:spPr>
        <p:txBody>
          <a:bodyPr>
            <a:normAutofit fontScale="90000"/>
          </a:bodyPr>
          <a:lstStyle/>
          <a:p>
            <a:r>
              <a:rPr lang="en-GB" sz="5400" b="1" dirty="0"/>
              <a:t>Getting the message out</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536174"/>
            <a:ext cx="10224654" cy="3895746"/>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We will use the organisation that we have in each workplace to raise the profile and importance of political engagement</a:t>
            </a:r>
          </a:p>
          <a:p>
            <a:pPr marL="268288" indent="-268288">
              <a:lnSpc>
                <a:spcPct val="150000"/>
              </a:lnSpc>
              <a:buClr>
                <a:schemeClr val="accent1"/>
              </a:buClr>
              <a:buSzPct val="150000"/>
              <a:buFont typeface="Arial" panose="020B0604020202020204" pitchFamily="34" charset="0"/>
              <a:buChar char="•"/>
            </a:pPr>
            <a:r>
              <a:rPr lang="en-GB" sz="2400" dirty="0"/>
              <a:t>Utilise the network of Community members and branches</a:t>
            </a:r>
          </a:p>
          <a:p>
            <a:pPr marL="268288" indent="-268288">
              <a:lnSpc>
                <a:spcPct val="150000"/>
              </a:lnSpc>
              <a:buClr>
                <a:schemeClr val="accent1"/>
              </a:buClr>
              <a:buSzPct val="150000"/>
              <a:buFont typeface="Arial" panose="020B0604020202020204" pitchFamily="34" charset="0"/>
              <a:buChar char="•"/>
            </a:pPr>
            <a:r>
              <a:rPr lang="en-GB" sz="2400" dirty="0"/>
              <a:t>Run national and regional Political Weekend courses</a:t>
            </a:r>
          </a:p>
          <a:p>
            <a:pPr marL="268288" indent="-268288">
              <a:lnSpc>
                <a:spcPct val="150000"/>
              </a:lnSpc>
              <a:buClr>
                <a:schemeClr val="accent1"/>
              </a:buClr>
              <a:buSzPct val="150000"/>
              <a:buFont typeface="Arial" panose="020B0604020202020204" pitchFamily="34" charset="0"/>
              <a:buChar char="•"/>
            </a:pPr>
            <a:r>
              <a:rPr lang="en-GB" sz="2400" dirty="0"/>
              <a:t>Develop and sustain a Unite councillors network</a:t>
            </a:r>
          </a:p>
          <a:p>
            <a:pPr marL="268288" indent="-268288">
              <a:lnSpc>
                <a:spcPct val="150000"/>
              </a:lnSpc>
              <a:buClr>
                <a:schemeClr val="accent1"/>
              </a:buClr>
              <a:buSzPct val="150000"/>
              <a:buFont typeface="Arial" panose="020B0604020202020204" pitchFamily="34" charset="0"/>
              <a:buChar char="•"/>
            </a:pPr>
            <a:r>
              <a:rPr lang="en-GB" sz="2400" dirty="0"/>
              <a:t>Raising the profile of politics and our Political Strategy across all of our education programmes</a:t>
            </a:r>
          </a:p>
        </p:txBody>
      </p:sp>
    </p:spTree>
    <p:extLst>
      <p:ext uri="{BB962C8B-B14F-4D97-AF65-F5344CB8AC3E}">
        <p14:creationId xmlns:p14="http://schemas.microsoft.com/office/powerpoint/2010/main" val="170134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50623"/>
            <a:ext cx="10240817" cy="1185814"/>
          </a:xfrm>
        </p:spPr>
        <p:txBody>
          <a:bodyPr>
            <a:normAutofit fontScale="90000"/>
          </a:bodyPr>
          <a:lstStyle/>
          <a:p>
            <a:r>
              <a:rPr lang="en-GB" sz="5400" b="1" dirty="0"/>
              <a:t>Trade Unions and the Labour Party - origins</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831273" y="1837550"/>
            <a:ext cx="8301181" cy="3600986"/>
          </a:xfrm>
          <a:prstGeom prst="rect">
            <a:avLst/>
          </a:prstGeom>
          <a:noFill/>
        </p:spPr>
        <p:txBody>
          <a:bodyPr wrap="square">
            <a:spAutoFit/>
          </a:bodyPr>
          <a:lstStyle/>
          <a:p>
            <a:pPr>
              <a:lnSpc>
                <a:spcPct val="150000"/>
              </a:lnSpc>
            </a:pPr>
            <a:r>
              <a:rPr lang="en-GB" sz="2400" dirty="0"/>
              <a:t>What brought the need for a ‘Labour’ Party?</a:t>
            </a:r>
          </a:p>
          <a:p>
            <a:pPr marL="268288" indent="-268288">
              <a:buClr>
                <a:schemeClr val="accent1"/>
              </a:buClr>
              <a:buSzPct val="150000"/>
              <a:buFont typeface="Arial" panose="020B0604020202020204" pitchFamily="34" charset="0"/>
              <a:buChar char="•"/>
            </a:pPr>
            <a:r>
              <a:rPr lang="en-GB" sz="2400" dirty="0"/>
              <a:t>1870 - unions and craft groups had secured immunities from legal action being taken against them by employers for ‘restraint of trade’ and ‘criminal conspiracy’ if they undertook industrial action</a:t>
            </a:r>
          </a:p>
          <a:p>
            <a:pPr marL="268288" indent="-268288">
              <a:buClr>
                <a:schemeClr val="accent1"/>
              </a:buClr>
              <a:buSzPct val="150000"/>
              <a:buFont typeface="Arial" panose="020B0604020202020204" pitchFamily="34" charset="0"/>
              <a:buChar char="•"/>
            </a:pPr>
            <a:endParaRPr lang="en-GB" sz="2400" dirty="0"/>
          </a:p>
          <a:p>
            <a:pPr marL="268288" indent="-268288">
              <a:buClr>
                <a:schemeClr val="accent1"/>
              </a:buClr>
              <a:buSzPct val="150000"/>
              <a:buFont typeface="Arial" panose="020B0604020202020204" pitchFamily="34" charset="0"/>
              <a:buChar char="•"/>
            </a:pPr>
            <a:r>
              <a:rPr lang="en-GB" sz="2400" dirty="0"/>
              <a:t>1880’s onwards - unions have become stronger and seek improvements, employers react by pressing for control to curb union ‘militancy’</a:t>
            </a:r>
          </a:p>
        </p:txBody>
      </p:sp>
    </p:spTree>
    <p:extLst>
      <p:ext uri="{BB962C8B-B14F-4D97-AF65-F5344CB8AC3E}">
        <p14:creationId xmlns:p14="http://schemas.microsoft.com/office/powerpoint/2010/main" val="349932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50623"/>
            <a:ext cx="10240817" cy="1185814"/>
          </a:xfrm>
        </p:spPr>
        <p:txBody>
          <a:bodyPr>
            <a:normAutofit fontScale="90000"/>
          </a:bodyPr>
          <a:lstStyle/>
          <a:p>
            <a:r>
              <a:rPr lang="en-GB" sz="5400" b="1" dirty="0"/>
              <a:t>Trade Unions and the Labour Party - origins</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831273" y="1837550"/>
            <a:ext cx="10240817" cy="3600986"/>
          </a:xfrm>
          <a:prstGeom prst="rect">
            <a:avLst/>
          </a:prstGeom>
          <a:noFill/>
        </p:spPr>
        <p:txBody>
          <a:bodyPr wrap="square">
            <a:spAutoFit/>
          </a:bodyPr>
          <a:lstStyle/>
          <a:p>
            <a:pPr>
              <a:lnSpc>
                <a:spcPct val="150000"/>
              </a:lnSpc>
            </a:pPr>
            <a:r>
              <a:rPr lang="en-GB" sz="2400" dirty="0"/>
              <a:t>What brought the need for a ‘Labour’ Party?</a:t>
            </a:r>
          </a:p>
          <a:p>
            <a:pPr marL="268288" indent="-268288">
              <a:buClr>
                <a:schemeClr val="accent1"/>
              </a:buClr>
              <a:buSzPct val="150000"/>
              <a:buFont typeface="Arial" panose="020B0604020202020204" pitchFamily="34" charset="0"/>
              <a:buChar char="•"/>
            </a:pPr>
            <a:r>
              <a:rPr lang="en-GB" sz="2400" dirty="0"/>
              <a:t>1899 - proposal raised by Doncaster railwaymen that calls for a special TUC conference for left wing organisations to come together to sponsor ‘Labour’ Parliamentary candidates</a:t>
            </a:r>
          </a:p>
          <a:p>
            <a:pPr marL="268288" indent="-268288">
              <a:buClr>
                <a:schemeClr val="accent1"/>
              </a:buClr>
              <a:buSzPct val="150000"/>
              <a:buFont typeface="Arial" panose="020B0604020202020204" pitchFamily="34" charset="0"/>
              <a:buChar char="•"/>
            </a:pPr>
            <a:endParaRPr lang="en-GB" sz="2400" dirty="0"/>
          </a:p>
          <a:p>
            <a:pPr marL="268288" indent="-268288">
              <a:buClr>
                <a:schemeClr val="accent1"/>
              </a:buClr>
              <a:buSzPct val="150000"/>
              <a:buFont typeface="Arial" panose="020B0604020202020204" pitchFamily="34" charset="0"/>
              <a:buChar char="•"/>
            </a:pPr>
            <a:r>
              <a:rPr lang="en-GB" sz="2400" dirty="0"/>
              <a:t>1900 – Keir Hardie proposes a motion at this conference – </a:t>
            </a:r>
          </a:p>
          <a:p>
            <a:pPr marL="268288" indent="-268288">
              <a:buClr>
                <a:schemeClr val="accent1"/>
              </a:buClr>
              <a:buSzPct val="150000"/>
              <a:buFont typeface="Arial" panose="020B0604020202020204" pitchFamily="34" charset="0"/>
              <a:buChar char="•"/>
            </a:pPr>
            <a:endParaRPr lang="en-GB" sz="2400" i="1" dirty="0"/>
          </a:p>
          <a:p>
            <a:pPr marL="725488" lvl="1" indent="-268288">
              <a:buClr>
                <a:schemeClr val="accent1"/>
              </a:buClr>
              <a:buSzPct val="150000"/>
              <a:buFont typeface="Arial" panose="020B0604020202020204" pitchFamily="34" charset="0"/>
              <a:buChar char="•"/>
            </a:pPr>
            <a:r>
              <a:rPr lang="en-GB" sz="2400" i="1" dirty="0"/>
              <a:t>a distinct Labour  group in Parliament, … promoting legislation in the direct interests of labour.“</a:t>
            </a:r>
          </a:p>
        </p:txBody>
      </p:sp>
    </p:spTree>
    <p:extLst>
      <p:ext uri="{BB962C8B-B14F-4D97-AF65-F5344CB8AC3E}">
        <p14:creationId xmlns:p14="http://schemas.microsoft.com/office/powerpoint/2010/main" val="265389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127"/>
            <a:ext cx="10240817" cy="572654"/>
          </a:xfrm>
        </p:spPr>
        <p:txBody>
          <a:bodyPr>
            <a:normAutofit fontScale="90000"/>
          </a:bodyPr>
          <a:lstStyle/>
          <a:p>
            <a:r>
              <a:rPr lang="en-GB" sz="5400" b="1" dirty="0"/>
              <a:t>Trade Unions and the Labour Party</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794327" y="1492785"/>
            <a:ext cx="10240817" cy="3895746"/>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1900 – the motion leads to the forming of the Labour Representation Committee</a:t>
            </a:r>
          </a:p>
          <a:p>
            <a:pPr marL="268288" indent="-268288">
              <a:lnSpc>
                <a:spcPct val="150000"/>
              </a:lnSpc>
              <a:buClr>
                <a:schemeClr val="accent1"/>
              </a:buClr>
              <a:buSzPct val="150000"/>
              <a:buFont typeface="Arial" panose="020B0604020202020204" pitchFamily="34" charset="0"/>
              <a:buChar char="•"/>
            </a:pPr>
            <a:r>
              <a:rPr lang="en-GB" sz="2400" dirty="0"/>
              <a:t>1900  election, the LRC field 15 candidates; Keir Hardie and Richard Bell elected</a:t>
            </a:r>
          </a:p>
          <a:p>
            <a:pPr marL="268288" indent="-268288">
              <a:lnSpc>
                <a:spcPct val="150000"/>
              </a:lnSpc>
              <a:buClr>
                <a:schemeClr val="accent1"/>
              </a:buClr>
              <a:buSzPct val="150000"/>
              <a:buFont typeface="Arial" panose="020B0604020202020204" pitchFamily="34" charset="0"/>
              <a:buChar char="•"/>
            </a:pPr>
            <a:r>
              <a:rPr lang="en-GB" sz="2400" dirty="0"/>
              <a:t>1901 – Taff Vale and Quinn judgements effectively make strikes, secondary picketing and closed shops illegal boosting LRC support. These cases put trade union rights back to similar status as pre-1870</a:t>
            </a:r>
          </a:p>
        </p:txBody>
      </p:sp>
    </p:spTree>
    <p:extLst>
      <p:ext uri="{BB962C8B-B14F-4D97-AF65-F5344CB8AC3E}">
        <p14:creationId xmlns:p14="http://schemas.microsoft.com/office/powerpoint/2010/main" val="168967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127"/>
            <a:ext cx="10240817" cy="572654"/>
          </a:xfrm>
        </p:spPr>
        <p:txBody>
          <a:bodyPr>
            <a:normAutofit fontScale="90000"/>
          </a:bodyPr>
          <a:lstStyle/>
          <a:p>
            <a:r>
              <a:rPr lang="en-GB" sz="5400" b="1" dirty="0"/>
              <a:t>Trade Unions and the Labour Party</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794328" y="1492785"/>
            <a:ext cx="9642764" cy="2787751"/>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1906 election -a LRC / Liberal pact brings a landslide Liberal Government and secures 29 seats for the LRC in Parliament. </a:t>
            </a:r>
          </a:p>
          <a:p>
            <a:pPr marL="268288" indent="-268288">
              <a:lnSpc>
                <a:spcPct val="150000"/>
              </a:lnSpc>
              <a:buClr>
                <a:schemeClr val="accent1"/>
              </a:buClr>
              <a:buSzPct val="150000"/>
              <a:buFont typeface="Arial" panose="020B0604020202020204" pitchFamily="34" charset="0"/>
              <a:buChar char="•"/>
            </a:pPr>
            <a:r>
              <a:rPr lang="en-GB" sz="2400" dirty="0"/>
              <a:t>1906 – at the first meeting of these MP’s, they adopt the name of the Labour Party with Keir Hardie as their Chair (effectively, the Labour Party’s first leader)</a:t>
            </a:r>
          </a:p>
        </p:txBody>
      </p:sp>
    </p:spTree>
    <p:extLst>
      <p:ext uri="{BB962C8B-B14F-4D97-AF65-F5344CB8AC3E}">
        <p14:creationId xmlns:p14="http://schemas.microsoft.com/office/powerpoint/2010/main" val="56501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127"/>
            <a:ext cx="10240817" cy="572654"/>
          </a:xfrm>
        </p:spPr>
        <p:txBody>
          <a:bodyPr>
            <a:normAutofit fontScale="90000"/>
          </a:bodyPr>
          <a:lstStyle/>
          <a:p>
            <a:r>
              <a:rPr lang="en-GB" sz="5400" b="1" dirty="0"/>
              <a:t>So why have a political strategy?</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446603"/>
            <a:ext cx="10538691" cy="2787751"/>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The labour movement has had political representation for over a century</a:t>
            </a:r>
          </a:p>
          <a:p>
            <a:pPr marL="268288" indent="-268288">
              <a:lnSpc>
                <a:spcPct val="150000"/>
              </a:lnSpc>
              <a:buClr>
                <a:schemeClr val="accent1"/>
              </a:buClr>
              <a:buSzPct val="150000"/>
              <a:buFont typeface="Arial" panose="020B0604020202020204" pitchFamily="34" charset="0"/>
              <a:buChar char="•"/>
            </a:pPr>
            <a:r>
              <a:rPr lang="en-GB" sz="2400" dirty="0"/>
              <a:t>A great deal has changed  from those early years</a:t>
            </a:r>
          </a:p>
          <a:p>
            <a:pPr marL="268288" indent="-268288">
              <a:lnSpc>
                <a:spcPct val="150000"/>
              </a:lnSpc>
              <a:buClr>
                <a:schemeClr val="accent1"/>
              </a:buClr>
              <a:buSzPct val="150000"/>
              <a:buFont typeface="Arial" panose="020B0604020202020204" pitchFamily="34" charset="0"/>
              <a:buChar char="•"/>
            </a:pPr>
            <a:r>
              <a:rPr lang="en-GB" sz="2400" dirty="0"/>
              <a:t>Unite identified concern that the trade union voice that Keir Hardie talked of was not being heard</a:t>
            </a:r>
          </a:p>
          <a:p>
            <a:pPr marL="268288" indent="-268288">
              <a:lnSpc>
                <a:spcPct val="150000"/>
              </a:lnSpc>
              <a:buClr>
                <a:schemeClr val="accent1"/>
              </a:buClr>
              <a:buSzPct val="150000"/>
              <a:buFont typeface="Arial" panose="020B0604020202020204" pitchFamily="34" charset="0"/>
              <a:buChar char="•"/>
            </a:pPr>
            <a:r>
              <a:rPr lang="en-GB" sz="2400" dirty="0"/>
              <a:t>In 2011, the Executive Committee adopted a new Political strategy</a:t>
            </a:r>
          </a:p>
        </p:txBody>
      </p:sp>
    </p:spTree>
    <p:extLst>
      <p:ext uri="{BB962C8B-B14F-4D97-AF65-F5344CB8AC3E}">
        <p14:creationId xmlns:p14="http://schemas.microsoft.com/office/powerpoint/2010/main" val="250527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127"/>
            <a:ext cx="10240817" cy="572654"/>
          </a:xfrm>
        </p:spPr>
        <p:txBody>
          <a:bodyPr>
            <a:normAutofit fontScale="90000"/>
          </a:bodyPr>
          <a:lstStyle/>
          <a:p>
            <a:r>
              <a:rPr lang="en-GB" sz="5400" b="1" dirty="0"/>
              <a:t>What are the aims of the strategy?</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446603"/>
            <a:ext cx="10538691" cy="3341749"/>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pPr>
            <a:r>
              <a:rPr lang="en-GB" sz="2400" dirty="0"/>
              <a:t>Winning Labour for working people</a:t>
            </a:r>
          </a:p>
          <a:p>
            <a:pPr marL="268288" indent="-268288">
              <a:lnSpc>
                <a:spcPct val="150000"/>
              </a:lnSpc>
              <a:buClr>
                <a:schemeClr val="accent1"/>
              </a:buClr>
              <a:buSzPct val="150000"/>
              <a:buFont typeface="Arial" panose="020B0604020202020204" pitchFamily="34" charset="0"/>
              <a:buChar char="•"/>
            </a:pPr>
            <a:r>
              <a:rPr lang="en-GB" sz="2400" dirty="0"/>
              <a:t>Winning working people for Labour</a:t>
            </a:r>
          </a:p>
          <a:p>
            <a:pPr marL="268288" indent="-268288">
              <a:lnSpc>
                <a:spcPct val="150000"/>
              </a:lnSpc>
              <a:buClr>
                <a:schemeClr val="accent1"/>
              </a:buClr>
              <a:buSzPct val="150000"/>
              <a:buFont typeface="Arial" panose="020B0604020202020204" pitchFamily="34" charset="0"/>
              <a:buChar char="•"/>
            </a:pPr>
            <a:r>
              <a:rPr lang="en-GB" sz="2400" dirty="0"/>
              <a:t>Building a broad alliance to defeat the Tories and their policies – halting the privatisation of public services and ending the programme of austerity</a:t>
            </a:r>
          </a:p>
          <a:p>
            <a:pPr marL="268288" indent="-268288">
              <a:lnSpc>
                <a:spcPct val="150000"/>
              </a:lnSpc>
              <a:buClr>
                <a:schemeClr val="accent1"/>
              </a:buClr>
              <a:buSzPct val="150000"/>
              <a:buFont typeface="Arial" panose="020B0604020202020204" pitchFamily="34" charset="0"/>
              <a:buChar char="•"/>
            </a:pPr>
            <a:r>
              <a:rPr lang="en-GB" sz="2400" dirty="0"/>
              <a:t>Winning a Labour Government which will govern in the interests of working people and towards a socialism for the 21</a:t>
            </a:r>
            <a:r>
              <a:rPr lang="en-GB" sz="2400" baseline="30000" dirty="0"/>
              <a:t>st</a:t>
            </a:r>
            <a:r>
              <a:rPr lang="en-GB" sz="2400" dirty="0"/>
              <a:t> century</a:t>
            </a:r>
            <a:endParaRPr lang="en-GB" sz="1800" dirty="0"/>
          </a:p>
        </p:txBody>
      </p:sp>
    </p:spTree>
    <p:extLst>
      <p:ext uri="{BB962C8B-B14F-4D97-AF65-F5344CB8AC3E}">
        <p14:creationId xmlns:p14="http://schemas.microsoft.com/office/powerpoint/2010/main" val="359931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127"/>
            <a:ext cx="10240817" cy="572654"/>
          </a:xfrm>
        </p:spPr>
        <p:txBody>
          <a:bodyPr>
            <a:normAutofit fontScale="90000"/>
          </a:bodyPr>
          <a:lstStyle/>
          <a:p>
            <a:r>
              <a:rPr lang="en-GB" sz="5400" b="1" dirty="0"/>
              <a:t>How will we do this?</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204128"/>
            <a:ext cx="10930942" cy="4449744"/>
          </a:xfrm>
          <a:prstGeom prst="rect">
            <a:avLst/>
          </a:prstGeom>
          <a:noFill/>
        </p:spPr>
        <p:txBody>
          <a:bodyPr wrap="square">
            <a:spAutoFit/>
          </a:bodyPr>
          <a:lstStyle/>
          <a:p>
            <a:pPr marL="268288" indent="-268288">
              <a:lnSpc>
                <a:spcPct val="150000"/>
              </a:lnSpc>
              <a:buClr>
                <a:schemeClr val="accent1"/>
              </a:buClr>
              <a:buSzPct val="150000"/>
              <a:buFont typeface="Arial" panose="020B0604020202020204" pitchFamily="34" charset="0"/>
              <a:buChar char="•"/>
              <a:tabLst>
                <a:tab pos="3500438" algn="l"/>
              </a:tabLst>
            </a:pPr>
            <a:r>
              <a:rPr lang="en-GB" sz="2400" dirty="0"/>
              <a:t>Increasing the number of trade union supported MP’s being selected to contest seats and therefore changing the make-up of the Parliamentary Labour Party.</a:t>
            </a:r>
          </a:p>
          <a:p>
            <a:pPr marL="268288" indent="-268288">
              <a:lnSpc>
                <a:spcPct val="150000"/>
              </a:lnSpc>
              <a:buClr>
                <a:schemeClr val="accent1"/>
              </a:buClr>
              <a:buSzPct val="150000"/>
              <a:buFont typeface="Arial" panose="020B0604020202020204" pitchFamily="34" charset="0"/>
              <a:buChar char="•"/>
              <a:tabLst>
                <a:tab pos="3500438" algn="l"/>
              </a:tabLst>
            </a:pPr>
            <a:r>
              <a:rPr lang="en-GB" sz="2400" dirty="0"/>
              <a:t>Countering strategists with a right wing bias by forming the Centre for Labour and Social Studies (</a:t>
            </a:r>
            <a:r>
              <a:rPr lang="en-GB" sz="2400" dirty="0" err="1"/>
              <a:t>CLaSS</a:t>
            </a:r>
            <a:r>
              <a:rPr lang="en-GB" sz="2400" dirty="0"/>
              <a:t>) from other  unions, MP’s and interested parties to help shape a renewed socialist agenda for the 21</a:t>
            </a:r>
            <a:r>
              <a:rPr lang="en-GB" sz="2400" baseline="30000" dirty="0"/>
              <a:t>st</a:t>
            </a:r>
            <a:r>
              <a:rPr lang="en-GB" sz="2400" dirty="0"/>
              <a:t> century.</a:t>
            </a:r>
          </a:p>
          <a:p>
            <a:pPr marL="268288" indent="-268288">
              <a:lnSpc>
                <a:spcPct val="150000"/>
              </a:lnSpc>
              <a:buClr>
                <a:schemeClr val="accent1"/>
              </a:buClr>
              <a:buSzPct val="150000"/>
              <a:buFont typeface="Arial" panose="020B0604020202020204" pitchFamily="34" charset="0"/>
              <a:buChar char="•"/>
              <a:tabLst>
                <a:tab pos="3500438" algn="l"/>
              </a:tabLst>
            </a:pPr>
            <a:r>
              <a:rPr lang="en-GB" sz="2400" dirty="0"/>
              <a:t>Reinvigorating political action and work that has relied too much on top level contacts, by embracing members in all parts of Unite to exert influence and change in the Party.</a:t>
            </a:r>
            <a:endParaRPr lang="en-GB" sz="1800" dirty="0"/>
          </a:p>
        </p:txBody>
      </p:sp>
    </p:spTree>
    <p:extLst>
      <p:ext uri="{BB962C8B-B14F-4D97-AF65-F5344CB8AC3E}">
        <p14:creationId xmlns:p14="http://schemas.microsoft.com/office/powerpoint/2010/main" val="185482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127"/>
            <a:ext cx="10240817" cy="572654"/>
          </a:xfrm>
        </p:spPr>
        <p:txBody>
          <a:bodyPr>
            <a:normAutofit fontScale="90000"/>
          </a:bodyPr>
          <a:lstStyle/>
          <a:p>
            <a:r>
              <a:rPr lang="en-GB" sz="5400" b="1" dirty="0"/>
              <a:t>Changing policy and representation</a:t>
            </a:r>
            <a:endParaRPr lang="en-GB" sz="5400" dirty="0"/>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7" name="TextBox 6">
            <a:extLst>
              <a:ext uri="{FF2B5EF4-FFF2-40B4-BE49-F238E27FC236}">
                <a16:creationId xmlns:a16="http://schemas.microsoft.com/office/drawing/2014/main" id="{B33C1B17-B99C-4BFC-85B9-82922E992B48}"/>
              </a:ext>
            </a:extLst>
          </p:cNvPr>
          <p:cNvSpPr txBox="1"/>
          <p:nvPr/>
        </p:nvSpPr>
        <p:spPr>
          <a:xfrm>
            <a:off x="685801" y="1204128"/>
            <a:ext cx="10930942" cy="3895746"/>
          </a:xfrm>
          <a:prstGeom prst="rect">
            <a:avLst/>
          </a:prstGeom>
          <a:noFill/>
        </p:spPr>
        <p:txBody>
          <a:bodyPr wrap="square">
            <a:spAutoFit/>
          </a:bodyPr>
          <a:lstStyle/>
          <a:p>
            <a:pPr>
              <a:lnSpc>
                <a:spcPct val="150000"/>
              </a:lnSpc>
              <a:buClr>
                <a:schemeClr val="accent1"/>
              </a:buClr>
              <a:buSzPct val="150000"/>
            </a:pPr>
            <a:r>
              <a:rPr lang="en-GB" sz="2400" dirty="0"/>
              <a:t>3 key strategies: -</a:t>
            </a:r>
          </a:p>
          <a:p>
            <a:pPr marL="268288" indent="-268288">
              <a:lnSpc>
                <a:spcPct val="150000"/>
              </a:lnSpc>
              <a:buClr>
                <a:schemeClr val="accent1"/>
              </a:buClr>
              <a:buSzPct val="150000"/>
              <a:buFont typeface="Arial" panose="020B0604020202020204" pitchFamily="34" charset="0"/>
              <a:buChar char="•"/>
            </a:pPr>
            <a:r>
              <a:rPr lang="en-GB" sz="2400" dirty="0"/>
              <a:t>Advancing our agreed policy agenda through all structures of the Party,  whilst ensuring that the link between Labour and the trade unions is developed and reinforced and efforts to diminish or distance the link are rebutted</a:t>
            </a:r>
          </a:p>
          <a:p>
            <a:pPr marL="268288" indent="-268288">
              <a:lnSpc>
                <a:spcPct val="150000"/>
              </a:lnSpc>
              <a:buClr>
                <a:schemeClr val="accent1"/>
              </a:buClr>
              <a:buSzPct val="150000"/>
              <a:buFont typeface="Arial" panose="020B0604020202020204" pitchFamily="34" charset="0"/>
              <a:buChar char="•"/>
            </a:pPr>
            <a:r>
              <a:rPr lang="en-GB" sz="2400" dirty="0"/>
              <a:t>Working with other affiliated unions to secure the adoption of trade union or union friendly candidates particularly in winnable seats.</a:t>
            </a:r>
          </a:p>
          <a:p>
            <a:pPr marL="268288" indent="-268288">
              <a:lnSpc>
                <a:spcPct val="150000"/>
              </a:lnSpc>
              <a:buClr>
                <a:schemeClr val="accent1"/>
              </a:buClr>
              <a:buSzPct val="150000"/>
              <a:buFont typeface="Arial" panose="020B0604020202020204" pitchFamily="34" charset="0"/>
              <a:buChar char="•"/>
            </a:pPr>
            <a:r>
              <a:rPr lang="en-GB" sz="2400" dirty="0"/>
              <a:t>Increasing our members involvement and participation in local Labour parties. </a:t>
            </a:r>
          </a:p>
        </p:txBody>
      </p:sp>
    </p:spTree>
    <p:extLst>
      <p:ext uri="{BB962C8B-B14F-4D97-AF65-F5344CB8AC3E}">
        <p14:creationId xmlns:p14="http://schemas.microsoft.com/office/powerpoint/2010/main" val="20641670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190</TotalTime>
  <Words>911</Words>
  <Application>Microsoft Office PowerPoint</Application>
  <PresentationFormat>Widescreen</PresentationFormat>
  <Paragraphs>82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Impact</vt:lpstr>
      <vt:lpstr>Main Event</vt:lpstr>
      <vt:lpstr>Political strategy</vt:lpstr>
      <vt:lpstr>Trade Unions and the Labour Party - origins</vt:lpstr>
      <vt:lpstr>Trade Unions and the Labour Party - origins</vt:lpstr>
      <vt:lpstr>Trade Unions and the Labour Party</vt:lpstr>
      <vt:lpstr>Trade Unions and the Labour Party</vt:lpstr>
      <vt:lpstr>So why have a political strategy?</vt:lpstr>
      <vt:lpstr>What are the aims of the strategy?</vt:lpstr>
      <vt:lpstr>How will we do this?</vt:lpstr>
      <vt:lpstr>Changing policy and representation</vt:lpstr>
      <vt:lpstr>Policy format – 5 Aims</vt:lpstr>
      <vt:lpstr>Future Candidates Programme</vt:lpstr>
      <vt:lpstr>Future Candidates Programme</vt:lpstr>
      <vt:lpstr>Getting the message out</vt:lpstr>
    </vt:vector>
  </TitlesOfParts>
  <Company>Unite the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Induction</dc:title>
  <dc:creator>Pearson, Andy</dc:creator>
  <cp:lastModifiedBy>Andrew Walker</cp:lastModifiedBy>
  <cp:revision>10</cp:revision>
  <dcterms:created xsi:type="dcterms:W3CDTF">2021-03-08T13:02:40Z</dcterms:created>
  <dcterms:modified xsi:type="dcterms:W3CDTF">2021-08-27T18:04:14Z</dcterms:modified>
</cp:coreProperties>
</file>