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9" r:id="rId2"/>
    <p:sldId id="675" r:id="rId3"/>
    <p:sldId id="676" r:id="rId4"/>
    <p:sldId id="678" r:id="rId5"/>
    <p:sldId id="679" r:id="rId6"/>
    <p:sldId id="677" r:id="rId7"/>
    <p:sldId id="680" r:id="rId8"/>
    <p:sldId id="681" r:id="rId9"/>
    <p:sldId id="682" r:id="rId10"/>
    <p:sldId id="683" r:id="rId11"/>
    <p:sldId id="68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21"/>
  </p:normalViewPr>
  <p:slideViewPr>
    <p:cSldViewPr snapToGrid="0" snapToObjects="1">
      <p:cViewPr varScale="1">
        <p:scale>
          <a:sx n="95" d="100"/>
          <a:sy n="95" d="100"/>
        </p:scale>
        <p:origin x="10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lker" userId="b4a0bcce7ba9e92a" providerId="LiveId" clId="{6B70A06D-FC3C-4E61-824A-0BC3F017CB13}"/>
    <pc:docChg chg="undo custSel modSld">
      <pc:chgData name="Andrew Walker" userId="b4a0bcce7ba9e92a" providerId="LiveId" clId="{6B70A06D-FC3C-4E61-824A-0BC3F017CB13}" dt="2021-08-03T09:22:25.262" v="71" actId="1076"/>
      <pc:docMkLst>
        <pc:docMk/>
      </pc:docMkLst>
      <pc:sldChg chg="modSp mod">
        <pc:chgData name="Andrew Walker" userId="b4a0bcce7ba9e92a" providerId="LiveId" clId="{6B70A06D-FC3C-4E61-824A-0BC3F017CB13}" dt="2021-08-03T09:18:37.921" v="66" actId="179"/>
        <pc:sldMkLst>
          <pc:docMk/>
          <pc:sldMk cId="206149784" sldId="677"/>
        </pc:sldMkLst>
        <pc:spChg chg="mod">
          <ac:chgData name="Andrew Walker" userId="b4a0bcce7ba9e92a" providerId="LiveId" clId="{6B70A06D-FC3C-4E61-824A-0BC3F017CB13}" dt="2021-08-03T09:18:37.921" v="66" actId="179"/>
          <ac:spMkLst>
            <pc:docMk/>
            <pc:sldMk cId="206149784" sldId="677"/>
            <ac:spMk id="2" creationId="{D92DDCEF-5505-4991-9DD9-4B8D50DEF552}"/>
          </ac:spMkLst>
        </pc:spChg>
        <pc:spChg chg="mod">
          <ac:chgData name="Andrew Walker" userId="b4a0bcce7ba9e92a" providerId="LiveId" clId="{6B70A06D-FC3C-4E61-824A-0BC3F017CB13}" dt="2021-08-03T09:15:38.663" v="58" actId="1076"/>
          <ac:spMkLst>
            <pc:docMk/>
            <pc:sldMk cId="206149784" sldId="677"/>
            <ac:spMk id="6" creationId="{02928E38-9CC7-4543-8842-D201D7D2144C}"/>
          </ac:spMkLst>
        </pc:spChg>
      </pc:sldChg>
      <pc:sldChg chg="modSp mod">
        <pc:chgData name="Andrew Walker" userId="b4a0bcce7ba9e92a" providerId="LiveId" clId="{6B70A06D-FC3C-4E61-824A-0BC3F017CB13}" dt="2021-08-03T09:22:25.262" v="71" actId="1076"/>
        <pc:sldMkLst>
          <pc:docMk/>
          <pc:sldMk cId="2586150937" sldId="679"/>
        </pc:sldMkLst>
        <pc:spChg chg="mod">
          <ac:chgData name="Andrew Walker" userId="b4a0bcce7ba9e92a" providerId="LiveId" clId="{6B70A06D-FC3C-4E61-824A-0BC3F017CB13}" dt="2021-08-03T09:22:25.262" v="71" actId="1076"/>
          <ac:spMkLst>
            <pc:docMk/>
            <pc:sldMk cId="2586150937" sldId="679"/>
            <ac:spMk id="4" creationId="{D4D39A47-6288-490A-B5A6-D61AE933947D}"/>
          </ac:spMkLst>
        </pc:spChg>
        <pc:spChg chg="mod">
          <ac:chgData name="Andrew Walker" userId="b4a0bcce7ba9e92a" providerId="LiveId" clId="{6B70A06D-FC3C-4E61-824A-0BC3F017CB13}" dt="2021-08-03T09:22:11.998" v="69" actId="1076"/>
          <ac:spMkLst>
            <pc:docMk/>
            <pc:sldMk cId="2586150937" sldId="679"/>
            <ac:spMk id="5" creationId="{4095D6B8-241D-40B4-9BAE-C3C95E820EB6}"/>
          </ac:spMkLst>
        </pc:spChg>
      </pc:sldChg>
      <pc:sldChg chg="modSp mod">
        <pc:chgData name="Andrew Walker" userId="b4a0bcce7ba9e92a" providerId="LiveId" clId="{6B70A06D-FC3C-4E61-824A-0BC3F017CB13}" dt="2021-08-03T09:15:21.827" v="54" actId="1076"/>
        <pc:sldMkLst>
          <pc:docMk/>
          <pc:sldMk cId="346297143" sldId="680"/>
        </pc:sldMkLst>
        <pc:spChg chg="mod">
          <ac:chgData name="Andrew Walker" userId="b4a0bcce7ba9e92a" providerId="LiveId" clId="{6B70A06D-FC3C-4E61-824A-0BC3F017CB13}" dt="2021-08-03T09:14:51.750" v="50" actId="1076"/>
          <ac:spMkLst>
            <pc:docMk/>
            <pc:sldMk cId="346297143" sldId="680"/>
            <ac:spMk id="3" creationId="{DDD65C72-8631-42F9-B9DE-AE3FBCFFBCC8}"/>
          </ac:spMkLst>
        </pc:spChg>
        <pc:spChg chg="mod">
          <ac:chgData name="Andrew Walker" userId="b4a0bcce7ba9e92a" providerId="LiveId" clId="{6B70A06D-FC3C-4E61-824A-0BC3F017CB13}" dt="2021-08-03T09:15:21.827" v="54" actId="1076"/>
          <ac:spMkLst>
            <pc:docMk/>
            <pc:sldMk cId="346297143" sldId="680"/>
            <ac:spMk id="4" creationId="{D4D39A47-6288-490A-B5A6-D61AE933947D}"/>
          </ac:spMkLst>
        </pc:spChg>
      </pc:sldChg>
      <pc:sldChg chg="modSp mod">
        <pc:chgData name="Andrew Walker" userId="b4a0bcce7ba9e92a" providerId="LiveId" clId="{6B70A06D-FC3C-4E61-824A-0BC3F017CB13}" dt="2021-08-03T09:14:34.225" v="48" actId="2711"/>
        <pc:sldMkLst>
          <pc:docMk/>
          <pc:sldMk cId="200048177" sldId="682"/>
        </pc:sldMkLst>
        <pc:spChg chg="mod">
          <ac:chgData name="Andrew Walker" userId="b4a0bcce7ba9e92a" providerId="LiveId" clId="{6B70A06D-FC3C-4E61-824A-0BC3F017CB13}" dt="2021-08-03T09:14:12.227" v="44" actId="14100"/>
          <ac:spMkLst>
            <pc:docMk/>
            <pc:sldMk cId="200048177" sldId="682"/>
            <ac:spMk id="3" creationId="{DDD65C72-8631-42F9-B9DE-AE3FBCFFBCC8}"/>
          </ac:spMkLst>
        </pc:spChg>
        <pc:spChg chg="mod">
          <ac:chgData name="Andrew Walker" userId="b4a0bcce7ba9e92a" providerId="LiveId" clId="{6B70A06D-FC3C-4E61-824A-0BC3F017CB13}" dt="2021-08-03T09:14:34.225" v="48" actId="2711"/>
          <ac:spMkLst>
            <pc:docMk/>
            <pc:sldMk cId="200048177" sldId="682"/>
            <ac:spMk id="4" creationId="{D4D39A47-6288-490A-B5A6-D61AE933947D}"/>
          </ac:spMkLst>
        </pc:spChg>
      </pc:sldChg>
      <pc:sldChg chg="modSp mod">
        <pc:chgData name="Andrew Walker" userId="b4a0bcce7ba9e92a" providerId="LiveId" clId="{6B70A06D-FC3C-4E61-824A-0BC3F017CB13}" dt="2021-08-03T09:13:52.614" v="40" actId="1076"/>
        <pc:sldMkLst>
          <pc:docMk/>
          <pc:sldMk cId="4146777801" sldId="683"/>
        </pc:sldMkLst>
        <pc:spChg chg="mod">
          <ac:chgData name="Andrew Walker" userId="b4a0bcce7ba9e92a" providerId="LiveId" clId="{6B70A06D-FC3C-4E61-824A-0BC3F017CB13}" dt="2021-08-03T09:13:36.293" v="37" actId="1076"/>
          <ac:spMkLst>
            <pc:docMk/>
            <pc:sldMk cId="4146777801" sldId="683"/>
            <ac:spMk id="3" creationId="{DDD65C72-8631-42F9-B9DE-AE3FBCFFBCC8}"/>
          </ac:spMkLst>
        </pc:spChg>
        <pc:spChg chg="mod">
          <ac:chgData name="Andrew Walker" userId="b4a0bcce7ba9e92a" providerId="LiveId" clId="{6B70A06D-FC3C-4E61-824A-0BC3F017CB13}" dt="2021-08-03T09:13:52.614" v="40" actId="1076"/>
          <ac:spMkLst>
            <pc:docMk/>
            <pc:sldMk cId="4146777801" sldId="683"/>
            <ac:spMk id="4" creationId="{D4D39A47-6288-490A-B5A6-D61AE933947D}"/>
          </ac:spMkLst>
        </pc:spChg>
      </pc:sldChg>
      <pc:sldChg chg="modSp mod">
        <pc:chgData name="Andrew Walker" userId="b4a0bcce7ba9e92a" providerId="LiveId" clId="{6B70A06D-FC3C-4E61-824A-0BC3F017CB13}" dt="2021-08-03T09:13:20.183" v="33" actId="1076"/>
        <pc:sldMkLst>
          <pc:docMk/>
          <pc:sldMk cId="1523353184" sldId="684"/>
        </pc:sldMkLst>
        <pc:spChg chg="mod">
          <ac:chgData name="Andrew Walker" userId="b4a0bcce7ba9e92a" providerId="LiveId" clId="{6B70A06D-FC3C-4E61-824A-0BC3F017CB13}" dt="2021-08-03T09:12:59.087" v="30" actId="1076"/>
          <ac:spMkLst>
            <pc:docMk/>
            <pc:sldMk cId="1523353184" sldId="684"/>
            <ac:spMk id="3" creationId="{DDD65C72-8631-42F9-B9DE-AE3FBCFFBCC8}"/>
          </ac:spMkLst>
        </pc:spChg>
        <pc:spChg chg="mod">
          <ac:chgData name="Andrew Walker" userId="b4a0bcce7ba9e92a" providerId="LiveId" clId="{6B70A06D-FC3C-4E61-824A-0BC3F017CB13}" dt="2021-08-03T09:13:20.183" v="33" actId="1076"/>
          <ac:spMkLst>
            <pc:docMk/>
            <pc:sldMk cId="1523353184" sldId="684"/>
            <ac:spMk id="4" creationId="{D4D39A47-6288-490A-B5A6-D61AE93394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614BD-7EFA-4956-8939-DB01EAC2D29D}" type="datetimeFigureOut">
              <a:rPr lang="en-GB" smtClean="0"/>
              <a:t>03/08/2021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F5BE4-C87E-4AE2-AE64-B478BAD335F4}" type="slidenum">
              <a:rPr lang="en-GB" smtClean="0"/>
              <a:t>‹#›</a:t>
            </a:fld>
            <a:endParaRPr lang="en-GB"/>
          </a:p>
        </p:txBody>
      </p:sp>
    </p:spTree>
    <p:extLst>
      <p:ext uri="{BB962C8B-B14F-4D97-AF65-F5344CB8AC3E}">
        <p14:creationId xmlns:p14="http://schemas.microsoft.com/office/powerpoint/2010/main" val="185209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1</a:t>
            </a:fld>
            <a:endParaRPr lang="en-GB"/>
          </a:p>
        </p:txBody>
      </p:sp>
    </p:spTree>
    <p:extLst>
      <p:ext uri="{BB962C8B-B14F-4D97-AF65-F5344CB8AC3E}">
        <p14:creationId xmlns:p14="http://schemas.microsoft.com/office/powerpoint/2010/main" val="5958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10</a:t>
            </a:fld>
            <a:endParaRPr lang="en-GB"/>
          </a:p>
        </p:txBody>
      </p:sp>
    </p:spTree>
    <p:extLst>
      <p:ext uri="{BB962C8B-B14F-4D97-AF65-F5344CB8AC3E}">
        <p14:creationId xmlns:p14="http://schemas.microsoft.com/office/powerpoint/2010/main" val="361304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11</a:t>
            </a:fld>
            <a:endParaRPr lang="en-GB"/>
          </a:p>
        </p:txBody>
      </p:sp>
    </p:spTree>
    <p:extLst>
      <p:ext uri="{BB962C8B-B14F-4D97-AF65-F5344CB8AC3E}">
        <p14:creationId xmlns:p14="http://schemas.microsoft.com/office/powerpoint/2010/main" val="347010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2</a:t>
            </a:fld>
            <a:endParaRPr lang="en-GB"/>
          </a:p>
        </p:txBody>
      </p:sp>
    </p:spTree>
    <p:extLst>
      <p:ext uri="{BB962C8B-B14F-4D97-AF65-F5344CB8AC3E}">
        <p14:creationId xmlns:p14="http://schemas.microsoft.com/office/powerpoint/2010/main" val="103979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3</a:t>
            </a:fld>
            <a:endParaRPr lang="en-GB"/>
          </a:p>
        </p:txBody>
      </p:sp>
    </p:spTree>
    <p:extLst>
      <p:ext uri="{BB962C8B-B14F-4D97-AF65-F5344CB8AC3E}">
        <p14:creationId xmlns:p14="http://schemas.microsoft.com/office/powerpoint/2010/main" val="386283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4</a:t>
            </a:fld>
            <a:endParaRPr lang="en-GB"/>
          </a:p>
        </p:txBody>
      </p:sp>
    </p:spTree>
    <p:extLst>
      <p:ext uri="{BB962C8B-B14F-4D97-AF65-F5344CB8AC3E}">
        <p14:creationId xmlns:p14="http://schemas.microsoft.com/office/powerpoint/2010/main" val="158870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5</a:t>
            </a:fld>
            <a:endParaRPr lang="en-GB"/>
          </a:p>
        </p:txBody>
      </p:sp>
    </p:spTree>
    <p:extLst>
      <p:ext uri="{BB962C8B-B14F-4D97-AF65-F5344CB8AC3E}">
        <p14:creationId xmlns:p14="http://schemas.microsoft.com/office/powerpoint/2010/main" val="69615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6</a:t>
            </a:fld>
            <a:endParaRPr lang="en-GB"/>
          </a:p>
        </p:txBody>
      </p:sp>
    </p:spTree>
    <p:extLst>
      <p:ext uri="{BB962C8B-B14F-4D97-AF65-F5344CB8AC3E}">
        <p14:creationId xmlns:p14="http://schemas.microsoft.com/office/powerpoint/2010/main" val="300526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7</a:t>
            </a:fld>
            <a:endParaRPr lang="en-GB"/>
          </a:p>
        </p:txBody>
      </p:sp>
    </p:spTree>
    <p:extLst>
      <p:ext uri="{BB962C8B-B14F-4D97-AF65-F5344CB8AC3E}">
        <p14:creationId xmlns:p14="http://schemas.microsoft.com/office/powerpoint/2010/main" val="164861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8</a:t>
            </a:fld>
            <a:endParaRPr lang="en-GB"/>
          </a:p>
        </p:txBody>
      </p:sp>
    </p:spTree>
    <p:extLst>
      <p:ext uri="{BB962C8B-B14F-4D97-AF65-F5344CB8AC3E}">
        <p14:creationId xmlns:p14="http://schemas.microsoft.com/office/powerpoint/2010/main" val="402164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9F5BE4-C87E-4AE2-AE64-B478BAD335F4}" type="slidenum">
              <a:rPr lang="en-GB" smtClean="0"/>
              <a:t>9</a:t>
            </a:fld>
            <a:endParaRPr lang="en-GB"/>
          </a:p>
        </p:txBody>
      </p:sp>
    </p:spTree>
    <p:extLst>
      <p:ext uri="{BB962C8B-B14F-4D97-AF65-F5344CB8AC3E}">
        <p14:creationId xmlns:p14="http://schemas.microsoft.com/office/powerpoint/2010/main" val="137660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8/3/2021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8D97AE-3FB5-4ECF-90F9-07516D75A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90234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8/3/2021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D9C5F7-F408-4224-8920-8C33228099D2}"/>
              </a:ext>
            </a:extLst>
          </p:cNvPr>
          <p:cNvSpPr>
            <a:spLocks noGrp="1" noChangeArrowheads="1"/>
          </p:cNvSpPr>
          <p:nvPr>
            <p:ph type="ctrTitle"/>
          </p:nvPr>
        </p:nvSpPr>
        <p:spPr/>
        <p:txBody>
          <a:bodyPr/>
          <a:lstStyle/>
          <a:p>
            <a:pPr>
              <a:defRPr/>
            </a:pPr>
            <a:r>
              <a:rPr lang="en-GB" dirty="0" err="1"/>
              <a:t>puwer</a:t>
            </a:r>
            <a:r>
              <a:rPr lang="en-GB" dirty="0"/>
              <a:t>	</a:t>
            </a:r>
            <a:endParaRPr lang="en-US" dirty="0"/>
          </a:p>
        </p:txBody>
      </p:sp>
      <p:sp>
        <p:nvSpPr>
          <p:cNvPr id="2051" name="Rectangle 3">
            <a:extLst>
              <a:ext uri="{FF2B5EF4-FFF2-40B4-BE49-F238E27FC236}">
                <a16:creationId xmlns:a16="http://schemas.microsoft.com/office/drawing/2014/main" id="{82E96B1C-045E-4AB7-8B04-424BE3E10C0A}"/>
              </a:ext>
            </a:extLst>
          </p:cNvPr>
          <p:cNvSpPr>
            <a:spLocks noGrp="1" noChangeArrowheads="1"/>
          </p:cNvSpPr>
          <p:nvPr>
            <p:ph type="subTitle" idx="1"/>
          </p:nvPr>
        </p:nvSpPr>
        <p:spPr/>
        <p:txBody>
          <a:bodyPr/>
          <a:lstStyle/>
          <a:p>
            <a:pPr>
              <a:defRPr/>
            </a:pPr>
            <a:r>
              <a:rPr lang="en-GB" dirty="0"/>
              <a:t>Provision &amp; Use of Work Equipment regulations</a:t>
            </a:r>
            <a:endParaRPr lang="en-US" dirty="0"/>
          </a:p>
        </p:txBody>
      </p:sp>
      <p:pic>
        <p:nvPicPr>
          <p:cNvPr id="4" name="Picture 3">
            <a:extLst>
              <a:ext uri="{FF2B5EF4-FFF2-40B4-BE49-F238E27FC236}">
                <a16:creationId xmlns:a16="http://schemas.microsoft.com/office/drawing/2014/main" id="{B638869B-AD30-49EA-BA73-BD93122C9A25}"/>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C72-8631-42F9-B9DE-AE3FBCFFBCC8}"/>
              </a:ext>
            </a:extLst>
          </p:cNvPr>
          <p:cNvSpPr txBox="1">
            <a:spLocks noChangeArrowheads="1"/>
          </p:cNvSpPr>
          <p:nvPr/>
        </p:nvSpPr>
        <p:spPr>
          <a:xfrm>
            <a:off x="743041" y="546759"/>
            <a:ext cx="9370291" cy="7205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900" dirty="0">
                <a:solidFill>
                  <a:schemeClr val="accent1"/>
                </a:solidFill>
                <a:cs typeface="Arial" panose="020B0604020202020204" pitchFamily="34" charset="0"/>
              </a:rPr>
              <a:t>Principles of machinery guarding</a:t>
            </a:r>
            <a:endParaRPr lang="en-GB" altLang="en-US" sz="4900" dirty="0">
              <a:solidFill>
                <a:schemeClr val="accent1"/>
              </a:solidFill>
              <a:cs typeface="Arial" panose="020B0604020202020204" pitchFamily="34" charset="0"/>
            </a:endParaRPr>
          </a:p>
        </p:txBody>
      </p:sp>
      <p:sp>
        <p:nvSpPr>
          <p:cNvPr id="4" name="Rectangle 3">
            <a:extLst>
              <a:ext uri="{FF2B5EF4-FFF2-40B4-BE49-F238E27FC236}">
                <a16:creationId xmlns:a16="http://schemas.microsoft.com/office/drawing/2014/main" id="{D4D39A47-6288-490A-B5A6-D61AE933947D}"/>
              </a:ext>
            </a:extLst>
          </p:cNvPr>
          <p:cNvSpPr txBox="1">
            <a:spLocks noChangeArrowheads="1"/>
          </p:cNvSpPr>
          <p:nvPr/>
        </p:nvSpPr>
        <p:spPr>
          <a:xfrm>
            <a:off x="743041" y="1452988"/>
            <a:ext cx="9370291" cy="3062866"/>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eaLnBrk="1" hangingPunct="1">
              <a:lnSpc>
                <a:spcPct val="100000"/>
              </a:lnSpc>
              <a:buClr>
                <a:schemeClr val="accent1"/>
              </a:buClr>
              <a:buSzPct val="160000"/>
              <a:buFont typeface="Arial" panose="020B0604020202020204" pitchFamily="34" charset="0"/>
              <a:buChar char="•"/>
              <a:defRPr/>
            </a:pPr>
            <a:r>
              <a:rPr lang="en-GB" dirty="0">
                <a:cs typeface="Arial" panose="020B0604020202020204" pitchFamily="34" charset="0"/>
              </a:rPr>
              <a:t>Prevent contact with moving parts</a:t>
            </a:r>
          </a:p>
          <a:p>
            <a:pPr marL="342900" indent="-342900" eaLnBrk="1" hangingPunct="1">
              <a:lnSpc>
                <a:spcPct val="100000"/>
              </a:lnSpc>
              <a:buClr>
                <a:schemeClr val="accent1"/>
              </a:buClr>
              <a:buSzPct val="160000"/>
              <a:buFont typeface="Arial" panose="020B0604020202020204" pitchFamily="34" charset="0"/>
              <a:buChar char="•"/>
              <a:defRPr/>
            </a:pPr>
            <a:r>
              <a:rPr lang="en-GB" dirty="0">
                <a:cs typeface="Arial" panose="020B0604020202020204" pitchFamily="34" charset="0"/>
              </a:rPr>
              <a:t>Remove energy from moving parts</a:t>
            </a:r>
          </a:p>
          <a:p>
            <a:pPr marL="342900" indent="-342900" eaLnBrk="1" hangingPunct="1">
              <a:lnSpc>
                <a:spcPct val="100000"/>
              </a:lnSpc>
              <a:buClr>
                <a:schemeClr val="accent1"/>
              </a:buClr>
              <a:buSzPct val="160000"/>
              <a:buFont typeface="Arial" panose="020B0604020202020204" pitchFamily="34" charset="0"/>
              <a:buChar char="•"/>
              <a:defRPr/>
            </a:pPr>
            <a:r>
              <a:rPr lang="en-GB" dirty="0">
                <a:cs typeface="Arial" panose="020B0604020202020204" pitchFamily="34" charset="0"/>
              </a:rPr>
              <a:t>Provide more reliable machinery</a:t>
            </a:r>
          </a:p>
          <a:p>
            <a:pPr marL="342900" indent="-342900" eaLnBrk="1" hangingPunct="1">
              <a:lnSpc>
                <a:spcPct val="100000"/>
              </a:lnSpc>
              <a:buClr>
                <a:schemeClr val="accent1"/>
              </a:buClr>
              <a:buSzPct val="160000"/>
              <a:buFont typeface="Arial" panose="020B0604020202020204" pitchFamily="34" charset="0"/>
              <a:buChar char="•"/>
              <a:defRPr/>
            </a:pPr>
            <a:r>
              <a:rPr lang="en-GB" dirty="0">
                <a:cs typeface="Arial" panose="020B0604020202020204" pitchFamily="34" charset="0"/>
              </a:rPr>
              <a:t>Adjustment and maintenance</a:t>
            </a:r>
          </a:p>
          <a:p>
            <a:pPr marL="342900" indent="-342900" eaLnBrk="1" hangingPunct="1">
              <a:lnSpc>
                <a:spcPct val="100000"/>
              </a:lnSpc>
              <a:buClr>
                <a:schemeClr val="accent1"/>
              </a:buClr>
              <a:buSzPct val="160000"/>
              <a:buFont typeface="Arial" panose="020B0604020202020204" pitchFamily="34" charset="0"/>
              <a:buChar char="•"/>
              <a:defRPr/>
            </a:pPr>
            <a:r>
              <a:rPr lang="en-GB" dirty="0">
                <a:cs typeface="Arial" panose="020B0604020202020204" pitchFamily="34" charset="0"/>
              </a:rPr>
              <a:t>Ergonomic principles</a:t>
            </a:r>
          </a:p>
          <a:p>
            <a:pPr marL="342900" indent="-342900" eaLnBrk="1" hangingPunct="1">
              <a:lnSpc>
                <a:spcPct val="100000"/>
              </a:lnSpc>
              <a:buClr>
                <a:schemeClr val="accent1"/>
              </a:buClr>
              <a:buSzPct val="160000"/>
              <a:buFont typeface="Arial" panose="020B0604020202020204" pitchFamily="34" charset="0"/>
              <a:buChar char="•"/>
              <a:defRPr/>
            </a:pPr>
            <a:r>
              <a:rPr lang="en-GB" dirty="0">
                <a:cs typeface="Arial" panose="020B0604020202020204" pitchFamily="34" charset="0"/>
              </a:rPr>
              <a:t>Training and work procedures</a:t>
            </a:r>
          </a:p>
        </p:txBody>
      </p:sp>
      <p:pic>
        <p:nvPicPr>
          <p:cNvPr id="6" name="Content Placeholder 4">
            <a:extLst>
              <a:ext uri="{FF2B5EF4-FFF2-40B4-BE49-F238E27FC236}">
                <a16:creationId xmlns:a16="http://schemas.microsoft.com/office/drawing/2014/main" id="{A4A5685A-BEDC-4DCA-8C56-CDF5E8D19F6E}"/>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414677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C72-8631-42F9-B9DE-AE3FBCFFBCC8}"/>
              </a:ext>
            </a:extLst>
          </p:cNvPr>
          <p:cNvSpPr txBox="1">
            <a:spLocks noChangeArrowheads="1"/>
          </p:cNvSpPr>
          <p:nvPr/>
        </p:nvSpPr>
        <p:spPr>
          <a:xfrm>
            <a:off x="733562" y="549378"/>
            <a:ext cx="8618986" cy="7420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GB" altLang="en-US" sz="4900" dirty="0">
                <a:solidFill>
                  <a:schemeClr val="accent1"/>
                </a:solidFill>
                <a:cs typeface="Arial" panose="020B0604020202020204" pitchFamily="34" charset="0"/>
              </a:rPr>
              <a:t>Supporting documentation:</a:t>
            </a:r>
          </a:p>
        </p:txBody>
      </p:sp>
      <p:sp>
        <p:nvSpPr>
          <p:cNvPr id="4" name="Rectangle 3">
            <a:extLst>
              <a:ext uri="{FF2B5EF4-FFF2-40B4-BE49-F238E27FC236}">
                <a16:creationId xmlns:a16="http://schemas.microsoft.com/office/drawing/2014/main" id="{D4D39A47-6288-490A-B5A6-D61AE933947D}"/>
              </a:ext>
            </a:extLst>
          </p:cNvPr>
          <p:cNvSpPr txBox="1">
            <a:spLocks noChangeArrowheads="1"/>
          </p:cNvSpPr>
          <p:nvPr/>
        </p:nvSpPr>
        <p:spPr>
          <a:xfrm>
            <a:off x="733562" y="1495523"/>
            <a:ext cx="9296400" cy="3035158"/>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Maintenance records </a:t>
            </a:r>
          </a:p>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Records of equipment inspection</a:t>
            </a:r>
          </a:p>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Training records (including synopsis of training content)</a:t>
            </a:r>
          </a:p>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Process inspections (temperature/pressure checks etc.)</a:t>
            </a:r>
          </a:p>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Safe working procedures (permit to works systems)</a:t>
            </a:r>
          </a:p>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Other related risk assessments</a:t>
            </a:r>
          </a:p>
        </p:txBody>
      </p:sp>
      <p:pic>
        <p:nvPicPr>
          <p:cNvPr id="6" name="Content Placeholder 4">
            <a:extLst>
              <a:ext uri="{FF2B5EF4-FFF2-40B4-BE49-F238E27FC236}">
                <a16:creationId xmlns:a16="http://schemas.microsoft.com/office/drawing/2014/main" id="{727C5CAD-1F2B-44D8-A459-5C4F4FCE6AD2}"/>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152335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BC34B70-5844-4759-BE5F-383439C2FD6B}"/>
              </a:ext>
            </a:extLst>
          </p:cNvPr>
          <p:cNvSpPr>
            <a:spLocks noGrp="1" noChangeArrowheads="1"/>
          </p:cNvSpPr>
          <p:nvPr>
            <p:ph type="ctrTitle" idx="4294967295"/>
          </p:nvPr>
        </p:nvSpPr>
        <p:spPr>
          <a:xfrm>
            <a:off x="731987" y="561376"/>
            <a:ext cx="9144000" cy="707887"/>
          </a:xfrm>
        </p:spPr>
        <p:txBody>
          <a:bodyPr>
            <a:noAutofit/>
          </a:bodyPr>
          <a:lstStyle/>
          <a:p>
            <a:pPr algn="l"/>
            <a:r>
              <a:rPr lang="en-GB" altLang="en-US" sz="4900" cap="none" dirty="0">
                <a:cs typeface="Arial" panose="020B0604020202020204" pitchFamily="34" charset="0"/>
              </a:rPr>
              <a:t>Purpose of the regulations </a:t>
            </a:r>
          </a:p>
        </p:txBody>
      </p:sp>
      <p:sp>
        <p:nvSpPr>
          <p:cNvPr id="10" name="Rectangle 3">
            <a:extLst>
              <a:ext uri="{FF2B5EF4-FFF2-40B4-BE49-F238E27FC236}">
                <a16:creationId xmlns:a16="http://schemas.microsoft.com/office/drawing/2014/main" id="{EAFF7A97-76E7-483E-9150-E77E20238BBC}"/>
              </a:ext>
            </a:extLst>
          </p:cNvPr>
          <p:cNvSpPr>
            <a:spLocks noGrp="1" noChangeArrowheads="1"/>
          </p:cNvSpPr>
          <p:nvPr>
            <p:ph type="subTitle" idx="1"/>
          </p:nvPr>
        </p:nvSpPr>
        <p:spPr>
          <a:xfrm>
            <a:off x="774765" y="1456933"/>
            <a:ext cx="9273309" cy="2647668"/>
          </a:xfrm>
        </p:spPr>
        <p:txBody>
          <a:bodyPr>
            <a:noAutofit/>
          </a:bodyPr>
          <a:lstStyle/>
          <a:p>
            <a:pPr marL="342900" indent="-342900" algn="l">
              <a:buFont typeface="Arial" panose="020B0604020202020204" pitchFamily="34" charset="0"/>
              <a:buChar char="•"/>
            </a:pPr>
            <a:r>
              <a:rPr lang="en-GB" altLang="en-US" cap="none" dirty="0">
                <a:cs typeface="Arial" panose="020B0604020202020204" pitchFamily="34" charset="0"/>
              </a:rPr>
              <a:t>The aim of PUWER is to prevent or control risks to people's health and safety arising from work equipment. </a:t>
            </a:r>
          </a:p>
          <a:p>
            <a:pPr marL="342900" indent="-342900" algn="l">
              <a:buFont typeface="Arial" panose="020B0604020202020204" pitchFamily="34" charset="0"/>
              <a:buChar char="•"/>
            </a:pPr>
            <a:endParaRPr lang="en-GB" altLang="en-US" cap="none" dirty="0">
              <a:cs typeface="Arial" panose="020B0604020202020204" pitchFamily="34" charset="0"/>
            </a:endParaRPr>
          </a:p>
          <a:p>
            <a:pPr marL="342900" indent="-342900" algn="l">
              <a:buFont typeface="Arial" panose="020B0604020202020204" pitchFamily="34" charset="0"/>
              <a:buChar char="•"/>
            </a:pPr>
            <a:r>
              <a:rPr lang="en-GB" altLang="en-US" cap="none" dirty="0">
                <a:cs typeface="Arial" panose="020B0604020202020204" pitchFamily="34" charset="0"/>
              </a:rPr>
              <a:t>Provides minimum health and safety requirements for the provision and use of work equipment in the workplace. </a:t>
            </a:r>
          </a:p>
        </p:txBody>
      </p:sp>
      <p:pic>
        <p:nvPicPr>
          <p:cNvPr id="6" name="Content Placeholder 4">
            <a:extLst>
              <a:ext uri="{FF2B5EF4-FFF2-40B4-BE49-F238E27FC236}">
                <a16:creationId xmlns:a16="http://schemas.microsoft.com/office/drawing/2014/main" id="{D8EE1B13-03EB-488E-B342-1C5AAA21C3F3}"/>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55007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C72-8631-42F9-B9DE-AE3FBCFFBCC8}"/>
              </a:ext>
            </a:extLst>
          </p:cNvPr>
          <p:cNvSpPr txBox="1">
            <a:spLocks noChangeArrowheads="1"/>
          </p:cNvSpPr>
          <p:nvPr/>
        </p:nvSpPr>
        <p:spPr>
          <a:xfrm>
            <a:off x="899209" y="527069"/>
            <a:ext cx="5758265" cy="714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4900" dirty="0">
                <a:solidFill>
                  <a:schemeClr val="accent1"/>
                </a:solidFill>
                <a:cs typeface="Arial" panose="020B0604020202020204" pitchFamily="34" charset="0"/>
              </a:rPr>
              <a:t>Scope of regulations</a:t>
            </a:r>
          </a:p>
        </p:txBody>
      </p:sp>
      <p:sp>
        <p:nvSpPr>
          <p:cNvPr id="4" name="Rectangle 3">
            <a:extLst>
              <a:ext uri="{FF2B5EF4-FFF2-40B4-BE49-F238E27FC236}">
                <a16:creationId xmlns:a16="http://schemas.microsoft.com/office/drawing/2014/main" id="{D4D39A47-6288-490A-B5A6-D61AE933947D}"/>
              </a:ext>
            </a:extLst>
          </p:cNvPr>
          <p:cNvSpPr txBox="1">
            <a:spLocks noChangeArrowheads="1"/>
          </p:cNvSpPr>
          <p:nvPr/>
        </p:nvSpPr>
        <p:spPr>
          <a:xfrm>
            <a:off x="736600" y="1416546"/>
            <a:ext cx="10515600" cy="3607811"/>
          </a:xfrm>
          <a:prstGeom prst="rect">
            <a:avLst/>
          </a:prstGeom>
        </p:spPr>
        <p:txBody>
          <a:bodyPr vert="horz" lIns="91440" tIns="45720" rIns="91440" bIns="45720" rtlCol="0">
            <a:normAutofit lnSpcReduction="10000"/>
          </a:bodyPr>
          <a:lstStyle>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buClr>
                <a:schemeClr val="accent1"/>
              </a:buClr>
              <a:buSzPct val="160000"/>
              <a:buFont typeface="Arial" panose="020B0604020202020204" pitchFamily="34" charset="0"/>
              <a:buChar char="•"/>
            </a:pPr>
            <a:r>
              <a:rPr lang="en-GB" altLang="en-US" dirty="0">
                <a:cs typeface="Arial" panose="020B0604020202020204" pitchFamily="34" charset="0"/>
              </a:rPr>
              <a:t>The term work equipment means any equipment provided for use at work. This can include: hammers, ladders, drilling machines, power presses, circular saws, lifting equipment and motor vehicles.</a:t>
            </a:r>
          </a:p>
          <a:p>
            <a:pPr marL="342900" indent="-342900">
              <a:buClr>
                <a:schemeClr val="accent1"/>
              </a:buClr>
              <a:buSzPct val="160000"/>
              <a:buFont typeface="Arial" panose="020B0604020202020204" pitchFamily="34" charset="0"/>
              <a:buChar char="•"/>
            </a:pPr>
            <a:endParaRPr lang="en-GB" altLang="en-US" dirty="0">
              <a:cs typeface="Arial" panose="020B0604020202020204" pitchFamily="34" charset="0"/>
            </a:endParaRPr>
          </a:p>
          <a:p>
            <a:pPr marL="342900" indent="-342900">
              <a:buClr>
                <a:schemeClr val="accent1"/>
              </a:buClr>
              <a:buSzPct val="160000"/>
              <a:buFont typeface="Arial" panose="020B0604020202020204" pitchFamily="34" charset="0"/>
              <a:buChar char="•"/>
            </a:pPr>
            <a:r>
              <a:rPr lang="en-GB" altLang="en-US" dirty="0">
                <a:cs typeface="Arial" panose="020B0604020202020204" pitchFamily="34" charset="0"/>
              </a:rPr>
              <a:t>If employees bring their own equipment for use at work this will also be covered by PUWER and the employer has a duty to make sure it complies with the regulations.</a:t>
            </a:r>
          </a:p>
          <a:p>
            <a:pPr marL="342900" indent="-342900">
              <a:buClr>
                <a:schemeClr val="accent1"/>
              </a:buClr>
              <a:buSzPct val="160000"/>
              <a:buFont typeface="Arial" panose="020B0604020202020204" pitchFamily="34" charset="0"/>
              <a:buChar char="•"/>
            </a:pPr>
            <a:endParaRPr lang="en-GB" altLang="en-US" dirty="0">
              <a:cs typeface="Arial" panose="020B0604020202020204" pitchFamily="34" charset="0"/>
            </a:endParaRPr>
          </a:p>
          <a:p>
            <a:pPr marL="342900" indent="-342900">
              <a:buClr>
                <a:schemeClr val="accent1"/>
              </a:buClr>
              <a:buSzPct val="160000"/>
              <a:buFont typeface="Arial" panose="020B0604020202020204" pitchFamily="34" charset="0"/>
              <a:buChar char="•"/>
            </a:pPr>
            <a:r>
              <a:rPr lang="en-GB" altLang="en-US" dirty="0">
                <a:cs typeface="Arial" panose="020B0604020202020204" pitchFamily="34" charset="0"/>
              </a:rPr>
              <a:t>'Use of equipment' includes starting, stopping, repairing, modifying, servicing, maintaining, cleaning and transporting. </a:t>
            </a:r>
          </a:p>
        </p:txBody>
      </p:sp>
      <p:pic>
        <p:nvPicPr>
          <p:cNvPr id="6" name="Content Placeholder 4">
            <a:extLst>
              <a:ext uri="{FF2B5EF4-FFF2-40B4-BE49-F238E27FC236}">
                <a16:creationId xmlns:a16="http://schemas.microsoft.com/office/drawing/2014/main" id="{BAE5213F-A91E-401A-AE87-F7FF1363066B}"/>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7086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C72-8631-42F9-B9DE-AE3FBCFFBCC8}"/>
              </a:ext>
            </a:extLst>
          </p:cNvPr>
          <p:cNvSpPr txBox="1">
            <a:spLocks noChangeArrowheads="1"/>
          </p:cNvSpPr>
          <p:nvPr/>
        </p:nvSpPr>
        <p:spPr>
          <a:xfrm>
            <a:off x="760784" y="540788"/>
            <a:ext cx="10364416" cy="7317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900" dirty="0">
                <a:solidFill>
                  <a:schemeClr val="accent1"/>
                </a:solidFill>
                <a:cs typeface="Arial" panose="020B0604020202020204" pitchFamily="34" charset="0"/>
              </a:rPr>
              <a:t>PUWER requires that work equipment is:</a:t>
            </a:r>
            <a:endParaRPr lang="en-GB" altLang="en-US" sz="4900" dirty="0">
              <a:solidFill>
                <a:schemeClr val="accent1"/>
              </a:solidFill>
              <a:cs typeface="Arial" panose="020B0604020202020204" pitchFamily="34" charset="0"/>
            </a:endParaRPr>
          </a:p>
        </p:txBody>
      </p:sp>
      <p:sp>
        <p:nvSpPr>
          <p:cNvPr id="4" name="Rectangle 3">
            <a:extLst>
              <a:ext uri="{FF2B5EF4-FFF2-40B4-BE49-F238E27FC236}">
                <a16:creationId xmlns:a16="http://schemas.microsoft.com/office/drawing/2014/main" id="{D4D39A47-6288-490A-B5A6-D61AE933947D}"/>
              </a:ext>
            </a:extLst>
          </p:cNvPr>
          <p:cNvSpPr txBox="1">
            <a:spLocks noChangeArrowheads="1"/>
          </p:cNvSpPr>
          <p:nvPr/>
        </p:nvSpPr>
        <p:spPr>
          <a:xfrm>
            <a:off x="760784" y="1509133"/>
            <a:ext cx="9398000" cy="3007449"/>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buClr>
                <a:schemeClr val="accent1"/>
              </a:buClr>
              <a:buSzPct val="160000"/>
              <a:buFont typeface="Arial" panose="020B0604020202020204" pitchFamily="34" charset="0"/>
              <a:buChar char="•"/>
            </a:pPr>
            <a:r>
              <a:rPr lang="en-GB" dirty="0">
                <a:latin typeface="+mj-lt"/>
                <a:cs typeface="Arial" panose="020B0604020202020204" pitchFamily="34" charset="0"/>
              </a:rPr>
              <a:t>Suitable for its intended use</a:t>
            </a:r>
          </a:p>
          <a:p>
            <a:pPr marL="342900" indent="-342900">
              <a:buClr>
                <a:schemeClr val="accent1"/>
              </a:buClr>
              <a:buSzPct val="160000"/>
              <a:buFont typeface="Arial" panose="020B0604020202020204" pitchFamily="34" charset="0"/>
              <a:buChar char="•"/>
            </a:pPr>
            <a:r>
              <a:rPr lang="en-GB" dirty="0">
                <a:latin typeface="+mj-lt"/>
                <a:cs typeface="Arial" panose="020B0604020202020204" pitchFamily="34" charset="0"/>
              </a:rPr>
              <a:t>Safe for use, maintained in a good condition and in certain circumstances, inspected to ensure its safety</a:t>
            </a:r>
          </a:p>
          <a:p>
            <a:pPr marL="342900" indent="-342900">
              <a:buClr>
                <a:schemeClr val="accent1"/>
              </a:buClr>
              <a:buSzPct val="160000"/>
              <a:buFont typeface="Arial" panose="020B0604020202020204" pitchFamily="34" charset="0"/>
              <a:buChar char="•"/>
            </a:pPr>
            <a:r>
              <a:rPr lang="en-GB" dirty="0">
                <a:latin typeface="+mj-lt"/>
                <a:cs typeface="Arial" panose="020B0604020202020204" pitchFamily="34" charset="0"/>
              </a:rPr>
              <a:t>Used only by people who have received appropriate information, instruction and training</a:t>
            </a:r>
          </a:p>
          <a:p>
            <a:pPr marL="342900" indent="-342900">
              <a:buClr>
                <a:schemeClr val="accent1"/>
              </a:buClr>
              <a:buSzPct val="160000"/>
              <a:buFont typeface="Arial" panose="020B0604020202020204" pitchFamily="34" charset="0"/>
              <a:buChar char="•"/>
            </a:pPr>
            <a:r>
              <a:rPr lang="en-GB" dirty="0">
                <a:latin typeface="+mj-lt"/>
                <a:cs typeface="Arial" panose="020B0604020202020204" pitchFamily="34" charset="0"/>
              </a:rPr>
              <a:t>Accompanied by suitable and sufficient safety measures, </a:t>
            </a:r>
            <a:r>
              <a:rPr lang="en-GB" dirty="0" err="1">
                <a:latin typeface="+mj-lt"/>
                <a:cs typeface="Arial" panose="020B0604020202020204" pitchFamily="34" charset="0"/>
              </a:rPr>
              <a:t>eg</a:t>
            </a:r>
            <a:r>
              <a:rPr lang="en-GB" dirty="0">
                <a:latin typeface="+mj-lt"/>
                <a:cs typeface="Arial" panose="020B0604020202020204" pitchFamily="34" charset="0"/>
              </a:rPr>
              <a:t> protective devices, guards, interlocks, marking and/or warnings.</a:t>
            </a:r>
          </a:p>
        </p:txBody>
      </p:sp>
      <p:pic>
        <p:nvPicPr>
          <p:cNvPr id="6" name="Content Placeholder 4">
            <a:extLst>
              <a:ext uri="{FF2B5EF4-FFF2-40B4-BE49-F238E27FC236}">
                <a16:creationId xmlns:a16="http://schemas.microsoft.com/office/drawing/2014/main" id="{99C937D6-65E4-48AA-8340-FA65F69C4330}"/>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67012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95D6B8-241D-40B4-9BAE-C3C95E820EB6}"/>
              </a:ext>
            </a:extLst>
          </p:cNvPr>
          <p:cNvSpPr txBox="1"/>
          <p:nvPr/>
        </p:nvSpPr>
        <p:spPr>
          <a:xfrm>
            <a:off x="737208" y="538365"/>
            <a:ext cx="7781150" cy="846386"/>
          </a:xfrm>
          <a:prstGeom prst="rect">
            <a:avLst/>
          </a:prstGeom>
          <a:noFill/>
        </p:spPr>
        <p:txBody>
          <a:bodyPr wrap="square">
            <a:spAutoFit/>
          </a:bodyPr>
          <a:lstStyle/>
          <a:p>
            <a:pPr eaLnBrk="1" hangingPunct="1"/>
            <a:r>
              <a:rPr lang="en-GB" altLang="en-US" sz="4900" b="1" dirty="0">
                <a:solidFill>
                  <a:schemeClr val="accent1"/>
                </a:solidFill>
                <a:latin typeface="+mj-lt"/>
                <a:cs typeface="Arial" panose="020B0604020202020204" pitchFamily="34" charset="0"/>
              </a:rPr>
              <a:t>Work Equipment (PUWER</a:t>
            </a:r>
            <a:r>
              <a:rPr lang="en-GB" altLang="en-US" sz="3600" b="1" dirty="0">
                <a:solidFill>
                  <a:schemeClr val="accent1"/>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D4D39A47-6288-490A-B5A6-D61AE933947D}"/>
              </a:ext>
            </a:extLst>
          </p:cNvPr>
          <p:cNvSpPr txBox="1">
            <a:spLocks noChangeArrowheads="1"/>
          </p:cNvSpPr>
          <p:nvPr/>
        </p:nvSpPr>
        <p:spPr>
          <a:xfrm>
            <a:off x="737208" y="1696047"/>
            <a:ext cx="9314873" cy="3607811"/>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buClr>
                <a:schemeClr val="accent1"/>
              </a:buClr>
              <a:buSzPct val="160000"/>
              <a:buFont typeface="Arial" panose="020B0604020202020204" pitchFamily="34" charset="0"/>
              <a:buChar char="•"/>
            </a:pPr>
            <a:r>
              <a:rPr lang="en-GB" dirty="0">
                <a:cs typeface="Arial" panose="020B0604020202020204" pitchFamily="34" charset="0"/>
              </a:rPr>
              <a:t>Care and attention must be taken in the selection of work equipment.</a:t>
            </a:r>
          </a:p>
          <a:p>
            <a:pPr marL="342900" indent="-342900">
              <a:buClr>
                <a:schemeClr val="accent1"/>
              </a:buClr>
              <a:buSzPct val="160000"/>
              <a:buFont typeface="Arial" panose="020B0604020202020204" pitchFamily="34" charset="0"/>
              <a:buChar char="•"/>
            </a:pPr>
            <a:r>
              <a:rPr lang="en-GB" dirty="0">
                <a:cs typeface="Arial" panose="020B0604020202020204" pitchFamily="34" charset="0"/>
              </a:rPr>
              <a:t>A risk assessment should be undertaken and the most appropriate work equipment chosen for maximum protection in terms of health and safety. </a:t>
            </a:r>
          </a:p>
          <a:p>
            <a:pPr marL="342900" indent="-342900">
              <a:buClr>
                <a:schemeClr val="accent1"/>
              </a:buClr>
              <a:buSzPct val="160000"/>
              <a:buFont typeface="Arial" panose="020B0604020202020204" pitchFamily="34" charset="0"/>
              <a:buChar char="•"/>
            </a:pPr>
            <a:r>
              <a:rPr lang="en-GB" dirty="0">
                <a:cs typeface="Arial" panose="020B0604020202020204" pitchFamily="34" charset="0"/>
              </a:rPr>
              <a:t>All new machinery should be CE marked, provided with an EC Declaration of Conformity and be provided with instructions in English.</a:t>
            </a:r>
          </a:p>
        </p:txBody>
      </p:sp>
      <p:pic>
        <p:nvPicPr>
          <p:cNvPr id="6" name="Content Placeholder 4">
            <a:extLst>
              <a:ext uri="{FF2B5EF4-FFF2-40B4-BE49-F238E27FC236}">
                <a16:creationId xmlns:a16="http://schemas.microsoft.com/office/drawing/2014/main" id="{B2270171-27BA-4FA4-BB0A-FF0600CAD58E}"/>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58615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D92DDCEF-5505-4991-9DD9-4B8D50DEF552}"/>
              </a:ext>
            </a:extLst>
          </p:cNvPr>
          <p:cNvSpPr txBox="1">
            <a:spLocks noChangeArrowheads="1"/>
          </p:cNvSpPr>
          <p:nvPr/>
        </p:nvSpPr>
        <p:spPr bwMode="auto">
          <a:xfrm>
            <a:off x="736478" y="1517701"/>
            <a:ext cx="10605290" cy="3785652"/>
          </a:xfrm>
          <a:prstGeom prst="rect">
            <a:avLst/>
          </a:prstGeom>
          <a:noFill/>
          <a:ln w="9525">
            <a:noFill/>
            <a:miter lim="800000"/>
            <a:headEnd/>
            <a:tailEnd/>
          </a:ln>
        </p:spPr>
        <p:txBody>
          <a:bodyPr wrap="square">
            <a:spAutoFit/>
          </a:bodyPr>
          <a:lstStyle/>
          <a:p>
            <a:pPr>
              <a:defRPr/>
            </a:pPr>
            <a:r>
              <a:rPr lang="en-GB" sz="2000" dirty="0">
                <a:cs typeface="Arial" panose="020B0604020202020204" pitchFamily="34" charset="0"/>
              </a:rPr>
              <a:t>PUWER also specifies that individuals must be protected from specific hazards, or where complete protection isn’t possible, the risks of such hazards must be controlled:</a:t>
            </a:r>
            <a:endParaRPr lang="en-GB" sz="2000" b="1" dirty="0">
              <a:cs typeface="Arial" panose="020B0604020202020204" pitchFamily="34" charset="0"/>
            </a:endParaRPr>
          </a:p>
          <a:p>
            <a:pPr marL="360363" indent="-360363">
              <a:spcBef>
                <a:spcPct val="50000"/>
              </a:spcBef>
              <a:buClr>
                <a:schemeClr val="accent1"/>
              </a:buClr>
              <a:buSzPct val="160000"/>
              <a:buFont typeface="Arial" pitchFamily="34" charset="0"/>
              <a:buChar char="•"/>
              <a:defRPr/>
            </a:pPr>
            <a:r>
              <a:rPr lang="en-GB" sz="2000" dirty="0">
                <a:cs typeface="Arial" panose="020B0604020202020204" pitchFamily="34" charset="0"/>
              </a:rPr>
              <a:t>Articles/substances falling or being ejected from work equipment</a:t>
            </a:r>
          </a:p>
          <a:p>
            <a:pPr marL="360363" indent="-360363">
              <a:spcBef>
                <a:spcPct val="50000"/>
              </a:spcBef>
              <a:buClr>
                <a:schemeClr val="accent1"/>
              </a:buClr>
              <a:buSzPct val="160000"/>
              <a:buFont typeface="Arial" pitchFamily="34" charset="0"/>
              <a:buChar char="•"/>
              <a:defRPr/>
            </a:pPr>
            <a:r>
              <a:rPr lang="en-GB" sz="2000" dirty="0">
                <a:cs typeface="Arial" panose="020B0604020202020204" pitchFamily="34" charset="0"/>
              </a:rPr>
              <a:t>Rupture or disintegration of work equipment</a:t>
            </a:r>
          </a:p>
          <a:p>
            <a:pPr marL="360363" indent="-360363">
              <a:spcBef>
                <a:spcPct val="50000"/>
              </a:spcBef>
              <a:buClr>
                <a:schemeClr val="accent1"/>
              </a:buClr>
              <a:buSzPct val="160000"/>
              <a:buFont typeface="Arial" pitchFamily="34" charset="0"/>
              <a:buChar char="•"/>
              <a:defRPr/>
            </a:pPr>
            <a:r>
              <a:rPr lang="en-GB" sz="2000" dirty="0">
                <a:cs typeface="Arial" panose="020B0604020202020204" pitchFamily="34" charset="0"/>
              </a:rPr>
              <a:t>Work equipment catching fire or overheating</a:t>
            </a:r>
          </a:p>
          <a:p>
            <a:pPr marL="360363" indent="-360363">
              <a:spcBef>
                <a:spcPct val="50000"/>
              </a:spcBef>
              <a:buClr>
                <a:schemeClr val="accent1"/>
              </a:buClr>
              <a:buSzPct val="160000"/>
              <a:buFont typeface="Arial" pitchFamily="34" charset="0"/>
              <a:buChar char="•"/>
              <a:defRPr/>
            </a:pPr>
            <a:r>
              <a:rPr lang="en-GB" sz="2000" dirty="0">
                <a:cs typeface="Arial" panose="020B0604020202020204" pitchFamily="34" charset="0"/>
              </a:rPr>
              <a:t>Unintended or premature discharge of any article or of any gas, dust, liquid, vapour etc</a:t>
            </a:r>
          </a:p>
          <a:p>
            <a:pPr marL="360363" indent="-360363">
              <a:spcBef>
                <a:spcPct val="50000"/>
              </a:spcBef>
              <a:buClr>
                <a:schemeClr val="accent1"/>
              </a:buClr>
              <a:buSzPct val="160000"/>
              <a:buFont typeface="Arial" pitchFamily="34" charset="0"/>
              <a:buChar char="•"/>
              <a:defRPr/>
            </a:pPr>
            <a:r>
              <a:rPr lang="en-GB" sz="2000" dirty="0">
                <a:cs typeface="Arial" panose="020B0604020202020204" pitchFamily="34" charset="0"/>
              </a:rPr>
              <a:t>Unintended or premature explosion of any work equipment or associated articles or substances</a:t>
            </a:r>
          </a:p>
          <a:p>
            <a:pPr marL="360363" indent="-360363">
              <a:spcBef>
                <a:spcPct val="50000"/>
              </a:spcBef>
              <a:buClr>
                <a:schemeClr val="accent1"/>
              </a:buClr>
              <a:buSzPct val="160000"/>
              <a:buFont typeface="Arial" pitchFamily="34" charset="0"/>
              <a:buChar char="•"/>
              <a:defRPr/>
            </a:pPr>
            <a:r>
              <a:rPr lang="en-GB" sz="2000" dirty="0">
                <a:cs typeface="Arial" panose="020B0604020202020204" pitchFamily="34" charset="0"/>
              </a:rPr>
              <a:t>Protection should also be provided to prevent burns or scalds from high or low temperatures associated with machinery or it product.</a:t>
            </a:r>
          </a:p>
        </p:txBody>
      </p:sp>
      <p:sp>
        <p:nvSpPr>
          <p:cNvPr id="6" name="TextBox 5">
            <a:extLst>
              <a:ext uri="{FF2B5EF4-FFF2-40B4-BE49-F238E27FC236}">
                <a16:creationId xmlns:a16="http://schemas.microsoft.com/office/drawing/2014/main" id="{02928E38-9CC7-4543-8842-D201D7D2144C}"/>
              </a:ext>
            </a:extLst>
          </p:cNvPr>
          <p:cNvSpPr txBox="1"/>
          <p:nvPr/>
        </p:nvSpPr>
        <p:spPr>
          <a:xfrm>
            <a:off x="736477" y="495794"/>
            <a:ext cx="8719012" cy="846386"/>
          </a:xfrm>
          <a:prstGeom prst="rect">
            <a:avLst/>
          </a:prstGeom>
          <a:noFill/>
        </p:spPr>
        <p:txBody>
          <a:bodyPr wrap="square">
            <a:spAutoFit/>
          </a:bodyPr>
          <a:lstStyle/>
          <a:p>
            <a:pPr eaLnBrk="1" hangingPunct="1"/>
            <a:r>
              <a:rPr lang="en-GB" altLang="en-US" sz="4900" b="1" dirty="0">
                <a:solidFill>
                  <a:schemeClr val="accent1"/>
                </a:solidFill>
                <a:latin typeface="+mj-lt"/>
                <a:cs typeface="Arial" panose="020B0604020202020204" pitchFamily="34" charset="0"/>
              </a:rPr>
              <a:t>Work Equipment (PUWER)</a:t>
            </a:r>
          </a:p>
        </p:txBody>
      </p:sp>
      <p:pic>
        <p:nvPicPr>
          <p:cNvPr id="7" name="Content Placeholder 4">
            <a:extLst>
              <a:ext uri="{FF2B5EF4-FFF2-40B4-BE49-F238E27FC236}">
                <a16:creationId xmlns:a16="http://schemas.microsoft.com/office/drawing/2014/main" id="{736298CE-10EB-4FDE-9FBF-EA5E2080C975}"/>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0614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C72-8631-42F9-B9DE-AE3FBCFFBCC8}"/>
              </a:ext>
            </a:extLst>
          </p:cNvPr>
          <p:cNvSpPr txBox="1">
            <a:spLocks noChangeArrowheads="1"/>
          </p:cNvSpPr>
          <p:nvPr/>
        </p:nvSpPr>
        <p:spPr>
          <a:xfrm>
            <a:off x="726758" y="618090"/>
            <a:ext cx="6949390" cy="7311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4900" b="1" dirty="0">
                <a:solidFill>
                  <a:schemeClr val="accent1"/>
                </a:solidFill>
                <a:ea typeface="+mn-ea"/>
                <a:cs typeface="Arial" panose="020B0604020202020204" pitchFamily="34" charset="0"/>
              </a:rPr>
              <a:t>Duties of employees</a:t>
            </a:r>
          </a:p>
        </p:txBody>
      </p:sp>
      <p:sp>
        <p:nvSpPr>
          <p:cNvPr id="4" name="Rectangle 3">
            <a:extLst>
              <a:ext uri="{FF2B5EF4-FFF2-40B4-BE49-F238E27FC236}">
                <a16:creationId xmlns:a16="http://schemas.microsoft.com/office/drawing/2014/main" id="{D4D39A47-6288-490A-B5A6-D61AE933947D}"/>
              </a:ext>
            </a:extLst>
          </p:cNvPr>
          <p:cNvSpPr txBox="1">
            <a:spLocks noChangeArrowheads="1"/>
          </p:cNvSpPr>
          <p:nvPr/>
        </p:nvSpPr>
        <p:spPr>
          <a:xfrm>
            <a:off x="670610" y="1620215"/>
            <a:ext cx="9324108" cy="2278018"/>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E</a:t>
            </a:r>
            <a:r>
              <a:rPr lang="en-GB" altLang="en-US" dirty="0">
                <a:solidFill>
                  <a:schemeClr val="tx1"/>
                </a:solidFill>
                <a:cs typeface="Arial" panose="020B0604020202020204" pitchFamily="34" charset="0"/>
              </a:rPr>
              <a:t>mployees </a:t>
            </a:r>
            <a:r>
              <a:rPr lang="en-GB" altLang="en-US" b="1" dirty="0">
                <a:solidFill>
                  <a:srgbClr val="FF0000"/>
                </a:solidFill>
                <a:cs typeface="Arial" panose="020B0604020202020204" pitchFamily="34" charset="0"/>
              </a:rPr>
              <a:t>do not </a:t>
            </a:r>
            <a:r>
              <a:rPr lang="en-GB" altLang="en-US" dirty="0">
                <a:solidFill>
                  <a:schemeClr val="tx1"/>
                </a:solidFill>
                <a:cs typeface="Arial" panose="020B0604020202020204" pitchFamily="34" charset="0"/>
              </a:rPr>
              <a:t>have duties under PUWER</a:t>
            </a:r>
          </a:p>
          <a:p>
            <a:pPr marL="342900" indent="-342900">
              <a:lnSpc>
                <a:spcPct val="100000"/>
              </a:lnSpc>
              <a:buClr>
                <a:schemeClr val="accent1"/>
              </a:buClr>
              <a:buSzPct val="160000"/>
              <a:buFont typeface="Arial" panose="020B0604020202020204" pitchFamily="34" charset="0"/>
              <a:buChar char="•"/>
            </a:pPr>
            <a:r>
              <a:rPr lang="en-GB" altLang="en-US" dirty="0">
                <a:solidFill>
                  <a:schemeClr val="tx1"/>
                </a:solidFill>
                <a:cs typeface="Arial" panose="020B0604020202020204" pitchFamily="34" charset="0"/>
              </a:rPr>
              <a:t>However, employees still hold  duties under the health and safety at work act and the management of health and safety at work regulations to take reasonable care of themselves and others who may be affected by their undertaking. </a:t>
            </a:r>
            <a:endParaRPr lang="en-GB" altLang="en-US" dirty="0">
              <a:solidFill>
                <a:srgbClr val="000000"/>
              </a:solidFill>
              <a:cs typeface="Arial" panose="020B0604020202020204" pitchFamily="34" charset="0"/>
            </a:endParaRPr>
          </a:p>
        </p:txBody>
      </p:sp>
      <p:pic>
        <p:nvPicPr>
          <p:cNvPr id="6" name="Content Placeholder 4">
            <a:extLst>
              <a:ext uri="{FF2B5EF4-FFF2-40B4-BE49-F238E27FC236}">
                <a16:creationId xmlns:a16="http://schemas.microsoft.com/office/drawing/2014/main" id="{99038350-A62C-468C-AB7B-88FF7DB9D985}"/>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629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9EB0B22F-F0D9-4B1F-898E-2C37F561A4D5}"/>
              </a:ext>
            </a:extLst>
          </p:cNvPr>
          <p:cNvGraphicFramePr>
            <a:graphicFrameLocks noGrp="1"/>
          </p:cNvGraphicFramePr>
          <p:nvPr>
            <p:extLst>
              <p:ext uri="{D42A27DB-BD31-4B8C-83A1-F6EECF244321}">
                <p14:modId xmlns:p14="http://schemas.microsoft.com/office/powerpoint/2010/main" val="315307052"/>
              </p:ext>
            </p:extLst>
          </p:nvPr>
        </p:nvGraphicFramePr>
        <p:xfrm>
          <a:off x="798946" y="488491"/>
          <a:ext cx="10109200" cy="4683873"/>
        </p:xfrm>
        <a:graphic>
          <a:graphicData uri="http://schemas.openxmlformats.org/drawingml/2006/table">
            <a:tbl>
              <a:tblPr firstRow="1" bandRow="1">
                <a:tableStyleId>{5C22544A-7EE6-4342-B048-85BDC9FD1C3A}</a:tableStyleId>
              </a:tblPr>
              <a:tblGrid>
                <a:gridCol w="5054600">
                  <a:extLst>
                    <a:ext uri="{9D8B030D-6E8A-4147-A177-3AD203B41FA5}">
                      <a16:colId xmlns:a16="http://schemas.microsoft.com/office/drawing/2014/main" val="2067169633"/>
                    </a:ext>
                  </a:extLst>
                </a:gridCol>
                <a:gridCol w="5054600">
                  <a:extLst>
                    <a:ext uri="{9D8B030D-6E8A-4147-A177-3AD203B41FA5}">
                      <a16:colId xmlns:a16="http://schemas.microsoft.com/office/drawing/2014/main" val="69220199"/>
                    </a:ext>
                  </a:extLst>
                </a:gridCol>
              </a:tblGrid>
              <a:tr h="1561291">
                <a:tc>
                  <a:txBody>
                    <a:bodyPr/>
                    <a:lstStyle/>
                    <a:p>
                      <a:pPr algn="ctr"/>
                      <a:r>
                        <a:rPr lang="en-GB" sz="2800" dirty="0"/>
                        <a:t>All Equipment</a:t>
                      </a:r>
                    </a:p>
                    <a:p>
                      <a:pPr algn="ctr"/>
                      <a:r>
                        <a:rPr lang="en-GB" sz="2800" dirty="0"/>
                        <a:t>Regulations 4 to 9</a:t>
                      </a:r>
                    </a:p>
                  </a:txBody>
                  <a:tcPr/>
                </a:tc>
                <a:tc>
                  <a:txBody>
                    <a:bodyPr/>
                    <a:lstStyle/>
                    <a:p>
                      <a:pPr algn="ctr"/>
                      <a:r>
                        <a:rPr lang="en-GB" sz="2800" dirty="0"/>
                        <a:t>Existing Equipment</a:t>
                      </a:r>
                    </a:p>
                    <a:p>
                      <a:pPr algn="ctr"/>
                      <a:r>
                        <a:rPr lang="en-GB" sz="2800" dirty="0"/>
                        <a:t>Regulations 11 to 24</a:t>
                      </a:r>
                    </a:p>
                  </a:txBody>
                  <a:tcPr/>
                </a:tc>
                <a:extLst>
                  <a:ext uri="{0D108BD9-81ED-4DB2-BD59-A6C34878D82A}">
                    <a16:rowId xmlns:a16="http://schemas.microsoft.com/office/drawing/2014/main" val="1872167069"/>
                  </a:ext>
                </a:extLst>
              </a:tr>
              <a:tr h="1561291">
                <a:tc>
                  <a:txBody>
                    <a:bodyPr/>
                    <a:lstStyle/>
                    <a:p>
                      <a:pPr algn="ctr"/>
                      <a:r>
                        <a:rPr lang="en-GB" sz="2800" dirty="0"/>
                        <a:t>New Equipment</a:t>
                      </a:r>
                    </a:p>
                    <a:p>
                      <a:pPr algn="ctr"/>
                      <a:r>
                        <a:rPr lang="en-GB" sz="2800" dirty="0"/>
                        <a:t>Regulations 10</a:t>
                      </a:r>
                    </a:p>
                  </a:txBody>
                  <a:tcPr/>
                </a:tc>
                <a:tc>
                  <a:txBody>
                    <a:bodyPr/>
                    <a:lstStyle/>
                    <a:p>
                      <a:pPr algn="ctr"/>
                      <a:r>
                        <a:rPr lang="en-GB" sz="2800" dirty="0"/>
                        <a:t>Mobile Equipment</a:t>
                      </a:r>
                    </a:p>
                    <a:p>
                      <a:pPr algn="ctr"/>
                      <a:r>
                        <a:rPr lang="en-GB" sz="2800" dirty="0"/>
                        <a:t>Regulations 25 30</a:t>
                      </a:r>
                    </a:p>
                  </a:txBody>
                  <a:tcPr/>
                </a:tc>
                <a:extLst>
                  <a:ext uri="{0D108BD9-81ED-4DB2-BD59-A6C34878D82A}">
                    <a16:rowId xmlns:a16="http://schemas.microsoft.com/office/drawing/2014/main" val="385054217"/>
                  </a:ext>
                </a:extLst>
              </a:tr>
              <a:tr h="1561291">
                <a:tc>
                  <a:txBody>
                    <a:bodyPr/>
                    <a:lstStyle/>
                    <a:p>
                      <a:pPr algn="ctr"/>
                      <a:r>
                        <a:rPr lang="en-GB" sz="2800" dirty="0"/>
                        <a:t>Power Presses</a:t>
                      </a:r>
                    </a:p>
                    <a:p>
                      <a:pPr algn="ctr"/>
                      <a:r>
                        <a:rPr lang="en-GB" sz="2800" dirty="0"/>
                        <a:t>Regulations 31 to 35</a:t>
                      </a:r>
                    </a:p>
                  </a:txBody>
                  <a:tcPr/>
                </a:tc>
                <a:tc>
                  <a:txBody>
                    <a:bodyPr/>
                    <a:lstStyle/>
                    <a:p>
                      <a:pPr algn="ctr"/>
                      <a:endParaRPr lang="en-GB" sz="2800" dirty="0"/>
                    </a:p>
                  </a:txBody>
                  <a:tcPr/>
                </a:tc>
                <a:extLst>
                  <a:ext uri="{0D108BD9-81ED-4DB2-BD59-A6C34878D82A}">
                    <a16:rowId xmlns:a16="http://schemas.microsoft.com/office/drawing/2014/main" val="3997506710"/>
                  </a:ext>
                </a:extLst>
              </a:tr>
            </a:tbl>
          </a:graphicData>
        </a:graphic>
      </p:graphicFrame>
      <p:pic>
        <p:nvPicPr>
          <p:cNvPr id="4" name="Content Placeholder 4">
            <a:extLst>
              <a:ext uri="{FF2B5EF4-FFF2-40B4-BE49-F238E27FC236}">
                <a16:creationId xmlns:a16="http://schemas.microsoft.com/office/drawing/2014/main" id="{C2B1582D-7EFD-4D8B-89FF-A51F418E5977}"/>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56043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C72-8631-42F9-B9DE-AE3FBCFFBCC8}"/>
              </a:ext>
            </a:extLst>
          </p:cNvPr>
          <p:cNvSpPr txBox="1">
            <a:spLocks noChangeArrowheads="1"/>
          </p:cNvSpPr>
          <p:nvPr/>
        </p:nvSpPr>
        <p:spPr>
          <a:xfrm>
            <a:off x="722138" y="529663"/>
            <a:ext cx="9462655" cy="14274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4900" dirty="0">
                <a:solidFill>
                  <a:schemeClr val="accent1"/>
                </a:solidFill>
                <a:cs typeface="Arial" panose="020B0604020202020204" pitchFamily="34" charset="0"/>
              </a:rPr>
              <a:t>Purchase and use of second hand equipment</a:t>
            </a:r>
          </a:p>
        </p:txBody>
      </p:sp>
      <p:sp>
        <p:nvSpPr>
          <p:cNvPr id="4" name="Rectangle 3">
            <a:extLst>
              <a:ext uri="{FF2B5EF4-FFF2-40B4-BE49-F238E27FC236}">
                <a16:creationId xmlns:a16="http://schemas.microsoft.com/office/drawing/2014/main" id="{D4D39A47-6288-490A-B5A6-D61AE933947D}"/>
              </a:ext>
            </a:extLst>
          </p:cNvPr>
          <p:cNvSpPr txBox="1">
            <a:spLocks noChangeArrowheads="1"/>
          </p:cNvSpPr>
          <p:nvPr/>
        </p:nvSpPr>
        <p:spPr>
          <a:xfrm>
            <a:off x="722138" y="2178526"/>
            <a:ext cx="9328728" cy="2065339"/>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If equipment is supplied second hand it is the duty of the supplier to make sure it is safe and that there are instructions to enable safe use. </a:t>
            </a:r>
          </a:p>
          <a:p>
            <a:pPr marL="342900" indent="-342900">
              <a:lnSpc>
                <a:spcPct val="100000"/>
              </a:lnSpc>
              <a:buClr>
                <a:schemeClr val="accent1"/>
              </a:buClr>
              <a:buSzPct val="160000"/>
              <a:buFont typeface="Arial" panose="020B0604020202020204" pitchFamily="34" charset="0"/>
              <a:buChar char="•"/>
            </a:pPr>
            <a:r>
              <a:rPr lang="en-GB" altLang="en-US" dirty="0">
                <a:cs typeface="Arial" panose="020B0604020202020204" pitchFamily="34" charset="0"/>
              </a:rPr>
              <a:t>Second hand equipment may not always have </a:t>
            </a:r>
            <a:r>
              <a:rPr lang="en-GB" altLang="en-US" dirty="0" err="1">
                <a:cs typeface="Arial" panose="020B0604020202020204" pitchFamily="34" charset="0"/>
              </a:rPr>
              <a:t>ce</a:t>
            </a:r>
            <a:r>
              <a:rPr lang="en-GB" altLang="en-US" dirty="0">
                <a:cs typeface="Arial" panose="020B0604020202020204" pitchFamily="34" charset="0"/>
              </a:rPr>
              <a:t> marking. </a:t>
            </a:r>
          </a:p>
        </p:txBody>
      </p:sp>
      <p:pic>
        <p:nvPicPr>
          <p:cNvPr id="6" name="Content Placeholder 4">
            <a:extLst>
              <a:ext uri="{FF2B5EF4-FFF2-40B4-BE49-F238E27FC236}">
                <a16:creationId xmlns:a16="http://schemas.microsoft.com/office/drawing/2014/main" id="{B35FCC78-E35D-4AB5-B413-772DE64B048A}"/>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000481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640</TotalTime>
  <Words>582</Words>
  <Application>Microsoft Office PowerPoint</Application>
  <PresentationFormat>Widescreen</PresentationFormat>
  <Paragraphs>70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Impact</vt:lpstr>
      <vt:lpstr>Main Event</vt:lpstr>
      <vt:lpstr>puwer </vt:lpstr>
      <vt:lpstr>Purpose of the regulations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49</cp:revision>
  <dcterms:created xsi:type="dcterms:W3CDTF">2020-04-06T08:39:37Z</dcterms:created>
  <dcterms:modified xsi:type="dcterms:W3CDTF">2021-08-03T09:22:46Z</dcterms:modified>
</cp:coreProperties>
</file>