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2948-F3A3-4F2A-A8CB-0BB5DFBFEB5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4208" y="685800"/>
            <a:ext cx="8001000" cy="2971800"/>
          </a:xfrm>
        </p:spPr>
        <p:txBody>
          <a:bodyPr anchor="b"/>
          <a:lstStyle>
            <a:lvl1pPr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E670EF-A8CA-49DF-B444-A45D655A3A2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4208" y="3843863"/>
            <a:ext cx="6400800" cy="1947333"/>
          </a:xfrm>
        </p:spPr>
        <p:txBody>
          <a:bodyPr anchor="t"/>
          <a:lstStyle>
            <a:lvl1pPr marL="0" indent="0">
              <a:buNone/>
              <a:defRPr sz="21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CB65E-5EEA-415D-873A-3DFAE4FB0EF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368973-E83E-4808-B970-7ADCBC4940B7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63F24-2C2B-4338-AC44-7E0CCC5078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DC22E-5B2A-420D-8224-746BFC0CE1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4AACED-85F2-4C2C-8644-974B40EB3E78}" type="slidenum">
              <a:t>‹#›</a:t>
            </a:fld>
            <a:endParaRPr lang="en-US"/>
          </a:p>
        </p:txBody>
      </p:sp>
      <p:cxnSp>
        <p:nvCxnSpPr>
          <p:cNvPr id="7" name="Straight Connector 15">
            <a:extLst>
              <a:ext uri="{FF2B5EF4-FFF2-40B4-BE49-F238E27FC236}">
                <a16:creationId xmlns:a16="http://schemas.microsoft.com/office/drawing/2014/main" id="{3BD84D56-8AC2-4193-B3A7-B50E5AD9FC3E}"/>
              </a:ext>
            </a:extLst>
          </p:cNvPr>
          <p:cNvCxnSpPr/>
          <p:nvPr/>
        </p:nvCxnSpPr>
        <p:spPr>
          <a:xfrm flipH="1">
            <a:off x="8228008" y="8467"/>
            <a:ext cx="3810003" cy="3810003"/>
          </a:xfrm>
          <a:prstGeom prst="straightConnector1">
            <a:avLst/>
          </a:prstGeom>
          <a:noFill/>
          <a:ln w="12701" cap="rnd">
            <a:solidFill>
              <a:srgbClr val="FFFFFF"/>
            </a:solidFill>
            <a:prstDash val="solid"/>
            <a:miter/>
          </a:ln>
        </p:spPr>
      </p:cxnSp>
      <p:cxnSp>
        <p:nvCxnSpPr>
          <p:cNvPr id="8" name="Straight Connector 16">
            <a:extLst>
              <a:ext uri="{FF2B5EF4-FFF2-40B4-BE49-F238E27FC236}">
                <a16:creationId xmlns:a16="http://schemas.microsoft.com/office/drawing/2014/main" id="{F6EDA349-6175-4AC4-BAF0-3564C79CB00F}"/>
              </a:ext>
            </a:extLst>
          </p:cNvPr>
          <p:cNvCxnSpPr/>
          <p:nvPr/>
        </p:nvCxnSpPr>
        <p:spPr>
          <a:xfrm flipH="1">
            <a:off x="6108173" y="91540"/>
            <a:ext cx="6080650" cy="6080660"/>
          </a:xfrm>
          <a:prstGeom prst="straightConnector1">
            <a:avLst/>
          </a:prstGeom>
          <a:noFill/>
          <a:ln w="12701" cap="rnd">
            <a:solidFill>
              <a:srgbClr val="FFFFFF"/>
            </a:solidFill>
            <a:prstDash val="solid"/>
            <a:miter/>
          </a:ln>
        </p:spPr>
      </p:cxnSp>
      <p:cxnSp>
        <p:nvCxnSpPr>
          <p:cNvPr id="9" name="Straight Connector 18">
            <a:extLst>
              <a:ext uri="{FF2B5EF4-FFF2-40B4-BE49-F238E27FC236}">
                <a16:creationId xmlns:a16="http://schemas.microsoft.com/office/drawing/2014/main" id="{EAA1C927-663E-49A4-8D08-BB26CAFF71AB}"/>
              </a:ext>
            </a:extLst>
          </p:cNvPr>
          <p:cNvCxnSpPr/>
          <p:nvPr/>
        </p:nvCxnSpPr>
        <p:spPr>
          <a:xfrm flipH="1">
            <a:off x="7235820" y="228600"/>
            <a:ext cx="4953003" cy="4953003"/>
          </a:xfrm>
          <a:prstGeom prst="straightConnector1">
            <a:avLst/>
          </a:prstGeom>
          <a:noFill/>
          <a:ln w="12701" cap="rnd">
            <a:solidFill>
              <a:srgbClr val="FFFFFF"/>
            </a:solidFill>
            <a:prstDash val="solid"/>
            <a:miter/>
          </a:ln>
        </p:spPr>
      </p:cxnSp>
      <p:cxnSp>
        <p:nvCxnSpPr>
          <p:cNvPr id="10" name="Straight Connector 20">
            <a:extLst>
              <a:ext uri="{FF2B5EF4-FFF2-40B4-BE49-F238E27FC236}">
                <a16:creationId xmlns:a16="http://schemas.microsoft.com/office/drawing/2014/main" id="{A168D424-DF68-417A-A9CA-1784D4FF139C}"/>
              </a:ext>
            </a:extLst>
          </p:cNvPr>
          <p:cNvCxnSpPr/>
          <p:nvPr/>
        </p:nvCxnSpPr>
        <p:spPr>
          <a:xfrm flipH="1">
            <a:off x="7335838" y="32278"/>
            <a:ext cx="4852985" cy="4852986"/>
          </a:xfrm>
          <a:prstGeom prst="straightConnector1">
            <a:avLst/>
          </a:prstGeom>
          <a:noFill/>
          <a:ln w="31747" cap="rnd">
            <a:solidFill>
              <a:srgbClr val="FFFFFF"/>
            </a:solidFill>
            <a:prstDash val="solid"/>
            <a:miter/>
          </a:ln>
        </p:spPr>
      </p:cxnSp>
      <p:cxnSp>
        <p:nvCxnSpPr>
          <p:cNvPr id="11" name="Straight Connector 22">
            <a:extLst>
              <a:ext uri="{FF2B5EF4-FFF2-40B4-BE49-F238E27FC236}">
                <a16:creationId xmlns:a16="http://schemas.microsoft.com/office/drawing/2014/main" id="{9F509ADE-0913-4879-B96C-3390700A7657}"/>
              </a:ext>
            </a:extLst>
          </p:cNvPr>
          <p:cNvCxnSpPr/>
          <p:nvPr/>
        </p:nvCxnSpPr>
        <p:spPr>
          <a:xfrm flipH="1">
            <a:off x="7845423" y="609603"/>
            <a:ext cx="4343400" cy="4343400"/>
          </a:xfrm>
          <a:prstGeom prst="straightConnector1">
            <a:avLst/>
          </a:prstGeom>
          <a:noFill/>
          <a:ln w="31747" cap="rnd">
            <a:solidFill>
              <a:srgbClr val="FFFFFF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21494194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FACC3-DC2F-475A-B516-7F46123CEDB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F6E2B8-E226-494C-8402-E43B564E3970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85800" y="533396"/>
            <a:ext cx="10818815" cy="3124203"/>
          </a:xfrm>
          <a:ln w="15873">
            <a:solidFill>
              <a:srgbClr val="FFFFFF">
                <a:alpha val="40000"/>
              </a:srgbClr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3B8FF21D-87E6-4880-8E7A-B7EBBF827E6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4400" y="3843863"/>
            <a:ext cx="8304205" cy="457200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21DFBB2F-CE2A-4EAE-8047-43A60A630FA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BC99F9-AB79-4CD6-B148-14ABF0D74FC4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95E6935-C182-4985-B810-48CAFC6A41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158EBEA-CF88-4709-BC0B-59486FFF99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635EF2-91A0-4D9C-95DD-F9FF880C98C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E402E-394E-4B1E-914D-5C32F473435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10058400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B709C-F1D2-4FF5-B7F3-6B2DE94893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4208" y="4114800"/>
            <a:ext cx="8535988" cy="187960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EDB8D-0B67-4F1A-A329-42223A8C7EF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380435-383C-4401-9B00-A4FE5EC74DCB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4244D-06C8-41FB-A96C-FC9C14018E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39A4E-5621-4FA6-BB50-A8615BFB5C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CA3756-2532-4CC3-B783-0D82DCC71A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311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9A504-1447-4AA5-8123-AB769707B1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08" y="685800"/>
            <a:ext cx="9144000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81BE6A69-FA9F-4F3D-8295-8EF21E1343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6215" y="3429000"/>
            <a:ext cx="8534396" cy="3810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FC6EA7E-C06C-46F8-AB38-4FCB787C993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4208" y="4301063"/>
            <a:ext cx="8534396" cy="16848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AAF060-8DEA-4F96-B3E3-A3ED923949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BD32CD-7E35-4371-B4B2-1D0446DB7940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3408D8-703A-4C80-BEE7-7EA9211422C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39EAD0-C325-4565-91D0-E6CC5ECEAA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4C0C16-19D0-472F-A311-24FA4B5F3135}" type="slidenum">
              <a:t>‹#›</a:t>
            </a:fld>
            <a:endParaRPr lang="en-US"/>
          </a:p>
        </p:txBody>
      </p:sp>
      <p:sp>
        <p:nvSpPr>
          <p:cNvPr id="8" name="TextBox 13">
            <a:extLst>
              <a:ext uri="{FF2B5EF4-FFF2-40B4-BE49-F238E27FC236}">
                <a16:creationId xmlns:a16="http://schemas.microsoft.com/office/drawing/2014/main" id="{0A9498BF-B1AA-4130-A721-53723F426C22}"/>
              </a:ext>
            </a:extLst>
          </p:cNvPr>
          <p:cNvSpPr txBox="1"/>
          <p:nvPr/>
        </p:nvSpPr>
        <p:spPr>
          <a:xfrm>
            <a:off x="531815" y="812224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“</a:t>
            </a: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0F0151DD-CDD0-44C3-A7D5-6446D8FE7F36}"/>
              </a:ext>
            </a:extLst>
          </p:cNvPr>
          <p:cNvSpPr txBox="1"/>
          <p:nvPr/>
        </p:nvSpPr>
        <p:spPr>
          <a:xfrm>
            <a:off x="10285408" y="2768602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7473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B14C5-E717-4F07-8446-40E899352F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3429000"/>
            <a:ext cx="8534396" cy="16974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02CEB-7668-491C-A26F-13C2BFD7DA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4208" y="5132984"/>
            <a:ext cx="8535988" cy="860395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E9BE8-7619-4FE7-AD10-11527C3A55B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48E5D6-6C7E-4242-97D9-060B20820335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EA31E-7DC9-45E0-BF48-3CF58DD6E83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F2A83-0369-4D1A-8EE5-CFFF526C2E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61F7F-FA90-4C61-B4A5-0032D14BED0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18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2A208-800C-4BE7-BDF4-FF5AB52F6C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1408" y="685800"/>
            <a:ext cx="9144000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B6593A72-A2D1-4AEA-A064-27E471A7E0D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4208" y="3928536"/>
            <a:ext cx="8534396" cy="1049868"/>
          </a:xfrm>
        </p:spPr>
        <p:txBody>
          <a:bodyPr anchor="b"/>
          <a:lstStyle>
            <a:lvl1pPr marL="0">
              <a:spcBef>
                <a:spcPts val="0"/>
              </a:spcBef>
              <a:buNone/>
              <a:defRPr sz="2400" cap="all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CAFE2B8-F5A6-4AA7-A9B1-A4096C6EB0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4208" y="4978395"/>
            <a:ext cx="8534396" cy="1015998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250054-6F2C-4258-8AB1-676982FF25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2992D4-1999-4A78-9288-999C3893A17C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052CA8-07A3-4B14-975E-C54FA23C5F0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C41E603-3667-471D-9DD6-F126DB7BF8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54F33E-0656-4771-99DD-7F5C08B8426F}" type="slidenum">
              <a:t>‹#›</a:t>
            </a:fld>
            <a:endParaRPr lang="en-US"/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CEB8E26E-DF70-4566-9B42-F7B00468F64E}"/>
              </a:ext>
            </a:extLst>
          </p:cNvPr>
          <p:cNvSpPr txBox="1"/>
          <p:nvPr/>
        </p:nvSpPr>
        <p:spPr>
          <a:xfrm>
            <a:off x="531815" y="812224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“</a:t>
            </a: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B7855B74-D239-40BC-B763-8B79F3827FA7}"/>
              </a:ext>
            </a:extLst>
          </p:cNvPr>
          <p:cNvSpPr txBox="1"/>
          <p:nvPr/>
        </p:nvSpPr>
        <p:spPr>
          <a:xfrm>
            <a:off x="10285408" y="2768602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3373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AF3EA-2697-46A7-9EE9-1D07DCA205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10058400" cy="2743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C1A9619-8463-4EAC-8B44-4DDAB34AF9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4208" y="3928536"/>
            <a:ext cx="8534396" cy="838203"/>
          </a:xfrm>
        </p:spPr>
        <p:txBody>
          <a:bodyPr anchor="b"/>
          <a:lstStyle>
            <a:lvl1pPr marL="0">
              <a:spcBef>
                <a:spcPts val="0"/>
              </a:spcBef>
              <a:buNone/>
              <a:defRPr sz="2400" cap="all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6854153-958D-4C1A-861E-F4EE53FA5D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4208" y="4766730"/>
            <a:ext cx="8534396" cy="1227664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E83858-91E6-4117-9C5C-62F1D085E2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47DFFA-A88B-4AFF-86D6-D1D04CB1AD8F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5956FD-00FC-4626-AF33-2924C15C457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EEC1258-76C7-4A44-81A3-C0700754EA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E5FC91-73A9-4C78-B299-81350363DA0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1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2CBB4-929F-4601-AD2D-E87792DBCF6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4C7038-240A-4731-85A6-C61590E959A7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65A56-713C-4076-A54C-C2A07825ADD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B47B4A-852D-4E1B-B457-4CA4423E6FD6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ED745-EA37-4AE5-AEB5-746C928493D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AF222-12B9-4A0E-9751-ADAFE1C0DC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1330D8-5A8F-41B9-8CF1-1D46244F1F6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897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3E06CF-2D3C-4B18-A131-2EF5733564F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685208" y="685800"/>
            <a:ext cx="2057400" cy="45720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25CF86-55EF-443A-A4DA-A1C1D8101B7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4" cy="5308604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36BC9-A188-4316-B191-A080E6538D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7637F8-C8E0-4595-A52C-C7D69F00BDA8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D6DFF-138A-4D62-ABB2-E96CA00F108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A30DA-AEBE-4172-A5A0-E9BDB31EF8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DEC133-BC61-4A83-894C-026EF0CF401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7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2D39-0241-4ED1-AE03-D519DDD736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5FE48-88DA-4FF3-B591-04C9110433F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F4E01-86A1-445C-A239-329E687E7C6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AD7622-73BD-4E82-B68E-64A97ACD8652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EC19B-57A3-4D61-B2DF-7484C337AE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EF11E-EEDB-474A-B887-FC82ED3489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7A8A9D-5B24-4804-8101-B72D7C88629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5261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FABD2-0C0C-4F03-B28D-42D83E0BC6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2006595"/>
            <a:ext cx="8534396" cy="2281601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68EAE-695F-46E1-AB4C-EE32EDF273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4208" y="4495803"/>
            <a:ext cx="8534396" cy="1498601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7CDA6-A39E-400C-8B7C-641B54B47D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270E29-6739-4FB1-8569-9D968F91555A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CE884-CD59-4BA4-82E0-4FFBA6C2B92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070C5-527A-4508-AEC7-DDB54BEDA6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14E1A7-BB90-4615-BB42-FEC773CE47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5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8C4BE-543A-4A6D-AA61-9AC9E962743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502A7-E3AA-4E38-8BCA-D620A5418A5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4208" y="685800"/>
            <a:ext cx="4937659" cy="36152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D70BB2-7BE6-4A68-B25E-15726DCAC39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808131" y="685800"/>
            <a:ext cx="4934477" cy="36152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727D09-CCFE-4E82-B69C-C2516BB23E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2EDA0C-9D08-443E-B418-D0C3D6F579C7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478B4-A4A1-416D-B5BF-1D07AAE3C5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DCBE6-5469-48AC-99C3-638631D9E5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5E926F-B4B6-42E8-88C4-6ACA76D94B7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1494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78882-98FD-4048-B37C-73B73F2A64C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8716D-6D7E-4F2C-8013-3BCFD2AC7E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8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DC9F2-938F-4498-99C2-D2AC37CEFB0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84208" y="1270531"/>
            <a:ext cx="4937659" cy="3030541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8C7E70-5FC0-478B-A719-C0BBE2E69C52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079068" y="685800"/>
            <a:ext cx="4665131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BFC6A6-844B-4238-82D0-5DC971EE3BC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806540" y="1262064"/>
            <a:ext cx="4929192" cy="3030541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317A5-F3F1-466C-AA53-58C9917FC6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E47FD7-276E-4850-B325-8393DD867EC7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F6EE3D-FAC0-49CC-9920-B78B4F1BA9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6C2F6F-D774-45A2-93E6-6602154218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400A-1BF6-479D-A651-EF44FBD38B0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6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3B34-EBAA-4556-8F96-5F2A082C9A0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0132F1-70F4-4D43-A714-56F91493D0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0679D3-9E6E-4B8F-9B65-842FF5B74C27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DAC87-12D0-4A1C-B817-A11FCDA02A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D8CD0-369E-4DEF-B195-ED10824618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F6F217-4FFB-4B28-951B-493571E8DED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7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F991A8-CF98-47E1-9FB9-1577F3F98A6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AA2FD9-DBF2-4C89-8DC5-717B2D1DAD8F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9BC5E7-D5CA-4C2F-99A9-9DDE105699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662DE-3739-43A2-A309-8DED63906B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18D0A2-D182-4B2B-8FBC-2F67C7AFC0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5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5AF74-577A-4FC0-8DA9-ECC89661FAD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85008" y="685800"/>
            <a:ext cx="3657600" cy="13716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1600B-985A-41EF-BC55-2F876CF75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4208" y="685800"/>
            <a:ext cx="5943600" cy="5308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F5000F-D44A-425A-B164-EC5A546F19D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085008" y="2209803"/>
            <a:ext cx="3657600" cy="2091269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E9FA1-656D-46D3-A3AD-86C6C4E2C6F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743267-132B-474A-9BE5-C5B990641A18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86155-BD80-4855-9D91-55AAB88DA50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681EF-0E55-430E-BEE0-944E1CDF6E1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7EC2E2-1429-428E-B05C-9BDA33B152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7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3911C-0714-4960-9DB2-2A5539953A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722811" y="1447796"/>
            <a:ext cx="6019796" cy="114300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C32ADE-2633-4A28-9483-21B3A48C6CA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989015" y="914400"/>
            <a:ext cx="3280976" cy="4572000"/>
          </a:xfrm>
          <a:ln w="15873">
            <a:solidFill>
              <a:srgbClr val="FFFFFF">
                <a:alpha val="40000"/>
              </a:srgbClr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873F4F-71BB-49C2-8653-56E693784D6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722811" y="2777069"/>
            <a:ext cx="6021388" cy="2048932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D2E3C-0690-4012-8A73-D529091BF8C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503D4F-F2AB-408A-91A8-62E74E6E3D61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F1FB2-35CD-4070-9841-B189CED220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AC679-37A5-4F42-B5C1-983A8DB7F3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E13DDF-B55B-4A99-BC04-3C7F0BF4F34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1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A6482022-C218-4DA8-B856-79A2514F6845}"/>
              </a:ext>
            </a:extLst>
          </p:cNvPr>
          <p:cNvGrpSpPr/>
          <p:nvPr/>
        </p:nvGrpSpPr>
        <p:grpSpPr>
          <a:xfrm>
            <a:off x="9206965" y="2963332"/>
            <a:ext cx="2981858" cy="3208868"/>
            <a:chOff x="9206965" y="2963332"/>
            <a:chExt cx="2981858" cy="3208868"/>
          </a:xfrm>
        </p:grpSpPr>
        <p:cxnSp>
          <p:nvCxnSpPr>
            <p:cNvPr id="3" name="Straight Connector 7">
              <a:extLst>
                <a:ext uri="{FF2B5EF4-FFF2-40B4-BE49-F238E27FC236}">
                  <a16:creationId xmlns:a16="http://schemas.microsoft.com/office/drawing/2014/main" id="{FFC08D34-BD2C-4742-ADE3-D82F19477A62}"/>
                </a:ext>
              </a:extLst>
            </p:cNvPr>
            <p:cNvCxnSpPr/>
            <p:nvPr/>
          </p:nvCxnSpPr>
          <p:spPr>
            <a:xfrm flipH="1">
              <a:off x="11276015" y="2963332"/>
              <a:ext cx="912808" cy="91280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  <a:miter/>
            </a:ln>
          </p:spPr>
        </p:cxnSp>
        <p:cxnSp>
          <p:nvCxnSpPr>
            <p:cNvPr id="4" name="Straight Connector 8">
              <a:extLst>
                <a:ext uri="{FF2B5EF4-FFF2-40B4-BE49-F238E27FC236}">
                  <a16:creationId xmlns:a16="http://schemas.microsoft.com/office/drawing/2014/main" id="{ABC4D6C9-369D-4AF8-9667-D9DDB20F3D19}"/>
                </a:ext>
              </a:extLst>
            </p:cNvPr>
            <p:cNvCxnSpPr/>
            <p:nvPr/>
          </p:nvCxnSpPr>
          <p:spPr>
            <a:xfrm flipH="1">
              <a:off x="9206965" y="3190341"/>
              <a:ext cx="2981858" cy="298185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  <a:miter/>
            </a:ln>
          </p:spPr>
        </p:cxnSp>
        <p:cxnSp>
          <p:nvCxnSpPr>
            <p:cNvPr id="5" name="Straight Connector 9">
              <a:extLst>
                <a:ext uri="{FF2B5EF4-FFF2-40B4-BE49-F238E27FC236}">
                  <a16:creationId xmlns:a16="http://schemas.microsoft.com/office/drawing/2014/main" id="{43E58258-405D-4DA9-8479-DF2F8FF088D3}"/>
                </a:ext>
              </a:extLst>
            </p:cNvPr>
            <p:cNvCxnSpPr/>
            <p:nvPr/>
          </p:nvCxnSpPr>
          <p:spPr>
            <a:xfrm flipH="1">
              <a:off x="10292294" y="3285064"/>
              <a:ext cx="1896529" cy="189653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  <a:miter/>
            </a:ln>
          </p:spPr>
        </p:cxnSp>
        <p:cxnSp>
          <p:nvCxnSpPr>
            <p:cNvPr id="6" name="Straight Connector 10">
              <a:extLst>
                <a:ext uri="{FF2B5EF4-FFF2-40B4-BE49-F238E27FC236}">
                  <a16:creationId xmlns:a16="http://schemas.microsoft.com/office/drawing/2014/main" id="{B02D79CD-BA70-4EBE-AA78-53D12E9F481B}"/>
                </a:ext>
              </a:extLst>
            </p:cNvPr>
            <p:cNvCxnSpPr/>
            <p:nvPr/>
          </p:nvCxnSpPr>
          <p:spPr>
            <a:xfrm flipH="1">
              <a:off x="10443106" y="3131079"/>
              <a:ext cx="1745717" cy="1745717"/>
            </a:xfrm>
            <a:prstGeom prst="straightConnector1">
              <a:avLst/>
            </a:prstGeom>
            <a:noFill/>
            <a:ln w="28575" cap="rnd">
              <a:solidFill>
                <a:srgbClr val="FFFFFF"/>
              </a:solidFill>
              <a:prstDash val="solid"/>
              <a:miter/>
            </a:ln>
          </p:spPr>
        </p:cxnSp>
        <p:cxnSp>
          <p:nvCxnSpPr>
            <p:cNvPr id="7" name="Straight Connector 11">
              <a:extLst>
                <a:ext uri="{FF2B5EF4-FFF2-40B4-BE49-F238E27FC236}">
                  <a16:creationId xmlns:a16="http://schemas.microsoft.com/office/drawing/2014/main" id="{06523D4E-F901-46C3-97FD-36D0C1CEF955}"/>
                </a:ext>
              </a:extLst>
            </p:cNvPr>
            <p:cNvCxnSpPr/>
            <p:nvPr/>
          </p:nvCxnSpPr>
          <p:spPr>
            <a:xfrm flipH="1">
              <a:off x="10918822" y="3683002"/>
              <a:ext cx="1270001" cy="1270001"/>
            </a:xfrm>
            <a:prstGeom prst="straightConnector1">
              <a:avLst/>
            </a:prstGeom>
            <a:noFill/>
            <a:ln w="28575" cap="rnd">
              <a:solidFill>
                <a:srgbClr val="FFFFFF"/>
              </a:solidFill>
              <a:prstDash val="solid"/>
              <a:miter/>
            </a:ln>
          </p:spPr>
        </p:cxnSp>
      </p:grp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1F4D0E6-8308-4CBF-9F48-693DCFFDA2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4487335"/>
            <a:ext cx="8534396" cy="15070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2876536C-1F37-4069-A8EE-9C7908DB80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4208" y="685800"/>
            <a:ext cx="8534396" cy="36152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C51B18-5691-440F-8098-74C744F5FB2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9904415" y="6172200"/>
            <a:ext cx="1600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A304A"/>
                </a:solidFill>
                <a:uFillTx/>
                <a:latin typeface="Century Gothic"/>
              </a:defRPr>
            </a:lvl1pPr>
          </a:lstStyle>
          <a:p>
            <a:pPr lvl="0"/>
            <a:fld id="{A68279DA-F1F6-43C6-A4B0-A7783570708C}" type="datetime1">
              <a:rPr lang="en-US"/>
              <a:pPr lvl="0"/>
              <a:t>9/2/2021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C022860-3772-4B23-8ED8-A3FEF21BE44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684208" y="6172200"/>
            <a:ext cx="7543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A304A"/>
                </a:solidFill>
                <a:uFillTx/>
                <a:latin typeface="Century Gothic"/>
              </a:defRPr>
            </a:lvl1pPr>
          </a:lstStyle>
          <a:p>
            <a:pPr lvl="0"/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858C8C7-6952-4379-BFC5-46FD471CE37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363196" y="5578470"/>
            <a:ext cx="1142241" cy="6699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200" b="0" i="0" u="none" strike="noStrike" kern="1200" cap="none" spc="0" baseline="0">
                <a:solidFill>
                  <a:srgbClr val="0A304A"/>
                </a:solidFill>
                <a:uFillTx/>
                <a:latin typeface="Century Gothic"/>
              </a:defRPr>
            </a:lvl1pPr>
          </a:lstStyle>
          <a:p>
            <a:pPr lvl="0"/>
            <a:fld id="{1B6B9A32-6935-4457-AA32-24A0D1C7745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all" spc="0" baseline="0">
          <a:solidFill>
            <a:srgbClr val="FFFFFF"/>
          </a:solidFill>
          <a:uFillTx/>
          <a:latin typeface="Century Gothic"/>
        </a:defRPr>
      </a:lvl1pPr>
    </p:titleStyle>
    <p:bodyStyle>
      <a:lvl1pPr marL="285750" marR="0" lvl="0" indent="-285750" algn="l" defTabSz="457200" rtl="0" fontAlgn="auto" hangingPunct="1">
        <a:lnSpc>
          <a:spcPct val="100000"/>
        </a:lnSpc>
        <a:spcBef>
          <a:spcPts val="5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2000" b="0" i="0" u="none" strike="noStrike" kern="1200" cap="none" spc="0" baseline="0">
          <a:solidFill>
            <a:srgbClr val="0F496F"/>
          </a:solidFill>
          <a:uFillTx/>
          <a:latin typeface="Century Gothic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1800" b="0" i="0" u="none" strike="noStrike" kern="1200" cap="none" spc="0" baseline="0">
          <a:solidFill>
            <a:srgbClr val="0F496F"/>
          </a:solidFill>
          <a:uFillTx/>
          <a:latin typeface="Century Gothic"/>
        </a:defRPr>
      </a:lvl2pPr>
      <a:lvl3pPr marL="1200150" marR="0" lvl="2" indent="-2857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1600" b="0" i="0" u="none" strike="noStrike" kern="1200" cap="none" spc="0" baseline="0">
          <a:solidFill>
            <a:srgbClr val="0F496F"/>
          </a:solidFill>
          <a:uFillTx/>
          <a:latin typeface="Century Gothic"/>
        </a:defRPr>
      </a:lvl3pPr>
      <a:lvl4pPr marL="1543050" marR="0" lvl="3" indent="-17145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1400" b="0" i="0" u="none" strike="noStrike" kern="1200" cap="none" spc="0" baseline="0">
          <a:solidFill>
            <a:srgbClr val="0F496F"/>
          </a:solidFill>
          <a:uFillTx/>
          <a:latin typeface="Century Gothic"/>
        </a:defRPr>
      </a:lvl4pPr>
      <a:lvl5pPr marL="2000250" marR="0" lvl="4" indent="-17145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FFFFFF"/>
        </a:buClr>
        <a:buSzPct val="80000"/>
        <a:buFont typeface="Wingdings 3" pitchFamily="18"/>
        <a:buChar char=""/>
        <a:tabLst/>
        <a:defRPr lang="en-US" sz="1400" b="0" i="0" u="none" strike="noStrike" kern="1200" cap="none" spc="0" baseline="0">
          <a:solidFill>
            <a:srgbClr val="0F496F"/>
          </a:solidFill>
          <a:uFillTx/>
          <a:latin typeface="Century Gothic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1DAF6-5E19-4C09-B2FB-68DB28F52E3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02013" y="624151"/>
            <a:ext cx="8001000" cy="2971800"/>
          </a:xfrm>
        </p:spPr>
        <p:txBody>
          <a:bodyPr/>
          <a:lstStyle/>
          <a:p>
            <a:pPr lvl="0"/>
            <a:r>
              <a:rPr lang="en-US"/>
              <a:t>Mental health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DEBC3B-F871-491C-8ED0-84F623E89FC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spcBef>
                <a:spcPts val="700"/>
              </a:spcBef>
            </a:pPr>
            <a:r>
              <a:rPr lang="en-GB" sz="2800"/>
              <a:t>Promoting positive mental health in the workplace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ECE0A7-D960-4DC1-8D5A-741287B04D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13" y="624151"/>
            <a:ext cx="1402204" cy="171312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>
            <a:extLst>
              <a:ext uri="{FF2B5EF4-FFF2-40B4-BE49-F238E27FC236}">
                <a16:creationId xmlns:a16="http://schemas.microsoft.com/office/drawing/2014/main" id="{746349A3-8F84-4895-AB83-508FDFDABDA9}"/>
              </a:ext>
            </a:extLst>
          </p:cNvPr>
          <p:cNvGrpSpPr/>
          <p:nvPr/>
        </p:nvGrpSpPr>
        <p:grpSpPr>
          <a:xfrm>
            <a:off x="9206965" y="2963332"/>
            <a:ext cx="2981858" cy="3208868"/>
            <a:chOff x="9206965" y="2963332"/>
            <a:chExt cx="2981858" cy="3208868"/>
          </a:xfrm>
        </p:grpSpPr>
        <p:cxnSp>
          <p:nvCxnSpPr>
            <p:cNvPr id="3" name="Straight Connector 12">
              <a:extLst>
                <a:ext uri="{FF2B5EF4-FFF2-40B4-BE49-F238E27FC236}">
                  <a16:creationId xmlns:a16="http://schemas.microsoft.com/office/drawing/2014/main" id="{39DF7D3D-6CF4-4B57-994B-EB2428D10679}"/>
                </a:ext>
              </a:extLst>
            </p:cNvPr>
            <p:cNvCxnSpPr/>
            <p:nvPr/>
          </p:nvCxnSpPr>
          <p:spPr>
            <a:xfrm flipH="1">
              <a:off x="11276015" y="2963332"/>
              <a:ext cx="912808" cy="91280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  <a:miter/>
            </a:ln>
          </p:spPr>
        </p:cxnSp>
        <p:cxnSp>
          <p:nvCxnSpPr>
            <p:cNvPr id="4" name="Straight Connector 13">
              <a:extLst>
                <a:ext uri="{FF2B5EF4-FFF2-40B4-BE49-F238E27FC236}">
                  <a16:creationId xmlns:a16="http://schemas.microsoft.com/office/drawing/2014/main" id="{CA24A0DA-55BD-43FD-B5EB-D89948ECE293}"/>
                </a:ext>
              </a:extLst>
            </p:cNvPr>
            <p:cNvCxnSpPr/>
            <p:nvPr/>
          </p:nvCxnSpPr>
          <p:spPr>
            <a:xfrm flipH="1">
              <a:off x="9206965" y="3190341"/>
              <a:ext cx="2981858" cy="298185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  <a:miter/>
            </a:ln>
          </p:spPr>
        </p:cxnSp>
        <p:cxnSp>
          <p:nvCxnSpPr>
            <p:cNvPr id="5" name="Straight Connector 14">
              <a:extLst>
                <a:ext uri="{FF2B5EF4-FFF2-40B4-BE49-F238E27FC236}">
                  <a16:creationId xmlns:a16="http://schemas.microsoft.com/office/drawing/2014/main" id="{19BD7D78-2B7C-4F7A-BC61-7F8546E55005}"/>
                </a:ext>
              </a:extLst>
            </p:cNvPr>
            <p:cNvCxnSpPr/>
            <p:nvPr/>
          </p:nvCxnSpPr>
          <p:spPr>
            <a:xfrm flipH="1">
              <a:off x="10292294" y="3285064"/>
              <a:ext cx="1896529" cy="1896539"/>
            </a:xfrm>
            <a:prstGeom prst="straightConnector1">
              <a:avLst/>
            </a:prstGeom>
            <a:noFill/>
            <a:ln w="9528" cap="rnd">
              <a:solidFill>
                <a:srgbClr val="FFFFFF"/>
              </a:solidFill>
              <a:prstDash val="solid"/>
              <a:miter/>
            </a:ln>
          </p:spPr>
        </p:cxnSp>
        <p:cxnSp>
          <p:nvCxnSpPr>
            <p:cNvPr id="6" name="Straight Connector 15">
              <a:extLst>
                <a:ext uri="{FF2B5EF4-FFF2-40B4-BE49-F238E27FC236}">
                  <a16:creationId xmlns:a16="http://schemas.microsoft.com/office/drawing/2014/main" id="{0C87DC07-7887-4539-903E-5925559E7AC1}"/>
                </a:ext>
              </a:extLst>
            </p:cNvPr>
            <p:cNvCxnSpPr/>
            <p:nvPr/>
          </p:nvCxnSpPr>
          <p:spPr>
            <a:xfrm flipH="1">
              <a:off x="10443106" y="3131079"/>
              <a:ext cx="1745717" cy="1745717"/>
            </a:xfrm>
            <a:prstGeom prst="straightConnector1">
              <a:avLst/>
            </a:prstGeom>
            <a:noFill/>
            <a:ln w="28575" cap="rnd">
              <a:solidFill>
                <a:srgbClr val="FFFFFF"/>
              </a:solidFill>
              <a:prstDash val="solid"/>
              <a:miter/>
            </a:ln>
          </p:spPr>
        </p:cxnSp>
        <p:cxnSp>
          <p:nvCxnSpPr>
            <p:cNvPr id="7" name="Straight Connector 16">
              <a:extLst>
                <a:ext uri="{FF2B5EF4-FFF2-40B4-BE49-F238E27FC236}">
                  <a16:creationId xmlns:a16="http://schemas.microsoft.com/office/drawing/2014/main" id="{758C4F1A-C4DA-41E4-B50D-2E09FABA5D3A}"/>
                </a:ext>
              </a:extLst>
            </p:cNvPr>
            <p:cNvCxnSpPr/>
            <p:nvPr/>
          </p:nvCxnSpPr>
          <p:spPr>
            <a:xfrm flipH="1">
              <a:off x="10918822" y="3683002"/>
              <a:ext cx="1270001" cy="1270001"/>
            </a:xfrm>
            <a:prstGeom prst="straightConnector1">
              <a:avLst/>
            </a:prstGeom>
            <a:noFill/>
            <a:ln w="28575" cap="rnd">
              <a:solidFill>
                <a:srgbClr val="FFFFFF"/>
              </a:solidFill>
              <a:prstDash val="solid"/>
              <a:miter/>
            </a:ln>
          </p:spPr>
        </p:cxnSp>
      </p:grpSp>
      <p:sp>
        <p:nvSpPr>
          <p:cNvPr id="8" name="Rectangle 18">
            <a:extLst>
              <a:ext uri="{FF2B5EF4-FFF2-40B4-BE49-F238E27FC236}">
                <a16:creationId xmlns:a16="http://schemas.microsoft.com/office/drawing/2014/main" id="{69BC8B54-29B5-4E7A-BD12-138AC0F03166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gradFill>
            <a:gsLst>
              <a:gs pos="0">
                <a:srgbClr val="64D4EF"/>
              </a:gs>
              <a:gs pos="100000">
                <a:srgbClr val="06588E"/>
              </a:gs>
            </a:gsLst>
            <a:lin ang="612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9" name="Title 5">
            <a:extLst>
              <a:ext uri="{FF2B5EF4-FFF2-40B4-BE49-F238E27FC236}">
                <a16:creationId xmlns:a16="http://schemas.microsoft.com/office/drawing/2014/main" id="{F422D8C6-6EC5-406D-A9DC-9E1EA2F75BE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4208" y="685800"/>
            <a:ext cx="3747110" cy="4892040"/>
          </a:xfrm>
        </p:spPr>
        <p:txBody>
          <a:bodyPr anchor="ctr"/>
          <a:lstStyle/>
          <a:p>
            <a:pPr lvl="0" algn="r"/>
            <a:r>
              <a:rPr lang="en-US" sz="3600"/>
              <a:t>Aims of this session</a:t>
            </a:r>
          </a:p>
        </p:txBody>
      </p:sp>
      <p:cxnSp>
        <p:nvCxnSpPr>
          <p:cNvPr id="10" name="Straight Connector 20">
            <a:extLst>
              <a:ext uri="{FF2B5EF4-FFF2-40B4-BE49-F238E27FC236}">
                <a16:creationId xmlns:a16="http://schemas.microsoft.com/office/drawing/2014/main" id="{07D1C47C-2B67-49BD-A4FC-82AF7FC07614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0784" y="1532369"/>
            <a:ext cx="0" cy="3198892"/>
          </a:xfrm>
          <a:prstGeom prst="straightConnector1">
            <a:avLst/>
          </a:prstGeom>
          <a:noFill/>
          <a:ln w="19046" cap="rnd">
            <a:solidFill>
              <a:srgbClr val="FFFFFF">
                <a:alpha val="60000"/>
              </a:srgbClr>
            </a:solidFill>
            <a:prstDash val="solid"/>
            <a:miter/>
          </a:ln>
        </p:spPr>
      </p:cxnSp>
      <p:sp>
        <p:nvSpPr>
          <p:cNvPr id="11" name="Subtitle 6">
            <a:extLst>
              <a:ext uri="{FF2B5EF4-FFF2-40B4-BE49-F238E27FC236}">
                <a16:creationId xmlns:a16="http://schemas.microsoft.com/office/drawing/2014/main" id="{99BA21D6-1A06-4F07-919F-BE5076B36A5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979959" y="685800"/>
            <a:ext cx="6288255" cy="4892040"/>
          </a:xfrm>
        </p:spPr>
        <p:txBody>
          <a:bodyPr anchor="ctr"/>
          <a:lstStyle/>
          <a:p>
            <a:pPr lvl="0">
              <a:buChar char=""/>
            </a:pPr>
            <a:r>
              <a:rPr lang="en-US">
                <a:solidFill>
                  <a:srgbClr val="FFFFFF"/>
                </a:solidFill>
              </a:rPr>
              <a:t>Raise awareness of mental health</a:t>
            </a:r>
          </a:p>
          <a:p>
            <a:pPr lvl="0">
              <a:buChar char=""/>
            </a:pPr>
            <a:r>
              <a:rPr lang="en-US">
                <a:solidFill>
                  <a:srgbClr val="FFFFFF"/>
                </a:solidFill>
              </a:rPr>
              <a:t>Understand the importance of mental health</a:t>
            </a:r>
          </a:p>
          <a:p>
            <a:pPr lvl="0">
              <a:buChar char=""/>
            </a:pPr>
            <a:r>
              <a:rPr lang="en-US">
                <a:solidFill>
                  <a:srgbClr val="FFFFFF"/>
                </a:solidFill>
              </a:rPr>
              <a:t>Mental health and employment</a:t>
            </a:r>
          </a:p>
          <a:p>
            <a:pPr lvl="0">
              <a:buChar char=""/>
            </a:pPr>
            <a:r>
              <a:rPr lang="en-US">
                <a:solidFill>
                  <a:srgbClr val="FFFFFF"/>
                </a:solidFill>
              </a:rPr>
              <a:t>The role of the employer</a:t>
            </a:r>
          </a:p>
          <a:p>
            <a:pPr lvl="0">
              <a:buChar char=""/>
            </a:pPr>
            <a:r>
              <a:rPr lang="en-US">
                <a:solidFill>
                  <a:srgbClr val="FFFFFF"/>
                </a:solidFill>
              </a:rPr>
              <a:t>How Unite can help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E8CFE-317C-4FC6-B51E-E490457C47F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What is mental health</a:t>
            </a:r>
            <a:br>
              <a:rPr lang="en-GB"/>
            </a:br>
            <a:r>
              <a:rPr lang="en-GB"/>
              <a:t>(We all have it)</a:t>
            </a:r>
          </a:p>
        </p:txBody>
      </p:sp>
      <p:pic>
        <p:nvPicPr>
          <p:cNvPr id="3" name="Graphic 13" descr="Brain in head">
            <a:extLst>
              <a:ext uri="{FF2B5EF4-FFF2-40B4-BE49-F238E27FC236}">
                <a16:creationId xmlns:a16="http://schemas.microsoft.com/office/drawing/2014/main" id="{D12EA26B-C431-4101-AE2A-4ABEEC530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55676" y="724223"/>
            <a:ext cx="3575880" cy="357588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C4EAB5-97F9-42B2-AAAF-2BDF81C4772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499655" y="733650"/>
            <a:ext cx="4419167" cy="3575880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400"/>
              </a:spcBef>
              <a:buFont typeface="Wingdings" pitchFamily="2"/>
              <a:buChar char="Ø"/>
            </a:pPr>
            <a:r>
              <a:rPr lang="en-GB" sz="1800">
                <a:solidFill>
                  <a:srgbClr val="44546A"/>
                </a:solidFill>
              </a:rPr>
              <a:t>Mental health is all encompassing and effects our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buFont typeface="Wingdings" pitchFamily="2"/>
              <a:buChar char="§"/>
            </a:pPr>
            <a:r>
              <a:rPr lang="en-GB" sz="1800">
                <a:solidFill>
                  <a:srgbClr val="FF0000"/>
                </a:solidFill>
              </a:rPr>
              <a:t>Emotions, Moods, Thoughts, Behaviours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buFont typeface="Wingdings" pitchFamily="2"/>
              <a:buChar char="Ø"/>
            </a:pPr>
            <a:r>
              <a:rPr lang="en-GB" sz="1800"/>
              <a:t>It impacts on what we do and how we do it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buFont typeface="Wingdings" pitchFamily="2"/>
              <a:buChar char="§"/>
            </a:pPr>
            <a:r>
              <a:rPr lang="en-GB" sz="1800">
                <a:solidFill>
                  <a:srgbClr val="FF0000"/>
                </a:solidFill>
              </a:rPr>
              <a:t>Communicating, Relationships, making choices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buFont typeface="Wingdings" pitchFamily="2"/>
              <a:buChar char="Ø"/>
            </a:pPr>
            <a:r>
              <a:rPr lang="en-GB" sz="1800"/>
              <a:t>Mental health is shaped by many things in our lives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buFont typeface="Wingdings" pitchFamily="2"/>
              <a:buChar char="§"/>
            </a:pPr>
            <a:r>
              <a:rPr lang="en-GB" sz="1800">
                <a:solidFill>
                  <a:srgbClr val="FF0000"/>
                </a:solidFill>
              </a:rPr>
              <a:t>Influences, Experiences, Background, Beliefs</a:t>
            </a:r>
          </a:p>
          <a:p>
            <a:pPr marL="0" lvl="0" indent="0">
              <a:lnSpc>
                <a:spcPct val="80000"/>
              </a:lnSpc>
              <a:spcBef>
                <a:spcPts val="400"/>
              </a:spcBef>
              <a:buNone/>
            </a:pPr>
            <a:endParaRPr lang="en-GB"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D9077EC7-7785-411B-AD67-61DC701BFF6E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gradFill>
            <a:gsLst>
              <a:gs pos="0">
                <a:srgbClr val="64D4EF"/>
              </a:gs>
              <a:gs pos="100000">
                <a:srgbClr val="06588E"/>
              </a:gs>
            </a:gsLst>
            <a:lin ang="612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062C6153-E672-4882-BE8C-AAFCEB0146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747110" cy="4892040"/>
          </a:xfrm>
        </p:spPr>
        <p:txBody>
          <a:bodyPr/>
          <a:lstStyle/>
          <a:p>
            <a:pPr lvl="0" algn="r"/>
            <a:r>
              <a:rPr lang="en-GB"/>
              <a:t>Workbook ACTIVTY</a:t>
            </a:r>
          </a:p>
        </p:txBody>
      </p:sp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2DEA0A22-783E-41ED-82C7-9B9D58B7C224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0784" y="1532369"/>
            <a:ext cx="0" cy="3198892"/>
          </a:xfrm>
          <a:prstGeom prst="straightConnector1">
            <a:avLst/>
          </a:prstGeom>
          <a:noFill/>
          <a:ln w="19046" cap="rnd">
            <a:solidFill>
              <a:srgbClr val="FFFFFF">
                <a:alpha val="60000"/>
              </a:srgbClr>
            </a:solidFill>
            <a:prstDash val="solid"/>
            <a:miter/>
          </a:ln>
        </p:spPr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BB58E4F-71A5-4BDA-B026-BAFAB9E11CD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79959" y="685800"/>
            <a:ext cx="6288255" cy="4892040"/>
          </a:xfrm>
        </p:spPr>
        <p:txBody>
          <a:bodyPr/>
          <a:lstStyle/>
          <a:p>
            <a:pPr marL="0" lvl="0" indent="0">
              <a:buNone/>
            </a:pPr>
            <a:endParaRPr lang="en-GB">
              <a:solidFill>
                <a:srgbClr val="FFFFFF"/>
              </a:solidFill>
            </a:endParaRPr>
          </a:p>
          <a:p>
            <a:pPr marL="0" lvl="0" indent="0">
              <a:buNone/>
            </a:pPr>
            <a:r>
              <a:rPr lang="en-GB">
                <a:solidFill>
                  <a:srgbClr val="FFFFFF"/>
                </a:solidFill>
              </a:rPr>
              <a:t>Give a definition and describe possible symptoms or characteristics of someone who is</a:t>
            </a:r>
          </a:p>
          <a:p>
            <a:pPr marL="0" lvl="0" indent="0">
              <a:buNone/>
            </a:pPr>
            <a:r>
              <a:rPr lang="en-GB">
                <a:solidFill>
                  <a:srgbClr val="FFFFFF"/>
                </a:solidFill>
              </a:rPr>
              <a:t>Group A</a:t>
            </a:r>
          </a:p>
          <a:p>
            <a:pPr lvl="0">
              <a:buFont typeface="Wingdings" pitchFamily="2"/>
              <a:buChar char="§"/>
            </a:pPr>
            <a:r>
              <a:rPr lang="en-GB">
                <a:solidFill>
                  <a:srgbClr val="FFFFFF"/>
                </a:solidFill>
              </a:rPr>
              <a:t>Mentally well</a:t>
            </a:r>
          </a:p>
          <a:p>
            <a:pPr marL="0" lvl="0" indent="0">
              <a:buNone/>
            </a:pPr>
            <a:r>
              <a:rPr lang="en-GB">
                <a:solidFill>
                  <a:srgbClr val="FFFFFF"/>
                </a:solidFill>
              </a:rPr>
              <a:t>Group B</a:t>
            </a:r>
          </a:p>
          <a:p>
            <a:pPr lvl="0">
              <a:buFont typeface="Wingdings" pitchFamily="2"/>
              <a:buChar char="§"/>
            </a:pPr>
            <a:r>
              <a:rPr lang="en-GB">
                <a:solidFill>
                  <a:srgbClr val="FFFFFF"/>
                </a:solidFill>
              </a:rPr>
              <a:t>Mentally unwell</a:t>
            </a:r>
          </a:p>
          <a:p>
            <a:pPr marL="0" lvl="0" indent="0">
              <a:buNone/>
            </a:pPr>
            <a:endParaRPr lang="en-GB">
              <a:solidFill>
                <a:srgbClr val="FFFFFF"/>
              </a:solidFill>
            </a:endParaRPr>
          </a:p>
          <a:p>
            <a:pPr lvl="0"/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77265-8FDB-4312-84C7-D7A0F61AB1C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GOOD MENTAL HEALTH</a:t>
            </a:r>
            <a:br>
              <a:rPr lang="en-GB"/>
            </a:br>
            <a:r>
              <a:rPr lang="en-GB"/>
              <a:t>Mental ill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DE058-5968-4976-A219-E0041EAB688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r>
              <a:rPr lang="en-GB" sz="1900">
                <a:solidFill>
                  <a:srgbClr val="F2F2F2"/>
                </a:solidFill>
              </a:rPr>
              <a:t>Good mental health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Feeling well emotionally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Being confident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Being resilient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Enjoying day to day life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Being able to cope with issues that arise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Feeling capable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Functioning well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F7269-BD5C-4DBB-89D6-742C63DA9ECC}"/>
              </a:ext>
            </a:extLst>
          </p:cNvPr>
          <p:cNvSpPr txBox="1">
            <a:spLocks noGrp="1"/>
          </p:cNvSpPr>
          <p:nvPr>
            <p:ph idx="2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r>
              <a:rPr lang="en-GB" sz="1900">
                <a:solidFill>
                  <a:srgbClr val="F2F2F2"/>
                </a:solidFill>
              </a:rPr>
              <a:t>Mental ill health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Having a diagnosed mental health condition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Having symptoms that negatively impact on someone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Loss of confidence or self esteem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Not being able to carry out normal day to day tasks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r>
              <a:rPr lang="en-GB" sz="1900">
                <a:solidFill>
                  <a:srgbClr val="F2F2F2"/>
                </a:solidFill>
              </a:rPr>
              <a:t>Quality of life is adversely affected</a:t>
            </a:r>
          </a:p>
          <a:p>
            <a:pPr lvl="0">
              <a:lnSpc>
                <a:spcPct val="90000"/>
              </a:lnSpc>
              <a:buFont typeface="Wingdings" pitchFamily="2"/>
              <a:buChar char="§"/>
            </a:pPr>
            <a:endParaRPr lang="en-GB" sz="1900">
              <a:solidFill>
                <a:srgbClr val="F2F2F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44202E6B-4F76-471C-BDF7-45528586369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gradFill>
            <a:gsLst>
              <a:gs pos="0">
                <a:srgbClr val="64D4EF"/>
              </a:gs>
              <a:gs pos="100000">
                <a:srgbClr val="06588E"/>
              </a:gs>
            </a:gsLst>
            <a:lin ang="612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2BAC9A5-7608-4438-9A10-A987583708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747110" cy="4892040"/>
          </a:xfrm>
        </p:spPr>
        <p:txBody>
          <a:bodyPr/>
          <a:lstStyle/>
          <a:p>
            <a:pPr lvl="0" algn="r"/>
            <a:r>
              <a:rPr lang="en-GB"/>
              <a:t>What should my employer do </a:t>
            </a:r>
          </a:p>
        </p:txBody>
      </p:sp>
      <p:cxnSp>
        <p:nvCxnSpPr>
          <p:cNvPr id="4" name="Straight Connector 9">
            <a:extLst>
              <a:ext uri="{FF2B5EF4-FFF2-40B4-BE49-F238E27FC236}">
                <a16:creationId xmlns:a16="http://schemas.microsoft.com/office/drawing/2014/main" id="{F2798C35-1B3B-406F-BC4C-D9710017377B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0784" y="1532369"/>
            <a:ext cx="0" cy="3198892"/>
          </a:xfrm>
          <a:prstGeom prst="straightConnector1">
            <a:avLst/>
          </a:prstGeom>
          <a:noFill/>
          <a:ln w="19046" cap="rnd">
            <a:solidFill>
              <a:srgbClr val="FFFFFF">
                <a:alpha val="60000"/>
              </a:srgbClr>
            </a:solidFill>
            <a:prstDash val="solid"/>
            <a:miter/>
          </a:ln>
        </p:spPr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0747D1D-5D0B-495C-8F63-A396E2171E3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79959" y="685800"/>
            <a:ext cx="6288255" cy="4892040"/>
          </a:xfrm>
        </p:spPr>
        <p:txBody>
          <a:bodyPr/>
          <a:lstStyle/>
          <a:p>
            <a:pPr lvl="0"/>
            <a:r>
              <a:rPr lang="en-GB">
                <a:solidFill>
                  <a:srgbClr val="FFFFFF"/>
                </a:solidFill>
              </a:rPr>
              <a:t>Recognise what mental health is and what mental health actually means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Identify the causes of mental ill health in the workplace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Recognise the stigma associated with mental ill health and consider how to normalise the conversation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Know its legal obligations to staff in relation to risk and disability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Work with and consult trade union reps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Develop a mental health policy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Educate the workforce about mental health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179C94C3-2608-45D8-AE2E-7A2D995FCE1D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gradFill>
            <a:gsLst>
              <a:gs pos="0">
                <a:srgbClr val="64D4EF"/>
              </a:gs>
              <a:gs pos="100000">
                <a:srgbClr val="06588E"/>
              </a:gs>
            </a:gsLst>
            <a:lin ang="612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7A12FB0-EC77-4C90-AFEB-3A239CC675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747110" cy="4892040"/>
          </a:xfrm>
        </p:spPr>
        <p:txBody>
          <a:bodyPr/>
          <a:lstStyle/>
          <a:p>
            <a:pPr lvl="0" algn="r"/>
            <a:r>
              <a:rPr lang="en-GB"/>
              <a:t>How can Unite help </a:t>
            </a:r>
          </a:p>
        </p:txBody>
      </p:sp>
      <p:cxnSp>
        <p:nvCxnSpPr>
          <p:cNvPr id="4" name="Straight Connector 9">
            <a:extLst>
              <a:ext uri="{FF2B5EF4-FFF2-40B4-BE49-F238E27FC236}">
                <a16:creationId xmlns:a16="http://schemas.microsoft.com/office/drawing/2014/main" id="{B3794107-C32C-4D1E-BFAA-B232071E8350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0784" y="1532369"/>
            <a:ext cx="0" cy="3198892"/>
          </a:xfrm>
          <a:prstGeom prst="straightConnector1">
            <a:avLst/>
          </a:prstGeom>
          <a:noFill/>
          <a:ln w="19046" cap="rnd">
            <a:solidFill>
              <a:srgbClr val="FFFFFF">
                <a:alpha val="60000"/>
              </a:srgbClr>
            </a:solidFill>
            <a:prstDash val="solid"/>
            <a:miter/>
          </a:ln>
        </p:spPr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C3D3F68-4752-42C0-A9EB-7E047FC408B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79959" y="685800"/>
            <a:ext cx="6288255" cy="4892040"/>
          </a:xfrm>
        </p:spPr>
        <p:txBody>
          <a:bodyPr/>
          <a:lstStyle/>
          <a:p>
            <a:pPr lvl="0"/>
            <a:r>
              <a:rPr lang="en-GB">
                <a:solidFill>
                  <a:srgbClr val="FFFFFF"/>
                </a:solidFill>
              </a:rPr>
              <a:t>Providing guidance to embed mental health awareness in the workplace for reps and your employer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Providing courses on mental heath awareness, mental health champions, mental health awareness for managers and mental health first aid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Developing a learning agreement in the workplace giving access to the LWU learning platform for all the online courses which include mental health and many others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B9474290-9404-48CA-90CB-D8E89AE9538D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gradFill>
            <a:gsLst>
              <a:gs pos="0">
                <a:srgbClr val="64D4EF"/>
              </a:gs>
              <a:gs pos="100000">
                <a:srgbClr val="06588E"/>
              </a:gs>
            </a:gsLst>
            <a:lin ang="612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BBF339E-DD04-410B-A14E-02CFE477F8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4208" y="685800"/>
            <a:ext cx="3747110" cy="4892040"/>
          </a:xfrm>
        </p:spPr>
        <p:txBody>
          <a:bodyPr/>
          <a:lstStyle/>
          <a:p>
            <a:pPr lvl="0" algn="r"/>
            <a:r>
              <a:rPr lang="en-GB"/>
              <a:t>What can we do  </a:t>
            </a:r>
          </a:p>
        </p:txBody>
      </p:sp>
      <p:cxnSp>
        <p:nvCxnSpPr>
          <p:cNvPr id="4" name="Straight Connector 9">
            <a:extLst>
              <a:ext uri="{FF2B5EF4-FFF2-40B4-BE49-F238E27FC236}">
                <a16:creationId xmlns:a16="http://schemas.microsoft.com/office/drawing/2014/main" id="{3AA4051A-62BC-47CA-8B16-D8DA8E95E8A2}"/>
              </a:ext>
            </a:extLst>
          </p:cNvPr>
          <p:cNvCxnSpPr>
            <a:cxnSpLocks noMove="1" noResize="1"/>
          </p:cNvCxnSpPr>
          <p:nvPr/>
        </p:nvCxnSpPr>
        <p:spPr>
          <a:xfrm>
            <a:off x="4650784" y="1532369"/>
            <a:ext cx="0" cy="3198892"/>
          </a:xfrm>
          <a:prstGeom prst="straightConnector1">
            <a:avLst/>
          </a:prstGeom>
          <a:noFill/>
          <a:ln w="19046" cap="rnd">
            <a:solidFill>
              <a:srgbClr val="FFFFFF">
                <a:alpha val="60000"/>
              </a:srgbClr>
            </a:solidFill>
            <a:prstDash val="solid"/>
            <a:miter/>
          </a:ln>
        </p:spPr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FD7811C-B327-4C17-AC30-1DFC2F67F93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79959" y="685800"/>
            <a:ext cx="6288255" cy="4892040"/>
          </a:xfrm>
        </p:spPr>
        <p:txBody>
          <a:bodyPr/>
          <a:lstStyle/>
          <a:p>
            <a:pPr lvl="0"/>
            <a:r>
              <a:rPr lang="en-GB">
                <a:solidFill>
                  <a:srgbClr val="FFFFFF"/>
                </a:solidFill>
              </a:rPr>
              <a:t>Workplace reps / Safety reps - ensure the employer is compliant with legislation and good practice, such as the following</a:t>
            </a:r>
          </a:p>
          <a:p>
            <a:pPr lvl="0"/>
            <a:r>
              <a:rPr lang="en-GB">
                <a:solidFill>
                  <a:srgbClr val="FF0000"/>
                </a:solidFill>
              </a:rPr>
              <a:t>SRSC Regs / MHSW Regs / HSW Act regarding Consultation, Risk and Duty of care, HSE Stress indicator tool, ACAS Guidance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Equality reps – Ensure the employer is compliant in regards to any potential disability discrimination regarding Mental ill health</a:t>
            </a:r>
          </a:p>
          <a:p>
            <a:pPr lvl="0"/>
            <a:r>
              <a:rPr lang="en-GB">
                <a:solidFill>
                  <a:srgbClr val="FF0000"/>
                </a:solidFill>
              </a:rPr>
              <a:t>Equality act</a:t>
            </a:r>
          </a:p>
          <a:p>
            <a:pPr lvl="0"/>
            <a:r>
              <a:rPr lang="en-GB">
                <a:solidFill>
                  <a:srgbClr val="FFFFFF"/>
                </a:solidFill>
              </a:rPr>
              <a:t>Union learner reps – promote well being and relevant potential courses from LWU</a:t>
            </a:r>
          </a:p>
          <a:p>
            <a:pPr lvl="0"/>
            <a:endParaRPr lang="en-GB">
              <a:solidFill>
                <a:srgbClr val="FFFFFF"/>
              </a:solidFill>
            </a:endParaRPr>
          </a:p>
          <a:p>
            <a:pPr lvl="0"/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bg>
      <p:bgPr>
        <a:gradFill>
          <a:gsLst>
            <a:gs pos="0">
              <a:srgbClr val="64D4EF"/>
            </a:gs>
            <a:gs pos="100000">
              <a:srgbClr val="06588E"/>
            </a:gs>
          </a:gsLst>
          <a:lin ang="6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FB936A4-7A44-4323-ACD7-5DC3D138527D}"/>
              </a:ext>
            </a:extLst>
          </p:cNvPr>
          <p:cNvSpPr>
            <a:spLocks noMove="1" noResize="1"/>
          </p:cNvSpPr>
          <p:nvPr/>
        </p:nvSpPr>
        <p:spPr>
          <a:xfrm>
            <a:off x="923" y="0"/>
            <a:ext cx="12191996" cy="6858000"/>
          </a:xfrm>
          <a:prstGeom prst="rect">
            <a:avLst/>
          </a:prstGeom>
          <a:solidFill>
            <a:srgbClr val="146194">
              <a:alpha val="6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3" name="Snip Diagonal Corner Rectangle 6">
            <a:extLst>
              <a:ext uri="{FF2B5EF4-FFF2-40B4-BE49-F238E27FC236}">
                <a16:creationId xmlns:a16="http://schemas.microsoft.com/office/drawing/2014/main" id="{C0B98244-045D-4691-B6FA-2E5657E327B2}"/>
              </a:ext>
            </a:extLst>
          </p:cNvPr>
          <p:cNvSpPr>
            <a:spLocks noMove="1" noResize="1"/>
          </p:cNvSpPr>
          <p:nvPr/>
        </p:nvSpPr>
        <p:spPr>
          <a:xfrm flipH="1">
            <a:off x="923" y="0"/>
            <a:ext cx="12191073" cy="6858000"/>
          </a:xfrm>
          <a:custGeom>
            <a:avLst/>
            <a:gdLst>
              <a:gd name="f0" fmla="val w"/>
              <a:gd name="f1" fmla="val h"/>
              <a:gd name="f2" fmla="val ss"/>
              <a:gd name="f3" fmla="val 0"/>
              <a:gd name="f4" fmla="val 37605"/>
              <a:gd name="f5" fmla="abs f0"/>
              <a:gd name="f6" fmla="abs f1"/>
              <a:gd name="f7" fmla="abs f2"/>
              <a:gd name="f8" fmla="?: f5 f0 1"/>
              <a:gd name="f9" fmla="?: f6 f1 1"/>
              <a:gd name="f10" fmla="?: f7 f2 1"/>
              <a:gd name="f11" fmla="*/ f8 1 21600"/>
              <a:gd name="f12" fmla="*/ f9 1 21600"/>
              <a:gd name="f13" fmla="*/ 21600 f8 1"/>
              <a:gd name="f14" fmla="*/ 21600 f9 1"/>
              <a:gd name="f15" fmla="min f12 f11"/>
              <a:gd name="f16" fmla="*/ f13 1 f10"/>
              <a:gd name="f17" fmla="*/ f14 1 f10"/>
              <a:gd name="f18" fmla="val f16"/>
              <a:gd name="f19" fmla="val f17"/>
              <a:gd name="f20" fmla="*/ f3 f15 1"/>
              <a:gd name="f21" fmla="+- f19 0 f3"/>
              <a:gd name="f22" fmla="+- f18 0 f3"/>
              <a:gd name="f23" fmla="*/ f18 f15 1"/>
              <a:gd name="f24" fmla="*/ f19 f15 1"/>
              <a:gd name="f25" fmla="min f22 f21"/>
              <a:gd name="f26" fmla="*/ f25 f3 1"/>
              <a:gd name="f27" fmla="*/ f25 f4 1"/>
              <a:gd name="f28" fmla="*/ f26 1 100000"/>
              <a:gd name="f29" fmla="*/ f27 1 100000"/>
              <a:gd name="f30" fmla="+- f18 0 f28"/>
              <a:gd name="f31" fmla="+- f19 0 f28"/>
              <a:gd name="f32" fmla="+- f18 0 f29"/>
              <a:gd name="f33" fmla="+- f19 0 f29"/>
              <a:gd name="f34" fmla="+- f28 0 f29"/>
              <a:gd name="f35" fmla="*/ f28 f15 1"/>
              <a:gd name="f36" fmla="*/ f29 f15 1"/>
              <a:gd name="f37" fmla="?: f34 f28 f29"/>
              <a:gd name="f38" fmla="*/ f32 f15 1"/>
              <a:gd name="f39" fmla="*/ f31 f15 1"/>
              <a:gd name="f40" fmla="*/ f30 f15 1"/>
              <a:gd name="f41" fmla="*/ f33 f15 1"/>
              <a:gd name="f42" fmla="*/ f37 1 2"/>
              <a:gd name="f43" fmla="+- f18 0 f42"/>
              <a:gd name="f44" fmla="+- f19 0 f42"/>
              <a:gd name="f45" fmla="*/ f42 f15 1"/>
              <a:gd name="f46" fmla="*/ f43 f15 1"/>
              <a:gd name="f47" fmla="*/ f44 f1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45" t="f45" r="f46" b="f47"/>
            <a:pathLst>
              <a:path>
                <a:moveTo>
                  <a:pt x="f35" y="f20"/>
                </a:moveTo>
                <a:lnTo>
                  <a:pt x="f38" y="f20"/>
                </a:lnTo>
                <a:lnTo>
                  <a:pt x="f23" y="f36"/>
                </a:lnTo>
                <a:lnTo>
                  <a:pt x="f23" y="f39"/>
                </a:lnTo>
                <a:lnTo>
                  <a:pt x="f40" y="f24"/>
                </a:lnTo>
                <a:lnTo>
                  <a:pt x="f36" y="f24"/>
                </a:lnTo>
                <a:lnTo>
                  <a:pt x="f20" y="f41"/>
                </a:lnTo>
                <a:lnTo>
                  <a:pt x="f20" y="f35"/>
                </a:lnTo>
                <a:close/>
              </a:path>
            </a:pathLst>
          </a:custGeom>
          <a:gradFill>
            <a:gsLst>
              <a:gs pos="0">
                <a:srgbClr val="64D4EF"/>
              </a:gs>
              <a:gs pos="100000">
                <a:srgbClr val="06588E"/>
              </a:gs>
            </a:gsLst>
            <a:lin ang="612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5AB89E-34B7-47B5-B131-330336FDAD92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marL="457200" lvl="0" indent="-457200">
              <a:buSzPct val="100000"/>
              <a:buFont typeface="Wingdings" pitchFamily="2"/>
              <a:buChar char="q"/>
            </a:pPr>
            <a:r>
              <a:rPr lang="en-GB" sz="2800"/>
              <a:t>Mental ill health and issues in the workplace activity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C803396-9F1E-4D5B-B528-F47E9B574A3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lvl="0" indent="-457200">
              <a:buFont typeface="Wingdings" pitchFamily="2"/>
              <a:buChar char="q"/>
            </a:pPr>
            <a:r>
              <a:rPr lang="en-GB" sz="2800">
                <a:solidFill>
                  <a:srgbClr val="E7E6E6"/>
                </a:solidFill>
              </a:rPr>
              <a:t>WORKBOOK CASE STUDIES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425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Slice</vt:lpstr>
      <vt:lpstr>Mental health</vt:lpstr>
      <vt:lpstr>Aims of this session</vt:lpstr>
      <vt:lpstr>What is mental health (We all have it)</vt:lpstr>
      <vt:lpstr>Workbook ACTIVTY</vt:lpstr>
      <vt:lpstr>GOOD MENTAL HEALTH Mental ill health</vt:lpstr>
      <vt:lpstr>What should my employer do </vt:lpstr>
      <vt:lpstr>How can Unite help </vt:lpstr>
      <vt:lpstr>What can we do  </vt:lpstr>
      <vt:lpstr>Mental ill health and issues in the workplace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</dc:title>
  <dc:creator>Richard Horsfield</dc:creator>
  <cp:lastModifiedBy>Ian Pfluger</cp:lastModifiedBy>
  <cp:revision>13</cp:revision>
  <dcterms:created xsi:type="dcterms:W3CDTF">2019-12-29T14:00:55Z</dcterms:created>
  <dcterms:modified xsi:type="dcterms:W3CDTF">2021-09-02T11:12:44Z</dcterms:modified>
</cp:coreProperties>
</file>