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32948-F3A3-4F2A-A8CB-0BB5DFBFEB52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84208" y="685800"/>
            <a:ext cx="8001000" cy="2971800"/>
          </a:xfrm>
        </p:spPr>
        <p:txBody>
          <a:bodyPr anchor="b"/>
          <a:lstStyle>
            <a:lvl1pPr>
              <a:defRPr sz="48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E670EF-A8CA-49DF-B444-A45D655A3A21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684208" y="3843863"/>
            <a:ext cx="6400800" cy="1947333"/>
          </a:xfrm>
        </p:spPr>
        <p:txBody>
          <a:bodyPr anchor="t"/>
          <a:lstStyle>
            <a:lvl1pPr marL="0" indent="0">
              <a:buNone/>
              <a:defRPr sz="21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7CB65E-5EEA-415D-873A-3DFAE4FB0EF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5368973-E83E-4808-B970-7ADCBC4940B7}" type="datetime1">
              <a:rPr lang="en-US"/>
              <a:pPr lvl="0"/>
              <a:t>9/2/2021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763F24-2C2B-4338-AC44-7E0CCC5078A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BDC22E-5B2A-420D-8224-746BFC0CE14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54AACED-85F2-4C2C-8644-974B40EB3E78}" type="slidenum">
              <a:t>‹#›</a:t>
            </a:fld>
            <a:endParaRPr lang="en-US"/>
          </a:p>
        </p:txBody>
      </p:sp>
      <p:cxnSp>
        <p:nvCxnSpPr>
          <p:cNvPr id="7" name="Straight Connector 15">
            <a:extLst>
              <a:ext uri="{FF2B5EF4-FFF2-40B4-BE49-F238E27FC236}">
                <a16:creationId xmlns:a16="http://schemas.microsoft.com/office/drawing/2014/main" id="{3BD84D56-8AC2-4193-B3A7-B50E5AD9FC3E}"/>
              </a:ext>
            </a:extLst>
          </p:cNvPr>
          <p:cNvCxnSpPr/>
          <p:nvPr/>
        </p:nvCxnSpPr>
        <p:spPr>
          <a:xfrm flipH="1">
            <a:off x="8228008" y="8467"/>
            <a:ext cx="3810003" cy="3810003"/>
          </a:xfrm>
          <a:prstGeom prst="straightConnector1">
            <a:avLst/>
          </a:prstGeom>
          <a:noFill/>
          <a:ln w="12701" cap="rnd">
            <a:solidFill>
              <a:srgbClr val="FFFFFF"/>
            </a:solidFill>
            <a:prstDash val="solid"/>
            <a:miter/>
          </a:ln>
        </p:spPr>
      </p:cxnSp>
      <p:cxnSp>
        <p:nvCxnSpPr>
          <p:cNvPr id="8" name="Straight Connector 16">
            <a:extLst>
              <a:ext uri="{FF2B5EF4-FFF2-40B4-BE49-F238E27FC236}">
                <a16:creationId xmlns:a16="http://schemas.microsoft.com/office/drawing/2014/main" id="{F6EDA349-6175-4AC4-BAF0-3564C79CB00F}"/>
              </a:ext>
            </a:extLst>
          </p:cNvPr>
          <p:cNvCxnSpPr/>
          <p:nvPr/>
        </p:nvCxnSpPr>
        <p:spPr>
          <a:xfrm flipH="1">
            <a:off x="6108173" y="91540"/>
            <a:ext cx="6080650" cy="6080660"/>
          </a:xfrm>
          <a:prstGeom prst="straightConnector1">
            <a:avLst/>
          </a:prstGeom>
          <a:noFill/>
          <a:ln w="12701" cap="rnd">
            <a:solidFill>
              <a:srgbClr val="FFFFFF"/>
            </a:solidFill>
            <a:prstDash val="solid"/>
            <a:miter/>
          </a:ln>
        </p:spPr>
      </p:cxnSp>
      <p:cxnSp>
        <p:nvCxnSpPr>
          <p:cNvPr id="9" name="Straight Connector 18">
            <a:extLst>
              <a:ext uri="{FF2B5EF4-FFF2-40B4-BE49-F238E27FC236}">
                <a16:creationId xmlns:a16="http://schemas.microsoft.com/office/drawing/2014/main" id="{EAA1C927-663E-49A4-8D08-BB26CAFF71AB}"/>
              </a:ext>
            </a:extLst>
          </p:cNvPr>
          <p:cNvCxnSpPr/>
          <p:nvPr/>
        </p:nvCxnSpPr>
        <p:spPr>
          <a:xfrm flipH="1">
            <a:off x="7235820" y="228600"/>
            <a:ext cx="4953003" cy="4953003"/>
          </a:xfrm>
          <a:prstGeom prst="straightConnector1">
            <a:avLst/>
          </a:prstGeom>
          <a:noFill/>
          <a:ln w="12701" cap="rnd">
            <a:solidFill>
              <a:srgbClr val="FFFFFF"/>
            </a:solidFill>
            <a:prstDash val="solid"/>
            <a:miter/>
          </a:ln>
        </p:spPr>
      </p:cxnSp>
      <p:cxnSp>
        <p:nvCxnSpPr>
          <p:cNvPr id="10" name="Straight Connector 20">
            <a:extLst>
              <a:ext uri="{FF2B5EF4-FFF2-40B4-BE49-F238E27FC236}">
                <a16:creationId xmlns:a16="http://schemas.microsoft.com/office/drawing/2014/main" id="{A168D424-DF68-417A-A9CA-1784D4FF139C}"/>
              </a:ext>
            </a:extLst>
          </p:cNvPr>
          <p:cNvCxnSpPr/>
          <p:nvPr/>
        </p:nvCxnSpPr>
        <p:spPr>
          <a:xfrm flipH="1">
            <a:off x="7335838" y="32278"/>
            <a:ext cx="4852985" cy="4852986"/>
          </a:xfrm>
          <a:prstGeom prst="straightConnector1">
            <a:avLst/>
          </a:prstGeom>
          <a:noFill/>
          <a:ln w="31747" cap="rnd">
            <a:solidFill>
              <a:srgbClr val="FFFFFF"/>
            </a:solidFill>
            <a:prstDash val="solid"/>
            <a:miter/>
          </a:ln>
        </p:spPr>
      </p:cxnSp>
      <p:cxnSp>
        <p:nvCxnSpPr>
          <p:cNvPr id="11" name="Straight Connector 22">
            <a:extLst>
              <a:ext uri="{FF2B5EF4-FFF2-40B4-BE49-F238E27FC236}">
                <a16:creationId xmlns:a16="http://schemas.microsoft.com/office/drawing/2014/main" id="{9F509ADE-0913-4879-B96C-3390700A7657}"/>
              </a:ext>
            </a:extLst>
          </p:cNvPr>
          <p:cNvCxnSpPr/>
          <p:nvPr/>
        </p:nvCxnSpPr>
        <p:spPr>
          <a:xfrm flipH="1">
            <a:off x="7845423" y="609603"/>
            <a:ext cx="4343400" cy="4343400"/>
          </a:xfrm>
          <a:prstGeom prst="straightConnector1">
            <a:avLst/>
          </a:prstGeom>
          <a:noFill/>
          <a:ln w="31747" cap="rnd">
            <a:solidFill>
              <a:srgbClr val="FFFFFF"/>
            </a:solidFill>
            <a:prstDash val="solid"/>
            <a:miter/>
          </a:ln>
        </p:spPr>
      </p:cxnSp>
    </p:spTree>
    <p:extLst>
      <p:ext uri="{BB962C8B-B14F-4D97-AF65-F5344CB8AC3E}">
        <p14:creationId xmlns:p14="http://schemas.microsoft.com/office/powerpoint/2010/main" val="2149419482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FACC3-DC2F-475A-B516-7F46123CEDB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F6E2B8-E226-494C-8402-E43B564E3970}"/>
              </a:ext>
            </a:extLst>
          </p:cNvPr>
          <p:cNvSpPr txBox="1">
            <a:spLocks noGrp="1"/>
          </p:cNvSpPr>
          <p:nvPr>
            <p:ph type="pic" idx="4294967295"/>
          </p:nvPr>
        </p:nvSpPr>
        <p:spPr>
          <a:xfrm>
            <a:off x="685800" y="533396"/>
            <a:ext cx="10818815" cy="3124203"/>
          </a:xfrm>
          <a:ln w="15873">
            <a:solidFill>
              <a:srgbClr val="FFFFFF">
                <a:alpha val="40000"/>
              </a:srgbClr>
            </a:solidFill>
            <a:prstDash val="solid"/>
          </a:ln>
        </p:spPr>
        <p:txBody>
          <a:bodyPr anchor="t" anchorCtr="1"/>
          <a:lstStyle>
            <a:lvl1pPr marL="0" indent="0" algn="ctr">
              <a:spcBef>
                <a:spcPts val="400"/>
              </a:spcBef>
              <a:buNone/>
              <a:defRPr sz="1600"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3B8FF21D-87E6-4880-8E7A-B7EBBF827E66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914400" y="3843863"/>
            <a:ext cx="8304205" cy="457200"/>
          </a:xfrm>
        </p:spPr>
        <p:txBody>
          <a:bodyPr anchor="t"/>
          <a:lstStyle>
            <a:lvl1pPr marL="0" indent="0">
              <a:spcBef>
                <a:spcPts val="400"/>
              </a:spcBef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21DFBB2F-CE2A-4EAE-8047-43A60A630FA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7BC99F9-AB79-4CD6-B148-14ABF0D74FC4}" type="datetime1">
              <a:rPr lang="en-US"/>
              <a:pPr lvl="0"/>
              <a:t>9/2/2021</a:t>
            </a:fld>
            <a:endParaRPr lang="en-US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595E6935-C182-4985-B810-48CAFC6A414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8158EBEA-CF88-4709-BC0B-59486FFF995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0635EF2-91A0-4D9C-95DD-F9FF880C98C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84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E402E-394E-4B1E-914D-5C32F473435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4208" y="685800"/>
            <a:ext cx="10058400" cy="2743200"/>
          </a:xfrm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2B709C-F1D2-4FF5-B7F3-6B2DE948935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84208" y="4114800"/>
            <a:ext cx="8535988" cy="187960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EEDB8D-0B67-4F1A-A329-42223A8C7EF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5380435-383C-4401-9B00-A4FE5EC74DCB}" type="datetime1">
              <a:rPr lang="en-US"/>
              <a:pPr lvl="0"/>
              <a:t>9/2/2021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D4244D-06C8-41FB-A96C-FC9C14018E6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B39A4E-5621-4FA6-BB50-A8615BFB5C2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BCA3756-2532-4CC3-B783-0D82DCC71AD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311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9A504-1447-4AA5-8123-AB769707B1A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41408" y="685800"/>
            <a:ext cx="9144000" cy="2743200"/>
          </a:xfrm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81BE6A69-FA9F-4F3D-8295-8EF21E1343E4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446215" y="3429000"/>
            <a:ext cx="8534396" cy="38100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EFC6EA7E-C06C-46F8-AB38-4FCB787C993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84208" y="4301063"/>
            <a:ext cx="8534396" cy="168486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2AAF060-8DEA-4F96-B3E3-A3ED923949F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0BD32CD-7E35-4371-B4B2-1D0446DB7940}" type="datetime1">
              <a:rPr lang="en-US"/>
              <a:pPr lvl="0"/>
              <a:t>9/2/2021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F3408D8-703A-4C80-BEE7-7EA9211422C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339EAD0-C325-4565-91D0-E6CC5ECEAAE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64C0C16-19D0-472F-A311-24FA4B5F3135}" type="slidenum">
              <a:t>‹#›</a:t>
            </a:fld>
            <a:endParaRPr lang="en-US"/>
          </a:p>
        </p:txBody>
      </p:sp>
      <p:sp>
        <p:nvSpPr>
          <p:cNvPr id="8" name="TextBox 13">
            <a:extLst>
              <a:ext uri="{FF2B5EF4-FFF2-40B4-BE49-F238E27FC236}">
                <a16:creationId xmlns:a16="http://schemas.microsoft.com/office/drawing/2014/main" id="{0A9498BF-B1AA-4130-A721-53723F426C22}"/>
              </a:ext>
            </a:extLst>
          </p:cNvPr>
          <p:cNvSpPr txBox="1"/>
          <p:nvPr/>
        </p:nvSpPr>
        <p:spPr>
          <a:xfrm>
            <a:off x="531815" y="812224"/>
            <a:ext cx="609603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“</a:t>
            </a:r>
          </a:p>
        </p:txBody>
      </p:sp>
      <p:sp>
        <p:nvSpPr>
          <p:cNvPr id="9" name="TextBox 14">
            <a:extLst>
              <a:ext uri="{FF2B5EF4-FFF2-40B4-BE49-F238E27FC236}">
                <a16:creationId xmlns:a16="http://schemas.microsoft.com/office/drawing/2014/main" id="{0F0151DD-CDD0-44C3-A7D5-6446D8FE7F36}"/>
              </a:ext>
            </a:extLst>
          </p:cNvPr>
          <p:cNvSpPr txBox="1"/>
          <p:nvPr/>
        </p:nvSpPr>
        <p:spPr>
          <a:xfrm>
            <a:off x="10285408" y="2768602"/>
            <a:ext cx="609603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74735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B14C5-E717-4F07-8446-40E899352FE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4208" y="3429000"/>
            <a:ext cx="8534396" cy="16974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802CEB-7668-491C-A26F-13C2BFD7DA16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84208" y="5132984"/>
            <a:ext cx="8535988" cy="860395"/>
          </a:xfrm>
        </p:spPr>
        <p:txBody>
          <a:bodyPr anchor="t"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3E9BE8-7619-4FE7-AD10-11527C3A55B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148E5D6-6C7E-4242-97D9-060B20820335}" type="datetime1">
              <a:rPr lang="en-US"/>
              <a:pPr lvl="0"/>
              <a:t>9/2/2021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BEA31E-7DC9-45E0-BF48-3CF58DD6E83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F2A83-0369-4D1A-8EE5-CFFF526C2ED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7461F7F-FA90-4C61-B4A5-0032D14BED0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188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2A208-800C-4BE7-BDF4-FF5AB52F6CD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41408" y="685800"/>
            <a:ext cx="9144000" cy="2743200"/>
          </a:xfrm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B6593A72-A2D1-4AEA-A064-27E471A7E0D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84208" y="3928536"/>
            <a:ext cx="8534396" cy="1049868"/>
          </a:xfrm>
        </p:spPr>
        <p:txBody>
          <a:bodyPr anchor="b"/>
          <a:lstStyle>
            <a:lvl1pPr marL="0">
              <a:spcBef>
                <a:spcPts val="0"/>
              </a:spcBef>
              <a:buNone/>
              <a:defRPr sz="2400" cap="all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CCAFE2B8-F5A6-4AA7-A9B1-A4096C6EB069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84208" y="4978395"/>
            <a:ext cx="8534396" cy="1015998"/>
          </a:xfrm>
        </p:spPr>
        <p:txBody>
          <a:bodyPr anchor="t"/>
          <a:lstStyle>
            <a:lvl1pPr marL="0" indent="0">
              <a:spcBef>
                <a:spcPts val="400"/>
              </a:spcBef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2250054-6F2C-4258-8AB1-676982FF25E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F2992D4-1999-4A78-9288-999C3893A17C}" type="datetime1">
              <a:rPr lang="en-US"/>
              <a:pPr lvl="0"/>
              <a:t>9/2/2021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4052CA8-07A3-4B14-975E-C54FA23C5F0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C41E603-3667-471D-9DD6-F126DB7BF8C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154F33E-0656-4771-99DD-7F5C08B8426F}" type="slidenum">
              <a:t>‹#›</a:t>
            </a:fld>
            <a:endParaRPr lang="en-US"/>
          </a:p>
        </p:txBody>
      </p:sp>
      <p:sp>
        <p:nvSpPr>
          <p:cNvPr id="8" name="TextBox 10">
            <a:extLst>
              <a:ext uri="{FF2B5EF4-FFF2-40B4-BE49-F238E27FC236}">
                <a16:creationId xmlns:a16="http://schemas.microsoft.com/office/drawing/2014/main" id="{CEB8E26E-DF70-4566-9B42-F7B00468F64E}"/>
              </a:ext>
            </a:extLst>
          </p:cNvPr>
          <p:cNvSpPr txBox="1"/>
          <p:nvPr/>
        </p:nvSpPr>
        <p:spPr>
          <a:xfrm>
            <a:off x="531815" y="812224"/>
            <a:ext cx="609603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“</a:t>
            </a:r>
          </a:p>
        </p:txBody>
      </p:sp>
      <p:sp>
        <p:nvSpPr>
          <p:cNvPr id="9" name="TextBox 11">
            <a:extLst>
              <a:ext uri="{FF2B5EF4-FFF2-40B4-BE49-F238E27FC236}">
                <a16:creationId xmlns:a16="http://schemas.microsoft.com/office/drawing/2014/main" id="{B7855B74-D239-40BC-B763-8B79F3827FA7}"/>
              </a:ext>
            </a:extLst>
          </p:cNvPr>
          <p:cNvSpPr txBox="1"/>
          <p:nvPr/>
        </p:nvSpPr>
        <p:spPr>
          <a:xfrm>
            <a:off x="10285408" y="2768602"/>
            <a:ext cx="609603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533735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AF3EA-2697-46A7-9EE9-1D07DCA2052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4208" y="685800"/>
            <a:ext cx="10058400" cy="2743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EC1A9619-8463-4EAC-8B44-4DDAB34AF96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84208" y="3928536"/>
            <a:ext cx="8534396" cy="838203"/>
          </a:xfrm>
        </p:spPr>
        <p:txBody>
          <a:bodyPr anchor="b"/>
          <a:lstStyle>
            <a:lvl1pPr marL="0">
              <a:spcBef>
                <a:spcPts val="0"/>
              </a:spcBef>
              <a:buNone/>
              <a:defRPr sz="2400" cap="all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C6854153-958D-4C1A-861E-F4EE53FA5D94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84208" y="4766730"/>
            <a:ext cx="8534396" cy="1227664"/>
          </a:xfrm>
        </p:spPr>
        <p:txBody>
          <a:bodyPr anchor="t"/>
          <a:lstStyle>
            <a:lvl1pPr marL="0" indent="0">
              <a:spcBef>
                <a:spcPts val="400"/>
              </a:spcBef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2E83858-91E6-4117-9C5C-62F1D085E22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247DFFA-A88B-4AFF-86D6-D1D04CB1AD8F}" type="datetime1">
              <a:rPr lang="en-US"/>
              <a:pPr lvl="0"/>
              <a:t>9/2/2021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95956FD-00FC-4626-AF33-2924C15C457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EEC1258-76C7-4A44-81A3-C0700754EAB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BE5FC91-73A9-4C78-B299-81350363DA0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312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2CBB4-929F-4601-AD2D-E87792DBCF6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4C7038-240A-4731-85A6-C61590E959A7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465A56-713C-4076-A54C-C2A07825ADD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3B47B4A-852D-4E1B-B457-4CA4423E6FD6}" type="datetime1">
              <a:rPr lang="en-US"/>
              <a:pPr lvl="0"/>
              <a:t>9/2/2021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4ED745-EA37-4AE5-AEB5-746C928493D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4AF222-12B9-4A0E-9751-ADAFE1C0DC4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31330D8-5A8F-41B9-8CF1-1D46244F1F6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7897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3E06CF-2D3C-4B18-A131-2EF5733564F7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685208" y="685800"/>
            <a:ext cx="2057400" cy="4572000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25CF86-55EF-443A-A4DA-A1C1D8101B70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4" cy="5308604"/>
          </a:xfrm>
        </p:spPr>
        <p:txBody>
          <a:bodyPr vert="eaVert" anchor="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D36BC9-A188-4316-B191-A080E6538D4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37637F8-C8E0-4595-A52C-C7D69F00BDA8}" type="datetime1">
              <a:rPr lang="en-US"/>
              <a:pPr lvl="0"/>
              <a:t>9/2/2021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0D6DFF-138A-4D62-ABB2-E96CA00F108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BA30DA-AEBE-4172-A5A0-E9BDB31EF8F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5DEC133-BC61-4A83-894C-026EF0CF401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379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02D39-0241-4ED1-AE03-D519DDD7368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45FE48-88DA-4FF3-B591-04C9110433F7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4F4E01-86A1-445C-A239-329E687E7C6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AAD7622-73BD-4E82-B68E-64A97ACD8652}" type="datetime1">
              <a:rPr lang="en-US"/>
              <a:pPr lvl="0"/>
              <a:t>9/2/2021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5EC19B-57A3-4D61-B2DF-7484C337AEC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EF11E-EEDB-474A-B887-FC82ED34891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D7A8A9D-5B24-4804-8101-B72D7C88629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152615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FABD2-0C0C-4F03-B28D-42D83E0BC6F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4208" y="2006595"/>
            <a:ext cx="8534396" cy="2281601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068EAE-695F-46E1-AB4C-EE32EDF2735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4208" y="4495803"/>
            <a:ext cx="8534396" cy="1498601"/>
          </a:xfrm>
        </p:spPr>
        <p:txBody>
          <a:bodyPr anchor="t"/>
          <a:lstStyle>
            <a:lvl1pPr marL="0" indent="0">
              <a:spcBef>
                <a:spcPts val="400"/>
              </a:spcBef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97CDA6-A39E-400C-8B7C-641B54B47D4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C270E29-6739-4FB1-8569-9D968F91555A}" type="datetime1">
              <a:rPr lang="en-US"/>
              <a:pPr lvl="0"/>
              <a:t>9/2/2021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ACE884-CD59-4BA4-82E0-4FFBA6C2B92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F070C5-527A-4508-AEC7-DDB54BEDA64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D14E1A7-BB90-4615-BB42-FEC773CE477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54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8C4BE-543A-4A6D-AA61-9AC9E962743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E502A7-E3AA-4E38-8BCA-D620A5418A5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84208" y="685800"/>
            <a:ext cx="4937659" cy="361526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D70BB2-7BE6-4A68-B25E-15726DCAC390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5808131" y="685800"/>
            <a:ext cx="4934477" cy="361526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727D09-CCFE-4E82-B69C-C2516BB23E4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52EDA0C-9D08-443E-B418-D0C3D6F579C7}" type="datetime1">
              <a:rPr lang="en-US"/>
              <a:pPr lvl="0"/>
              <a:t>9/2/2021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3478B4-A4A1-416D-B5BF-1D07AAE3C55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EDCBE6-5469-48AC-99C3-638631D9E54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05E926F-B4B6-42E8-88C4-6ACA76D94B7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414948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78882-98FD-4048-B37C-73B73F2A64C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18716D-6D7E-4F2C-8013-3BCFD2AC7E6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72080" y="685800"/>
            <a:ext cx="4649788" cy="576264"/>
          </a:xfrm>
        </p:spPr>
        <p:txBody>
          <a:bodyPr anchor="b">
            <a:noAutofit/>
          </a:bodyPr>
          <a:lstStyle>
            <a:lvl1pPr marL="0" indent="0">
              <a:spcBef>
                <a:spcPts val="700"/>
              </a:spcBef>
              <a:buNone/>
              <a:defRPr sz="28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9DC9F2-938F-4498-99C2-D2AC37CEFB01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84208" y="1270531"/>
            <a:ext cx="4937659" cy="3030541"/>
          </a:xfrm>
        </p:spPr>
        <p:txBody>
          <a:bodyPr anchor="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8C7E70-5FC0-478B-A719-C0BBE2E69C52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079068" y="685800"/>
            <a:ext cx="4665131" cy="576264"/>
          </a:xfrm>
        </p:spPr>
        <p:txBody>
          <a:bodyPr anchor="b">
            <a:noAutofit/>
          </a:bodyPr>
          <a:lstStyle>
            <a:lvl1pPr marL="0" indent="0">
              <a:spcBef>
                <a:spcPts val="700"/>
              </a:spcBef>
              <a:buNone/>
              <a:defRPr sz="28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BFC6A6-844B-4238-82D0-5DC971EE3BCF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5806540" y="1262064"/>
            <a:ext cx="4929192" cy="3030541"/>
          </a:xfrm>
        </p:spPr>
        <p:txBody>
          <a:bodyPr anchor="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A317A5-F3F1-466C-AA53-58C9917FC69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5E47FD7-276E-4850-B325-8393DD867EC7}" type="datetime1">
              <a:rPr lang="en-US"/>
              <a:pPr lvl="0"/>
              <a:t>9/2/2021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F6EE3D-FAC0-49CC-9920-B78B4F1BA91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6C2F6F-D774-45A2-93E6-6602154218A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85B400A-1BF6-479D-A651-EF44FBD38B0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26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D3B34-EBAA-4556-8F96-5F2A082C9A0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0132F1-70F4-4D43-A714-56F91493D02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E0679D3-9E6E-4B8F-9B65-842FF5B74C27}" type="datetime1">
              <a:rPr lang="en-US"/>
              <a:pPr lvl="0"/>
              <a:t>9/2/2021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7DAC87-12D0-4A1C-B817-A11FCDA02A3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7D8CD0-369E-4DEF-B195-ED108246185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1F6F217-4FFB-4B28-951B-493571E8DED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376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F991A8-CF98-47E1-9FB9-1577F3F98A6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DAA2FD9-DBF2-4C89-8DC5-717B2D1DAD8F}" type="datetime1">
              <a:rPr lang="en-US"/>
              <a:pPr lvl="0"/>
              <a:t>9/2/2021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9BC5E7-D5CA-4C2F-99A9-9DDE105699F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D662DE-3739-43A2-A309-8DED63906B7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518D0A2-D182-4B2B-8FBC-2F67C7AFC05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159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5AF74-577A-4FC0-8DA9-ECC89661FAD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085008" y="685800"/>
            <a:ext cx="3657600" cy="1371600"/>
          </a:xfrm>
        </p:spPr>
        <p:txBody>
          <a:bodyPr anchor="b"/>
          <a:lstStyle>
            <a:lvl1pPr>
              <a:defRPr sz="24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61600B-985A-41EF-BC55-2F876CF752D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84208" y="685800"/>
            <a:ext cx="5943600" cy="530860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F5000F-D44A-425A-B164-EC5A546F19DC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7085008" y="2209803"/>
            <a:ext cx="3657600" cy="2091269"/>
          </a:xfrm>
        </p:spPr>
        <p:txBody>
          <a:bodyPr anchor="t"/>
          <a:lstStyle>
            <a:lvl1pPr marL="0" indent="0">
              <a:spcBef>
                <a:spcPts val="400"/>
              </a:spcBef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EE9FA1-656D-46D3-A3AD-86C6C4E2C6F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1743267-132B-474A-9BE5-C5B990641A18}" type="datetime1">
              <a:rPr lang="en-US"/>
              <a:pPr lvl="0"/>
              <a:t>9/2/2021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C86155-BD80-4855-9D91-55AAB88DA50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A681EF-0E55-430E-BEE0-944E1CDF6E1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A7EC2E2-1429-428E-B05C-9BDA33B1524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177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3911C-0714-4960-9DB2-2A5539953AB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722811" y="1447796"/>
            <a:ext cx="6019796" cy="1143000"/>
          </a:xfrm>
        </p:spPr>
        <p:txBody>
          <a:bodyPr anchor="b"/>
          <a:lstStyle>
            <a:lvl1pPr>
              <a:defRPr sz="28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C32ADE-2633-4A28-9483-21B3A48C6CA9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989015" y="914400"/>
            <a:ext cx="3280976" cy="4572000"/>
          </a:xfrm>
          <a:ln w="15873">
            <a:solidFill>
              <a:srgbClr val="FFFFFF">
                <a:alpha val="40000"/>
              </a:srgbClr>
            </a:solidFill>
            <a:prstDash val="solid"/>
          </a:ln>
        </p:spPr>
        <p:txBody>
          <a:bodyPr anchor="t" anchorCtr="1"/>
          <a:lstStyle>
            <a:lvl1pPr marL="0" indent="0" algn="ctr">
              <a:spcBef>
                <a:spcPts val="400"/>
              </a:spcBef>
              <a:buNone/>
              <a:defRPr sz="1600"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873F4F-71BB-49C2-8653-56E693784D68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4722811" y="2777069"/>
            <a:ext cx="6021388" cy="2048932"/>
          </a:xfrm>
        </p:spPr>
        <p:txBody>
          <a:bodyPr anchor="t"/>
          <a:lstStyle>
            <a:lvl1pPr marL="0" indent="0">
              <a:spcBef>
                <a:spcPts val="400"/>
              </a:spcBef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FD2E3C-0690-4012-8A73-D529091BF8C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1503D4F-F2AB-408A-91A8-62E74E6E3D61}" type="datetime1">
              <a:rPr lang="en-US"/>
              <a:pPr lvl="0"/>
              <a:t>9/2/2021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1F1FB2-35CD-4070-9841-B189CED2200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EAC679-37A5-4F42-B5C1-983A8DB7F3C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DE13DDF-B55B-4A99-BC04-3C7F0BF4F34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181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64D4EF"/>
            </a:gs>
            <a:gs pos="100000">
              <a:srgbClr val="06588E"/>
            </a:gs>
          </a:gsLst>
          <a:lin ang="612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>
            <a:extLst>
              <a:ext uri="{FF2B5EF4-FFF2-40B4-BE49-F238E27FC236}">
                <a16:creationId xmlns:a16="http://schemas.microsoft.com/office/drawing/2014/main" id="{A6482022-C218-4DA8-B856-79A2514F6845}"/>
              </a:ext>
            </a:extLst>
          </p:cNvPr>
          <p:cNvGrpSpPr/>
          <p:nvPr/>
        </p:nvGrpSpPr>
        <p:grpSpPr>
          <a:xfrm>
            <a:off x="9206965" y="2963332"/>
            <a:ext cx="2981858" cy="3208868"/>
            <a:chOff x="9206965" y="2963332"/>
            <a:chExt cx="2981858" cy="3208868"/>
          </a:xfrm>
        </p:grpSpPr>
        <p:cxnSp>
          <p:nvCxnSpPr>
            <p:cNvPr id="3" name="Straight Connector 7">
              <a:extLst>
                <a:ext uri="{FF2B5EF4-FFF2-40B4-BE49-F238E27FC236}">
                  <a16:creationId xmlns:a16="http://schemas.microsoft.com/office/drawing/2014/main" id="{FFC08D34-BD2C-4742-ADE3-D82F19477A62}"/>
                </a:ext>
              </a:extLst>
            </p:cNvPr>
            <p:cNvCxnSpPr/>
            <p:nvPr/>
          </p:nvCxnSpPr>
          <p:spPr>
            <a:xfrm flipH="1">
              <a:off x="11276015" y="2963332"/>
              <a:ext cx="912808" cy="912809"/>
            </a:xfrm>
            <a:prstGeom prst="straightConnector1">
              <a:avLst/>
            </a:prstGeom>
            <a:noFill/>
            <a:ln w="9528" cap="rnd">
              <a:solidFill>
                <a:srgbClr val="FFFFFF"/>
              </a:solidFill>
              <a:prstDash val="solid"/>
              <a:miter/>
            </a:ln>
          </p:spPr>
        </p:cxnSp>
        <p:cxnSp>
          <p:nvCxnSpPr>
            <p:cNvPr id="4" name="Straight Connector 8">
              <a:extLst>
                <a:ext uri="{FF2B5EF4-FFF2-40B4-BE49-F238E27FC236}">
                  <a16:creationId xmlns:a16="http://schemas.microsoft.com/office/drawing/2014/main" id="{ABC4D6C9-369D-4AF8-9667-D9DDB20F3D19}"/>
                </a:ext>
              </a:extLst>
            </p:cNvPr>
            <p:cNvCxnSpPr/>
            <p:nvPr/>
          </p:nvCxnSpPr>
          <p:spPr>
            <a:xfrm flipH="1">
              <a:off x="9206965" y="3190341"/>
              <a:ext cx="2981858" cy="2981859"/>
            </a:xfrm>
            <a:prstGeom prst="straightConnector1">
              <a:avLst/>
            </a:prstGeom>
            <a:noFill/>
            <a:ln w="9528" cap="rnd">
              <a:solidFill>
                <a:srgbClr val="FFFFFF"/>
              </a:solidFill>
              <a:prstDash val="solid"/>
              <a:miter/>
            </a:ln>
          </p:spPr>
        </p:cxnSp>
        <p:cxnSp>
          <p:nvCxnSpPr>
            <p:cNvPr id="5" name="Straight Connector 9">
              <a:extLst>
                <a:ext uri="{FF2B5EF4-FFF2-40B4-BE49-F238E27FC236}">
                  <a16:creationId xmlns:a16="http://schemas.microsoft.com/office/drawing/2014/main" id="{43E58258-405D-4DA9-8479-DF2F8FF088D3}"/>
                </a:ext>
              </a:extLst>
            </p:cNvPr>
            <p:cNvCxnSpPr/>
            <p:nvPr/>
          </p:nvCxnSpPr>
          <p:spPr>
            <a:xfrm flipH="1">
              <a:off x="10292294" y="3285064"/>
              <a:ext cx="1896529" cy="1896539"/>
            </a:xfrm>
            <a:prstGeom prst="straightConnector1">
              <a:avLst/>
            </a:prstGeom>
            <a:noFill/>
            <a:ln w="9528" cap="rnd">
              <a:solidFill>
                <a:srgbClr val="FFFFFF"/>
              </a:solidFill>
              <a:prstDash val="solid"/>
              <a:miter/>
            </a:ln>
          </p:spPr>
        </p:cxnSp>
        <p:cxnSp>
          <p:nvCxnSpPr>
            <p:cNvPr id="6" name="Straight Connector 10">
              <a:extLst>
                <a:ext uri="{FF2B5EF4-FFF2-40B4-BE49-F238E27FC236}">
                  <a16:creationId xmlns:a16="http://schemas.microsoft.com/office/drawing/2014/main" id="{B02D79CD-BA70-4EBE-AA78-53D12E9F481B}"/>
                </a:ext>
              </a:extLst>
            </p:cNvPr>
            <p:cNvCxnSpPr/>
            <p:nvPr/>
          </p:nvCxnSpPr>
          <p:spPr>
            <a:xfrm flipH="1">
              <a:off x="10443106" y="3131079"/>
              <a:ext cx="1745717" cy="1745717"/>
            </a:xfrm>
            <a:prstGeom prst="straightConnector1">
              <a:avLst/>
            </a:prstGeom>
            <a:noFill/>
            <a:ln w="28575" cap="rnd">
              <a:solidFill>
                <a:srgbClr val="FFFFFF"/>
              </a:solidFill>
              <a:prstDash val="solid"/>
              <a:miter/>
            </a:ln>
          </p:spPr>
        </p:cxnSp>
        <p:cxnSp>
          <p:nvCxnSpPr>
            <p:cNvPr id="7" name="Straight Connector 11">
              <a:extLst>
                <a:ext uri="{FF2B5EF4-FFF2-40B4-BE49-F238E27FC236}">
                  <a16:creationId xmlns:a16="http://schemas.microsoft.com/office/drawing/2014/main" id="{06523D4E-F901-46C3-97FD-36D0C1CEF955}"/>
                </a:ext>
              </a:extLst>
            </p:cNvPr>
            <p:cNvCxnSpPr/>
            <p:nvPr/>
          </p:nvCxnSpPr>
          <p:spPr>
            <a:xfrm flipH="1">
              <a:off x="10918822" y="3683002"/>
              <a:ext cx="1270001" cy="1270001"/>
            </a:xfrm>
            <a:prstGeom prst="straightConnector1">
              <a:avLst/>
            </a:prstGeom>
            <a:noFill/>
            <a:ln w="28575" cap="rnd">
              <a:solidFill>
                <a:srgbClr val="FFFFFF"/>
              </a:solidFill>
              <a:prstDash val="solid"/>
              <a:miter/>
            </a:ln>
          </p:spPr>
        </p:cxnSp>
      </p:grp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01F4D0E6-8308-4CBF-9F48-693DCFFDA2E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4208" y="4487335"/>
            <a:ext cx="8534396" cy="150706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2876536C-1F37-4069-A8EE-9C7908DB80A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4208" y="685800"/>
            <a:ext cx="8534396" cy="36152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F5C51B18-5691-440F-8098-74C744F5FB27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9904415" y="6172200"/>
            <a:ext cx="1600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000" b="0" i="0" u="none" strike="noStrike" kern="1200" cap="none" spc="0" baseline="0">
                <a:solidFill>
                  <a:srgbClr val="0A304A"/>
                </a:solidFill>
                <a:uFillTx/>
                <a:latin typeface="Century Gothic"/>
              </a:defRPr>
            </a:lvl1pPr>
          </a:lstStyle>
          <a:p>
            <a:pPr lvl="0"/>
            <a:fld id="{A68279DA-F1F6-43C6-A4B0-A7783570708C}" type="datetime1">
              <a:rPr lang="en-US"/>
              <a:pPr lvl="0"/>
              <a:t>9/2/2021</a:t>
            </a:fld>
            <a:endParaRPr 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DC022860-3772-4B23-8ED8-A3FEF21BE44F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684208" y="6172200"/>
            <a:ext cx="7543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000" b="0" i="0" u="none" strike="noStrike" kern="1200" cap="none" spc="0" baseline="0">
                <a:solidFill>
                  <a:srgbClr val="0A304A"/>
                </a:solidFill>
                <a:uFillTx/>
                <a:latin typeface="Century Gothic"/>
              </a:defRPr>
            </a:lvl1pPr>
          </a:lstStyle>
          <a:p>
            <a:pPr lvl="0"/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6858C8C7-6952-4379-BFC5-46FD471CE37F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10363196" y="5578470"/>
            <a:ext cx="1142241" cy="66992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3200" b="0" i="0" u="none" strike="noStrike" kern="1200" cap="none" spc="0" baseline="0">
                <a:solidFill>
                  <a:srgbClr val="0A304A"/>
                </a:solidFill>
                <a:uFillTx/>
                <a:latin typeface="Century Gothic"/>
              </a:defRPr>
            </a:lvl1pPr>
          </a:lstStyle>
          <a:p>
            <a:pPr lvl="0"/>
            <a:fld id="{1B6B9A32-6935-4457-AA32-24A0D1C77451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xStyles>
    <p:titleStyle>
      <a:lvl1pPr marL="0" marR="0" lvl="0" indent="0" algn="l" defTabSz="4572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3600" b="0" i="0" u="none" strike="noStrike" kern="1200" cap="all" spc="0" baseline="0">
          <a:solidFill>
            <a:srgbClr val="FFFFFF"/>
          </a:solidFill>
          <a:uFillTx/>
          <a:latin typeface="Century Gothic"/>
        </a:defRPr>
      </a:lvl1pPr>
    </p:titleStyle>
    <p:bodyStyle>
      <a:lvl1pPr marL="285750" marR="0" lvl="0" indent="-285750" algn="l" defTabSz="457200" rtl="0" fontAlgn="auto" hangingPunct="1">
        <a:lnSpc>
          <a:spcPct val="100000"/>
        </a:lnSpc>
        <a:spcBef>
          <a:spcPts val="500"/>
        </a:spcBef>
        <a:spcAft>
          <a:spcPts val="600"/>
        </a:spcAft>
        <a:buClr>
          <a:srgbClr val="FFFFFF"/>
        </a:buClr>
        <a:buSzPct val="80000"/>
        <a:buFont typeface="Wingdings 3" pitchFamily="18"/>
        <a:buChar char=""/>
        <a:tabLst/>
        <a:defRPr lang="en-US" sz="2000" b="0" i="0" u="none" strike="noStrike" kern="1200" cap="none" spc="0" baseline="0">
          <a:solidFill>
            <a:srgbClr val="0F496F"/>
          </a:solidFill>
          <a:uFillTx/>
          <a:latin typeface="Century Gothic"/>
        </a:defRPr>
      </a:lvl1pPr>
      <a:lvl2pPr marL="742950" marR="0" lvl="1" indent="-285750" algn="l" defTabSz="457200" rtl="0" fontAlgn="auto" hangingPunct="1">
        <a:lnSpc>
          <a:spcPct val="100000"/>
        </a:lnSpc>
        <a:spcBef>
          <a:spcPts val="400"/>
        </a:spcBef>
        <a:spcAft>
          <a:spcPts val="600"/>
        </a:spcAft>
        <a:buClr>
          <a:srgbClr val="FFFFFF"/>
        </a:buClr>
        <a:buSzPct val="80000"/>
        <a:buFont typeface="Wingdings 3" pitchFamily="18"/>
        <a:buChar char=""/>
        <a:tabLst/>
        <a:defRPr lang="en-US" sz="1800" b="0" i="0" u="none" strike="noStrike" kern="1200" cap="none" spc="0" baseline="0">
          <a:solidFill>
            <a:srgbClr val="0F496F"/>
          </a:solidFill>
          <a:uFillTx/>
          <a:latin typeface="Century Gothic"/>
        </a:defRPr>
      </a:lvl2pPr>
      <a:lvl3pPr marL="1200150" marR="0" lvl="2" indent="-285750" algn="l" defTabSz="457200" rtl="0" fontAlgn="auto" hangingPunct="1">
        <a:lnSpc>
          <a:spcPct val="100000"/>
        </a:lnSpc>
        <a:spcBef>
          <a:spcPts val="400"/>
        </a:spcBef>
        <a:spcAft>
          <a:spcPts val="600"/>
        </a:spcAft>
        <a:buClr>
          <a:srgbClr val="FFFFFF"/>
        </a:buClr>
        <a:buSzPct val="80000"/>
        <a:buFont typeface="Wingdings 3" pitchFamily="18"/>
        <a:buChar char=""/>
        <a:tabLst/>
        <a:defRPr lang="en-US" sz="1600" b="0" i="0" u="none" strike="noStrike" kern="1200" cap="none" spc="0" baseline="0">
          <a:solidFill>
            <a:srgbClr val="0F496F"/>
          </a:solidFill>
          <a:uFillTx/>
          <a:latin typeface="Century Gothic"/>
        </a:defRPr>
      </a:lvl3pPr>
      <a:lvl4pPr marL="1543050" marR="0" lvl="3" indent="-171450" algn="l" defTabSz="457200" rtl="0" fontAlgn="auto" hangingPunct="1">
        <a:lnSpc>
          <a:spcPct val="100000"/>
        </a:lnSpc>
        <a:spcBef>
          <a:spcPts val="300"/>
        </a:spcBef>
        <a:spcAft>
          <a:spcPts val="600"/>
        </a:spcAft>
        <a:buClr>
          <a:srgbClr val="FFFFFF"/>
        </a:buClr>
        <a:buSzPct val="80000"/>
        <a:buFont typeface="Wingdings 3" pitchFamily="18"/>
        <a:buChar char=""/>
        <a:tabLst/>
        <a:defRPr lang="en-US" sz="1400" b="0" i="0" u="none" strike="noStrike" kern="1200" cap="none" spc="0" baseline="0">
          <a:solidFill>
            <a:srgbClr val="0F496F"/>
          </a:solidFill>
          <a:uFillTx/>
          <a:latin typeface="Century Gothic"/>
        </a:defRPr>
      </a:lvl4pPr>
      <a:lvl5pPr marL="2000250" marR="0" lvl="4" indent="-171450" algn="l" defTabSz="457200" rtl="0" fontAlgn="auto" hangingPunct="1">
        <a:lnSpc>
          <a:spcPct val="100000"/>
        </a:lnSpc>
        <a:spcBef>
          <a:spcPts val="300"/>
        </a:spcBef>
        <a:spcAft>
          <a:spcPts val="600"/>
        </a:spcAft>
        <a:buClr>
          <a:srgbClr val="FFFFFF"/>
        </a:buClr>
        <a:buSzPct val="80000"/>
        <a:buFont typeface="Wingdings 3" pitchFamily="18"/>
        <a:buChar char=""/>
        <a:tabLst/>
        <a:defRPr lang="en-US" sz="1400" b="0" i="0" u="none" strike="noStrike" kern="1200" cap="none" spc="0" baseline="0">
          <a:solidFill>
            <a:srgbClr val="0F496F"/>
          </a:solidFill>
          <a:uFillTx/>
          <a:latin typeface="Century Gothic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1DAF6-5E19-4C09-B2FB-68DB28F52E3C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02013" y="624151"/>
            <a:ext cx="8001000" cy="2971800"/>
          </a:xfrm>
        </p:spPr>
        <p:txBody>
          <a:bodyPr/>
          <a:lstStyle/>
          <a:p>
            <a:pPr lvl="0"/>
            <a:r>
              <a:rPr lang="en-US"/>
              <a:t>Mental health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DEBC3B-F871-491C-8ED0-84F623E89FC4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>
              <a:spcBef>
                <a:spcPts val="700"/>
              </a:spcBef>
            </a:pPr>
            <a:r>
              <a:rPr lang="en-GB" sz="2800"/>
              <a:t>Promoting positive mental health in the workplace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2ECE0A7-D960-4DC1-8D5A-741287B04D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013" y="624151"/>
            <a:ext cx="1402204" cy="1713128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bg>
      <p:bgPr>
        <a:gradFill>
          <a:gsLst>
            <a:gs pos="0">
              <a:srgbClr val="64D4EF"/>
            </a:gs>
            <a:gs pos="100000">
              <a:srgbClr val="06588E"/>
            </a:gs>
          </a:gsLst>
          <a:lin ang="612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>
            <a:extLst>
              <a:ext uri="{FF2B5EF4-FFF2-40B4-BE49-F238E27FC236}">
                <a16:creationId xmlns:a16="http://schemas.microsoft.com/office/drawing/2014/main" id="{746349A3-8F84-4895-AB83-508FDFDABDA9}"/>
              </a:ext>
            </a:extLst>
          </p:cNvPr>
          <p:cNvGrpSpPr/>
          <p:nvPr/>
        </p:nvGrpSpPr>
        <p:grpSpPr>
          <a:xfrm>
            <a:off x="9206965" y="2963332"/>
            <a:ext cx="2981858" cy="3208868"/>
            <a:chOff x="9206965" y="2963332"/>
            <a:chExt cx="2981858" cy="3208868"/>
          </a:xfrm>
        </p:grpSpPr>
        <p:cxnSp>
          <p:nvCxnSpPr>
            <p:cNvPr id="3" name="Straight Connector 12">
              <a:extLst>
                <a:ext uri="{FF2B5EF4-FFF2-40B4-BE49-F238E27FC236}">
                  <a16:creationId xmlns:a16="http://schemas.microsoft.com/office/drawing/2014/main" id="{39DF7D3D-6CF4-4B57-994B-EB2428D10679}"/>
                </a:ext>
              </a:extLst>
            </p:cNvPr>
            <p:cNvCxnSpPr/>
            <p:nvPr/>
          </p:nvCxnSpPr>
          <p:spPr>
            <a:xfrm flipH="1">
              <a:off x="11276015" y="2963332"/>
              <a:ext cx="912808" cy="912809"/>
            </a:xfrm>
            <a:prstGeom prst="straightConnector1">
              <a:avLst/>
            </a:prstGeom>
            <a:noFill/>
            <a:ln w="9528" cap="rnd">
              <a:solidFill>
                <a:srgbClr val="FFFFFF"/>
              </a:solidFill>
              <a:prstDash val="solid"/>
              <a:miter/>
            </a:ln>
          </p:spPr>
        </p:cxnSp>
        <p:cxnSp>
          <p:nvCxnSpPr>
            <p:cNvPr id="4" name="Straight Connector 13">
              <a:extLst>
                <a:ext uri="{FF2B5EF4-FFF2-40B4-BE49-F238E27FC236}">
                  <a16:creationId xmlns:a16="http://schemas.microsoft.com/office/drawing/2014/main" id="{CA24A0DA-55BD-43FD-B5EB-D89948ECE293}"/>
                </a:ext>
              </a:extLst>
            </p:cNvPr>
            <p:cNvCxnSpPr/>
            <p:nvPr/>
          </p:nvCxnSpPr>
          <p:spPr>
            <a:xfrm flipH="1">
              <a:off x="9206965" y="3190341"/>
              <a:ext cx="2981858" cy="2981859"/>
            </a:xfrm>
            <a:prstGeom prst="straightConnector1">
              <a:avLst/>
            </a:prstGeom>
            <a:noFill/>
            <a:ln w="9528" cap="rnd">
              <a:solidFill>
                <a:srgbClr val="FFFFFF"/>
              </a:solidFill>
              <a:prstDash val="solid"/>
              <a:miter/>
            </a:ln>
          </p:spPr>
        </p:cxnSp>
        <p:cxnSp>
          <p:nvCxnSpPr>
            <p:cNvPr id="5" name="Straight Connector 14">
              <a:extLst>
                <a:ext uri="{FF2B5EF4-FFF2-40B4-BE49-F238E27FC236}">
                  <a16:creationId xmlns:a16="http://schemas.microsoft.com/office/drawing/2014/main" id="{19BD7D78-2B7C-4F7A-BC61-7F8546E55005}"/>
                </a:ext>
              </a:extLst>
            </p:cNvPr>
            <p:cNvCxnSpPr/>
            <p:nvPr/>
          </p:nvCxnSpPr>
          <p:spPr>
            <a:xfrm flipH="1">
              <a:off x="10292294" y="3285064"/>
              <a:ext cx="1896529" cy="1896539"/>
            </a:xfrm>
            <a:prstGeom prst="straightConnector1">
              <a:avLst/>
            </a:prstGeom>
            <a:noFill/>
            <a:ln w="9528" cap="rnd">
              <a:solidFill>
                <a:srgbClr val="FFFFFF"/>
              </a:solidFill>
              <a:prstDash val="solid"/>
              <a:miter/>
            </a:ln>
          </p:spPr>
        </p:cxnSp>
        <p:cxnSp>
          <p:nvCxnSpPr>
            <p:cNvPr id="6" name="Straight Connector 15">
              <a:extLst>
                <a:ext uri="{FF2B5EF4-FFF2-40B4-BE49-F238E27FC236}">
                  <a16:creationId xmlns:a16="http://schemas.microsoft.com/office/drawing/2014/main" id="{0C87DC07-7887-4539-903E-5925559E7AC1}"/>
                </a:ext>
              </a:extLst>
            </p:cNvPr>
            <p:cNvCxnSpPr/>
            <p:nvPr/>
          </p:nvCxnSpPr>
          <p:spPr>
            <a:xfrm flipH="1">
              <a:off x="10443106" y="3131079"/>
              <a:ext cx="1745717" cy="1745717"/>
            </a:xfrm>
            <a:prstGeom prst="straightConnector1">
              <a:avLst/>
            </a:prstGeom>
            <a:noFill/>
            <a:ln w="28575" cap="rnd">
              <a:solidFill>
                <a:srgbClr val="FFFFFF"/>
              </a:solidFill>
              <a:prstDash val="solid"/>
              <a:miter/>
            </a:ln>
          </p:spPr>
        </p:cxnSp>
        <p:cxnSp>
          <p:nvCxnSpPr>
            <p:cNvPr id="7" name="Straight Connector 16">
              <a:extLst>
                <a:ext uri="{FF2B5EF4-FFF2-40B4-BE49-F238E27FC236}">
                  <a16:creationId xmlns:a16="http://schemas.microsoft.com/office/drawing/2014/main" id="{758C4F1A-C4DA-41E4-B50D-2E09FABA5D3A}"/>
                </a:ext>
              </a:extLst>
            </p:cNvPr>
            <p:cNvCxnSpPr/>
            <p:nvPr/>
          </p:nvCxnSpPr>
          <p:spPr>
            <a:xfrm flipH="1">
              <a:off x="10918822" y="3683002"/>
              <a:ext cx="1270001" cy="1270001"/>
            </a:xfrm>
            <a:prstGeom prst="straightConnector1">
              <a:avLst/>
            </a:prstGeom>
            <a:noFill/>
            <a:ln w="28575" cap="rnd">
              <a:solidFill>
                <a:srgbClr val="FFFFFF"/>
              </a:solidFill>
              <a:prstDash val="solid"/>
              <a:miter/>
            </a:ln>
          </p:spPr>
        </p:cxnSp>
      </p:grpSp>
      <p:sp>
        <p:nvSpPr>
          <p:cNvPr id="8" name="Rectangle 18">
            <a:extLst>
              <a:ext uri="{FF2B5EF4-FFF2-40B4-BE49-F238E27FC236}">
                <a16:creationId xmlns:a16="http://schemas.microsoft.com/office/drawing/2014/main" id="{69BC8B54-29B5-4E7A-BD12-138AC0F03166}"/>
              </a:ext>
            </a:extLst>
          </p:cNvPr>
          <p:cNvSpPr>
            <a:spLocks noMove="1" noResize="1"/>
          </p:cNvSpPr>
          <p:nvPr/>
        </p:nvSpPr>
        <p:spPr>
          <a:xfrm>
            <a:off x="0" y="0"/>
            <a:ext cx="12191996" cy="6858000"/>
          </a:xfrm>
          <a:prstGeom prst="rect">
            <a:avLst/>
          </a:prstGeom>
          <a:gradFill>
            <a:gsLst>
              <a:gs pos="0">
                <a:srgbClr val="64D4EF"/>
              </a:gs>
              <a:gs pos="100000">
                <a:srgbClr val="06588E"/>
              </a:gs>
            </a:gsLst>
            <a:lin ang="6120000"/>
          </a:gra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Gothic"/>
            </a:endParaRPr>
          </a:p>
        </p:txBody>
      </p:sp>
      <p:sp>
        <p:nvSpPr>
          <p:cNvPr id="9" name="Title 5">
            <a:extLst>
              <a:ext uri="{FF2B5EF4-FFF2-40B4-BE49-F238E27FC236}">
                <a16:creationId xmlns:a16="http://schemas.microsoft.com/office/drawing/2014/main" id="{F422D8C6-6EC5-406D-A9DC-9E1EA2F75BE0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84208" y="685800"/>
            <a:ext cx="3747110" cy="4892040"/>
          </a:xfrm>
        </p:spPr>
        <p:txBody>
          <a:bodyPr anchor="ctr"/>
          <a:lstStyle/>
          <a:p>
            <a:pPr lvl="0" algn="r"/>
            <a:r>
              <a:rPr lang="en-US" sz="3600"/>
              <a:t>Aims of this session</a:t>
            </a:r>
          </a:p>
        </p:txBody>
      </p:sp>
      <p:cxnSp>
        <p:nvCxnSpPr>
          <p:cNvPr id="10" name="Straight Connector 20">
            <a:extLst>
              <a:ext uri="{FF2B5EF4-FFF2-40B4-BE49-F238E27FC236}">
                <a16:creationId xmlns:a16="http://schemas.microsoft.com/office/drawing/2014/main" id="{07D1C47C-2B67-49BD-A4FC-82AF7FC07614}"/>
              </a:ext>
            </a:extLst>
          </p:cNvPr>
          <p:cNvCxnSpPr>
            <a:cxnSpLocks noMove="1" noResize="1"/>
          </p:cNvCxnSpPr>
          <p:nvPr/>
        </p:nvCxnSpPr>
        <p:spPr>
          <a:xfrm>
            <a:off x="4650784" y="1532369"/>
            <a:ext cx="0" cy="3198892"/>
          </a:xfrm>
          <a:prstGeom prst="straightConnector1">
            <a:avLst/>
          </a:prstGeom>
          <a:noFill/>
          <a:ln w="19046" cap="rnd">
            <a:solidFill>
              <a:srgbClr val="FFFFFF">
                <a:alpha val="60000"/>
              </a:srgbClr>
            </a:solidFill>
            <a:prstDash val="solid"/>
            <a:miter/>
          </a:ln>
        </p:spPr>
      </p:cxnSp>
      <p:sp>
        <p:nvSpPr>
          <p:cNvPr id="11" name="Subtitle 6">
            <a:extLst>
              <a:ext uri="{FF2B5EF4-FFF2-40B4-BE49-F238E27FC236}">
                <a16:creationId xmlns:a16="http://schemas.microsoft.com/office/drawing/2014/main" id="{99BA21D6-1A06-4F07-919F-BE5076B36A5F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4979959" y="685800"/>
            <a:ext cx="6288255" cy="4892040"/>
          </a:xfrm>
        </p:spPr>
        <p:txBody>
          <a:bodyPr anchor="ctr"/>
          <a:lstStyle/>
          <a:p>
            <a:pPr lvl="0">
              <a:buChar char=""/>
            </a:pPr>
            <a:r>
              <a:rPr lang="en-US">
                <a:solidFill>
                  <a:srgbClr val="FFFFFF"/>
                </a:solidFill>
              </a:rPr>
              <a:t>Raise awareness of mental health</a:t>
            </a:r>
          </a:p>
          <a:p>
            <a:pPr lvl="0">
              <a:buChar char=""/>
            </a:pPr>
            <a:r>
              <a:rPr lang="en-US">
                <a:solidFill>
                  <a:srgbClr val="FFFFFF"/>
                </a:solidFill>
              </a:rPr>
              <a:t>Understand the importance of mental health</a:t>
            </a:r>
          </a:p>
          <a:p>
            <a:pPr lvl="0">
              <a:buChar char=""/>
            </a:pPr>
            <a:r>
              <a:rPr lang="en-US">
                <a:solidFill>
                  <a:srgbClr val="FFFFFF"/>
                </a:solidFill>
              </a:rPr>
              <a:t>Mental health and employment</a:t>
            </a:r>
          </a:p>
          <a:p>
            <a:pPr lvl="0">
              <a:buChar char=""/>
            </a:pPr>
            <a:r>
              <a:rPr lang="en-US">
                <a:solidFill>
                  <a:srgbClr val="FFFFFF"/>
                </a:solidFill>
              </a:rPr>
              <a:t>The role of the employer</a:t>
            </a:r>
          </a:p>
          <a:p>
            <a:pPr lvl="0">
              <a:buChar char=""/>
            </a:pPr>
            <a:r>
              <a:rPr lang="en-US">
                <a:solidFill>
                  <a:srgbClr val="FFFFFF"/>
                </a:solidFill>
              </a:rPr>
              <a:t>How Unite can help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bg>
      <p:bgPr>
        <a:gradFill>
          <a:gsLst>
            <a:gs pos="0">
              <a:srgbClr val="64D4EF"/>
            </a:gs>
            <a:gs pos="100000">
              <a:srgbClr val="06588E"/>
            </a:gs>
          </a:gsLst>
          <a:lin ang="612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E8CFE-317C-4FC6-B51E-E490457C47F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/>
              <a:t>What is mental health</a:t>
            </a:r>
            <a:br>
              <a:rPr lang="en-GB"/>
            </a:br>
            <a:r>
              <a:rPr lang="en-GB"/>
              <a:t>(We all have it)</a:t>
            </a:r>
          </a:p>
        </p:txBody>
      </p:sp>
      <p:pic>
        <p:nvPicPr>
          <p:cNvPr id="3" name="Graphic 13" descr="Brain in head">
            <a:extLst>
              <a:ext uri="{FF2B5EF4-FFF2-40B4-BE49-F238E27FC236}">
                <a16:creationId xmlns:a16="http://schemas.microsoft.com/office/drawing/2014/main" id="{D12EA26B-C431-4101-AE2A-4ABEEC530C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55676" y="724223"/>
            <a:ext cx="3575880" cy="357588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BC4EAB5-97F9-42B2-AAAF-2BDF81C4772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499655" y="733650"/>
            <a:ext cx="4419167" cy="3575880"/>
          </a:xfrm>
        </p:spPr>
        <p:txBody>
          <a:bodyPr/>
          <a:lstStyle/>
          <a:p>
            <a:pPr lvl="0">
              <a:lnSpc>
                <a:spcPct val="80000"/>
              </a:lnSpc>
              <a:spcBef>
                <a:spcPts val="400"/>
              </a:spcBef>
              <a:buFont typeface="Wingdings" pitchFamily="2"/>
              <a:buChar char="Ø"/>
            </a:pPr>
            <a:r>
              <a:rPr lang="en-GB" sz="1800">
                <a:solidFill>
                  <a:srgbClr val="44546A"/>
                </a:solidFill>
              </a:rPr>
              <a:t>Mental health is all encompassing and effects our</a:t>
            </a:r>
          </a:p>
          <a:p>
            <a:pPr lvl="0">
              <a:lnSpc>
                <a:spcPct val="80000"/>
              </a:lnSpc>
              <a:spcBef>
                <a:spcPts val="400"/>
              </a:spcBef>
              <a:buFont typeface="Wingdings" pitchFamily="2"/>
              <a:buChar char="§"/>
            </a:pPr>
            <a:r>
              <a:rPr lang="en-GB" sz="1800">
                <a:solidFill>
                  <a:srgbClr val="FF0000"/>
                </a:solidFill>
              </a:rPr>
              <a:t>Emotions, Moods, Thoughts, Behaviours</a:t>
            </a:r>
          </a:p>
          <a:p>
            <a:pPr lvl="0">
              <a:lnSpc>
                <a:spcPct val="80000"/>
              </a:lnSpc>
              <a:spcBef>
                <a:spcPts val="400"/>
              </a:spcBef>
              <a:buFont typeface="Wingdings" pitchFamily="2"/>
              <a:buChar char="Ø"/>
            </a:pPr>
            <a:r>
              <a:rPr lang="en-GB" sz="1800"/>
              <a:t>It impacts on what we do and how we do it</a:t>
            </a:r>
          </a:p>
          <a:p>
            <a:pPr lvl="0">
              <a:lnSpc>
                <a:spcPct val="80000"/>
              </a:lnSpc>
              <a:spcBef>
                <a:spcPts val="400"/>
              </a:spcBef>
              <a:buFont typeface="Wingdings" pitchFamily="2"/>
              <a:buChar char="§"/>
            </a:pPr>
            <a:r>
              <a:rPr lang="en-GB" sz="1800">
                <a:solidFill>
                  <a:srgbClr val="FF0000"/>
                </a:solidFill>
              </a:rPr>
              <a:t>Communicating, Relationships, making choices</a:t>
            </a:r>
          </a:p>
          <a:p>
            <a:pPr lvl="0">
              <a:lnSpc>
                <a:spcPct val="80000"/>
              </a:lnSpc>
              <a:spcBef>
                <a:spcPts val="400"/>
              </a:spcBef>
              <a:buFont typeface="Wingdings" pitchFamily="2"/>
              <a:buChar char="Ø"/>
            </a:pPr>
            <a:r>
              <a:rPr lang="en-GB" sz="1800"/>
              <a:t>Mental health is shaped by many things in our lives</a:t>
            </a:r>
          </a:p>
          <a:p>
            <a:pPr lvl="0">
              <a:lnSpc>
                <a:spcPct val="80000"/>
              </a:lnSpc>
              <a:spcBef>
                <a:spcPts val="400"/>
              </a:spcBef>
              <a:buFont typeface="Wingdings" pitchFamily="2"/>
              <a:buChar char="§"/>
            </a:pPr>
            <a:r>
              <a:rPr lang="en-GB" sz="1800">
                <a:solidFill>
                  <a:srgbClr val="FF0000"/>
                </a:solidFill>
              </a:rPr>
              <a:t>Influences, Experiences, Background, Beliefs</a:t>
            </a:r>
          </a:p>
          <a:p>
            <a:pPr marL="0" lvl="0" indent="0">
              <a:lnSpc>
                <a:spcPct val="80000"/>
              </a:lnSpc>
              <a:spcBef>
                <a:spcPts val="400"/>
              </a:spcBef>
              <a:buNone/>
            </a:pPr>
            <a:endParaRPr lang="en-GB" sz="17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bg>
      <p:bgPr>
        <a:gradFill>
          <a:gsLst>
            <a:gs pos="0">
              <a:srgbClr val="64D4EF"/>
            </a:gs>
            <a:gs pos="100000">
              <a:srgbClr val="06588E"/>
            </a:gs>
          </a:gsLst>
          <a:lin ang="612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>
            <a:extLst>
              <a:ext uri="{FF2B5EF4-FFF2-40B4-BE49-F238E27FC236}">
                <a16:creationId xmlns:a16="http://schemas.microsoft.com/office/drawing/2014/main" id="{D9077EC7-7785-411B-AD67-61DC701BFF6E}"/>
              </a:ext>
            </a:extLst>
          </p:cNvPr>
          <p:cNvSpPr>
            <a:spLocks noMove="1" noResize="1"/>
          </p:cNvSpPr>
          <p:nvPr/>
        </p:nvSpPr>
        <p:spPr>
          <a:xfrm>
            <a:off x="0" y="0"/>
            <a:ext cx="12191996" cy="6858000"/>
          </a:xfrm>
          <a:prstGeom prst="rect">
            <a:avLst/>
          </a:prstGeom>
          <a:gradFill>
            <a:gsLst>
              <a:gs pos="0">
                <a:srgbClr val="64D4EF"/>
              </a:gs>
              <a:gs pos="100000">
                <a:srgbClr val="06588E"/>
              </a:gs>
            </a:gsLst>
            <a:lin ang="6120000"/>
          </a:gra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Gothic"/>
            </a:endParaRP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062C6153-E672-4882-BE8C-AAFCEB01460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4208" y="685800"/>
            <a:ext cx="3747110" cy="4892040"/>
          </a:xfrm>
        </p:spPr>
        <p:txBody>
          <a:bodyPr/>
          <a:lstStyle/>
          <a:p>
            <a:pPr lvl="0" algn="r"/>
            <a:r>
              <a:rPr lang="en-GB"/>
              <a:t>Workbook ACTIVTY</a:t>
            </a:r>
          </a:p>
        </p:txBody>
      </p:sp>
      <p:cxnSp>
        <p:nvCxnSpPr>
          <p:cNvPr id="4" name="Straight Connector 11">
            <a:extLst>
              <a:ext uri="{FF2B5EF4-FFF2-40B4-BE49-F238E27FC236}">
                <a16:creationId xmlns:a16="http://schemas.microsoft.com/office/drawing/2014/main" id="{2DEA0A22-783E-41ED-82C7-9B9D58B7C224}"/>
              </a:ext>
            </a:extLst>
          </p:cNvPr>
          <p:cNvCxnSpPr>
            <a:cxnSpLocks noMove="1" noResize="1"/>
          </p:cNvCxnSpPr>
          <p:nvPr/>
        </p:nvCxnSpPr>
        <p:spPr>
          <a:xfrm>
            <a:off x="4650784" y="1532369"/>
            <a:ext cx="0" cy="3198892"/>
          </a:xfrm>
          <a:prstGeom prst="straightConnector1">
            <a:avLst/>
          </a:prstGeom>
          <a:noFill/>
          <a:ln w="19046" cap="rnd">
            <a:solidFill>
              <a:srgbClr val="FFFFFF">
                <a:alpha val="60000"/>
              </a:srgbClr>
            </a:solidFill>
            <a:prstDash val="solid"/>
            <a:miter/>
          </a:ln>
        </p:spPr>
      </p:cxn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BB58E4F-71A5-4BDA-B026-BAFAB9E11CD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979959" y="685800"/>
            <a:ext cx="6288255" cy="4892040"/>
          </a:xfrm>
        </p:spPr>
        <p:txBody>
          <a:bodyPr/>
          <a:lstStyle/>
          <a:p>
            <a:pPr marL="0" lvl="0" indent="0">
              <a:buNone/>
            </a:pPr>
            <a:endParaRPr lang="en-GB">
              <a:solidFill>
                <a:srgbClr val="FFFFFF"/>
              </a:solidFill>
            </a:endParaRPr>
          </a:p>
          <a:p>
            <a:pPr marL="0" lvl="0" indent="0">
              <a:buNone/>
            </a:pPr>
            <a:r>
              <a:rPr lang="en-GB">
                <a:solidFill>
                  <a:srgbClr val="FFFFFF"/>
                </a:solidFill>
              </a:rPr>
              <a:t>Give a definition and describe possible symptoms or characteristics of someone who is</a:t>
            </a:r>
          </a:p>
          <a:p>
            <a:pPr marL="0" lvl="0" indent="0">
              <a:buNone/>
            </a:pPr>
            <a:r>
              <a:rPr lang="en-GB">
                <a:solidFill>
                  <a:srgbClr val="FFFFFF"/>
                </a:solidFill>
              </a:rPr>
              <a:t>Group A</a:t>
            </a:r>
          </a:p>
          <a:p>
            <a:pPr lvl="0">
              <a:buFont typeface="Wingdings" pitchFamily="2"/>
              <a:buChar char="§"/>
            </a:pPr>
            <a:r>
              <a:rPr lang="en-GB">
                <a:solidFill>
                  <a:srgbClr val="FFFFFF"/>
                </a:solidFill>
              </a:rPr>
              <a:t>Mentally well</a:t>
            </a:r>
          </a:p>
          <a:p>
            <a:pPr marL="0" lvl="0" indent="0">
              <a:buNone/>
            </a:pPr>
            <a:r>
              <a:rPr lang="en-GB">
                <a:solidFill>
                  <a:srgbClr val="FFFFFF"/>
                </a:solidFill>
              </a:rPr>
              <a:t>Group B</a:t>
            </a:r>
          </a:p>
          <a:p>
            <a:pPr lvl="0">
              <a:buFont typeface="Wingdings" pitchFamily="2"/>
              <a:buChar char="§"/>
            </a:pPr>
            <a:r>
              <a:rPr lang="en-GB">
                <a:solidFill>
                  <a:srgbClr val="FFFFFF"/>
                </a:solidFill>
              </a:rPr>
              <a:t>Mentally unwell</a:t>
            </a:r>
          </a:p>
          <a:p>
            <a:pPr marL="0" lvl="0" indent="0">
              <a:buNone/>
            </a:pPr>
            <a:endParaRPr lang="en-GB">
              <a:solidFill>
                <a:srgbClr val="FFFFFF"/>
              </a:solidFill>
            </a:endParaRPr>
          </a:p>
          <a:p>
            <a:pPr lvl="0"/>
            <a:endParaRPr lang="en-GB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77265-8FDB-4312-84C7-D7A0F61AB1CA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/>
              <a:t>GOOD MENTAL HEALTH</a:t>
            </a:r>
            <a:br>
              <a:rPr lang="en-GB"/>
            </a:br>
            <a:r>
              <a:rPr lang="en-GB"/>
              <a:t>Mental ill health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CDE058-5968-4976-A219-E0041EAB6888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90000"/>
              </a:lnSpc>
              <a:buNone/>
            </a:pPr>
            <a:r>
              <a:rPr lang="en-GB" sz="1900">
                <a:solidFill>
                  <a:srgbClr val="F2F2F2"/>
                </a:solidFill>
              </a:rPr>
              <a:t>Good mental health</a:t>
            </a:r>
          </a:p>
          <a:p>
            <a:pPr lvl="0">
              <a:lnSpc>
                <a:spcPct val="90000"/>
              </a:lnSpc>
              <a:buFont typeface="Wingdings" pitchFamily="2"/>
              <a:buChar char="§"/>
            </a:pPr>
            <a:r>
              <a:rPr lang="en-GB" sz="1900">
                <a:solidFill>
                  <a:srgbClr val="F2F2F2"/>
                </a:solidFill>
              </a:rPr>
              <a:t>Feeling well emotionally</a:t>
            </a:r>
          </a:p>
          <a:p>
            <a:pPr lvl="0">
              <a:lnSpc>
                <a:spcPct val="90000"/>
              </a:lnSpc>
              <a:buFont typeface="Wingdings" pitchFamily="2"/>
              <a:buChar char="§"/>
            </a:pPr>
            <a:r>
              <a:rPr lang="en-GB" sz="1900">
                <a:solidFill>
                  <a:srgbClr val="F2F2F2"/>
                </a:solidFill>
              </a:rPr>
              <a:t>Being confident</a:t>
            </a:r>
          </a:p>
          <a:p>
            <a:pPr lvl="0">
              <a:lnSpc>
                <a:spcPct val="90000"/>
              </a:lnSpc>
              <a:buFont typeface="Wingdings" pitchFamily="2"/>
              <a:buChar char="§"/>
            </a:pPr>
            <a:r>
              <a:rPr lang="en-GB" sz="1900">
                <a:solidFill>
                  <a:srgbClr val="F2F2F2"/>
                </a:solidFill>
              </a:rPr>
              <a:t>Being resilient</a:t>
            </a:r>
          </a:p>
          <a:p>
            <a:pPr lvl="0">
              <a:lnSpc>
                <a:spcPct val="90000"/>
              </a:lnSpc>
              <a:buFont typeface="Wingdings" pitchFamily="2"/>
              <a:buChar char="§"/>
            </a:pPr>
            <a:r>
              <a:rPr lang="en-GB" sz="1900">
                <a:solidFill>
                  <a:srgbClr val="F2F2F2"/>
                </a:solidFill>
              </a:rPr>
              <a:t>Enjoying day to day life</a:t>
            </a:r>
          </a:p>
          <a:p>
            <a:pPr lvl="0">
              <a:lnSpc>
                <a:spcPct val="90000"/>
              </a:lnSpc>
              <a:buFont typeface="Wingdings" pitchFamily="2"/>
              <a:buChar char="§"/>
            </a:pPr>
            <a:r>
              <a:rPr lang="en-GB" sz="1900">
                <a:solidFill>
                  <a:srgbClr val="F2F2F2"/>
                </a:solidFill>
              </a:rPr>
              <a:t>Being able to cope with issues that arise</a:t>
            </a:r>
          </a:p>
          <a:p>
            <a:pPr lvl="0">
              <a:lnSpc>
                <a:spcPct val="90000"/>
              </a:lnSpc>
              <a:buFont typeface="Wingdings" pitchFamily="2"/>
              <a:buChar char="§"/>
            </a:pPr>
            <a:r>
              <a:rPr lang="en-GB" sz="1900">
                <a:solidFill>
                  <a:srgbClr val="F2F2F2"/>
                </a:solidFill>
              </a:rPr>
              <a:t>Feeling capable</a:t>
            </a:r>
          </a:p>
          <a:p>
            <a:pPr lvl="0">
              <a:lnSpc>
                <a:spcPct val="90000"/>
              </a:lnSpc>
              <a:buFont typeface="Wingdings" pitchFamily="2"/>
              <a:buChar char="§"/>
            </a:pPr>
            <a:r>
              <a:rPr lang="en-GB" sz="1900">
                <a:solidFill>
                  <a:srgbClr val="F2F2F2"/>
                </a:solidFill>
              </a:rPr>
              <a:t>Functioning well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7F7269-BD5C-4DBB-89D6-742C63DA9ECC}"/>
              </a:ext>
            </a:extLst>
          </p:cNvPr>
          <p:cNvSpPr txBox="1">
            <a:spLocks noGrp="1"/>
          </p:cNvSpPr>
          <p:nvPr>
            <p:ph idx="2"/>
          </p:nvPr>
        </p:nvSpPr>
        <p:spPr/>
        <p:txBody>
          <a:bodyPr/>
          <a:lstStyle/>
          <a:p>
            <a:pPr marL="0" lvl="0" indent="0">
              <a:lnSpc>
                <a:spcPct val="90000"/>
              </a:lnSpc>
              <a:buNone/>
            </a:pPr>
            <a:r>
              <a:rPr lang="en-GB" sz="1900">
                <a:solidFill>
                  <a:srgbClr val="F2F2F2"/>
                </a:solidFill>
              </a:rPr>
              <a:t>Mental ill health</a:t>
            </a:r>
          </a:p>
          <a:p>
            <a:pPr lvl="0">
              <a:lnSpc>
                <a:spcPct val="90000"/>
              </a:lnSpc>
              <a:buFont typeface="Wingdings" pitchFamily="2"/>
              <a:buChar char="§"/>
            </a:pPr>
            <a:r>
              <a:rPr lang="en-GB" sz="1900">
                <a:solidFill>
                  <a:srgbClr val="F2F2F2"/>
                </a:solidFill>
              </a:rPr>
              <a:t>Having a diagnosed mental health condition</a:t>
            </a:r>
          </a:p>
          <a:p>
            <a:pPr lvl="0">
              <a:lnSpc>
                <a:spcPct val="90000"/>
              </a:lnSpc>
              <a:buFont typeface="Wingdings" pitchFamily="2"/>
              <a:buChar char="§"/>
            </a:pPr>
            <a:r>
              <a:rPr lang="en-GB" sz="1900">
                <a:solidFill>
                  <a:srgbClr val="F2F2F2"/>
                </a:solidFill>
              </a:rPr>
              <a:t>Having symptoms that negatively impact on someone</a:t>
            </a:r>
          </a:p>
          <a:p>
            <a:pPr lvl="0">
              <a:lnSpc>
                <a:spcPct val="90000"/>
              </a:lnSpc>
              <a:buFont typeface="Wingdings" pitchFamily="2"/>
              <a:buChar char="§"/>
            </a:pPr>
            <a:r>
              <a:rPr lang="en-GB" sz="1900">
                <a:solidFill>
                  <a:srgbClr val="F2F2F2"/>
                </a:solidFill>
              </a:rPr>
              <a:t>Loss of confidence or self esteem</a:t>
            </a:r>
          </a:p>
          <a:p>
            <a:pPr lvl="0">
              <a:lnSpc>
                <a:spcPct val="90000"/>
              </a:lnSpc>
              <a:buFont typeface="Wingdings" pitchFamily="2"/>
              <a:buChar char="§"/>
            </a:pPr>
            <a:r>
              <a:rPr lang="en-GB" sz="1900">
                <a:solidFill>
                  <a:srgbClr val="F2F2F2"/>
                </a:solidFill>
              </a:rPr>
              <a:t>Not being able to carry out normal day to day tasks</a:t>
            </a:r>
          </a:p>
          <a:p>
            <a:pPr lvl="0">
              <a:lnSpc>
                <a:spcPct val="90000"/>
              </a:lnSpc>
              <a:buFont typeface="Wingdings" pitchFamily="2"/>
              <a:buChar char="§"/>
            </a:pPr>
            <a:r>
              <a:rPr lang="en-GB" sz="1900">
                <a:solidFill>
                  <a:srgbClr val="F2F2F2"/>
                </a:solidFill>
              </a:rPr>
              <a:t>Quality of life is adversely affected</a:t>
            </a:r>
          </a:p>
          <a:p>
            <a:pPr lvl="0">
              <a:lnSpc>
                <a:spcPct val="90000"/>
              </a:lnSpc>
              <a:buFont typeface="Wingdings" pitchFamily="2"/>
              <a:buChar char="§"/>
            </a:pPr>
            <a:endParaRPr lang="en-GB" sz="1900">
              <a:solidFill>
                <a:srgbClr val="F2F2F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bg>
      <p:bgPr>
        <a:gradFill>
          <a:gsLst>
            <a:gs pos="0">
              <a:srgbClr val="64D4EF"/>
            </a:gs>
            <a:gs pos="100000">
              <a:srgbClr val="06588E"/>
            </a:gs>
          </a:gsLst>
          <a:lin ang="612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44202E6B-4F76-471C-BDF7-455285863698}"/>
              </a:ext>
            </a:extLst>
          </p:cNvPr>
          <p:cNvSpPr>
            <a:spLocks noMove="1" noResize="1"/>
          </p:cNvSpPr>
          <p:nvPr/>
        </p:nvSpPr>
        <p:spPr>
          <a:xfrm>
            <a:off x="0" y="0"/>
            <a:ext cx="12191996" cy="6858000"/>
          </a:xfrm>
          <a:prstGeom prst="rect">
            <a:avLst/>
          </a:prstGeom>
          <a:gradFill>
            <a:gsLst>
              <a:gs pos="0">
                <a:srgbClr val="64D4EF"/>
              </a:gs>
              <a:gs pos="100000">
                <a:srgbClr val="06588E"/>
              </a:gs>
            </a:gsLst>
            <a:lin ang="6120000"/>
          </a:gra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Gothic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E2BAC9A5-7608-4438-9A10-A9875837083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4208" y="685800"/>
            <a:ext cx="3747110" cy="4892040"/>
          </a:xfrm>
        </p:spPr>
        <p:txBody>
          <a:bodyPr/>
          <a:lstStyle/>
          <a:p>
            <a:pPr lvl="0" algn="r"/>
            <a:r>
              <a:rPr lang="en-GB"/>
              <a:t>What should my employer do </a:t>
            </a:r>
          </a:p>
        </p:txBody>
      </p:sp>
      <p:cxnSp>
        <p:nvCxnSpPr>
          <p:cNvPr id="4" name="Straight Connector 9">
            <a:extLst>
              <a:ext uri="{FF2B5EF4-FFF2-40B4-BE49-F238E27FC236}">
                <a16:creationId xmlns:a16="http://schemas.microsoft.com/office/drawing/2014/main" id="{F2798C35-1B3B-406F-BC4C-D9710017377B}"/>
              </a:ext>
            </a:extLst>
          </p:cNvPr>
          <p:cNvCxnSpPr>
            <a:cxnSpLocks noMove="1" noResize="1"/>
          </p:cNvCxnSpPr>
          <p:nvPr/>
        </p:nvCxnSpPr>
        <p:spPr>
          <a:xfrm>
            <a:off x="4650784" y="1532369"/>
            <a:ext cx="0" cy="3198892"/>
          </a:xfrm>
          <a:prstGeom prst="straightConnector1">
            <a:avLst/>
          </a:prstGeom>
          <a:noFill/>
          <a:ln w="19046" cap="rnd">
            <a:solidFill>
              <a:srgbClr val="FFFFFF">
                <a:alpha val="60000"/>
              </a:srgbClr>
            </a:solidFill>
            <a:prstDash val="solid"/>
            <a:miter/>
          </a:ln>
        </p:spPr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0747D1D-5D0B-495C-8F63-A396E2171E35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979959" y="685800"/>
            <a:ext cx="6288255" cy="4892040"/>
          </a:xfrm>
        </p:spPr>
        <p:txBody>
          <a:bodyPr/>
          <a:lstStyle/>
          <a:p>
            <a:pPr lvl="0"/>
            <a:r>
              <a:rPr lang="en-GB">
                <a:solidFill>
                  <a:srgbClr val="FFFFFF"/>
                </a:solidFill>
              </a:rPr>
              <a:t>Recognise what mental health is and what mental health actually means</a:t>
            </a:r>
          </a:p>
          <a:p>
            <a:pPr lvl="0"/>
            <a:r>
              <a:rPr lang="en-GB">
                <a:solidFill>
                  <a:srgbClr val="FFFFFF"/>
                </a:solidFill>
              </a:rPr>
              <a:t>Identify the causes of mental ill health in the workplace</a:t>
            </a:r>
          </a:p>
          <a:p>
            <a:pPr lvl="0"/>
            <a:r>
              <a:rPr lang="en-GB">
                <a:solidFill>
                  <a:srgbClr val="FFFFFF"/>
                </a:solidFill>
              </a:rPr>
              <a:t>Recognise the stigma associated with mental ill health and consider how to normalise the conversation</a:t>
            </a:r>
          </a:p>
          <a:p>
            <a:pPr lvl="0"/>
            <a:r>
              <a:rPr lang="en-GB">
                <a:solidFill>
                  <a:srgbClr val="FFFFFF"/>
                </a:solidFill>
              </a:rPr>
              <a:t>Know its legal obligations to staff in relation to risk and disability</a:t>
            </a:r>
          </a:p>
          <a:p>
            <a:pPr lvl="0"/>
            <a:r>
              <a:rPr lang="en-GB">
                <a:solidFill>
                  <a:srgbClr val="FFFFFF"/>
                </a:solidFill>
              </a:rPr>
              <a:t>Work with and consult trade union reps</a:t>
            </a:r>
          </a:p>
          <a:p>
            <a:pPr lvl="0"/>
            <a:r>
              <a:rPr lang="en-GB">
                <a:solidFill>
                  <a:srgbClr val="FFFFFF"/>
                </a:solidFill>
              </a:rPr>
              <a:t>Develop a mental health policy</a:t>
            </a:r>
          </a:p>
          <a:p>
            <a:pPr lvl="0"/>
            <a:r>
              <a:rPr lang="en-GB">
                <a:solidFill>
                  <a:srgbClr val="FFFFFF"/>
                </a:solidFill>
              </a:rPr>
              <a:t>Educate the workforce about mental health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bg>
      <p:bgPr>
        <a:gradFill>
          <a:gsLst>
            <a:gs pos="0">
              <a:srgbClr val="64D4EF"/>
            </a:gs>
            <a:gs pos="100000">
              <a:srgbClr val="06588E"/>
            </a:gs>
          </a:gsLst>
          <a:lin ang="612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179C94C3-2608-45D8-AE2E-7A2D995FCE1D}"/>
              </a:ext>
            </a:extLst>
          </p:cNvPr>
          <p:cNvSpPr>
            <a:spLocks noMove="1" noResize="1"/>
          </p:cNvSpPr>
          <p:nvPr/>
        </p:nvSpPr>
        <p:spPr>
          <a:xfrm>
            <a:off x="0" y="0"/>
            <a:ext cx="12191996" cy="6858000"/>
          </a:xfrm>
          <a:prstGeom prst="rect">
            <a:avLst/>
          </a:prstGeom>
          <a:gradFill>
            <a:gsLst>
              <a:gs pos="0">
                <a:srgbClr val="64D4EF"/>
              </a:gs>
              <a:gs pos="100000">
                <a:srgbClr val="06588E"/>
              </a:gs>
            </a:gsLst>
            <a:lin ang="6120000"/>
          </a:gra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Gothic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7A12FB0-EC77-4C90-AFEB-3A239CC6756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4208" y="685800"/>
            <a:ext cx="3747110" cy="4892040"/>
          </a:xfrm>
        </p:spPr>
        <p:txBody>
          <a:bodyPr/>
          <a:lstStyle/>
          <a:p>
            <a:pPr lvl="0" algn="r"/>
            <a:r>
              <a:rPr lang="en-GB"/>
              <a:t>How can Unite help </a:t>
            </a:r>
          </a:p>
        </p:txBody>
      </p:sp>
      <p:cxnSp>
        <p:nvCxnSpPr>
          <p:cNvPr id="4" name="Straight Connector 9">
            <a:extLst>
              <a:ext uri="{FF2B5EF4-FFF2-40B4-BE49-F238E27FC236}">
                <a16:creationId xmlns:a16="http://schemas.microsoft.com/office/drawing/2014/main" id="{B3794107-C32C-4D1E-BFAA-B232071E8350}"/>
              </a:ext>
            </a:extLst>
          </p:cNvPr>
          <p:cNvCxnSpPr>
            <a:cxnSpLocks noMove="1" noResize="1"/>
          </p:cNvCxnSpPr>
          <p:nvPr/>
        </p:nvCxnSpPr>
        <p:spPr>
          <a:xfrm>
            <a:off x="4650784" y="1532369"/>
            <a:ext cx="0" cy="3198892"/>
          </a:xfrm>
          <a:prstGeom prst="straightConnector1">
            <a:avLst/>
          </a:prstGeom>
          <a:noFill/>
          <a:ln w="19046" cap="rnd">
            <a:solidFill>
              <a:srgbClr val="FFFFFF">
                <a:alpha val="60000"/>
              </a:srgbClr>
            </a:solidFill>
            <a:prstDash val="solid"/>
            <a:miter/>
          </a:ln>
        </p:spPr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C3D3F68-4752-42C0-A9EB-7E047FC408B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979959" y="685800"/>
            <a:ext cx="6288255" cy="4892040"/>
          </a:xfrm>
        </p:spPr>
        <p:txBody>
          <a:bodyPr/>
          <a:lstStyle/>
          <a:p>
            <a:pPr lvl="0"/>
            <a:r>
              <a:rPr lang="en-GB">
                <a:solidFill>
                  <a:srgbClr val="FFFFFF"/>
                </a:solidFill>
              </a:rPr>
              <a:t>Providing guidance to embed mental health awareness in the workplace for reps and your employer</a:t>
            </a:r>
          </a:p>
          <a:p>
            <a:pPr lvl="0"/>
            <a:r>
              <a:rPr lang="en-GB">
                <a:solidFill>
                  <a:srgbClr val="FFFFFF"/>
                </a:solidFill>
              </a:rPr>
              <a:t>Providing courses on mental heath awareness, mental health champions, mental health awareness for managers and mental health first aid</a:t>
            </a:r>
          </a:p>
          <a:p>
            <a:pPr lvl="0"/>
            <a:r>
              <a:rPr lang="en-GB">
                <a:solidFill>
                  <a:srgbClr val="FFFFFF"/>
                </a:solidFill>
              </a:rPr>
              <a:t>Developing a learning agreement in the workplace giving access to the LWU learning platform for all the online courses which include mental health and many others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bg>
      <p:bgPr>
        <a:gradFill>
          <a:gsLst>
            <a:gs pos="0">
              <a:srgbClr val="64D4EF"/>
            </a:gs>
            <a:gs pos="100000">
              <a:srgbClr val="06588E"/>
            </a:gs>
          </a:gsLst>
          <a:lin ang="612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B9474290-9404-48CA-90CB-D8E89AE9538D}"/>
              </a:ext>
            </a:extLst>
          </p:cNvPr>
          <p:cNvSpPr>
            <a:spLocks noMove="1" noResize="1"/>
          </p:cNvSpPr>
          <p:nvPr/>
        </p:nvSpPr>
        <p:spPr>
          <a:xfrm>
            <a:off x="0" y="0"/>
            <a:ext cx="12191996" cy="6858000"/>
          </a:xfrm>
          <a:prstGeom prst="rect">
            <a:avLst/>
          </a:prstGeom>
          <a:gradFill>
            <a:gsLst>
              <a:gs pos="0">
                <a:srgbClr val="64D4EF"/>
              </a:gs>
              <a:gs pos="100000">
                <a:srgbClr val="06588E"/>
              </a:gs>
            </a:gsLst>
            <a:lin ang="6120000"/>
          </a:gra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Gothic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BBF339E-DD04-410B-A14E-02CFE477F81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4208" y="685800"/>
            <a:ext cx="3747110" cy="4892040"/>
          </a:xfrm>
        </p:spPr>
        <p:txBody>
          <a:bodyPr/>
          <a:lstStyle/>
          <a:p>
            <a:pPr lvl="0" algn="r"/>
            <a:r>
              <a:rPr lang="en-GB"/>
              <a:t>What can we do  </a:t>
            </a:r>
          </a:p>
        </p:txBody>
      </p:sp>
      <p:cxnSp>
        <p:nvCxnSpPr>
          <p:cNvPr id="4" name="Straight Connector 9">
            <a:extLst>
              <a:ext uri="{FF2B5EF4-FFF2-40B4-BE49-F238E27FC236}">
                <a16:creationId xmlns:a16="http://schemas.microsoft.com/office/drawing/2014/main" id="{3AA4051A-62BC-47CA-8B16-D8DA8E95E8A2}"/>
              </a:ext>
            </a:extLst>
          </p:cNvPr>
          <p:cNvCxnSpPr>
            <a:cxnSpLocks noMove="1" noResize="1"/>
          </p:cNvCxnSpPr>
          <p:nvPr/>
        </p:nvCxnSpPr>
        <p:spPr>
          <a:xfrm>
            <a:off x="4650784" y="1532369"/>
            <a:ext cx="0" cy="3198892"/>
          </a:xfrm>
          <a:prstGeom prst="straightConnector1">
            <a:avLst/>
          </a:prstGeom>
          <a:noFill/>
          <a:ln w="19046" cap="rnd">
            <a:solidFill>
              <a:srgbClr val="FFFFFF">
                <a:alpha val="60000"/>
              </a:srgbClr>
            </a:solidFill>
            <a:prstDash val="solid"/>
            <a:miter/>
          </a:ln>
        </p:spPr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FD7811C-B327-4C17-AC30-1DFC2F67F93F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979959" y="685800"/>
            <a:ext cx="6288255" cy="4892040"/>
          </a:xfrm>
        </p:spPr>
        <p:txBody>
          <a:bodyPr/>
          <a:lstStyle/>
          <a:p>
            <a:pPr lvl="0"/>
            <a:r>
              <a:rPr lang="en-GB">
                <a:solidFill>
                  <a:srgbClr val="FFFFFF"/>
                </a:solidFill>
              </a:rPr>
              <a:t>Workplace reps / Safety reps - ensure the employer is compliant with legislation and good practice, such as the following</a:t>
            </a:r>
          </a:p>
          <a:p>
            <a:pPr lvl="0"/>
            <a:r>
              <a:rPr lang="en-GB">
                <a:solidFill>
                  <a:srgbClr val="FF0000"/>
                </a:solidFill>
              </a:rPr>
              <a:t>SRSC Regs / MHSW Regs / HSW Act regarding Consultation, Risk and Duty of care, HSE Stress indicator tool, ACAS Guidance</a:t>
            </a:r>
          </a:p>
          <a:p>
            <a:pPr lvl="0"/>
            <a:r>
              <a:rPr lang="en-GB">
                <a:solidFill>
                  <a:srgbClr val="FFFFFF"/>
                </a:solidFill>
              </a:rPr>
              <a:t>Equality reps – Ensure the employer is compliant in regards to any potential disability discrimination regarding Mental ill health</a:t>
            </a:r>
          </a:p>
          <a:p>
            <a:pPr lvl="0"/>
            <a:r>
              <a:rPr lang="en-GB">
                <a:solidFill>
                  <a:srgbClr val="FF0000"/>
                </a:solidFill>
              </a:rPr>
              <a:t>Equality act</a:t>
            </a:r>
          </a:p>
          <a:p>
            <a:pPr lvl="0"/>
            <a:r>
              <a:rPr lang="en-GB">
                <a:solidFill>
                  <a:srgbClr val="FFFFFF"/>
                </a:solidFill>
              </a:rPr>
              <a:t>Union learner reps – promote well being and relevant potential courses from LWU</a:t>
            </a:r>
          </a:p>
          <a:p>
            <a:pPr lvl="0"/>
            <a:endParaRPr lang="en-GB">
              <a:solidFill>
                <a:srgbClr val="FFFFFF"/>
              </a:solidFill>
            </a:endParaRPr>
          </a:p>
          <a:p>
            <a:pPr lvl="0"/>
            <a:endParaRPr lang="en-GB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bg>
      <p:bgPr>
        <a:gradFill>
          <a:gsLst>
            <a:gs pos="0">
              <a:srgbClr val="64D4EF"/>
            </a:gs>
            <a:gs pos="100000">
              <a:srgbClr val="06588E"/>
            </a:gs>
          </a:gsLst>
          <a:lin ang="612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6FB936A4-7A44-4323-ACD7-5DC3D138527D}"/>
              </a:ext>
            </a:extLst>
          </p:cNvPr>
          <p:cNvSpPr>
            <a:spLocks noMove="1" noResize="1"/>
          </p:cNvSpPr>
          <p:nvPr/>
        </p:nvSpPr>
        <p:spPr>
          <a:xfrm>
            <a:off x="923" y="0"/>
            <a:ext cx="12191996" cy="6858000"/>
          </a:xfrm>
          <a:prstGeom prst="rect">
            <a:avLst/>
          </a:prstGeom>
          <a:solidFill>
            <a:srgbClr val="146194">
              <a:alpha val="6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Gothic"/>
            </a:endParaRPr>
          </a:p>
        </p:txBody>
      </p:sp>
      <p:sp>
        <p:nvSpPr>
          <p:cNvPr id="3" name="Snip Diagonal Corner Rectangle 6">
            <a:extLst>
              <a:ext uri="{FF2B5EF4-FFF2-40B4-BE49-F238E27FC236}">
                <a16:creationId xmlns:a16="http://schemas.microsoft.com/office/drawing/2014/main" id="{C0B98244-045D-4691-B6FA-2E5657E327B2}"/>
              </a:ext>
            </a:extLst>
          </p:cNvPr>
          <p:cNvSpPr>
            <a:spLocks noMove="1" noResize="1"/>
          </p:cNvSpPr>
          <p:nvPr/>
        </p:nvSpPr>
        <p:spPr>
          <a:xfrm flipH="1">
            <a:off x="923" y="0"/>
            <a:ext cx="12191073" cy="6858000"/>
          </a:xfrm>
          <a:custGeom>
            <a:avLst/>
            <a:gdLst>
              <a:gd name="f0" fmla="val w"/>
              <a:gd name="f1" fmla="val h"/>
              <a:gd name="f2" fmla="val ss"/>
              <a:gd name="f3" fmla="val 0"/>
              <a:gd name="f4" fmla="val 37605"/>
              <a:gd name="f5" fmla="abs f0"/>
              <a:gd name="f6" fmla="abs f1"/>
              <a:gd name="f7" fmla="abs f2"/>
              <a:gd name="f8" fmla="?: f5 f0 1"/>
              <a:gd name="f9" fmla="?: f6 f1 1"/>
              <a:gd name="f10" fmla="?: f7 f2 1"/>
              <a:gd name="f11" fmla="*/ f8 1 21600"/>
              <a:gd name="f12" fmla="*/ f9 1 21600"/>
              <a:gd name="f13" fmla="*/ 21600 f8 1"/>
              <a:gd name="f14" fmla="*/ 21600 f9 1"/>
              <a:gd name="f15" fmla="min f12 f11"/>
              <a:gd name="f16" fmla="*/ f13 1 f10"/>
              <a:gd name="f17" fmla="*/ f14 1 f10"/>
              <a:gd name="f18" fmla="val f16"/>
              <a:gd name="f19" fmla="val f17"/>
              <a:gd name="f20" fmla="*/ f3 f15 1"/>
              <a:gd name="f21" fmla="+- f19 0 f3"/>
              <a:gd name="f22" fmla="+- f18 0 f3"/>
              <a:gd name="f23" fmla="*/ f18 f15 1"/>
              <a:gd name="f24" fmla="*/ f19 f15 1"/>
              <a:gd name="f25" fmla="min f22 f21"/>
              <a:gd name="f26" fmla="*/ f25 f3 1"/>
              <a:gd name="f27" fmla="*/ f25 f4 1"/>
              <a:gd name="f28" fmla="*/ f26 1 100000"/>
              <a:gd name="f29" fmla="*/ f27 1 100000"/>
              <a:gd name="f30" fmla="+- f18 0 f28"/>
              <a:gd name="f31" fmla="+- f19 0 f28"/>
              <a:gd name="f32" fmla="+- f18 0 f29"/>
              <a:gd name="f33" fmla="+- f19 0 f29"/>
              <a:gd name="f34" fmla="+- f28 0 f29"/>
              <a:gd name="f35" fmla="*/ f28 f15 1"/>
              <a:gd name="f36" fmla="*/ f29 f15 1"/>
              <a:gd name="f37" fmla="?: f34 f28 f29"/>
              <a:gd name="f38" fmla="*/ f32 f15 1"/>
              <a:gd name="f39" fmla="*/ f31 f15 1"/>
              <a:gd name="f40" fmla="*/ f30 f15 1"/>
              <a:gd name="f41" fmla="*/ f33 f15 1"/>
              <a:gd name="f42" fmla="*/ f37 1 2"/>
              <a:gd name="f43" fmla="+- f18 0 f42"/>
              <a:gd name="f44" fmla="+- f19 0 f42"/>
              <a:gd name="f45" fmla="*/ f42 f15 1"/>
              <a:gd name="f46" fmla="*/ f43 f15 1"/>
              <a:gd name="f47" fmla="*/ f44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5" t="f45" r="f46" b="f47"/>
            <a:pathLst>
              <a:path>
                <a:moveTo>
                  <a:pt x="f35" y="f20"/>
                </a:moveTo>
                <a:lnTo>
                  <a:pt x="f38" y="f20"/>
                </a:lnTo>
                <a:lnTo>
                  <a:pt x="f23" y="f36"/>
                </a:lnTo>
                <a:lnTo>
                  <a:pt x="f23" y="f39"/>
                </a:lnTo>
                <a:lnTo>
                  <a:pt x="f40" y="f24"/>
                </a:lnTo>
                <a:lnTo>
                  <a:pt x="f36" y="f24"/>
                </a:lnTo>
                <a:lnTo>
                  <a:pt x="f20" y="f41"/>
                </a:lnTo>
                <a:lnTo>
                  <a:pt x="f20" y="f35"/>
                </a:lnTo>
                <a:close/>
              </a:path>
            </a:pathLst>
          </a:custGeom>
          <a:gradFill>
            <a:gsLst>
              <a:gs pos="0">
                <a:srgbClr val="64D4EF"/>
              </a:gs>
              <a:gs pos="100000">
                <a:srgbClr val="06588E"/>
              </a:gs>
            </a:gsLst>
            <a:lin ang="6120000"/>
          </a:gra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Gothic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05AB89E-34B7-47B5-B131-330336FDAD92}"/>
              </a:ext>
            </a:extLst>
          </p:cNvPr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marL="457200" lvl="0" indent="-457200">
              <a:buSzPct val="100000"/>
              <a:buFont typeface="Wingdings" pitchFamily="2"/>
              <a:buChar char="q"/>
            </a:pPr>
            <a:r>
              <a:rPr lang="en-GB" sz="2800"/>
              <a:t>Mental ill health and issues in the workplace activity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6C803396-9F1E-4D5B-B528-F47E9B574A30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lvl="0" indent="-457200">
              <a:buFont typeface="Wingdings" pitchFamily="2"/>
              <a:buChar char="q"/>
            </a:pPr>
            <a:r>
              <a:rPr lang="en-GB" sz="2800">
                <a:solidFill>
                  <a:srgbClr val="E7E6E6"/>
                </a:solidFill>
              </a:rPr>
              <a:t>WORKBOOK CASE STUDIES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425</Words>
  <Application>Microsoft Office PowerPoint</Application>
  <PresentationFormat>Widescreen</PresentationFormat>
  <Paragraphs>57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Wingdings</vt:lpstr>
      <vt:lpstr>Wingdings 3</vt:lpstr>
      <vt:lpstr>Slice</vt:lpstr>
      <vt:lpstr>Mental health</vt:lpstr>
      <vt:lpstr>Aims of this session</vt:lpstr>
      <vt:lpstr>What is mental health (We all have it)</vt:lpstr>
      <vt:lpstr>Workbook ACTIVTY</vt:lpstr>
      <vt:lpstr>GOOD MENTAL HEALTH Mental ill health</vt:lpstr>
      <vt:lpstr>What should my employer do </vt:lpstr>
      <vt:lpstr>How can Unite help </vt:lpstr>
      <vt:lpstr>What can we do  </vt:lpstr>
      <vt:lpstr>Mental ill health and issues in the workplace activity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Mental hEALTH</dc:title>
  <dc:creator>Richard Horsfield</dc:creator>
  <cp:lastModifiedBy>Ian Pfluger</cp:lastModifiedBy>
  <cp:revision>13</cp:revision>
  <dcterms:created xsi:type="dcterms:W3CDTF">2019-12-29T14:00:55Z</dcterms:created>
  <dcterms:modified xsi:type="dcterms:W3CDTF">2021-09-02T11:12:44Z</dcterms:modified>
</cp:coreProperties>
</file>