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21"/>
  </p:normalViewPr>
  <p:slideViewPr>
    <p:cSldViewPr snapToGrid="0" snapToObjects="1">
      <p:cViewPr varScale="1">
        <p:scale>
          <a:sx n="95" d="100"/>
          <a:sy n="95" d="100"/>
        </p:scale>
        <p:origin x="1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8/2/2021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8/2/2021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8/2/2021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8/2/2021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8/2/2021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8/2/2021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8/2/2021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8/2/2021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8/2/2021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8/2/2021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8/2/2021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8/2/2021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BF67A-356A-B94C-A3E2-F08BD22F3F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554876" y="671462"/>
            <a:ext cx="10080003" cy="2318159"/>
          </a:xfrm>
        </p:spPr>
        <p:txBody>
          <a:bodyPr>
            <a:normAutofit/>
          </a:bodyPr>
          <a:lstStyle/>
          <a:p>
            <a:r>
              <a:rPr lang="en-US" sz="6600" dirty="0"/>
              <a:t>Taking action on problems</a:t>
            </a:r>
            <a:br>
              <a:rPr lang="en-US" sz="6600" dirty="0"/>
            </a:br>
            <a:r>
              <a:rPr lang="en-US" sz="6600" dirty="0"/>
              <a:t>A SYSTEMATIC APPROACH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96AA59-09C3-034B-B2E6-25FEBD77A4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D37A42-5C83-C24B-8301-A1B85CBFA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8333">
            <a:off x="8105120" y="4403337"/>
            <a:ext cx="3066994" cy="154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03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D84A1-2451-C24F-84E1-0FC65288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30" y="574574"/>
            <a:ext cx="6645086" cy="873505"/>
          </a:xfrm>
        </p:spPr>
        <p:txBody>
          <a:bodyPr>
            <a:normAutofit/>
          </a:bodyPr>
          <a:lstStyle/>
          <a:p>
            <a:r>
              <a:rPr lang="en-US" sz="49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32B94-D59A-A54A-A7F8-F301A0A958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4178" y="1672273"/>
            <a:ext cx="10394707" cy="3738044"/>
          </a:xfrm>
        </p:spPr>
        <p:txBody>
          <a:bodyPr>
            <a:normAutofit/>
          </a:bodyPr>
          <a:lstStyle/>
          <a:p>
            <a:pPr marL="360363" indent="-360363"/>
            <a:r>
              <a:rPr lang="en-US" sz="2400" dirty="0"/>
              <a:t>Improving Health &amp; Safety usually costs money be prepared with a counter argument and case</a:t>
            </a:r>
          </a:p>
          <a:p>
            <a:pPr marL="360363" indent="-360363"/>
            <a:r>
              <a:rPr lang="en-US" sz="2400" dirty="0"/>
              <a:t>Refer to the law,  </a:t>
            </a:r>
            <a:r>
              <a:rPr lang="en-US" sz="2400" dirty="0" err="1"/>
              <a:t>h.s.e</a:t>
            </a:r>
            <a:r>
              <a:rPr lang="en-US" sz="2400" dirty="0"/>
              <a:t> guidance, health &amp; safety policies and agreements</a:t>
            </a:r>
          </a:p>
          <a:p>
            <a:pPr marL="360363" indent="-360363"/>
            <a:r>
              <a:rPr lang="en-US" sz="2400" dirty="0"/>
              <a:t>The main source of negotiating strength comes from the support of your own members and their determination to secure a safe working environment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C208E9B-D0FC-5849-8A6B-3FBE5EF9E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95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D84A1-2451-C24F-84E1-0FC65288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29" y="529388"/>
            <a:ext cx="10396882" cy="79761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a P.I.P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32B94-D59A-A54A-A7F8-F301A0A958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8029" y="1654323"/>
            <a:ext cx="10394707" cy="2636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 systematic approach when taking action on a problem</a:t>
            </a:r>
          </a:p>
          <a:p>
            <a:pPr marL="0" indent="0">
              <a:buNone/>
            </a:pPr>
            <a:r>
              <a:rPr lang="en-US" sz="2400" dirty="0"/>
              <a:t>PROBLEM – INVESTIGATION – PLAN</a:t>
            </a:r>
          </a:p>
          <a:p>
            <a:pPr marL="360363" lvl="1" indent="-360363"/>
            <a:r>
              <a:rPr lang="en-US" sz="2400" dirty="0"/>
              <a:t>Problem – defining the problem</a:t>
            </a:r>
          </a:p>
          <a:p>
            <a:pPr marL="360363" lvl="1" indent="-360363"/>
            <a:r>
              <a:rPr lang="en-US" sz="2400" dirty="0"/>
              <a:t>Investigation – finding out more</a:t>
            </a:r>
          </a:p>
          <a:p>
            <a:pPr marL="360363" lvl="1" indent="-360363"/>
            <a:r>
              <a:rPr lang="en-US" sz="2400" dirty="0"/>
              <a:t>Plan – deciding what to do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C208E9B-D0FC-5849-8A6B-3FBE5EF9E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2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D84A1-2451-C24F-84E1-0FC65288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283" y="565879"/>
            <a:ext cx="9508602" cy="809337"/>
          </a:xfrm>
        </p:spPr>
        <p:txBody>
          <a:bodyPr>
            <a:normAutofit fontScale="90000"/>
          </a:bodyPr>
          <a:lstStyle/>
          <a:p>
            <a:r>
              <a:rPr lang="en-US" dirty="0"/>
              <a:t>Possible Health &amp; Safety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32B94-D59A-A54A-A7F8-F301A0A958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4283" y="1576137"/>
            <a:ext cx="10540418" cy="3513221"/>
          </a:xfrm>
        </p:spPr>
        <p:txBody>
          <a:bodyPr>
            <a:normAutofit/>
          </a:bodyPr>
          <a:lstStyle/>
          <a:p>
            <a:pPr marL="360363" indent="-360363"/>
            <a:r>
              <a:rPr lang="en-US" sz="2400" dirty="0"/>
              <a:t>INSPECTIONS OF THE WORKPLACE</a:t>
            </a:r>
          </a:p>
          <a:p>
            <a:pPr marL="360363" indent="-360363"/>
            <a:r>
              <a:rPr lang="en-US" sz="2400" dirty="0"/>
              <a:t>Surveys of members</a:t>
            </a:r>
          </a:p>
          <a:p>
            <a:pPr marL="360363" indent="-360363"/>
            <a:r>
              <a:rPr lang="en-US" sz="2400" dirty="0"/>
              <a:t>Encouraging members to raise problems</a:t>
            </a:r>
          </a:p>
          <a:p>
            <a:pPr marL="360363" indent="-360363"/>
            <a:r>
              <a:rPr lang="en-US" sz="2400" dirty="0"/>
              <a:t>Getting information</a:t>
            </a:r>
          </a:p>
          <a:p>
            <a:pPr marL="360363" indent="-360363"/>
            <a:r>
              <a:rPr lang="en-US" sz="2400" dirty="0"/>
              <a:t>Getting access to accident and ill health records</a:t>
            </a:r>
          </a:p>
          <a:p>
            <a:pPr marL="360363" indent="-360363"/>
            <a:r>
              <a:rPr lang="en-US" sz="2400" dirty="0"/>
              <a:t>Doing an accident investigation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C208E9B-D0FC-5849-8A6B-3FBE5EF9E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12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D84A1-2451-C24F-84E1-0FC65288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046" y="573901"/>
            <a:ext cx="10767907" cy="745168"/>
          </a:xfrm>
        </p:spPr>
        <p:txBody>
          <a:bodyPr>
            <a:normAutofit fontScale="90000"/>
          </a:bodyPr>
          <a:lstStyle/>
          <a:p>
            <a:r>
              <a:rPr lang="en-US" dirty="0"/>
              <a:t>Investigation – getting members 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32B94-D59A-A54A-A7F8-F301A0A958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2303" y="1644316"/>
            <a:ext cx="5891107" cy="2863516"/>
          </a:xfrm>
        </p:spPr>
        <p:txBody>
          <a:bodyPr>
            <a:normAutofit/>
          </a:bodyPr>
          <a:lstStyle/>
          <a:p>
            <a:pPr marL="360363" indent="-360363" defTabSz="630238"/>
            <a:r>
              <a:rPr lang="en-US" sz="2400" dirty="0"/>
              <a:t>When	–	date and time</a:t>
            </a:r>
          </a:p>
          <a:p>
            <a:pPr marL="360363" indent="-360363" defTabSz="630238"/>
            <a:r>
              <a:rPr lang="en-US" sz="2400" dirty="0"/>
              <a:t>Who	–	people involved</a:t>
            </a:r>
          </a:p>
          <a:p>
            <a:pPr marL="360363" indent="-360363" defTabSz="630238"/>
            <a:r>
              <a:rPr lang="en-US" sz="2400" dirty="0"/>
              <a:t>Where	–	place where the problem is</a:t>
            </a:r>
          </a:p>
          <a:p>
            <a:pPr marL="360363" indent="-360363" defTabSz="630238"/>
            <a:r>
              <a:rPr lang="en-US" sz="2400" dirty="0"/>
              <a:t>What	–	the nature of the problem</a:t>
            </a:r>
          </a:p>
          <a:p>
            <a:pPr marL="360363" indent="-360363" defTabSz="630238"/>
            <a:r>
              <a:rPr lang="en-US" sz="2400" dirty="0"/>
              <a:t>Why	–	reasons for the problem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C208E9B-D0FC-5849-8A6B-3FBE5EF9E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23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D84A1-2451-C24F-84E1-0FC65288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240" y="621373"/>
            <a:ext cx="11016560" cy="641569"/>
          </a:xfrm>
        </p:spPr>
        <p:txBody>
          <a:bodyPr>
            <a:normAutofit fontScale="90000"/>
          </a:bodyPr>
          <a:lstStyle/>
          <a:p>
            <a:r>
              <a:rPr lang="en-US" dirty="0"/>
              <a:t>Investigation – getting members 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32B94-D59A-A54A-A7F8-F301A0A958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8240" y="1652104"/>
            <a:ext cx="10394707" cy="3208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Some key points to consider</a:t>
            </a:r>
          </a:p>
          <a:p>
            <a:pPr marL="360363" indent="-360363"/>
            <a:r>
              <a:rPr lang="en-US" sz="2400" dirty="0"/>
              <a:t>Is the problem due to defective equipment, inadequate training or poor supervision</a:t>
            </a:r>
          </a:p>
          <a:p>
            <a:pPr marL="360363" indent="-360363"/>
            <a:r>
              <a:rPr lang="en-US" sz="2400" dirty="0"/>
              <a:t>IS THE PROBLEM ISOLATED OR RAISE BROADER ISSUE</a:t>
            </a:r>
          </a:p>
          <a:p>
            <a:pPr marL="817563" lvl="1" indent="-360363"/>
            <a:r>
              <a:rPr lang="en-US" sz="2200" dirty="0"/>
              <a:t>IT IS OFTEN THE CASE THAT INDIVIDUAL PROBLEMS RAISE WIDER ISSUES</a:t>
            </a:r>
          </a:p>
          <a:p>
            <a:pPr marL="360363" indent="-360363"/>
            <a:r>
              <a:rPr lang="en-US" sz="2400" dirty="0"/>
              <a:t>What do the members want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710E0E-B94B-4568-8C9C-093B6B6E8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26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D84A1-2451-C24F-84E1-0FC65288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239" y="546723"/>
            <a:ext cx="10759886" cy="768730"/>
          </a:xfrm>
        </p:spPr>
        <p:txBody>
          <a:bodyPr>
            <a:normAutofit fontScale="90000"/>
          </a:bodyPr>
          <a:lstStyle/>
          <a:p>
            <a:r>
              <a:rPr lang="en-US" dirty="0"/>
              <a:t>Investigation – getting members views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32B94-D59A-A54A-A7F8-F301A0A958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8239" y="1684241"/>
            <a:ext cx="10687698" cy="37059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Some ideas</a:t>
            </a:r>
          </a:p>
          <a:p>
            <a:pPr marL="360363" indent="-360363" defTabSz="449263">
              <a:lnSpc>
                <a:spcPct val="130000"/>
              </a:lnSpc>
              <a:tabLst>
                <a:tab pos="1973263" algn="l"/>
                <a:tab pos="2238375" algn="l"/>
              </a:tabLst>
            </a:pPr>
            <a:r>
              <a:rPr lang="en-US" sz="2400" dirty="0"/>
              <a:t>Surveys			short surveys of members can be useful to gain information			and generate interest</a:t>
            </a:r>
          </a:p>
          <a:p>
            <a:pPr marL="360363" indent="-360363" defTabSz="566738">
              <a:lnSpc>
                <a:spcPct val="130000"/>
              </a:lnSpc>
              <a:tabLst>
                <a:tab pos="1612900" algn="l"/>
                <a:tab pos="1797050" algn="l"/>
                <a:tab pos="1884363" algn="l"/>
              </a:tabLst>
            </a:pPr>
            <a:r>
              <a:rPr lang="en-US" sz="2400" dirty="0"/>
              <a:t>TUC				BODY MAPPING TOOLS ARE USEFUL</a:t>
            </a:r>
          </a:p>
          <a:p>
            <a:pPr marL="360363" indent="-360363" defTabSz="376238">
              <a:lnSpc>
                <a:spcPct val="130000"/>
              </a:lnSpc>
              <a:tabLst>
                <a:tab pos="714375" algn="l"/>
              </a:tabLst>
            </a:pPr>
            <a:r>
              <a:rPr lang="en-US" sz="2400" dirty="0"/>
              <a:t>Meetings		You can use meetings with members to get views, information 						and support</a:t>
            </a:r>
          </a:p>
          <a:p>
            <a:pPr marL="360363" indent="-360363" defTabSz="630238">
              <a:lnSpc>
                <a:spcPct val="130000"/>
              </a:lnSpc>
              <a:tabLst>
                <a:tab pos="1884363" algn="l"/>
                <a:tab pos="2238375" algn="l"/>
              </a:tabLst>
            </a:pPr>
            <a:r>
              <a:rPr lang="en-US" sz="2400" dirty="0"/>
              <a:t>Inspections	use inspections to discuss H&amp;S PROBLEMS WITH MEMBERS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C208E9B-D0FC-5849-8A6B-3FBE5EF9E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31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D84A1-2451-C24F-84E1-0FC65288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346" y="565879"/>
            <a:ext cx="3629170" cy="761210"/>
          </a:xfrm>
        </p:spPr>
        <p:txBody>
          <a:bodyPr>
            <a:normAutofit fontScale="90000"/>
          </a:bodyPr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32B94-D59A-A54A-A7F8-F301A0A958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346" y="1668262"/>
            <a:ext cx="10394707" cy="3521475"/>
          </a:xfrm>
        </p:spPr>
        <p:txBody>
          <a:bodyPr>
            <a:normAutofit/>
          </a:bodyPr>
          <a:lstStyle/>
          <a:p>
            <a:pPr marL="360363" indent="-360363"/>
            <a:r>
              <a:rPr lang="en-US" sz="2400" dirty="0"/>
              <a:t>What are the results of your investigation</a:t>
            </a:r>
          </a:p>
          <a:p>
            <a:pPr marL="360363" indent="-360363"/>
            <a:r>
              <a:rPr lang="en-US" sz="2400" dirty="0"/>
              <a:t>What are the unions aims and do I need support from my regional officer</a:t>
            </a:r>
          </a:p>
          <a:p>
            <a:pPr marL="360363" indent="-360363"/>
            <a:r>
              <a:rPr lang="en-US" sz="2400" dirty="0"/>
              <a:t>How can I keep the members involved and informed</a:t>
            </a:r>
          </a:p>
          <a:p>
            <a:pPr marL="360363" indent="-360363"/>
            <a:r>
              <a:rPr lang="en-US" sz="2400" dirty="0"/>
              <a:t>How strong is the feeling of members about the issue</a:t>
            </a:r>
          </a:p>
          <a:p>
            <a:pPr marL="360363" indent="-360363"/>
            <a:r>
              <a:rPr lang="en-US" sz="2400" dirty="0"/>
              <a:t>How should I take up the issue</a:t>
            </a:r>
          </a:p>
          <a:p>
            <a:pPr marL="360363" indent="-360363"/>
            <a:r>
              <a:rPr lang="en-US" sz="2400" dirty="0"/>
              <a:t>What pressure and arguments should I use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C208E9B-D0FC-5849-8A6B-3FBE5EF9E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67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D84A1-2451-C24F-84E1-0FC65288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576" y="586217"/>
            <a:ext cx="5177234" cy="737257"/>
          </a:xfrm>
        </p:spPr>
        <p:txBody>
          <a:bodyPr>
            <a:normAutofit fontScale="90000"/>
          </a:bodyPr>
          <a:lstStyle/>
          <a:p>
            <a:r>
              <a:rPr lang="en-US" dirty="0"/>
              <a:t>PLAN -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32B94-D59A-A54A-A7F8-F301A0A958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6576" y="1668146"/>
            <a:ext cx="9114654" cy="2574991"/>
          </a:xfrm>
        </p:spPr>
        <p:txBody>
          <a:bodyPr>
            <a:normAutofit/>
          </a:bodyPr>
          <a:lstStyle/>
          <a:p>
            <a:pPr marL="360363" indent="-360363"/>
            <a:r>
              <a:rPr lang="en-US" sz="2400" dirty="0"/>
              <a:t>What does the law say / H.S.E GUIDANCE ETC.</a:t>
            </a:r>
          </a:p>
          <a:p>
            <a:pPr marL="360363" indent="-360363"/>
            <a:r>
              <a:rPr lang="en-US" sz="2400" dirty="0"/>
              <a:t>WHAT DOES MY AGREEMENTS AND health &amp; safety policies say</a:t>
            </a:r>
          </a:p>
          <a:p>
            <a:pPr marL="360363" indent="-360363"/>
            <a:r>
              <a:rPr lang="en-US" sz="2400" dirty="0"/>
              <a:t>What does the risk assessment say</a:t>
            </a:r>
          </a:p>
          <a:p>
            <a:pPr marL="360363" indent="-360363"/>
            <a:r>
              <a:rPr lang="en-US" sz="2400" dirty="0"/>
              <a:t>Do I need to talk to an </a:t>
            </a:r>
            <a:r>
              <a:rPr lang="en-US" sz="2400" dirty="0" err="1"/>
              <a:t>h.s.e</a:t>
            </a:r>
            <a:r>
              <a:rPr lang="en-US" sz="2400" dirty="0"/>
              <a:t> inspector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C208E9B-D0FC-5849-8A6B-3FBE5EF9E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06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D84A1-2451-C24F-84E1-0FC65288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28" y="562587"/>
            <a:ext cx="10394707" cy="885453"/>
          </a:xfrm>
        </p:spPr>
        <p:txBody>
          <a:bodyPr>
            <a:normAutofit/>
          </a:bodyPr>
          <a:lstStyle/>
          <a:p>
            <a:r>
              <a:rPr lang="en-US" sz="4900" dirty="0"/>
              <a:t>Taking up the issue /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32B94-D59A-A54A-A7F8-F301A0A958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0628" y="1667913"/>
            <a:ext cx="10394707" cy="3481370"/>
          </a:xfrm>
        </p:spPr>
        <p:txBody>
          <a:bodyPr>
            <a:normAutofit/>
          </a:bodyPr>
          <a:lstStyle/>
          <a:p>
            <a:pPr marL="360363" indent="-360363">
              <a:tabLst>
                <a:tab pos="360363" algn="l"/>
              </a:tabLst>
            </a:pPr>
            <a:r>
              <a:rPr lang="en-US" sz="2400" dirty="0"/>
              <a:t>Sometimes minor issues can be taken up informally with the relevant person</a:t>
            </a:r>
          </a:p>
          <a:p>
            <a:pPr marL="360363" indent="-360363">
              <a:tabLst>
                <a:tab pos="360363" algn="l"/>
              </a:tabLst>
            </a:pPr>
            <a:r>
              <a:rPr lang="en-US" sz="2400" dirty="0"/>
              <a:t>It is best to raise the issue in writing</a:t>
            </a:r>
          </a:p>
          <a:p>
            <a:pPr marL="360363" indent="-360363">
              <a:tabLst>
                <a:tab pos="360363" algn="l"/>
              </a:tabLst>
            </a:pPr>
            <a:r>
              <a:rPr lang="en-US" sz="2400" dirty="0"/>
              <a:t>Problems can be sometimes sorted through safety committees</a:t>
            </a:r>
          </a:p>
          <a:p>
            <a:pPr marL="360363" indent="-360363">
              <a:tabLst>
                <a:tab pos="360363" algn="l"/>
              </a:tabLst>
            </a:pPr>
            <a:r>
              <a:rPr lang="en-US" sz="2400" dirty="0"/>
              <a:t>Urgent problems may have to be raised directly with senior management</a:t>
            </a:r>
          </a:p>
          <a:p>
            <a:pPr marL="360363" indent="-360363">
              <a:tabLst>
                <a:tab pos="360363" algn="l"/>
              </a:tabLst>
            </a:pPr>
            <a:r>
              <a:rPr lang="en-US" sz="2400" dirty="0"/>
              <a:t>You may need to use the disputes procedure to solve the problem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C208E9B-D0FC-5849-8A6B-3FBE5EF9E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55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1092</TotalTime>
  <Words>455</Words>
  <Application>Microsoft Office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Impact</vt:lpstr>
      <vt:lpstr>Main Event</vt:lpstr>
      <vt:lpstr>Taking action on problems A SYSTEMATIC APPROACH</vt:lpstr>
      <vt:lpstr>What is a P.I.P</vt:lpstr>
      <vt:lpstr>Possible Health &amp; Safety PROBLEMS</vt:lpstr>
      <vt:lpstr>Investigation – getting members views</vt:lpstr>
      <vt:lpstr>Investigation – getting members views</vt:lpstr>
      <vt:lpstr>Investigation – getting members views </vt:lpstr>
      <vt:lpstr>PLAN</vt:lpstr>
      <vt:lpstr>PLAN - continued</vt:lpstr>
      <vt:lpstr>Taking up the issue / problem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disciplinary process</dc:title>
  <dc:creator>Ethan Pearson</dc:creator>
  <cp:lastModifiedBy>Andrew Walker</cp:lastModifiedBy>
  <cp:revision>49</cp:revision>
  <dcterms:created xsi:type="dcterms:W3CDTF">2020-04-06T08:39:37Z</dcterms:created>
  <dcterms:modified xsi:type="dcterms:W3CDTF">2021-08-02T15:34:23Z</dcterms:modified>
</cp:coreProperties>
</file>