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3"/>
  </p:notesMasterIdLst>
  <p:sldIdLst>
    <p:sldId id="256" r:id="rId2"/>
    <p:sldId id="264" r:id="rId3"/>
    <p:sldId id="265" r:id="rId4"/>
    <p:sldId id="266" r:id="rId5"/>
    <p:sldId id="267" r:id="rId6"/>
    <p:sldId id="268" r:id="rId7"/>
    <p:sldId id="269" r:id="rId8"/>
    <p:sldId id="270" r:id="rId9"/>
    <p:sldId id="271" r:id="rId10"/>
    <p:sldId id="272" r:id="rId11"/>
    <p:sldId id="273"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22BBC9-1296-4023-B3F8-067201D0368D}" v="4" dt="2020-04-16T18:25:35.5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82692" autoAdjust="0"/>
  </p:normalViewPr>
  <p:slideViewPr>
    <p:cSldViewPr snapToGrid="0" snapToObjects="1">
      <p:cViewPr varScale="1">
        <p:scale>
          <a:sx n="80" d="100"/>
          <a:sy n="80" d="100"/>
        </p:scale>
        <p:origin x="126" y="276"/>
      </p:cViewPr>
      <p:guideLst>
        <p:guide orient="horz" pos="2160"/>
        <p:guide pos="3840"/>
      </p:guideLst>
    </p:cSldViewPr>
  </p:slideViewPr>
  <p:outlineViewPr>
    <p:cViewPr>
      <p:scale>
        <a:sx n="33" d="100"/>
        <a:sy n="33" d="100"/>
      </p:scale>
      <p:origin x="48"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than Pearson" userId="74f682fe5960e97a" providerId="LiveId" clId="{8322BBC9-1296-4023-B3F8-067201D0368D}"/>
    <pc:docChg chg="custSel modSld">
      <pc:chgData name="Ethan Pearson" userId="74f682fe5960e97a" providerId="LiveId" clId="{8322BBC9-1296-4023-B3F8-067201D0368D}" dt="2020-04-16T18:26:29.416" v="47" actId="1076"/>
      <pc:docMkLst>
        <pc:docMk/>
      </pc:docMkLst>
      <pc:sldChg chg="addSp delSp modSp">
        <pc:chgData name="Ethan Pearson" userId="74f682fe5960e97a" providerId="LiveId" clId="{8322BBC9-1296-4023-B3F8-067201D0368D}" dt="2020-04-16T18:26:29.416" v="47" actId="1076"/>
        <pc:sldMkLst>
          <pc:docMk/>
          <pc:sldMk cId="2088800645" sldId="257"/>
        </pc:sldMkLst>
        <pc:spChg chg="mod">
          <ac:chgData name="Ethan Pearson" userId="74f682fe5960e97a" providerId="LiveId" clId="{8322BBC9-1296-4023-B3F8-067201D0368D}" dt="2020-04-16T18:21:40.466" v="8" actId="20577"/>
          <ac:spMkLst>
            <pc:docMk/>
            <pc:sldMk cId="2088800645" sldId="257"/>
            <ac:spMk id="2" creationId="{7696274D-F049-8B42-9790-E0C8C9320DF6}"/>
          </ac:spMkLst>
        </pc:spChg>
        <pc:spChg chg="add mod">
          <ac:chgData name="Ethan Pearson" userId="74f682fe5960e97a" providerId="LiveId" clId="{8322BBC9-1296-4023-B3F8-067201D0368D}" dt="2020-04-16T18:26:05.481" v="44" actId="1076"/>
          <ac:spMkLst>
            <pc:docMk/>
            <pc:sldMk cId="2088800645" sldId="257"/>
            <ac:spMk id="6" creationId="{08DB5526-440B-404D-A037-A72BB7F753EC}"/>
          </ac:spMkLst>
        </pc:spChg>
        <pc:spChg chg="mod">
          <ac:chgData name="Ethan Pearson" userId="74f682fe5960e97a" providerId="LiveId" clId="{8322BBC9-1296-4023-B3F8-067201D0368D}" dt="2020-04-16T18:26:24.274" v="46" actId="1076"/>
          <ac:spMkLst>
            <pc:docMk/>
            <pc:sldMk cId="2088800645" sldId="257"/>
            <ac:spMk id="11" creationId="{A0278C17-026E-F24B-A6A6-4C85C9036DC6}"/>
          </ac:spMkLst>
        </pc:spChg>
        <pc:spChg chg="mod">
          <ac:chgData name="Ethan Pearson" userId="74f682fe5960e97a" providerId="LiveId" clId="{8322BBC9-1296-4023-B3F8-067201D0368D}" dt="2020-04-16T18:26:29.416" v="47" actId="1076"/>
          <ac:spMkLst>
            <pc:docMk/>
            <pc:sldMk cId="2088800645" sldId="257"/>
            <ac:spMk id="19" creationId="{358ECCD4-6518-9C4E-842B-153ACD600EFB}"/>
          </ac:spMkLst>
        </pc:spChg>
        <pc:picChg chg="add mod">
          <ac:chgData name="Ethan Pearson" userId="74f682fe5960e97a" providerId="LiveId" clId="{8322BBC9-1296-4023-B3F8-067201D0368D}" dt="2020-04-16T18:26:12.581" v="45" actId="14100"/>
          <ac:picMkLst>
            <pc:docMk/>
            <pc:sldMk cId="2088800645" sldId="257"/>
            <ac:picMk id="4" creationId="{3F9EA672-430D-4A27-A0E0-AABB4BD54DB2}"/>
          </ac:picMkLst>
        </pc:picChg>
        <pc:picChg chg="del">
          <ac:chgData name="Ethan Pearson" userId="74f682fe5960e97a" providerId="LiveId" clId="{8322BBC9-1296-4023-B3F8-067201D0368D}" dt="2020-04-16T18:21:50.507" v="10" actId="478"/>
          <ac:picMkLst>
            <pc:docMk/>
            <pc:sldMk cId="2088800645" sldId="257"/>
            <ac:picMk id="7" creationId="{AEAA8948-4666-9443-9065-FF4EC819B392}"/>
          </ac:picMkLst>
        </pc:picChg>
        <pc:picChg chg="del">
          <ac:chgData name="Ethan Pearson" userId="74f682fe5960e97a" providerId="LiveId" clId="{8322BBC9-1296-4023-B3F8-067201D0368D}" dt="2020-04-16T18:21:47.907" v="9" actId="478"/>
          <ac:picMkLst>
            <pc:docMk/>
            <pc:sldMk cId="2088800645" sldId="257"/>
            <ac:picMk id="10" creationId="{54471993-5432-864A-9A31-E013E693880B}"/>
          </ac:picMkLst>
        </pc:picChg>
        <pc:picChg chg="del">
          <ac:chgData name="Ethan Pearson" userId="74f682fe5960e97a" providerId="LiveId" clId="{8322BBC9-1296-4023-B3F8-067201D0368D}" dt="2020-04-16T18:21:53.203" v="11" actId="478"/>
          <ac:picMkLst>
            <pc:docMk/>
            <pc:sldMk cId="2088800645" sldId="257"/>
            <ac:picMk id="13" creationId="{7C6B040D-C33F-E640-827F-453020506B7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2B3DA4-1D37-457D-B9C9-3A58E0F9809C}" type="datetimeFigureOut">
              <a:rPr lang="en-GB" smtClean="0"/>
              <a:t>09/11/2022</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53C5DC-D947-41B4-A55A-A04FB1FD3D6E}" type="slidenum">
              <a:rPr lang="en-GB" smtClean="0"/>
              <a:t>‹#›</a:t>
            </a:fld>
            <a:endParaRPr lang="en-GB"/>
          </a:p>
        </p:txBody>
      </p:sp>
    </p:spTree>
    <p:extLst>
      <p:ext uri="{BB962C8B-B14F-4D97-AF65-F5344CB8AC3E}">
        <p14:creationId xmlns:p14="http://schemas.microsoft.com/office/powerpoint/2010/main" val="1774742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a:solidFill>
                  <a:schemeClr val="tx1"/>
                </a:solidFill>
                <a:effectLst/>
                <a:latin typeface="+mn-lt"/>
                <a:ea typeface="+mn-ea"/>
                <a:cs typeface="+mn-cs"/>
              </a:rPr>
              <a:t>These case studies will highlight the key role of </a:t>
            </a:r>
            <a:r>
              <a:rPr lang="en-GB" sz="1200" kern="1200" baseline="0" dirty="0" err="1">
                <a:solidFill>
                  <a:schemeClr val="tx1"/>
                </a:solidFill>
                <a:effectLst/>
                <a:latin typeface="+mn-lt"/>
                <a:ea typeface="+mn-ea"/>
                <a:cs typeface="+mn-cs"/>
              </a:rPr>
              <a:t>Unite’s</a:t>
            </a:r>
            <a:r>
              <a:rPr lang="en-GB" sz="1200" kern="1200" baseline="0" dirty="0">
                <a:solidFill>
                  <a:schemeClr val="tx1"/>
                </a:solidFill>
                <a:effectLst/>
                <a:latin typeface="+mn-lt"/>
                <a:ea typeface="+mn-ea"/>
                <a:cs typeface="+mn-cs"/>
              </a:rPr>
              <a:t> accredited representatives in making the workplace safer for all by countering disability discrimination. Reps can challenge discrimination, whether it is direct or indirect. A</a:t>
            </a:r>
            <a:r>
              <a:rPr lang="en-GB" dirty="0"/>
              <a:t>uthor and workplace trade union representative Janine Booth, who is on the spectrum herself, outlines her ten examples of barriers for autistic people at work, and offers advice for removing them. This is lightly adapted from </a:t>
            </a:r>
            <a:r>
              <a:rPr lang="en-GB" i="1" dirty="0"/>
              <a:t>Ten Barriers autistic workers face and how to overcome them</a:t>
            </a:r>
            <a:r>
              <a:rPr lang="en-GB" dirty="0"/>
              <a:t>. Retrieved</a:t>
            </a:r>
            <a:r>
              <a:rPr lang="en-GB" baseline="0" dirty="0"/>
              <a:t> from: https://strongerunions.org/2016/11/23/10-barriers-autistic-workers-face-and-how-to-overcome-them/</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7553C5DC-D947-41B4-A55A-A04FB1FD3D6E}" type="slidenum">
              <a:rPr lang="en-GB" smtClean="0"/>
              <a:t>1</a:t>
            </a:fld>
            <a:endParaRPr lang="en-GB"/>
          </a:p>
        </p:txBody>
      </p:sp>
    </p:spTree>
    <p:extLst>
      <p:ext uri="{BB962C8B-B14F-4D97-AF65-F5344CB8AC3E}">
        <p14:creationId xmlns:p14="http://schemas.microsoft.com/office/powerpoint/2010/main" val="17439841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remove barriers to autistic people, employers can keep things the same for that person where practical (for example, parking space allocations and working hours). They can also negotiate, and give notice of, unavoidable changes.</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553C5DC-D947-41B4-A55A-A04FB1FD3D6E}" type="slidenum">
              <a:rPr lang="en-GB" smtClean="0"/>
              <a:t>10</a:t>
            </a:fld>
            <a:endParaRPr lang="en-GB"/>
          </a:p>
        </p:txBody>
      </p:sp>
    </p:spTree>
    <p:extLst>
      <p:ext uri="{BB962C8B-B14F-4D97-AF65-F5344CB8AC3E}">
        <p14:creationId xmlns:p14="http://schemas.microsoft.com/office/powerpoint/2010/main" val="29418859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remove barriers, Government and employers need to work together to expand services, meeting needs and creating jobs. They can keep jobs in the public sector where they are more secure and not push autistic people into unsuitable work, while providing adequate benefits</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553C5DC-D947-41B4-A55A-A04FB1FD3D6E}" type="slidenum">
              <a:rPr lang="en-GB" smtClean="0"/>
              <a:t>11</a:t>
            </a:fld>
            <a:endParaRPr lang="en-GB"/>
          </a:p>
        </p:txBody>
      </p:sp>
    </p:spTree>
    <p:extLst>
      <p:ext uri="{BB962C8B-B14F-4D97-AF65-F5344CB8AC3E}">
        <p14:creationId xmlns:p14="http://schemas.microsoft.com/office/powerpoint/2010/main" val="2941885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Employers can remove these barriers by advertising jobs clearly, using practical tests and allowing autistic applicants to have an interview companion. The Government can do more to actively support autistic job-hunters.</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553C5DC-D947-41B4-A55A-A04FB1FD3D6E}" type="slidenum">
              <a:rPr lang="en-GB" smtClean="0"/>
              <a:t>2</a:t>
            </a:fld>
            <a:endParaRPr lang="en-GB"/>
          </a:p>
        </p:txBody>
      </p:sp>
    </p:spTree>
    <p:extLst>
      <p:ext uri="{BB962C8B-B14F-4D97-AF65-F5344CB8AC3E}">
        <p14:creationId xmlns:p14="http://schemas.microsoft.com/office/powerpoint/2010/main" val="29418859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remove these barriers, employers can give information in advance, train managers about autism and provide a support worker or mentor to offer assistance.</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553C5DC-D947-41B4-A55A-A04FB1FD3D6E}" type="slidenum">
              <a:rPr lang="en-GB" smtClean="0"/>
              <a:t>3</a:t>
            </a:fld>
            <a:endParaRPr lang="en-GB"/>
          </a:p>
        </p:txBody>
      </p:sp>
    </p:spTree>
    <p:extLst>
      <p:ext uri="{BB962C8B-B14F-4D97-AF65-F5344CB8AC3E}">
        <p14:creationId xmlns:p14="http://schemas.microsoft.com/office/powerpoint/2010/main" val="29418859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remove these barriers, employers can make sure their communication is straightforward and given in manageable chunks, does not rely on tone, gestures or facial expression and is in the worker’s preferred format.</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553C5DC-D947-41B4-A55A-A04FB1FD3D6E}" type="slidenum">
              <a:rPr lang="en-GB" smtClean="0"/>
              <a:t>4</a:t>
            </a:fld>
            <a:endParaRPr lang="en-GB"/>
          </a:p>
        </p:txBody>
      </p:sp>
    </p:spTree>
    <p:extLst>
      <p:ext uri="{BB962C8B-B14F-4D97-AF65-F5344CB8AC3E}">
        <p14:creationId xmlns:p14="http://schemas.microsoft.com/office/powerpoint/2010/main" val="29418859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Employers can provide space to de-stress, and – importantly – they can accept the</a:t>
            </a:r>
            <a:r>
              <a:rPr lang="en-GB" baseline="0" dirty="0"/>
              <a:t> autistic </a:t>
            </a:r>
            <a:r>
              <a:rPr lang="en-GB" dirty="0"/>
              <a:t>for who they are.</a:t>
            </a:r>
            <a:r>
              <a:rPr lang="en-GB" baseline="0" dirty="0"/>
              <a:t> Although their behaviour might be different, that does not make them any less valuable workers. Some might like to rock on their chairs or skip along </a:t>
            </a:r>
            <a:r>
              <a:rPr lang="en-GB" baseline="0" dirty="0" err="1"/>
              <a:t>coridoors</a:t>
            </a:r>
            <a:r>
              <a:rPr lang="en-GB" baseline="0" dirty="0"/>
              <a:t>. Others might not. Team meetings, team building events or social occasions </a:t>
            </a:r>
            <a:r>
              <a:rPr lang="en-GB" baseline="0"/>
              <a:t>can be a </a:t>
            </a:r>
            <a:r>
              <a:rPr lang="en-GB" baseline="0" dirty="0"/>
              <a:t>nightmare for the autistic.</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553C5DC-D947-41B4-A55A-A04FB1FD3D6E}" type="slidenum">
              <a:rPr lang="en-GB" smtClean="0"/>
              <a:t>5</a:t>
            </a:fld>
            <a:endParaRPr lang="en-GB"/>
          </a:p>
        </p:txBody>
      </p:sp>
    </p:spTree>
    <p:extLst>
      <p:ext uri="{BB962C8B-B14F-4D97-AF65-F5344CB8AC3E}">
        <p14:creationId xmlns:p14="http://schemas.microsoft.com/office/powerpoint/2010/main" val="29418859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address this, employers can make it possible for each worker to control his or her sensory environment. They can alleviate difficulties with light by using full-spectrum light, sound by using noise-cancelling headphones, smells by shielding work spaces from canteens or food preparation areas, and fabrics by allowing people to wear comfortable clothing.</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553C5DC-D947-41B4-A55A-A04FB1FD3D6E}" type="slidenum">
              <a:rPr lang="en-GB" smtClean="0"/>
              <a:t>6</a:t>
            </a:fld>
            <a:endParaRPr lang="en-GB"/>
          </a:p>
        </p:txBody>
      </p:sp>
    </p:spTree>
    <p:extLst>
      <p:ext uri="{BB962C8B-B14F-4D97-AF65-F5344CB8AC3E}">
        <p14:creationId xmlns:p14="http://schemas.microsoft.com/office/powerpoint/2010/main" val="29418859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stop this being a barrier to autistic employees, it’s important to offer more control to autistic employees over their work. Offering practical tools such as visual timetable and apps, and allowing staff to explore ideas and go at their own pace, will also help.</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553C5DC-D947-41B4-A55A-A04FB1FD3D6E}" type="slidenum">
              <a:rPr lang="en-GB" smtClean="0"/>
              <a:t>7</a:t>
            </a:fld>
            <a:endParaRPr lang="en-GB"/>
          </a:p>
        </p:txBody>
      </p:sp>
    </p:spTree>
    <p:extLst>
      <p:ext uri="{BB962C8B-B14F-4D97-AF65-F5344CB8AC3E}">
        <p14:creationId xmlns:p14="http://schemas.microsoft.com/office/powerpoint/2010/main" val="29418859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make sure this isn’t a barrier for autistic people getting on at work, employers can make sure managers understand autism and avoid disabling behaviour – such as not providing enough processing time or giving vague instructions. Going further, we could question assumptions about authority at work, and reorganise work on a democratic, collective basis.</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553C5DC-D947-41B4-A55A-A04FB1FD3D6E}" type="slidenum">
              <a:rPr lang="en-GB" smtClean="0"/>
              <a:t>8</a:t>
            </a:fld>
            <a:endParaRPr lang="en-GB"/>
          </a:p>
        </p:txBody>
      </p:sp>
    </p:spTree>
    <p:extLst>
      <p:ext uri="{BB962C8B-B14F-4D97-AF65-F5344CB8AC3E}">
        <p14:creationId xmlns:p14="http://schemas.microsoft.com/office/powerpoint/2010/main" val="29418859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Employers can adopt an anti-bullying policy which includes designated people to contact if you are being bullied, taking complaints seriously and offering support to the individual from an autism worker and/or union representative.</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553C5DC-D947-41B4-A55A-A04FB1FD3D6E}" type="slidenum">
              <a:rPr lang="en-GB" smtClean="0"/>
              <a:t>9</a:t>
            </a:fld>
            <a:endParaRPr lang="en-GB"/>
          </a:p>
        </p:txBody>
      </p:sp>
    </p:spTree>
    <p:extLst>
      <p:ext uri="{BB962C8B-B14F-4D97-AF65-F5344CB8AC3E}">
        <p14:creationId xmlns:p14="http://schemas.microsoft.com/office/powerpoint/2010/main" val="29418859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GB"/>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t>11/9/2022</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341D2AC3-6A0B-4169-B1EA-E3AE8B351BDD}" type="datetimeFigureOut">
              <a:rPr lang="en-US" dirty="0"/>
              <a:t>11/9/2022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GB"/>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DD4B9363-8B87-41B7-9F8E-64519CBB8F34}" type="datetimeFigureOut">
              <a:rPr lang="en-US" dirty="0"/>
              <a:t>11/9/2022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GB"/>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EAEF5746-5284-4951-9F37-7AE924EDBCB7}" type="datetimeFigureOut">
              <a:rPr lang="en-US" dirty="0"/>
              <a:t>11/9/2022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GB"/>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02398B29-7265-4A65-A2A4-6703C057B7C1}" type="datetimeFigureOut">
              <a:rPr lang="en-US" dirty="0"/>
              <a:t>11/9/2022</a:t>
            </a:fld>
            <a:endParaRPr lang="en-US" dirty="0"/>
          </a:p>
        </p:txBody>
      </p:sp>
      <p:sp>
        <p:nvSpPr>
          <p:cNvPr id="6" name="Footer Placeholder 5"/>
          <p:cNvSpPr>
            <a:spLocks noGrp="1"/>
          </p:cNvSpPr>
          <p:nvPr>
            <p:ph type="ftr" sz="quarter" idx="11"/>
          </p:nvPr>
        </p:nvSpPr>
        <p:spPr/>
        <p:txBody>
          <a:bodyPr/>
          <a:lstStyle/>
          <a:p>
            <a:r>
              <a:rPr lang="en-US" dirty="0"/>
              <a:t>NEURODIVERSITY IN THE CHURCH</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GB"/>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3" name="Date Placeholder 2"/>
          <p:cNvSpPr>
            <a:spLocks noGrp="1"/>
          </p:cNvSpPr>
          <p:nvPr>
            <p:ph type="dt" sz="half" idx="10"/>
          </p:nvPr>
        </p:nvSpPr>
        <p:spPr/>
        <p:txBody>
          <a:bodyPr/>
          <a:lstStyle/>
          <a:p>
            <a:fld id="{28FBA082-94DF-4C4B-A041-6624924AB0A8}" type="datetimeFigureOut">
              <a:rPr lang="en-US" dirty="0"/>
              <a:t>11/9/2022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GB"/>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dirty="0"/>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dirty="0"/>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dirty="0"/>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3" name="Date Placeholder 2"/>
          <p:cNvSpPr>
            <a:spLocks noGrp="1"/>
          </p:cNvSpPr>
          <p:nvPr>
            <p:ph type="dt" sz="half" idx="10"/>
          </p:nvPr>
        </p:nvSpPr>
        <p:spPr/>
        <p:txBody>
          <a:bodyPr/>
          <a:lstStyle/>
          <a:p>
            <a:fld id="{B27686C4-3AB5-4E0C-86CA-FB108C350AA9}" type="datetimeFigureOut">
              <a:rPr lang="en-US" dirty="0"/>
              <a:t>11/9/2022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GB"/>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t>11/9/2022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GB"/>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t>11/9/2022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lvl1pPr>
              <a:defRPr sz="2400"/>
            </a:lvl1pPr>
            <a:lvl2pPr>
              <a:defRPr sz="2000"/>
            </a:lvl2pPr>
            <a:lvl3pPr>
              <a:defRPr sz="1800"/>
            </a:lvl3pPr>
            <a:lvl4pPr>
              <a:defRPr sz="1600"/>
            </a:lvl4pPr>
            <a:lvl5pP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11/9/2022</a:t>
            </a:fld>
            <a:endParaRPr lang="en-US" dirty="0"/>
          </a:p>
        </p:txBody>
      </p:sp>
      <p:sp>
        <p:nvSpPr>
          <p:cNvPr id="5" name="Footer Placeholder 4"/>
          <p:cNvSpPr>
            <a:spLocks noGrp="1"/>
          </p:cNvSpPr>
          <p:nvPr>
            <p:ph type="ftr" sz="quarter" idx="11"/>
          </p:nvPr>
        </p:nvSpPr>
        <p:spPr/>
        <p:txBody>
          <a:bodyPr/>
          <a:lstStyle/>
          <a:p>
            <a:r>
              <a:rPr lang="en-US" dirty="0"/>
              <a:t>NEURODIVERSITY IN THE CHURCH</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pic>
        <p:nvPicPr>
          <p:cNvPr id="8" name="Content Placeholder 4">
            <a:extLst>
              <a:ext uri="{FF2B5EF4-FFF2-40B4-BE49-F238E27FC236}">
                <a16:creationId xmlns:a16="http://schemas.microsoft.com/office/drawing/2014/main" id="{CB7D5281-596E-8840-8C4C-F5A8A47BAD51}"/>
              </a:ext>
            </a:extLst>
          </p:cNvPr>
          <p:cNvPicPr>
            <a:picLocks noChangeAspect="1"/>
          </p:cNvPicPr>
          <p:nvPr userDrawn="1"/>
        </p:nvPicPr>
        <p:blipFill>
          <a:blip r:embed="rId2"/>
          <a:stretch>
            <a:fillRect/>
          </a:stretch>
        </p:blipFill>
        <p:spPr>
          <a:xfrm>
            <a:off x="9841230" y="5570704"/>
            <a:ext cx="1775513" cy="892792"/>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GB"/>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0F7F47CF-67C9-420C-80A5-E2069FF0C2DF}" type="datetimeFigureOut">
              <a:rPr lang="en-US" dirty="0"/>
              <a:t>11/9/2022</a:t>
            </a:fld>
            <a:endParaRPr lang="en-US" dirty="0"/>
          </a:p>
        </p:txBody>
      </p:sp>
      <p:sp>
        <p:nvSpPr>
          <p:cNvPr id="5" name="Footer Placeholder 4"/>
          <p:cNvSpPr>
            <a:spLocks noGrp="1"/>
          </p:cNvSpPr>
          <p:nvPr>
            <p:ph type="ftr" sz="quarter" idx="11"/>
          </p:nvPr>
        </p:nvSpPr>
        <p:spPr/>
        <p:txBody>
          <a:bodyPr/>
          <a:lstStyle/>
          <a:p>
            <a:r>
              <a:rPr lang="en-US" dirty="0"/>
              <a:t>NEURODIVERSITY IN THE CHURCH</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GB"/>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t>11/9/2022</a:t>
            </a:fld>
            <a:endParaRPr lang="en-US" dirty="0"/>
          </a:p>
        </p:txBody>
      </p:sp>
      <p:sp>
        <p:nvSpPr>
          <p:cNvPr id="6" name="Footer Placeholder 5"/>
          <p:cNvSpPr>
            <a:spLocks noGrp="1"/>
          </p:cNvSpPr>
          <p:nvPr>
            <p:ph type="ftr" sz="quarter" idx="11"/>
          </p:nvPr>
        </p:nvSpPr>
        <p:spPr/>
        <p:txBody>
          <a:bodyPr/>
          <a:lstStyle/>
          <a:p>
            <a:r>
              <a:rPr lang="en-US" dirty="0"/>
              <a:t>NEURODIVERSITY IN THE CHURCH</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GB"/>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t>11/9/2022</a:t>
            </a:fld>
            <a:endParaRPr lang="en-US" dirty="0"/>
          </a:p>
        </p:txBody>
      </p:sp>
      <p:sp>
        <p:nvSpPr>
          <p:cNvPr id="8" name="Footer Placeholder 7"/>
          <p:cNvSpPr>
            <a:spLocks noGrp="1"/>
          </p:cNvSpPr>
          <p:nvPr>
            <p:ph type="ftr" sz="quarter" idx="11"/>
          </p:nvPr>
        </p:nvSpPr>
        <p:spPr/>
        <p:txBody>
          <a:bodyPr/>
          <a:lstStyle/>
          <a:p>
            <a:r>
              <a:rPr lang="en-US" dirty="0"/>
              <a:t>NEURODIVERSITY IN THE CHURCH</a:t>
            </a:r>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t>11/9/2022</a:t>
            </a:fld>
            <a:endParaRPr lang="en-US" dirty="0"/>
          </a:p>
        </p:txBody>
      </p:sp>
      <p:sp>
        <p:nvSpPr>
          <p:cNvPr id="4" name="Footer Placeholder 3"/>
          <p:cNvSpPr>
            <a:spLocks noGrp="1"/>
          </p:cNvSpPr>
          <p:nvPr>
            <p:ph type="ftr" sz="quarter" idx="11"/>
          </p:nvPr>
        </p:nvSpPr>
        <p:spPr/>
        <p:txBody>
          <a:bodyPr/>
          <a:lstStyle/>
          <a:p>
            <a:r>
              <a:rPr lang="en-US" dirty="0"/>
              <a:t>NEURODIVERSITY IN THE CHURCH</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11/9/2022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GB"/>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50C3BFE2-83B7-4B0A-B9D3-AB28331082B3}" type="datetimeFigureOut">
              <a:rPr lang="en-US" dirty="0"/>
              <a:t>11/9/2022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GB"/>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12EF78E3-FDA3-4D28-AAA2-0B81F349A39D}" type="datetimeFigureOut">
              <a:rPr lang="en-US" dirty="0"/>
              <a:t>11/9/2022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7651488" cy="1151965"/>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2"/>
          </p:nvPr>
        </p:nvSpPr>
        <p:spPr>
          <a:xfrm>
            <a:off x="7651261" y="5757334"/>
            <a:ext cx="3431421"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t>11/9/2022</a:t>
            </a:fld>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r>
              <a:rPr lang="en-US" dirty="0" err="1"/>
              <a:t>Neurodiversity</a:t>
            </a:r>
            <a:r>
              <a:rPr lang="en-US" dirty="0"/>
              <a:t> in the church</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mc:AlternateContent xmlns:mc="http://schemas.openxmlformats.org/markup-compatibility/2006" xmlns:p14="http://schemas.microsoft.com/office/powerpoint/2010/main">
    <mc:Choice Requires="p14">
      <p:transition p14:dur="0" advClick="0"/>
    </mc:Choice>
    <mc:Fallback xmlns="">
      <p:transition advClick="0"/>
    </mc:Fallback>
  </mc:AlternateConten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400" kern="1200" cap="none"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20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none"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none"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BF67A-356A-B94C-A3E2-F08BD22F3F6C}"/>
              </a:ext>
            </a:extLst>
          </p:cNvPr>
          <p:cNvSpPr>
            <a:spLocks noGrp="1"/>
          </p:cNvSpPr>
          <p:nvPr>
            <p:ph type="ctrTitle"/>
          </p:nvPr>
        </p:nvSpPr>
        <p:spPr/>
        <p:txBody>
          <a:bodyPr>
            <a:normAutofit/>
          </a:bodyPr>
          <a:lstStyle/>
          <a:p>
            <a:r>
              <a:rPr lang="en-US" dirty="0" err="1">
                <a:solidFill>
                  <a:schemeClr val="tx1">
                    <a:lumMod val="50000"/>
                    <a:lumOff val="50000"/>
                  </a:schemeClr>
                </a:solidFill>
              </a:rPr>
              <a:t>Neurodiversity</a:t>
            </a:r>
            <a:r>
              <a:rPr lang="en-US" dirty="0">
                <a:solidFill>
                  <a:schemeClr val="tx1">
                    <a:lumMod val="50000"/>
                    <a:lumOff val="50000"/>
                  </a:schemeClr>
                </a:solidFill>
              </a:rPr>
              <a:t>  and workplace barriers</a:t>
            </a:r>
          </a:p>
        </p:txBody>
      </p:sp>
      <p:sp>
        <p:nvSpPr>
          <p:cNvPr id="3" name="Subtitle 2">
            <a:extLst>
              <a:ext uri="{FF2B5EF4-FFF2-40B4-BE49-F238E27FC236}">
                <a16:creationId xmlns:a16="http://schemas.microsoft.com/office/drawing/2014/main" id="{E196AA59-09C3-034B-B2E6-25FEBD77A47D}"/>
              </a:ext>
            </a:extLst>
          </p:cNvPr>
          <p:cNvSpPr>
            <a:spLocks noGrp="1"/>
          </p:cNvSpPr>
          <p:nvPr>
            <p:ph type="subTitle" idx="1"/>
          </p:nvPr>
        </p:nvSpPr>
        <p:spPr>
          <a:xfrm rot="21420000">
            <a:off x="186108" y="5489141"/>
            <a:ext cx="7463001" cy="550333"/>
          </a:xfrm>
        </p:spPr>
        <p:txBody>
          <a:bodyPr/>
          <a:lstStyle/>
          <a:p>
            <a:pPr algn="ctr"/>
            <a:r>
              <a:rPr lang="en-US" dirty="0">
                <a:solidFill>
                  <a:schemeClr val="bg1"/>
                </a:solidFill>
              </a:rPr>
              <a:t>Discrimination in the workplace</a:t>
            </a:r>
          </a:p>
        </p:txBody>
      </p:sp>
      <p:pic>
        <p:nvPicPr>
          <p:cNvPr id="5" name="Picture 4">
            <a:extLst>
              <a:ext uri="{FF2B5EF4-FFF2-40B4-BE49-F238E27FC236}">
                <a16:creationId xmlns:a16="http://schemas.microsoft.com/office/drawing/2014/main" id="{54D37A42-5C83-C24B-8301-A1B85CBFA564}"/>
              </a:ext>
            </a:extLst>
          </p:cNvPr>
          <p:cNvPicPr>
            <a:picLocks noChangeAspect="1"/>
          </p:cNvPicPr>
          <p:nvPr/>
        </p:nvPicPr>
        <p:blipFill>
          <a:blip r:embed="rId3"/>
          <a:stretch>
            <a:fillRect/>
          </a:stretch>
        </p:blipFill>
        <p:spPr>
          <a:xfrm rot="21388333">
            <a:off x="8105120" y="4403337"/>
            <a:ext cx="3066994" cy="1542194"/>
          </a:xfrm>
          <a:prstGeom prst="rect">
            <a:avLst/>
          </a:prstGeom>
        </p:spPr>
      </p:pic>
    </p:spTree>
    <p:extLst>
      <p:ext uri="{BB962C8B-B14F-4D97-AF65-F5344CB8AC3E}">
        <p14:creationId xmlns:p14="http://schemas.microsoft.com/office/powerpoint/2010/main" val="290720302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D84A1-2451-C24F-84E1-0FC652886B32}"/>
              </a:ext>
            </a:extLst>
          </p:cNvPr>
          <p:cNvSpPr>
            <a:spLocks noGrp="1"/>
          </p:cNvSpPr>
          <p:nvPr>
            <p:ph type="title"/>
          </p:nvPr>
        </p:nvSpPr>
        <p:spPr>
          <a:xfrm>
            <a:off x="685800" y="241654"/>
            <a:ext cx="10396882" cy="1151965"/>
          </a:xfrm>
        </p:spPr>
        <p:txBody>
          <a:bodyPr>
            <a:normAutofit/>
          </a:bodyPr>
          <a:lstStyle/>
          <a:p>
            <a:r>
              <a:rPr lang="en-US" sz="4000" dirty="0"/>
              <a:t>Overcoming barriers in the workplace</a:t>
            </a:r>
          </a:p>
        </p:txBody>
      </p:sp>
      <p:sp>
        <p:nvSpPr>
          <p:cNvPr id="3" name="Content Placeholder 2">
            <a:extLst>
              <a:ext uri="{FF2B5EF4-FFF2-40B4-BE49-F238E27FC236}">
                <a16:creationId xmlns:a16="http://schemas.microsoft.com/office/drawing/2014/main" id="{B6C32B94-D59A-A54A-A7F8-F301A0A95801}"/>
              </a:ext>
            </a:extLst>
          </p:cNvPr>
          <p:cNvSpPr>
            <a:spLocks noGrp="1"/>
          </p:cNvSpPr>
          <p:nvPr>
            <p:ph sz="quarter" idx="13"/>
          </p:nvPr>
        </p:nvSpPr>
        <p:spPr>
          <a:xfrm>
            <a:off x="531254" y="1246725"/>
            <a:ext cx="10394707" cy="3797280"/>
          </a:xfrm>
        </p:spPr>
        <p:txBody>
          <a:bodyPr>
            <a:normAutofit/>
          </a:bodyPr>
          <a:lstStyle/>
          <a:p>
            <a:pPr marL="0" indent="0">
              <a:buNone/>
            </a:pPr>
            <a:r>
              <a:rPr lang="en-GB" dirty="0"/>
              <a:t>Unexpected change is hard to cope with, whether that’s day-to-day disruption or grand reorganisation. </a:t>
            </a:r>
            <a:endParaRPr lang="en-US" dirty="0"/>
          </a:p>
        </p:txBody>
      </p:sp>
      <p:sp>
        <p:nvSpPr>
          <p:cNvPr id="7" name="Footer Placeholder 4"/>
          <p:cNvSpPr>
            <a:spLocks noGrp="1"/>
          </p:cNvSpPr>
          <p:nvPr>
            <p:ph type="ftr" sz="quarter" idx="11"/>
          </p:nvPr>
        </p:nvSpPr>
        <p:spPr>
          <a:xfrm>
            <a:off x="685801" y="5757334"/>
            <a:ext cx="5499719" cy="498470"/>
          </a:xfrm>
        </p:spPr>
        <p:txBody>
          <a:bodyPr/>
          <a:lstStyle/>
          <a:p>
            <a:r>
              <a:rPr lang="en-US" dirty="0">
                <a:solidFill>
                  <a:schemeClr val="bg1"/>
                </a:solidFill>
              </a:rPr>
              <a:t>Barrier 9: Change </a:t>
            </a:r>
          </a:p>
        </p:txBody>
      </p:sp>
    </p:spTree>
    <p:extLst>
      <p:ext uri="{BB962C8B-B14F-4D97-AF65-F5344CB8AC3E}">
        <p14:creationId xmlns:p14="http://schemas.microsoft.com/office/powerpoint/2010/main" val="27696046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D84A1-2451-C24F-84E1-0FC652886B32}"/>
              </a:ext>
            </a:extLst>
          </p:cNvPr>
          <p:cNvSpPr>
            <a:spLocks noGrp="1"/>
          </p:cNvSpPr>
          <p:nvPr>
            <p:ph type="title"/>
          </p:nvPr>
        </p:nvSpPr>
        <p:spPr>
          <a:xfrm>
            <a:off x="685800" y="241654"/>
            <a:ext cx="10396882" cy="1151965"/>
          </a:xfrm>
        </p:spPr>
        <p:txBody>
          <a:bodyPr>
            <a:normAutofit/>
          </a:bodyPr>
          <a:lstStyle/>
          <a:p>
            <a:r>
              <a:rPr lang="en-US" sz="4000" dirty="0"/>
              <a:t>Overcoming barriers in the workplace</a:t>
            </a:r>
          </a:p>
        </p:txBody>
      </p:sp>
      <p:sp>
        <p:nvSpPr>
          <p:cNvPr id="3" name="Content Placeholder 2">
            <a:extLst>
              <a:ext uri="{FF2B5EF4-FFF2-40B4-BE49-F238E27FC236}">
                <a16:creationId xmlns:a16="http://schemas.microsoft.com/office/drawing/2014/main" id="{B6C32B94-D59A-A54A-A7F8-F301A0A95801}"/>
              </a:ext>
            </a:extLst>
          </p:cNvPr>
          <p:cNvSpPr>
            <a:spLocks noGrp="1"/>
          </p:cNvSpPr>
          <p:nvPr>
            <p:ph sz="quarter" idx="13"/>
          </p:nvPr>
        </p:nvSpPr>
        <p:spPr>
          <a:xfrm>
            <a:off x="531254" y="1246725"/>
            <a:ext cx="10394707" cy="3797280"/>
          </a:xfrm>
        </p:spPr>
        <p:txBody>
          <a:bodyPr>
            <a:normAutofit/>
          </a:bodyPr>
          <a:lstStyle/>
          <a:p>
            <a:pPr marL="0" indent="0">
              <a:buNone/>
            </a:pPr>
            <a:r>
              <a:rPr lang="en-GB" sz="2800" dirty="0"/>
              <a:t>Recent years have seen cuts to many services that support autistic adults – including some for finding and keeping work. Work can also be less secure, for example with fixed-term or zero-hours contracts.</a:t>
            </a:r>
            <a:endParaRPr lang="en-US" sz="2800" dirty="0"/>
          </a:p>
        </p:txBody>
      </p:sp>
      <p:sp>
        <p:nvSpPr>
          <p:cNvPr id="7" name="Footer Placeholder 4"/>
          <p:cNvSpPr>
            <a:spLocks noGrp="1"/>
          </p:cNvSpPr>
          <p:nvPr>
            <p:ph type="ftr" sz="quarter" idx="11"/>
          </p:nvPr>
        </p:nvSpPr>
        <p:spPr>
          <a:xfrm>
            <a:off x="685801" y="5757334"/>
            <a:ext cx="5499719" cy="498470"/>
          </a:xfrm>
        </p:spPr>
        <p:txBody>
          <a:bodyPr/>
          <a:lstStyle/>
          <a:p>
            <a:r>
              <a:rPr lang="en-US" dirty="0">
                <a:solidFill>
                  <a:schemeClr val="bg1"/>
                </a:solidFill>
              </a:rPr>
              <a:t>Barrier 10: job insecurity</a:t>
            </a:r>
          </a:p>
        </p:txBody>
      </p:sp>
    </p:spTree>
    <p:extLst>
      <p:ext uri="{BB962C8B-B14F-4D97-AF65-F5344CB8AC3E}">
        <p14:creationId xmlns:p14="http://schemas.microsoft.com/office/powerpoint/2010/main" val="39985803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D84A1-2451-C24F-84E1-0FC652886B32}"/>
              </a:ext>
            </a:extLst>
          </p:cNvPr>
          <p:cNvSpPr>
            <a:spLocks noGrp="1"/>
          </p:cNvSpPr>
          <p:nvPr>
            <p:ph type="title"/>
          </p:nvPr>
        </p:nvSpPr>
        <p:spPr>
          <a:xfrm>
            <a:off x="685800" y="241654"/>
            <a:ext cx="10396882" cy="1151965"/>
          </a:xfrm>
        </p:spPr>
        <p:txBody>
          <a:bodyPr>
            <a:normAutofit/>
          </a:bodyPr>
          <a:lstStyle/>
          <a:p>
            <a:r>
              <a:rPr lang="en-US" sz="4000" dirty="0"/>
              <a:t>Overcoming barriers in the workplace</a:t>
            </a:r>
          </a:p>
        </p:txBody>
      </p:sp>
      <p:sp>
        <p:nvSpPr>
          <p:cNvPr id="3" name="Content Placeholder 2">
            <a:extLst>
              <a:ext uri="{FF2B5EF4-FFF2-40B4-BE49-F238E27FC236}">
                <a16:creationId xmlns:a16="http://schemas.microsoft.com/office/drawing/2014/main" id="{B6C32B94-D59A-A54A-A7F8-F301A0A95801}"/>
              </a:ext>
            </a:extLst>
          </p:cNvPr>
          <p:cNvSpPr>
            <a:spLocks noGrp="1"/>
          </p:cNvSpPr>
          <p:nvPr>
            <p:ph sz="quarter" idx="13"/>
          </p:nvPr>
        </p:nvSpPr>
        <p:spPr>
          <a:xfrm>
            <a:off x="531254" y="1246725"/>
            <a:ext cx="10394707" cy="3797280"/>
          </a:xfrm>
        </p:spPr>
        <p:txBody>
          <a:bodyPr>
            <a:normAutofit/>
          </a:bodyPr>
          <a:lstStyle/>
          <a:p>
            <a:pPr marL="0" indent="0">
              <a:buNone/>
            </a:pPr>
            <a:r>
              <a:rPr lang="en-GB" sz="2800" dirty="0"/>
              <a:t>Job adverts often use jargon. Interviews may have sensory distractions, interviewers may use badly-worded questions, and judge applicants on social behaviour such as eye contact and body language. </a:t>
            </a:r>
            <a:endParaRPr lang="en-US" sz="2800" dirty="0"/>
          </a:p>
        </p:txBody>
      </p:sp>
      <p:sp>
        <p:nvSpPr>
          <p:cNvPr id="7" name="Footer Placeholder 4"/>
          <p:cNvSpPr>
            <a:spLocks noGrp="1"/>
          </p:cNvSpPr>
          <p:nvPr>
            <p:ph type="ftr" sz="quarter" idx="11"/>
          </p:nvPr>
        </p:nvSpPr>
        <p:spPr>
          <a:xfrm>
            <a:off x="685801" y="5757334"/>
            <a:ext cx="7852024" cy="498470"/>
          </a:xfrm>
        </p:spPr>
        <p:txBody>
          <a:bodyPr/>
          <a:lstStyle/>
          <a:p>
            <a:r>
              <a:rPr lang="en-US" dirty="0">
                <a:solidFill>
                  <a:schemeClr val="bg1"/>
                </a:solidFill>
              </a:rPr>
              <a:t>Barrier 1: Getting employment</a:t>
            </a:r>
          </a:p>
        </p:txBody>
      </p:sp>
    </p:spTree>
    <p:extLst>
      <p:ext uri="{BB962C8B-B14F-4D97-AF65-F5344CB8AC3E}">
        <p14:creationId xmlns:p14="http://schemas.microsoft.com/office/powerpoint/2010/main" val="411099604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D84A1-2451-C24F-84E1-0FC652886B32}"/>
              </a:ext>
            </a:extLst>
          </p:cNvPr>
          <p:cNvSpPr>
            <a:spLocks noGrp="1"/>
          </p:cNvSpPr>
          <p:nvPr>
            <p:ph type="title"/>
          </p:nvPr>
        </p:nvSpPr>
        <p:spPr>
          <a:xfrm>
            <a:off x="685800" y="241654"/>
            <a:ext cx="10396882" cy="1151965"/>
          </a:xfrm>
        </p:spPr>
        <p:txBody>
          <a:bodyPr>
            <a:normAutofit/>
          </a:bodyPr>
          <a:lstStyle/>
          <a:p>
            <a:r>
              <a:rPr lang="en-US" sz="4000" dirty="0"/>
              <a:t>Overcoming barriers in the workplace</a:t>
            </a:r>
          </a:p>
        </p:txBody>
      </p:sp>
      <p:sp>
        <p:nvSpPr>
          <p:cNvPr id="3" name="Content Placeholder 2">
            <a:extLst>
              <a:ext uri="{FF2B5EF4-FFF2-40B4-BE49-F238E27FC236}">
                <a16:creationId xmlns:a16="http://schemas.microsoft.com/office/drawing/2014/main" id="{B6C32B94-D59A-A54A-A7F8-F301A0A95801}"/>
              </a:ext>
            </a:extLst>
          </p:cNvPr>
          <p:cNvSpPr>
            <a:spLocks noGrp="1"/>
          </p:cNvSpPr>
          <p:nvPr>
            <p:ph sz="quarter" idx="13"/>
          </p:nvPr>
        </p:nvSpPr>
        <p:spPr>
          <a:xfrm>
            <a:off x="531254" y="1246725"/>
            <a:ext cx="10394707" cy="3797280"/>
          </a:xfrm>
        </p:spPr>
        <p:txBody>
          <a:bodyPr>
            <a:normAutofit/>
          </a:bodyPr>
          <a:lstStyle/>
          <a:p>
            <a:pPr marL="0" indent="0">
              <a:buNone/>
            </a:pPr>
            <a:r>
              <a:rPr lang="en-GB" sz="2800" dirty="0"/>
              <a:t>Workplace induction may not include social issues and the unwritten rules of the organisation.</a:t>
            </a:r>
          </a:p>
          <a:p>
            <a:pPr marL="0" indent="0">
              <a:buNone/>
            </a:pPr>
            <a:r>
              <a:rPr lang="en-GB" sz="2800" dirty="0"/>
              <a:t>Training may not recognise autistic learning styles.</a:t>
            </a:r>
            <a:endParaRPr lang="en-US" sz="2800" dirty="0"/>
          </a:p>
        </p:txBody>
      </p:sp>
      <p:sp>
        <p:nvSpPr>
          <p:cNvPr id="7" name="Footer Placeholder 4"/>
          <p:cNvSpPr>
            <a:spLocks noGrp="1"/>
          </p:cNvSpPr>
          <p:nvPr>
            <p:ph type="ftr" sz="quarter" idx="11"/>
          </p:nvPr>
        </p:nvSpPr>
        <p:spPr>
          <a:xfrm>
            <a:off x="685801" y="5757334"/>
            <a:ext cx="5499719" cy="498470"/>
          </a:xfrm>
        </p:spPr>
        <p:txBody>
          <a:bodyPr/>
          <a:lstStyle/>
          <a:p>
            <a:r>
              <a:rPr lang="en-US" dirty="0">
                <a:solidFill>
                  <a:schemeClr val="bg1"/>
                </a:solidFill>
              </a:rPr>
              <a:t>Barrier 2: Learning the job </a:t>
            </a:r>
          </a:p>
        </p:txBody>
      </p:sp>
    </p:spTree>
    <p:extLst>
      <p:ext uri="{BB962C8B-B14F-4D97-AF65-F5344CB8AC3E}">
        <p14:creationId xmlns:p14="http://schemas.microsoft.com/office/powerpoint/2010/main" val="34142388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D84A1-2451-C24F-84E1-0FC652886B32}"/>
              </a:ext>
            </a:extLst>
          </p:cNvPr>
          <p:cNvSpPr>
            <a:spLocks noGrp="1"/>
          </p:cNvSpPr>
          <p:nvPr>
            <p:ph type="title"/>
          </p:nvPr>
        </p:nvSpPr>
        <p:spPr>
          <a:xfrm>
            <a:off x="685800" y="241654"/>
            <a:ext cx="10396882" cy="1151965"/>
          </a:xfrm>
        </p:spPr>
        <p:txBody>
          <a:bodyPr>
            <a:normAutofit/>
          </a:bodyPr>
          <a:lstStyle/>
          <a:p>
            <a:r>
              <a:rPr lang="en-US" sz="4000" dirty="0"/>
              <a:t>Overcoming barriers in the workplace</a:t>
            </a:r>
          </a:p>
        </p:txBody>
      </p:sp>
      <p:sp>
        <p:nvSpPr>
          <p:cNvPr id="3" name="Content Placeholder 2">
            <a:extLst>
              <a:ext uri="{FF2B5EF4-FFF2-40B4-BE49-F238E27FC236}">
                <a16:creationId xmlns:a16="http://schemas.microsoft.com/office/drawing/2014/main" id="{B6C32B94-D59A-A54A-A7F8-F301A0A95801}"/>
              </a:ext>
            </a:extLst>
          </p:cNvPr>
          <p:cNvSpPr>
            <a:spLocks noGrp="1"/>
          </p:cNvSpPr>
          <p:nvPr>
            <p:ph sz="quarter" idx="13"/>
          </p:nvPr>
        </p:nvSpPr>
        <p:spPr>
          <a:xfrm>
            <a:off x="531254" y="1246725"/>
            <a:ext cx="10394707" cy="3797280"/>
          </a:xfrm>
        </p:spPr>
        <p:txBody>
          <a:bodyPr>
            <a:normAutofit/>
          </a:bodyPr>
          <a:lstStyle/>
          <a:p>
            <a:pPr marL="0" indent="0">
              <a:buNone/>
            </a:pPr>
            <a:r>
              <a:rPr lang="en-GB" sz="2800" dirty="0"/>
              <a:t>Autistic workers may prefer written or visual communication. </a:t>
            </a:r>
          </a:p>
          <a:p>
            <a:pPr marL="0" indent="0">
              <a:buNone/>
            </a:pPr>
            <a:r>
              <a:rPr lang="en-GB" sz="2800" dirty="0"/>
              <a:t>They may not speak, may not ask for help, or may ask endless questions.</a:t>
            </a:r>
            <a:endParaRPr lang="en-US" sz="2800" dirty="0"/>
          </a:p>
        </p:txBody>
      </p:sp>
      <p:sp>
        <p:nvSpPr>
          <p:cNvPr id="7" name="Footer Placeholder 4"/>
          <p:cNvSpPr>
            <a:spLocks noGrp="1"/>
          </p:cNvSpPr>
          <p:nvPr>
            <p:ph type="ftr" sz="quarter" idx="11"/>
          </p:nvPr>
        </p:nvSpPr>
        <p:spPr>
          <a:xfrm>
            <a:off x="685801" y="5757334"/>
            <a:ext cx="5499719" cy="498470"/>
          </a:xfrm>
        </p:spPr>
        <p:txBody>
          <a:bodyPr/>
          <a:lstStyle/>
          <a:p>
            <a:r>
              <a:rPr lang="en-US" dirty="0">
                <a:solidFill>
                  <a:schemeClr val="bg1"/>
                </a:solidFill>
              </a:rPr>
              <a:t>Barrier 3: </a:t>
            </a:r>
            <a:r>
              <a:rPr lang="en-GB" b="1" dirty="0">
                <a:solidFill>
                  <a:schemeClr val="bg1"/>
                </a:solidFill>
              </a:rPr>
              <a:t>Communication</a:t>
            </a:r>
            <a:endParaRPr lang="en-US" dirty="0">
              <a:solidFill>
                <a:schemeClr val="bg1"/>
              </a:solidFill>
            </a:endParaRPr>
          </a:p>
        </p:txBody>
      </p:sp>
    </p:spTree>
    <p:extLst>
      <p:ext uri="{BB962C8B-B14F-4D97-AF65-F5344CB8AC3E}">
        <p14:creationId xmlns:p14="http://schemas.microsoft.com/office/powerpoint/2010/main" val="42335714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D84A1-2451-C24F-84E1-0FC652886B32}"/>
              </a:ext>
            </a:extLst>
          </p:cNvPr>
          <p:cNvSpPr>
            <a:spLocks noGrp="1"/>
          </p:cNvSpPr>
          <p:nvPr>
            <p:ph type="title"/>
          </p:nvPr>
        </p:nvSpPr>
        <p:spPr>
          <a:xfrm>
            <a:off x="685800" y="241654"/>
            <a:ext cx="10396882" cy="1151965"/>
          </a:xfrm>
        </p:spPr>
        <p:txBody>
          <a:bodyPr>
            <a:normAutofit/>
          </a:bodyPr>
          <a:lstStyle/>
          <a:p>
            <a:r>
              <a:rPr lang="en-US" sz="4000" dirty="0"/>
              <a:t>Overcoming barriers in the workplace</a:t>
            </a:r>
          </a:p>
        </p:txBody>
      </p:sp>
      <p:sp>
        <p:nvSpPr>
          <p:cNvPr id="3" name="Content Placeholder 2">
            <a:extLst>
              <a:ext uri="{FF2B5EF4-FFF2-40B4-BE49-F238E27FC236}">
                <a16:creationId xmlns:a16="http://schemas.microsoft.com/office/drawing/2014/main" id="{B6C32B94-D59A-A54A-A7F8-F301A0A95801}"/>
              </a:ext>
            </a:extLst>
          </p:cNvPr>
          <p:cNvSpPr>
            <a:spLocks noGrp="1"/>
          </p:cNvSpPr>
          <p:nvPr>
            <p:ph sz="quarter" idx="13"/>
          </p:nvPr>
        </p:nvSpPr>
        <p:spPr>
          <a:xfrm>
            <a:off x="531254" y="1246725"/>
            <a:ext cx="10394707" cy="3797280"/>
          </a:xfrm>
        </p:spPr>
        <p:txBody>
          <a:bodyPr>
            <a:normAutofit/>
          </a:bodyPr>
          <a:lstStyle/>
          <a:p>
            <a:pPr marL="0" indent="0">
              <a:buNone/>
            </a:pPr>
            <a:r>
              <a:rPr lang="en-GB" sz="2800" dirty="0"/>
              <a:t>Workplaces often demand intense social interaction, which can be difficult if you are autistic.</a:t>
            </a:r>
            <a:endParaRPr lang="en-US" sz="2800" b="1" dirty="0"/>
          </a:p>
        </p:txBody>
      </p:sp>
      <p:sp>
        <p:nvSpPr>
          <p:cNvPr id="7" name="Footer Placeholder 4"/>
          <p:cNvSpPr>
            <a:spLocks noGrp="1"/>
          </p:cNvSpPr>
          <p:nvPr>
            <p:ph type="ftr" sz="quarter" idx="11"/>
          </p:nvPr>
        </p:nvSpPr>
        <p:spPr>
          <a:xfrm>
            <a:off x="685801" y="5757334"/>
            <a:ext cx="8129426" cy="498470"/>
          </a:xfrm>
        </p:spPr>
        <p:txBody>
          <a:bodyPr/>
          <a:lstStyle/>
          <a:p>
            <a:r>
              <a:rPr lang="en-US" dirty="0">
                <a:solidFill>
                  <a:schemeClr val="bg1"/>
                </a:solidFill>
              </a:rPr>
              <a:t>Barrier 4: Social Interaction</a:t>
            </a:r>
          </a:p>
        </p:txBody>
      </p:sp>
    </p:spTree>
    <p:extLst>
      <p:ext uri="{BB962C8B-B14F-4D97-AF65-F5344CB8AC3E}">
        <p14:creationId xmlns:p14="http://schemas.microsoft.com/office/powerpoint/2010/main" val="34137835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D84A1-2451-C24F-84E1-0FC652886B32}"/>
              </a:ext>
            </a:extLst>
          </p:cNvPr>
          <p:cNvSpPr>
            <a:spLocks noGrp="1"/>
          </p:cNvSpPr>
          <p:nvPr>
            <p:ph type="title"/>
          </p:nvPr>
        </p:nvSpPr>
        <p:spPr>
          <a:xfrm>
            <a:off x="685800" y="241654"/>
            <a:ext cx="10396882" cy="1151965"/>
          </a:xfrm>
        </p:spPr>
        <p:txBody>
          <a:bodyPr>
            <a:normAutofit/>
          </a:bodyPr>
          <a:lstStyle/>
          <a:p>
            <a:r>
              <a:rPr lang="en-US" sz="4000" dirty="0"/>
              <a:t>Overcoming barriers in the workplace</a:t>
            </a:r>
          </a:p>
        </p:txBody>
      </p:sp>
      <p:sp>
        <p:nvSpPr>
          <p:cNvPr id="3" name="Content Placeholder 2">
            <a:extLst>
              <a:ext uri="{FF2B5EF4-FFF2-40B4-BE49-F238E27FC236}">
                <a16:creationId xmlns:a16="http://schemas.microsoft.com/office/drawing/2014/main" id="{B6C32B94-D59A-A54A-A7F8-F301A0A95801}"/>
              </a:ext>
            </a:extLst>
          </p:cNvPr>
          <p:cNvSpPr>
            <a:spLocks noGrp="1"/>
          </p:cNvSpPr>
          <p:nvPr>
            <p:ph sz="quarter" idx="13"/>
          </p:nvPr>
        </p:nvSpPr>
        <p:spPr>
          <a:xfrm>
            <a:off x="531254" y="1246725"/>
            <a:ext cx="10394707" cy="3797280"/>
          </a:xfrm>
        </p:spPr>
        <p:txBody>
          <a:bodyPr>
            <a:normAutofit/>
          </a:bodyPr>
          <a:lstStyle/>
          <a:p>
            <a:pPr marL="0" indent="0">
              <a:buNone/>
            </a:pPr>
            <a:r>
              <a:rPr lang="en-GB" sz="2800" dirty="0"/>
              <a:t>Autistic people’s sensory experiences can be more (or less) intense than those of non-autistic people.</a:t>
            </a:r>
            <a:endParaRPr lang="en-US" sz="2800" dirty="0"/>
          </a:p>
        </p:txBody>
      </p:sp>
      <p:sp>
        <p:nvSpPr>
          <p:cNvPr id="7" name="Footer Placeholder 4"/>
          <p:cNvSpPr>
            <a:spLocks noGrp="1"/>
          </p:cNvSpPr>
          <p:nvPr>
            <p:ph type="ftr" sz="quarter" idx="11"/>
          </p:nvPr>
        </p:nvSpPr>
        <p:spPr>
          <a:xfrm>
            <a:off x="685801" y="5757334"/>
            <a:ext cx="5499719" cy="498470"/>
          </a:xfrm>
        </p:spPr>
        <p:txBody>
          <a:bodyPr/>
          <a:lstStyle/>
          <a:p>
            <a:r>
              <a:rPr lang="en-US" dirty="0">
                <a:solidFill>
                  <a:schemeClr val="bg1"/>
                </a:solidFill>
              </a:rPr>
              <a:t>Barrier 5: Sensory issues </a:t>
            </a:r>
          </a:p>
        </p:txBody>
      </p:sp>
    </p:spTree>
    <p:extLst>
      <p:ext uri="{BB962C8B-B14F-4D97-AF65-F5344CB8AC3E}">
        <p14:creationId xmlns:p14="http://schemas.microsoft.com/office/powerpoint/2010/main" val="34484229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D84A1-2451-C24F-84E1-0FC652886B32}"/>
              </a:ext>
            </a:extLst>
          </p:cNvPr>
          <p:cNvSpPr>
            <a:spLocks noGrp="1"/>
          </p:cNvSpPr>
          <p:nvPr>
            <p:ph type="title"/>
          </p:nvPr>
        </p:nvSpPr>
        <p:spPr>
          <a:xfrm>
            <a:off x="685800" y="241654"/>
            <a:ext cx="10396882" cy="1151965"/>
          </a:xfrm>
        </p:spPr>
        <p:txBody>
          <a:bodyPr>
            <a:normAutofit/>
          </a:bodyPr>
          <a:lstStyle/>
          <a:p>
            <a:r>
              <a:rPr lang="en-US" sz="4000" dirty="0"/>
              <a:t>Overcoming barriers in the workplace</a:t>
            </a:r>
          </a:p>
        </p:txBody>
      </p:sp>
      <p:sp>
        <p:nvSpPr>
          <p:cNvPr id="3" name="Content Placeholder 2">
            <a:extLst>
              <a:ext uri="{FF2B5EF4-FFF2-40B4-BE49-F238E27FC236}">
                <a16:creationId xmlns:a16="http://schemas.microsoft.com/office/drawing/2014/main" id="{B6C32B94-D59A-A54A-A7F8-F301A0A95801}"/>
              </a:ext>
            </a:extLst>
          </p:cNvPr>
          <p:cNvSpPr>
            <a:spLocks noGrp="1"/>
          </p:cNvSpPr>
          <p:nvPr>
            <p:ph sz="quarter" idx="13"/>
          </p:nvPr>
        </p:nvSpPr>
        <p:spPr>
          <a:xfrm>
            <a:off x="531254" y="1246725"/>
            <a:ext cx="10394707" cy="3797280"/>
          </a:xfrm>
        </p:spPr>
        <p:txBody>
          <a:bodyPr>
            <a:normAutofit/>
          </a:bodyPr>
          <a:lstStyle/>
          <a:p>
            <a:pPr marL="0" indent="0">
              <a:buNone/>
            </a:pPr>
            <a:r>
              <a:rPr lang="en-GB" sz="2800" dirty="0"/>
              <a:t>Many workplaces have rigid work schemes, causing autistic workers difficulty managing time or prioritising.</a:t>
            </a:r>
            <a:endParaRPr lang="en-US" sz="2800" dirty="0"/>
          </a:p>
        </p:txBody>
      </p:sp>
      <p:sp>
        <p:nvSpPr>
          <p:cNvPr id="7" name="Footer Placeholder 4"/>
          <p:cNvSpPr>
            <a:spLocks noGrp="1"/>
          </p:cNvSpPr>
          <p:nvPr>
            <p:ph type="ftr" sz="quarter" idx="11"/>
          </p:nvPr>
        </p:nvSpPr>
        <p:spPr>
          <a:xfrm>
            <a:off x="685801" y="5757334"/>
            <a:ext cx="5499719" cy="498470"/>
          </a:xfrm>
        </p:spPr>
        <p:txBody>
          <a:bodyPr/>
          <a:lstStyle/>
          <a:p>
            <a:r>
              <a:rPr lang="en-US" dirty="0">
                <a:solidFill>
                  <a:schemeClr val="bg1"/>
                </a:solidFill>
              </a:rPr>
              <a:t>Barrier 6: </a:t>
            </a:r>
            <a:r>
              <a:rPr lang="en-US" dirty="0" err="1">
                <a:solidFill>
                  <a:schemeClr val="bg1"/>
                </a:solidFill>
              </a:rPr>
              <a:t>organising</a:t>
            </a:r>
            <a:r>
              <a:rPr lang="en-US" dirty="0">
                <a:solidFill>
                  <a:schemeClr val="bg1"/>
                </a:solidFill>
              </a:rPr>
              <a:t> work </a:t>
            </a:r>
          </a:p>
        </p:txBody>
      </p:sp>
    </p:spTree>
    <p:extLst>
      <p:ext uri="{BB962C8B-B14F-4D97-AF65-F5344CB8AC3E}">
        <p14:creationId xmlns:p14="http://schemas.microsoft.com/office/powerpoint/2010/main" val="18438272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D84A1-2451-C24F-84E1-0FC652886B32}"/>
              </a:ext>
            </a:extLst>
          </p:cNvPr>
          <p:cNvSpPr>
            <a:spLocks noGrp="1"/>
          </p:cNvSpPr>
          <p:nvPr>
            <p:ph type="title"/>
          </p:nvPr>
        </p:nvSpPr>
        <p:spPr>
          <a:xfrm>
            <a:off x="685800" y="241654"/>
            <a:ext cx="10396882" cy="1151965"/>
          </a:xfrm>
        </p:spPr>
        <p:txBody>
          <a:bodyPr>
            <a:normAutofit/>
          </a:bodyPr>
          <a:lstStyle/>
          <a:p>
            <a:r>
              <a:rPr lang="en-US" sz="4000" dirty="0"/>
              <a:t>Overcoming barriers in the workplace</a:t>
            </a:r>
          </a:p>
        </p:txBody>
      </p:sp>
      <p:sp>
        <p:nvSpPr>
          <p:cNvPr id="3" name="Content Placeholder 2">
            <a:extLst>
              <a:ext uri="{FF2B5EF4-FFF2-40B4-BE49-F238E27FC236}">
                <a16:creationId xmlns:a16="http://schemas.microsoft.com/office/drawing/2014/main" id="{B6C32B94-D59A-A54A-A7F8-F301A0A95801}"/>
              </a:ext>
            </a:extLst>
          </p:cNvPr>
          <p:cNvSpPr>
            <a:spLocks noGrp="1"/>
          </p:cNvSpPr>
          <p:nvPr>
            <p:ph sz="quarter" idx="13"/>
          </p:nvPr>
        </p:nvSpPr>
        <p:spPr>
          <a:xfrm>
            <a:off x="531254" y="1246725"/>
            <a:ext cx="10394707" cy="3797280"/>
          </a:xfrm>
        </p:spPr>
        <p:txBody>
          <a:bodyPr>
            <a:normAutofit/>
          </a:bodyPr>
          <a:lstStyle/>
          <a:p>
            <a:pPr marL="0" indent="0">
              <a:buNone/>
            </a:pPr>
            <a:r>
              <a:rPr lang="en-GB" sz="2800" dirty="0"/>
              <a:t>Managers may know little about autism, show favouritism, communicate inappropriately, or be too bossy.</a:t>
            </a:r>
            <a:endParaRPr lang="en-US" sz="2800" dirty="0"/>
          </a:p>
        </p:txBody>
      </p:sp>
      <p:sp>
        <p:nvSpPr>
          <p:cNvPr id="7" name="Footer Placeholder 4"/>
          <p:cNvSpPr>
            <a:spLocks noGrp="1"/>
          </p:cNvSpPr>
          <p:nvPr>
            <p:ph type="ftr" sz="quarter" idx="11"/>
          </p:nvPr>
        </p:nvSpPr>
        <p:spPr>
          <a:xfrm>
            <a:off x="685801" y="5757334"/>
            <a:ext cx="6465012" cy="498470"/>
          </a:xfrm>
        </p:spPr>
        <p:txBody>
          <a:bodyPr/>
          <a:lstStyle/>
          <a:p>
            <a:r>
              <a:rPr lang="en-US" dirty="0">
                <a:solidFill>
                  <a:schemeClr val="bg1"/>
                </a:solidFill>
              </a:rPr>
              <a:t>Barrier 7: trouble with managers</a:t>
            </a:r>
          </a:p>
        </p:txBody>
      </p:sp>
    </p:spTree>
    <p:extLst>
      <p:ext uri="{BB962C8B-B14F-4D97-AF65-F5344CB8AC3E}">
        <p14:creationId xmlns:p14="http://schemas.microsoft.com/office/powerpoint/2010/main" val="351500810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D84A1-2451-C24F-84E1-0FC652886B32}"/>
              </a:ext>
            </a:extLst>
          </p:cNvPr>
          <p:cNvSpPr>
            <a:spLocks noGrp="1"/>
          </p:cNvSpPr>
          <p:nvPr>
            <p:ph type="title"/>
          </p:nvPr>
        </p:nvSpPr>
        <p:spPr>
          <a:xfrm>
            <a:off x="685800" y="241654"/>
            <a:ext cx="10396882" cy="1151965"/>
          </a:xfrm>
        </p:spPr>
        <p:txBody>
          <a:bodyPr>
            <a:normAutofit/>
          </a:bodyPr>
          <a:lstStyle/>
          <a:p>
            <a:r>
              <a:rPr lang="en-US" sz="4000" dirty="0"/>
              <a:t>Overcoming barriers in the workplace</a:t>
            </a:r>
          </a:p>
        </p:txBody>
      </p:sp>
      <p:sp>
        <p:nvSpPr>
          <p:cNvPr id="3" name="Content Placeholder 2">
            <a:extLst>
              <a:ext uri="{FF2B5EF4-FFF2-40B4-BE49-F238E27FC236}">
                <a16:creationId xmlns:a16="http://schemas.microsoft.com/office/drawing/2014/main" id="{B6C32B94-D59A-A54A-A7F8-F301A0A95801}"/>
              </a:ext>
            </a:extLst>
          </p:cNvPr>
          <p:cNvSpPr>
            <a:spLocks noGrp="1"/>
          </p:cNvSpPr>
          <p:nvPr>
            <p:ph sz="quarter" idx="13"/>
          </p:nvPr>
        </p:nvSpPr>
        <p:spPr>
          <a:xfrm>
            <a:off x="531254" y="1246725"/>
            <a:ext cx="10394707" cy="3797280"/>
          </a:xfrm>
        </p:spPr>
        <p:txBody>
          <a:bodyPr>
            <a:normAutofit/>
          </a:bodyPr>
          <a:lstStyle/>
          <a:p>
            <a:pPr marL="0" indent="0">
              <a:buNone/>
            </a:pPr>
            <a:r>
              <a:rPr lang="en-GB" sz="2800" dirty="0"/>
              <a:t>Bullies target people who seem different, whether they know their victim is autistic or not. Bullies often have authority over victims.</a:t>
            </a:r>
            <a:endParaRPr lang="en-US" sz="2800" dirty="0"/>
          </a:p>
        </p:txBody>
      </p:sp>
      <p:sp>
        <p:nvSpPr>
          <p:cNvPr id="7" name="Footer Placeholder 4"/>
          <p:cNvSpPr>
            <a:spLocks noGrp="1"/>
          </p:cNvSpPr>
          <p:nvPr>
            <p:ph type="ftr" sz="quarter" idx="11"/>
          </p:nvPr>
        </p:nvSpPr>
        <p:spPr>
          <a:xfrm>
            <a:off x="318499" y="5757334"/>
            <a:ext cx="9441950" cy="498470"/>
          </a:xfrm>
        </p:spPr>
        <p:txBody>
          <a:bodyPr/>
          <a:lstStyle/>
          <a:p>
            <a:r>
              <a:rPr lang="en-US" dirty="0">
                <a:solidFill>
                  <a:schemeClr val="bg1"/>
                </a:solidFill>
              </a:rPr>
              <a:t>Barrier 8: Bullying, harassment and discrimination </a:t>
            </a:r>
          </a:p>
        </p:txBody>
      </p:sp>
    </p:spTree>
    <p:extLst>
      <p:ext uri="{BB962C8B-B14F-4D97-AF65-F5344CB8AC3E}">
        <p14:creationId xmlns:p14="http://schemas.microsoft.com/office/powerpoint/2010/main" val="19536314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Main Event">
      <a:majorFont>
        <a:latin typeface="Impac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Main Event</Template>
  <TotalTime>1191</TotalTime>
  <Words>911</Words>
  <Application>Microsoft Office PowerPoint</Application>
  <PresentationFormat>Widescreen</PresentationFormat>
  <Paragraphs>56</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Impact</vt:lpstr>
      <vt:lpstr>Main Event</vt:lpstr>
      <vt:lpstr>Neurodiversity  and workplace barriers</vt:lpstr>
      <vt:lpstr>Overcoming barriers in the workplace</vt:lpstr>
      <vt:lpstr>Overcoming barriers in the workplace</vt:lpstr>
      <vt:lpstr>Overcoming barriers in the workplace</vt:lpstr>
      <vt:lpstr>Overcoming barriers in the workplace</vt:lpstr>
      <vt:lpstr>Overcoming barriers in the workplace</vt:lpstr>
      <vt:lpstr>Overcoming barriers in the workplace</vt:lpstr>
      <vt:lpstr>Overcoming barriers in the workplace</vt:lpstr>
      <vt:lpstr>Overcoming barriers in the workplace</vt:lpstr>
      <vt:lpstr>Overcoming barriers in the workplace</vt:lpstr>
      <vt:lpstr>Overcoming barriers in the workplace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the disciplinary process</dc:title>
  <dc:creator>Ethan Pearson</dc:creator>
  <cp:lastModifiedBy>Adrian Judd</cp:lastModifiedBy>
  <cp:revision>102</cp:revision>
  <dcterms:created xsi:type="dcterms:W3CDTF">2020-04-06T08:39:37Z</dcterms:created>
  <dcterms:modified xsi:type="dcterms:W3CDTF">2022-11-09T16:14:49Z</dcterms:modified>
</cp:coreProperties>
</file>