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70" r:id="rId3"/>
    <p:sldId id="284" r:id="rId4"/>
    <p:sldId id="272" r:id="rId5"/>
    <p:sldId id="291" r:id="rId6"/>
    <p:sldId id="285" r:id="rId7"/>
    <p:sldId id="286" r:id="rId8"/>
    <p:sldId id="290" r:id="rId9"/>
    <p:sldId id="287" r:id="rId10"/>
    <p:sldId id="288" r:id="rId11"/>
    <p:sldId id="25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22BBC9-1296-4023-B3F8-067201D0368D}" v="4" dt="2020-04-16T18:25:35.5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0" autoAdjust="0"/>
    <p:restoredTop sz="77149" autoAdjust="0"/>
  </p:normalViewPr>
  <p:slideViewPr>
    <p:cSldViewPr snapToGrid="0" snapToObjects="1">
      <p:cViewPr varScale="1">
        <p:scale>
          <a:sx n="79" d="100"/>
          <a:sy n="79" d="100"/>
        </p:scale>
        <p:origin x="120" y="168"/>
      </p:cViewPr>
      <p:guideLst>
        <p:guide orient="horz" pos="2160"/>
        <p:guide pos="3840"/>
      </p:guideLst>
    </p:cSldViewPr>
  </p:slideViewPr>
  <p:outlineViewPr>
    <p:cViewPr>
      <p:scale>
        <a:sx n="33" d="100"/>
        <a:sy n="33" d="100"/>
      </p:scale>
      <p:origin x="48"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Pearson" userId="74f682fe5960e97a" providerId="LiveId" clId="{8322BBC9-1296-4023-B3F8-067201D0368D}"/>
    <pc:docChg chg="custSel modSld">
      <pc:chgData name="Ethan Pearson" userId="74f682fe5960e97a" providerId="LiveId" clId="{8322BBC9-1296-4023-B3F8-067201D0368D}" dt="2020-04-16T18:26:29.416" v="47" actId="1076"/>
      <pc:docMkLst>
        <pc:docMk/>
      </pc:docMkLst>
      <pc:sldChg chg="addSp delSp modSp">
        <pc:chgData name="Ethan Pearson" userId="74f682fe5960e97a" providerId="LiveId" clId="{8322BBC9-1296-4023-B3F8-067201D0368D}" dt="2020-04-16T18:26:29.416" v="47" actId="1076"/>
        <pc:sldMkLst>
          <pc:docMk/>
          <pc:sldMk cId="2088800645" sldId="257"/>
        </pc:sldMkLst>
        <pc:spChg chg="mod">
          <ac:chgData name="Ethan Pearson" userId="74f682fe5960e97a" providerId="LiveId" clId="{8322BBC9-1296-4023-B3F8-067201D0368D}" dt="2020-04-16T18:21:40.466" v="8" actId="20577"/>
          <ac:spMkLst>
            <pc:docMk/>
            <pc:sldMk cId="2088800645" sldId="257"/>
            <ac:spMk id="2" creationId="{7696274D-F049-8B42-9790-E0C8C9320DF6}"/>
          </ac:spMkLst>
        </pc:spChg>
        <pc:spChg chg="add mod">
          <ac:chgData name="Ethan Pearson" userId="74f682fe5960e97a" providerId="LiveId" clId="{8322BBC9-1296-4023-B3F8-067201D0368D}" dt="2020-04-16T18:26:05.481" v="44" actId="1076"/>
          <ac:spMkLst>
            <pc:docMk/>
            <pc:sldMk cId="2088800645" sldId="257"/>
            <ac:spMk id="6" creationId="{08DB5526-440B-404D-A037-A72BB7F753EC}"/>
          </ac:spMkLst>
        </pc:spChg>
        <pc:spChg chg="mod">
          <ac:chgData name="Ethan Pearson" userId="74f682fe5960e97a" providerId="LiveId" clId="{8322BBC9-1296-4023-B3F8-067201D0368D}" dt="2020-04-16T18:26:24.274" v="46" actId="1076"/>
          <ac:spMkLst>
            <pc:docMk/>
            <pc:sldMk cId="2088800645" sldId="257"/>
            <ac:spMk id="11" creationId="{A0278C17-026E-F24B-A6A6-4C85C9036DC6}"/>
          </ac:spMkLst>
        </pc:spChg>
        <pc:spChg chg="mod">
          <ac:chgData name="Ethan Pearson" userId="74f682fe5960e97a" providerId="LiveId" clId="{8322BBC9-1296-4023-B3F8-067201D0368D}" dt="2020-04-16T18:26:29.416" v="47" actId="1076"/>
          <ac:spMkLst>
            <pc:docMk/>
            <pc:sldMk cId="2088800645" sldId="257"/>
            <ac:spMk id="19" creationId="{358ECCD4-6518-9C4E-842B-153ACD600EFB}"/>
          </ac:spMkLst>
        </pc:spChg>
        <pc:picChg chg="add mod">
          <ac:chgData name="Ethan Pearson" userId="74f682fe5960e97a" providerId="LiveId" clId="{8322BBC9-1296-4023-B3F8-067201D0368D}" dt="2020-04-16T18:26:12.581" v="45" actId="14100"/>
          <ac:picMkLst>
            <pc:docMk/>
            <pc:sldMk cId="2088800645" sldId="257"/>
            <ac:picMk id="4" creationId="{3F9EA672-430D-4A27-A0E0-AABB4BD54DB2}"/>
          </ac:picMkLst>
        </pc:picChg>
        <pc:picChg chg="del">
          <ac:chgData name="Ethan Pearson" userId="74f682fe5960e97a" providerId="LiveId" clId="{8322BBC9-1296-4023-B3F8-067201D0368D}" dt="2020-04-16T18:21:50.507" v="10" actId="478"/>
          <ac:picMkLst>
            <pc:docMk/>
            <pc:sldMk cId="2088800645" sldId="257"/>
            <ac:picMk id="7" creationId="{AEAA8948-4666-9443-9065-FF4EC819B392}"/>
          </ac:picMkLst>
        </pc:picChg>
        <pc:picChg chg="del">
          <ac:chgData name="Ethan Pearson" userId="74f682fe5960e97a" providerId="LiveId" clId="{8322BBC9-1296-4023-B3F8-067201D0368D}" dt="2020-04-16T18:21:47.907" v="9" actId="478"/>
          <ac:picMkLst>
            <pc:docMk/>
            <pc:sldMk cId="2088800645" sldId="257"/>
            <ac:picMk id="10" creationId="{54471993-5432-864A-9A31-E013E693880B}"/>
          </ac:picMkLst>
        </pc:picChg>
        <pc:picChg chg="del">
          <ac:chgData name="Ethan Pearson" userId="74f682fe5960e97a" providerId="LiveId" clId="{8322BBC9-1296-4023-B3F8-067201D0368D}" dt="2020-04-16T18:21:53.203" v="11" actId="478"/>
          <ac:picMkLst>
            <pc:docMk/>
            <pc:sldMk cId="2088800645" sldId="257"/>
            <ac:picMk id="13" creationId="{7C6B040D-C33F-E640-827F-453020506B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2B3DA4-1D37-457D-B9C9-3A58E0F9809C}" type="datetimeFigureOut">
              <a:rPr lang="en-GB" smtClean="0"/>
              <a:t>09/11/2022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3C5DC-D947-41B4-A55A-A04FB1FD3D6E}" type="slidenum">
              <a:rPr lang="en-GB" smtClean="0"/>
              <a:t>‹#›</a:t>
            </a:fld>
            <a:endParaRPr lang="en-GB"/>
          </a:p>
        </p:txBody>
      </p:sp>
    </p:spTree>
    <p:extLst>
      <p:ext uri="{BB962C8B-B14F-4D97-AF65-F5344CB8AC3E}">
        <p14:creationId xmlns:p14="http://schemas.microsoft.com/office/powerpoint/2010/main" val="177474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pectrumnews.org/features/deep-dive/costs-camouflaging-autis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example of </a:t>
            </a:r>
            <a:r>
              <a:rPr lang="en-GB" dirty="0" err="1"/>
              <a:t>neurodiversity</a:t>
            </a:r>
            <a:r>
              <a:rPr lang="en-GB" baseline="0" dirty="0"/>
              <a:t> is autism or autism spectrum condition. It is also called Autism Spectrum Disorder, though this is regarded by some as a negative term from the medical model, which fails to take into account possible positive characteristics common to those with the condition.</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a:t>
            </a:fld>
            <a:endParaRPr lang="en-GB"/>
          </a:p>
        </p:txBody>
      </p:sp>
    </p:spTree>
    <p:extLst>
      <p:ext uri="{BB962C8B-B14F-4D97-AF65-F5344CB8AC3E}">
        <p14:creationId xmlns:p14="http://schemas.microsoft.com/office/powerpoint/2010/main" val="174398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workplaces and shops have smells</a:t>
            </a:r>
            <a:r>
              <a:rPr lang="en-GB" baseline="0" dirty="0"/>
              <a:t> and sounds, and sights. The pathways can feel different underfoot, the handrails can feel different to the touch. An equality audit would consider how these sensory experiences might impact upon people with autism. How would you know though if something was upsetting to someone with autism? (Beyond asking, though that presumes a relationship of trust as well as knowing that someone has autism).</a:t>
            </a:r>
          </a:p>
          <a:p>
            <a:r>
              <a:rPr lang="en-GB" baseline="0" dirty="0"/>
              <a:t>Autism has a number of associated </a:t>
            </a:r>
            <a:r>
              <a:rPr lang="en-GB" baseline="0" dirty="0" err="1"/>
              <a:t>neurodivergent</a:t>
            </a:r>
            <a:r>
              <a:rPr lang="en-GB" baseline="0" dirty="0"/>
              <a:t> conditions, including </a:t>
            </a:r>
            <a:r>
              <a:rPr lang="en-GB" baseline="0" dirty="0" err="1"/>
              <a:t>adhd</a:t>
            </a:r>
            <a:r>
              <a:rPr lang="en-GB" baseline="0" dirty="0"/>
              <a:t>, dyslexia and dyspraxia. Other medical conditions can be associated with autism, and the word used for this is ‘comorbidities’.</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10</a:t>
            </a:fld>
            <a:endParaRPr lang="en-GB"/>
          </a:p>
        </p:txBody>
      </p:sp>
    </p:spTree>
    <p:extLst>
      <p:ext uri="{BB962C8B-B14F-4D97-AF65-F5344CB8AC3E}">
        <p14:creationId xmlns:p14="http://schemas.microsoft.com/office/powerpoint/2010/main" val="190878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planning to make reasonable adjustments</a:t>
            </a:r>
            <a:r>
              <a:rPr lang="en-GB" baseline="0" dirty="0"/>
              <a:t>, would it make any difference if the person is a child or an adult? What difference would it make and why?</a:t>
            </a:r>
          </a:p>
          <a:p>
            <a:r>
              <a:rPr lang="en-GB" baseline="0" dirty="0"/>
              <a:t>Who would you ask for advice? Perhaps the National Autistic Society?</a:t>
            </a:r>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11</a:t>
            </a:fld>
            <a:endParaRPr lang="en-GB"/>
          </a:p>
        </p:txBody>
      </p:sp>
    </p:spTree>
    <p:extLst>
      <p:ext uri="{BB962C8B-B14F-4D97-AF65-F5344CB8AC3E}">
        <p14:creationId xmlns:p14="http://schemas.microsoft.com/office/powerpoint/2010/main" val="271012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National Health Service uses the phrase autism spectrum disorder, others use the phrase</a:t>
            </a:r>
            <a:r>
              <a:rPr lang="en-GB" baseline="0" dirty="0"/>
              <a:t> autism spectrum condition. Some use the term Asperger’s or Asperger’s syndrome, which was in the APA DSM IV but is no longer in DSM 5, though remains on the World Health Organisation’s list of illnesses. Asperger’s was popularised in the UK by Lorna Wing.</a:t>
            </a:r>
          </a:p>
          <a:p>
            <a:r>
              <a:rPr lang="en-GB" baseline="0" dirty="0"/>
              <a:t>Asperger’s is a term used for autistic people with average or above average intelligence (‘high functioning autism’ – though we do not use that term in this course). Some use the term ‘</a:t>
            </a:r>
            <a:r>
              <a:rPr lang="en-GB" baseline="0" dirty="0" err="1"/>
              <a:t>aspie</a:t>
            </a:r>
            <a:r>
              <a:rPr lang="en-GB" baseline="0" dirty="0"/>
              <a:t>’ to refer to someone with </a:t>
            </a:r>
            <a:r>
              <a:rPr lang="en-GB" baseline="0" dirty="0" err="1"/>
              <a:t>aspergers</a:t>
            </a:r>
            <a:r>
              <a:rPr lang="en-GB" baseline="0" dirty="0"/>
              <a:t>, and NT to refer to someone who is </a:t>
            </a:r>
            <a:r>
              <a:rPr lang="en-GB" baseline="0" dirty="0" err="1"/>
              <a:t>neurotypical</a:t>
            </a:r>
            <a:r>
              <a:rPr lang="en-GB" baseline="0" dirty="0"/>
              <a:t>.</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2</a:t>
            </a:fld>
            <a:endParaRPr lang="en-GB"/>
          </a:p>
        </p:txBody>
      </p:sp>
    </p:spTree>
    <p:extLst>
      <p:ext uri="{BB962C8B-B14F-4D97-AF65-F5344CB8AC3E}">
        <p14:creationId xmlns:p14="http://schemas.microsoft.com/office/powerpoint/2010/main" val="3696673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Stereotyping helps us make sense of the world around</a:t>
            </a:r>
            <a:r>
              <a:rPr lang="en-GB" baseline="0" dirty="0"/>
              <a:t> us and the people in it. When we have seen one tree, we can recognise other trees as trees. There is a saying about people with autism though: when you have met one person with autism you have met one person with autism. This saying emphasises the spectrum nature of autism, and the diversity within the condition. People on the spectrum differ, just like </a:t>
            </a:r>
            <a:r>
              <a:rPr lang="en-GB" baseline="0" dirty="0" err="1"/>
              <a:t>neurotypicals</a:t>
            </a:r>
            <a:r>
              <a:rPr lang="en-GB" baseline="0" dirty="0"/>
              <a:t> differ. Stereotyping therefore might be unhelpful in understanding </a:t>
            </a:r>
            <a:r>
              <a:rPr lang="en-GB" baseline="0" dirty="0" err="1"/>
              <a:t>neurodiversity</a:t>
            </a:r>
            <a:r>
              <a:rPr lang="en-GB" baseline="0" dirty="0"/>
              <a:t> or in trying to make generalisations about the reasonable adjustments that disabled people might need.</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3</a:t>
            </a:fld>
            <a:endParaRPr lang="en-GB"/>
          </a:p>
        </p:txBody>
      </p:sp>
    </p:spTree>
    <p:extLst>
      <p:ext uri="{BB962C8B-B14F-4D97-AF65-F5344CB8AC3E}">
        <p14:creationId xmlns:p14="http://schemas.microsoft.com/office/powerpoint/2010/main" val="356201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newspapers</a:t>
            </a:r>
            <a:r>
              <a:rPr lang="en-GB" baseline="0" dirty="0"/>
              <a:t> and on the internet, or TV, we hear about autism when pictures of badly behaved children might be shown or stories about their bad behaviour told. Autistic children grow into autistic adults. Both children and adults can be autistic. The symptoms will vary between childhood and adulthood, if by symptoms we mean the diagnostic criteria, since people learn throughout life and can practice social and communication skills. Another way to put this is that autistic people can learn to be better at masking their disability.</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4</a:t>
            </a:fld>
            <a:endParaRPr lang="en-GB"/>
          </a:p>
        </p:txBody>
      </p:sp>
    </p:spTree>
    <p:extLst>
      <p:ext uri="{BB962C8B-B14F-4D97-AF65-F5344CB8AC3E}">
        <p14:creationId xmlns:p14="http://schemas.microsoft.com/office/powerpoint/2010/main" val="209428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Masking is</a:t>
            </a:r>
            <a:r>
              <a:rPr lang="en-GB" baseline="0" dirty="0"/>
              <a:t> a term used to indicate that the autistic person is trying to look and act in a </a:t>
            </a:r>
            <a:r>
              <a:rPr lang="en-GB" baseline="0" dirty="0" err="1"/>
              <a:t>neurotypical</a:t>
            </a:r>
            <a:r>
              <a:rPr lang="en-GB" baseline="0" dirty="0"/>
              <a:t> way. Eye contact might make listening difficult for someone with autism, but they might use more eye contact than is comfortable, when they are masking. </a:t>
            </a:r>
          </a:p>
          <a:p>
            <a:r>
              <a:rPr lang="en-GB" dirty="0"/>
              <a:t>Many times those on the </a:t>
            </a:r>
            <a:r>
              <a:rPr lang="en-GB" b="1" dirty="0"/>
              <a:t>autism</a:t>
            </a:r>
            <a:r>
              <a:rPr lang="en-GB" dirty="0"/>
              <a:t> spectrum, particularly those with Asperger's, mask unconsciously. They mimic what they see other people do because that is how they are told they are supposed to act and what is normal. </a:t>
            </a:r>
          </a:p>
          <a:p>
            <a:r>
              <a:rPr lang="en-GB" dirty="0"/>
              <a:t>https://autismfamilyliving.com/daily-life/2020/04/what-is-masking-or-camouflaging-in-autism/</a:t>
            </a:r>
          </a:p>
          <a:p>
            <a:r>
              <a:rPr lang="en-GB" dirty="0"/>
              <a:t>Wearing</a:t>
            </a:r>
            <a:r>
              <a:rPr lang="en-GB" baseline="0" dirty="0"/>
              <a:t> a mask at a masked ball can be fun, wearing a mask at work or in daily life, can be wearing. Masking can help disguise emotions (anger, or jealousy) or limit movement (</a:t>
            </a:r>
            <a:r>
              <a:rPr lang="en-GB" baseline="0" dirty="0" err="1"/>
              <a:t>eg</a:t>
            </a:r>
            <a:r>
              <a:rPr lang="en-GB" baseline="0" dirty="0"/>
              <a:t> the repetitive self-calming movements than are diagnostic of autism). Masking may be to increase social acceptance, for example faking a smile, when they feel uncomfortable., or stopping themselves from talking about their special interests. It could be regarded as people who are autistic pretending, or feeling that they have to pretend that they are not. </a:t>
            </a:r>
            <a:r>
              <a:rPr lang="en-GB" i="1" dirty="0"/>
              <a:t>Russo, Francine. </a:t>
            </a:r>
            <a:r>
              <a:rPr lang="en-GB" i="1" dirty="0">
                <a:hlinkClick r:id="rId3"/>
              </a:rPr>
              <a:t>"The Costs of Camouflaging Autism"</a:t>
            </a:r>
            <a:r>
              <a:rPr lang="en-GB" i="1" dirty="0"/>
              <a:t>. Spectrum News. </a:t>
            </a:r>
            <a:endParaRPr lang="en-GB" dirty="0"/>
          </a:p>
          <a:p>
            <a:r>
              <a:rPr lang="en-GB" dirty="0"/>
              <a:t>Is</a:t>
            </a:r>
            <a:r>
              <a:rPr lang="en-GB" baseline="0" dirty="0"/>
              <a:t> it an unconscious strategy or a conscious decision to mask?</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5</a:t>
            </a:fld>
            <a:endParaRPr lang="en-GB"/>
          </a:p>
        </p:txBody>
      </p:sp>
    </p:spTree>
    <p:extLst>
      <p:ext uri="{BB962C8B-B14F-4D97-AF65-F5344CB8AC3E}">
        <p14:creationId xmlns:p14="http://schemas.microsoft.com/office/powerpoint/2010/main" val="209428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Autism and Asperger’s,</a:t>
            </a:r>
            <a:r>
              <a:rPr lang="en-GB" baseline="0" dirty="0"/>
              <a:t> may be either self-diagnosed or clinically diagnosed. Asperger’s is not a diagnosis that many NHS trusts will make, because of its absence from the American Psychological Associations  Diagnostic and Statistical Manual 5</a:t>
            </a:r>
            <a:r>
              <a:rPr lang="en-GB" baseline="30000" dirty="0"/>
              <a:t>th</a:t>
            </a:r>
            <a:r>
              <a:rPr lang="en-GB" baseline="0" dirty="0"/>
              <a:t> edition. </a:t>
            </a:r>
          </a:p>
          <a:p>
            <a:endParaRPr lang="en-GB" baseline="0" dirty="0"/>
          </a:p>
          <a:p>
            <a:r>
              <a:rPr lang="en-GB" baseline="0" dirty="0"/>
              <a:t>Diagnosis in adults can take years, but this differs according to NHS trust.</a:t>
            </a:r>
          </a:p>
          <a:p>
            <a:endParaRPr lang="en-GB" baseline="0" dirty="0"/>
          </a:p>
          <a:p>
            <a:r>
              <a:rPr lang="en-GB" baseline="0" dirty="0"/>
              <a:t>Naughty boys and men may find it much easier to get diagnosed than girls and women. Support after diagnosis may be non-existent or difficult to access. Autism is diagnosed clinically. It involves difficulties in social communication and social interaction and is characterised by restricted interests and repetitive behaviours. It can include flapping hands or ‘</a:t>
            </a:r>
            <a:r>
              <a:rPr lang="en-GB" baseline="0" dirty="0" err="1"/>
              <a:t>stimming</a:t>
            </a:r>
            <a:r>
              <a:rPr lang="en-GB" baseline="0" dirty="0"/>
              <a:t>’ repetitive behaviours that involve touching something. Autism is a lifelong condition not an illness with a cure and treatments to remove it.</a:t>
            </a:r>
          </a:p>
          <a:p>
            <a:endParaRPr lang="en-GB" baseline="0" dirty="0"/>
          </a:p>
          <a:p>
            <a:r>
              <a:rPr lang="en-GB" baseline="0" dirty="0"/>
              <a:t>DSM V Diagnosis criteria:</a:t>
            </a:r>
          </a:p>
          <a:p>
            <a:r>
              <a:rPr lang="en-GB" dirty="0"/>
              <a:t>The American Psychiatric Association’s Diagnostic and Statistical Manual, Fifth Edition (DSM-5)  provides standardized criteria to help diagnose ASD.</a:t>
            </a:r>
          </a:p>
          <a:p>
            <a:r>
              <a:rPr lang="en-GB" b="1" dirty="0"/>
              <a:t>Diagnostic Criteria for 299.00 Autism Spectrum Disorder</a:t>
            </a:r>
          </a:p>
          <a:p>
            <a:r>
              <a:rPr lang="en-GB" dirty="0"/>
              <a:t>To meet diagnostic criteria for ASD according to DSM-5, a child must have persistent deficits in each of three areas of social communication and interaction (see A.1. through A.3. below) plus at least two of four types of restricted, repetitive </a:t>
            </a:r>
            <a:r>
              <a:rPr lang="en-GB" dirty="0" err="1"/>
              <a:t>behaviors</a:t>
            </a:r>
            <a:r>
              <a:rPr lang="en-GB" dirty="0"/>
              <a:t> (see B.1. through B.4. below).</a:t>
            </a:r>
          </a:p>
          <a:p>
            <a:r>
              <a:rPr lang="en-GB" dirty="0"/>
              <a:t>Persistent deficits in social communication and social interaction across multiple contexts, as manifested by the following, currently or by history (examples are illustrative, not exhaustive; see text): </a:t>
            </a:r>
          </a:p>
          <a:p>
            <a:pPr lvl="1"/>
            <a:r>
              <a:rPr lang="en-GB" dirty="0"/>
              <a:t>Deficits in social-emotional reciprocity, ranging, for example, from abnormal social approach and failure of normal back-and-forth conversation; to reduced sharing of interests, emotions, or affect; to failure to initiate or respond to social interactions.</a:t>
            </a:r>
          </a:p>
          <a:p>
            <a:pPr lvl="1"/>
            <a:r>
              <a:rPr lang="en-GB" dirty="0"/>
              <a:t>Deficits in nonverbal communicative </a:t>
            </a:r>
            <a:r>
              <a:rPr lang="en-GB" dirty="0" err="1"/>
              <a:t>behaviors</a:t>
            </a:r>
            <a:r>
              <a:rPr lang="en-GB" dirty="0"/>
              <a:t> used for social interaction, ranging, for example, from poorly integrated verbal and nonverbal communication; to abnormalities in eye contact and body language or deficits in understanding and use of gestures; to a total lack of facial expressions and nonverbal communication.</a:t>
            </a:r>
          </a:p>
          <a:p>
            <a:pPr lvl="1"/>
            <a:r>
              <a:rPr lang="en-GB" dirty="0"/>
              <a:t>Deficits in developing, maintaining, and understand relationships, ranging, for example, from difficulties adjusting </a:t>
            </a:r>
            <a:r>
              <a:rPr lang="en-GB" dirty="0" err="1"/>
              <a:t>behavior</a:t>
            </a:r>
            <a:r>
              <a:rPr lang="en-GB" dirty="0"/>
              <a:t> to suit various social contexts; to difficulties in sharing imaginative play or in making friends; to absence of interest in peers.</a:t>
            </a:r>
          </a:p>
          <a:p>
            <a:r>
              <a:rPr lang="en-GB" i="1" dirty="0"/>
              <a:t>Specify</a:t>
            </a:r>
            <a:r>
              <a:rPr lang="en-GB" dirty="0"/>
              <a:t> current severity:</a:t>
            </a:r>
          </a:p>
          <a:p>
            <a:r>
              <a:rPr lang="en-GB" b="1" dirty="0"/>
              <a:t>Severity is based on social communication impairments and restricted, repetitive patterns of </a:t>
            </a:r>
            <a:r>
              <a:rPr lang="en-GB" b="1" dirty="0" err="1"/>
              <a:t>behavior</a:t>
            </a:r>
            <a:r>
              <a:rPr lang="en-GB" b="1" dirty="0"/>
              <a:t>.</a:t>
            </a:r>
            <a:endParaRPr lang="en-GB" dirty="0"/>
          </a:p>
          <a:p>
            <a:r>
              <a:rPr lang="en-GB" dirty="0"/>
              <a:t>Restricted, repetitive patterns of </a:t>
            </a:r>
            <a:r>
              <a:rPr lang="en-GB" dirty="0" err="1"/>
              <a:t>behavior</a:t>
            </a:r>
            <a:r>
              <a:rPr lang="en-GB" dirty="0"/>
              <a:t>, interests, or activities, as manifested by at least two of the following, currently or by history (examples are illustrative, not exhaustive; see text): </a:t>
            </a:r>
          </a:p>
          <a:p>
            <a:pPr lvl="1"/>
            <a:r>
              <a:rPr lang="en-GB" dirty="0"/>
              <a:t>Stereotyped or repetitive motor movements, use of objects, or speech (e.g., simple motor stereotypes, lining up toys or flipping objects, echolalia, idiosyncratic phrases).</a:t>
            </a:r>
          </a:p>
          <a:p>
            <a:pPr lvl="1"/>
            <a:r>
              <a:rPr lang="en-GB" dirty="0"/>
              <a:t>Insistence on sameness, inflexible adherence to routines, or ritualized patterns of verbal or nonverbal </a:t>
            </a:r>
            <a:r>
              <a:rPr lang="en-GB" dirty="0" err="1"/>
              <a:t>behavior</a:t>
            </a:r>
            <a:r>
              <a:rPr lang="en-GB" dirty="0"/>
              <a:t> (e.g., extreme distress at small changes, difficulties with transitions, rigid thinking patterns, greeting rituals, need to take same route or eat same food every day).</a:t>
            </a:r>
          </a:p>
          <a:p>
            <a:pPr lvl="1"/>
            <a:r>
              <a:rPr lang="en-GB" dirty="0"/>
              <a:t>Highly restricted, fixated interests that are abnormal in intensity or focus (e.g., strong attachment to or preoccupation with unusual objects, excessively circumscribed or perseverative interests).</a:t>
            </a:r>
          </a:p>
          <a:p>
            <a:pPr lvl="1"/>
            <a:r>
              <a:rPr lang="en-GB" dirty="0"/>
              <a:t>Hyper- or </a:t>
            </a:r>
            <a:r>
              <a:rPr lang="en-GB" dirty="0" err="1"/>
              <a:t>hyporeactivity</a:t>
            </a:r>
            <a:r>
              <a:rPr lang="en-GB" dirty="0"/>
              <a:t> to sensory input or unusual interest in sensory aspects of the environment (e.g. apparent indifference to pain/temperature, adverse response to specific sounds or textures, excessive smelling or touching of objects, visual fascination with lights or movement).</a:t>
            </a:r>
          </a:p>
          <a:p>
            <a:r>
              <a:rPr lang="en-GB" i="1" dirty="0"/>
              <a:t>Specify</a:t>
            </a:r>
            <a:r>
              <a:rPr lang="en-GB" dirty="0"/>
              <a:t> current severity:</a:t>
            </a:r>
          </a:p>
          <a:p>
            <a:r>
              <a:rPr lang="en-GB" b="1" dirty="0"/>
              <a:t>Severity is based on social communication impairments and restricted, repetitive patterns of </a:t>
            </a:r>
            <a:r>
              <a:rPr lang="en-GB" b="1" dirty="0" err="1"/>
              <a:t>behavior</a:t>
            </a:r>
            <a:r>
              <a:rPr lang="en-GB" b="1" dirty="0"/>
              <a:t>.</a:t>
            </a:r>
            <a:endParaRPr lang="en-GB" dirty="0"/>
          </a:p>
          <a:p>
            <a:r>
              <a:rPr lang="en-GB" dirty="0"/>
              <a:t>Symptoms must be present in the early developmental period (but may not become fully manifest until social demands exceed limited capacities, or may be masked by learned strategies in later life).</a:t>
            </a:r>
          </a:p>
          <a:p>
            <a:r>
              <a:rPr lang="en-GB" dirty="0"/>
              <a:t>Symptoms cause clinically significant impairment in social, occupational, or other important areas of current functioning.</a:t>
            </a:r>
          </a:p>
          <a:p>
            <a:r>
              <a:rPr lang="en-GB" dirty="0"/>
              <a:t>These disturbances are not better explained by intellectual disability (intellectual developmental disorder) or global developmental delay. Intellectual disability and autism spectrum disorder frequently co-occur; to make comorbid diagnoses of autism spectrum disorder and intellectual disability, social communication should be below that expected for general developmental level.</a:t>
            </a:r>
          </a:p>
          <a:p>
            <a:r>
              <a:rPr lang="en-GB" b="1" dirty="0"/>
              <a:t>Note</a:t>
            </a:r>
            <a:r>
              <a:rPr lang="en-GB" dirty="0"/>
              <a:t>: Individuals with a well-established DSM-IV diagnosis of autistic disorder, Asperger’s disorder, or pervasive developmental disorder not otherwise specified should be given the diagnosis of autism spectrum disorder. Individuals who have marked deficits in social communication, but whose symptoms do not otherwise meet criteria for autism spectrum disorder, should be evaluated for social (pragmatic) communication disorder.</a:t>
            </a:r>
          </a:p>
          <a:p>
            <a:r>
              <a:rPr lang="en-GB" i="1" dirty="0"/>
              <a:t>Specify</a:t>
            </a:r>
            <a:r>
              <a:rPr lang="en-GB" dirty="0"/>
              <a:t> if:</a:t>
            </a:r>
          </a:p>
          <a:p>
            <a:r>
              <a:rPr lang="en-GB" b="1" dirty="0"/>
              <a:t>With or without accompanying intellectual </a:t>
            </a:r>
            <a:r>
              <a:rPr lang="en-GB" b="1" dirty="0" err="1"/>
              <a:t>impairmentWith</a:t>
            </a:r>
            <a:r>
              <a:rPr lang="en-GB" b="1" dirty="0"/>
              <a:t> or without accompanying language impairment</a:t>
            </a:r>
            <a:endParaRPr lang="en-GB" dirty="0"/>
          </a:p>
          <a:p>
            <a:r>
              <a:rPr lang="en-GB" b="1" dirty="0"/>
              <a:t>Associated with a known medical or genetic condition or environmental factor</a:t>
            </a:r>
            <a:endParaRPr lang="en-GB" dirty="0"/>
          </a:p>
          <a:p>
            <a:r>
              <a:rPr lang="en-GB" b="1" dirty="0"/>
              <a:t>(Coding note</a:t>
            </a:r>
            <a:r>
              <a:rPr lang="en-GB" dirty="0"/>
              <a:t>: Use additional code to identify the associated medical or genetic condition.)</a:t>
            </a:r>
          </a:p>
          <a:p>
            <a:r>
              <a:rPr lang="en-GB" b="1" dirty="0"/>
              <a:t>Associated with another neurodevelopmental, mental, or </a:t>
            </a:r>
            <a:r>
              <a:rPr lang="en-GB" b="1" dirty="0" err="1"/>
              <a:t>behavioral</a:t>
            </a:r>
            <a:r>
              <a:rPr lang="en-GB" b="1" dirty="0"/>
              <a:t> disorder</a:t>
            </a:r>
            <a:endParaRPr lang="en-GB" dirty="0"/>
          </a:p>
          <a:p>
            <a:r>
              <a:rPr lang="en-GB" dirty="0"/>
              <a:t>(</a:t>
            </a:r>
            <a:r>
              <a:rPr lang="en-GB" b="1" dirty="0"/>
              <a:t>Coding note</a:t>
            </a:r>
            <a:r>
              <a:rPr lang="en-GB" dirty="0"/>
              <a:t>: Use additional code[s] to identify the associated neurodevelopmental, mental, or </a:t>
            </a:r>
            <a:r>
              <a:rPr lang="en-GB" dirty="0" err="1"/>
              <a:t>behavioral</a:t>
            </a:r>
            <a:r>
              <a:rPr lang="en-GB" dirty="0"/>
              <a:t> disorder[s].</a:t>
            </a:r>
          </a:p>
          <a:p>
            <a:r>
              <a:rPr lang="en-GB" b="1" dirty="0"/>
              <a:t>With catatonia</a:t>
            </a:r>
            <a:r>
              <a:rPr lang="en-GB" dirty="0"/>
              <a:t> (refer to the criteria for catatonia associated with another mental disorder)</a:t>
            </a:r>
          </a:p>
          <a:p>
            <a:r>
              <a:rPr lang="en-GB" dirty="0"/>
              <a:t>(</a:t>
            </a:r>
            <a:r>
              <a:rPr lang="en-GB" b="1" dirty="0"/>
              <a:t>Coding note</a:t>
            </a:r>
            <a:r>
              <a:rPr lang="en-GB" dirty="0"/>
              <a:t>: Use additional code 293.89 catatonia associated with autism spectrum disorder to indicate the presence of the comorbid catatonia.)</a:t>
            </a:r>
          </a:p>
          <a:p>
            <a:r>
              <a:rPr lang="en-GB" b="1" dirty="0"/>
              <a:t>References</a:t>
            </a:r>
          </a:p>
          <a:p>
            <a:r>
              <a:rPr lang="en-GB" dirty="0"/>
              <a:t>American Psychiatric Association. Diagnostic and statistical manual of mental disorders. 5th ed. Arlington, VA: American Psychiatric Association; 2013.</a:t>
            </a:r>
          </a:p>
          <a:p>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6</a:t>
            </a:fld>
            <a:endParaRPr lang="en-GB"/>
          </a:p>
        </p:txBody>
      </p:sp>
    </p:spTree>
    <p:extLst>
      <p:ext uri="{BB962C8B-B14F-4D97-AF65-F5344CB8AC3E}">
        <p14:creationId xmlns:p14="http://schemas.microsoft.com/office/powerpoint/2010/main" val="272845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previous slide we discussed masking, and how this can affect autistic people. They may feel obliged to restrict what they</a:t>
            </a:r>
            <a:r>
              <a:rPr lang="en-GB" baseline="0" dirty="0"/>
              <a:t> do, and what they talk about, for example their special interests, or repetitive movements etc. They may feel obliged to accept change when they find it uncomfortable, or a change in routine when they would prefer not to. Note though that the nature and extent of these varies from individual to individual and across time.</a:t>
            </a:r>
          </a:p>
          <a:p>
            <a:r>
              <a:rPr lang="en-GB" baseline="0" dirty="0"/>
              <a:t>Is there a link with stress and anxiety? I don’t know.</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7</a:t>
            </a:fld>
            <a:endParaRPr lang="en-GB"/>
          </a:p>
        </p:txBody>
      </p:sp>
    </p:spTree>
    <p:extLst>
      <p:ext uri="{BB962C8B-B14F-4D97-AF65-F5344CB8AC3E}">
        <p14:creationId xmlns:p14="http://schemas.microsoft.com/office/powerpoint/2010/main" val="49672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Covid-19 has led</a:t>
            </a:r>
            <a:r>
              <a:rPr lang="en-GB" baseline="0" dirty="0"/>
              <a:t> to huge changes in working practices, in leisure and social life, in transport, as well a social distancing, wearing masks, </a:t>
            </a:r>
            <a:r>
              <a:rPr lang="en-GB" baseline="0" dirty="0" err="1"/>
              <a:t>handwashing</a:t>
            </a:r>
            <a:r>
              <a:rPr lang="en-GB" baseline="0" dirty="0"/>
              <a:t> etc. Any or all of these could be found to be difficult by someone with autism. Change is not something that autistic people find easy. </a:t>
            </a:r>
          </a:p>
          <a:p>
            <a:r>
              <a:rPr lang="en-GB" baseline="0" dirty="0"/>
              <a:t>Do you like change? Do you change what you do and when you do it just for the fun of it, or to be spontaneous?</a:t>
            </a:r>
          </a:p>
          <a:p>
            <a:r>
              <a:rPr lang="en-GB" baseline="0" dirty="0"/>
              <a:t>What would someone who is autistic feel about these changes in the workplace, in society and in the family?</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8</a:t>
            </a:fld>
            <a:endParaRPr lang="en-GB"/>
          </a:p>
        </p:txBody>
      </p:sp>
    </p:spTree>
    <p:extLst>
      <p:ext uri="{BB962C8B-B14F-4D97-AF65-F5344CB8AC3E}">
        <p14:creationId xmlns:p14="http://schemas.microsoft.com/office/powerpoint/2010/main" val="2080731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Autism may also involve differences in sensory perception, either a greater or lesser sensitivity,</a:t>
            </a:r>
            <a:r>
              <a:rPr lang="en-GB" baseline="0" dirty="0"/>
              <a:t> to one or more senses. It can also involve meltdowns when coping strategies fail. Note that ‘tantrum’ is a negative word that parents might use about children, there is a difference between a tantrum and a meltdown – possibly that the former is deliberate and wilful, and the latter can’t be helped and is not done wilfully.</a:t>
            </a:r>
            <a:endParaRPr lang="en-GB" dirty="0"/>
          </a:p>
        </p:txBody>
      </p:sp>
      <p:sp>
        <p:nvSpPr>
          <p:cNvPr id="4" name="Slide Number Placeholder 3"/>
          <p:cNvSpPr>
            <a:spLocks noGrp="1"/>
          </p:cNvSpPr>
          <p:nvPr>
            <p:ph type="sldNum" sz="quarter" idx="10"/>
          </p:nvPr>
        </p:nvSpPr>
        <p:spPr/>
        <p:txBody>
          <a:bodyPr/>
          <a:lstStyle/>
          <a:p>
            <a:fld id="{7553C5DC-D947-41B4-A55A-A04FB1FD3D6E}" type="slidenum">
              <a:rPr lang="en-GB" smtClean="0"/>
              <a:t>9</a:t>
            </a:fld>
            <a:endParaRPr lang="en-GB"/>
          </a:p>
        </p:txBody>
      </p:sp>
    </p:spTree>
    <p:extLst>
      <p:ext uri="{BB962C8B-B14F-4D97-AF65-F5344CB8AC3E}">
        <p14:creationId xmlns:p14="http://schemas.microsoft.com/office/powerpoint/2010/main" val="50323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a:prstGeom prst="rect">
            <a:avLst/>
          </a:prstGeom>
        </p:spPr>
        <p:txBody>
          <a:bodyPr/>
          <a:lstStyle>
            <a:lvl1pPr algn="ctr">
              <a:defRPr sz="5400">
                <a:solidFill>
                  <a:schemeClr val="accent1">
                    <a:lumMod val="50000"/>
                  </a:schemeClr>
                </a:solidFill>
              </a:defRPr>
            </a:lvl1pPr>
          </a:lstStyle>
          <a:p>
            <a:fld id="{F7AFFB9B-9FB8-469E-96F9-4D32314110B6}" type="datetimeFigureOut">
              <a:rPr lang="en-US" dirty="0"/>
              <a:t>11/9/2022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a:prstGeom prst="rect">
            <a:avLst/>
          </a:prstGeo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341D2AC3-6A0B-4169-B1EA-E3AE8B351BDD}"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DD4B9363-8B87-41B7-9F8E-64519CBB8F34}"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EAEF5746-5284-4951-9F37-7AE924EDBCB7}"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02398B29-7265-4A65-A2A4-6703C057B7C1}" type="datetimeFigureOut">
              <a:rPr lang="en-US" dirty="0"/>
              <a:t>11/9/2022</a:t>
            </a:fld>
            <a:endParaRPr lang="en-US" dirty="0"/>
          </a:p>
        </p:txBody>
      </p:sp>
      <p:sp>
        <p:nvSpPr>
          <p:cNvPr id="6" name="Footer Placeholder 5"/>
          <p:cNvSpPr>
            <a:spLocks noGrp="1"/>
          </p:cNvSpPr>
          <p:nvPr>
            <p:ph type="ftr" sz="quarter" idx="11"/>
          </p:nvPr>
        </p:nvSpPr>
        <p:spPr/>
        <p:txBody>
          <a:bodyPr/>
          <a:lstStyle/>
          <a:p>
            <a:r>
              <a:rPr lang="en-US" dirty="0"/>
              <a:t>NEURODIVERSITY IN THE CHURCH</a:t>
            </a:r>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a:xfrm>
            <a:off x="7651261" y="5757334"/>
            <a:ext cx="3431421" cy="498470"/>
          </a:xfrm>
          <a:prstGeom prst="rect">
            <a:avLst/>
          </a:prstGeom>
        </p:spPr>
        <p:txBody>
          <a:bodyPr/>
          <a:lstStyle/>
          <a:p>
            <a:fld id="{28FBA082-94DF-4C4B-A041-6624924AB0A8}" type="datetimeFigureOut">
              <a:rPr lang="en-US" dirty="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a:xfrm>
            <a:off x="7651261" y="5757334"/>
            <a:ext cx="3431421" cy="498470"/>
          </a:xfrm>
          <a:prstGeom prst="rect">
            <a:avLst/>
          </a:prstGeom>
        </p:spPr>
        <p:txBody>
          <a:bodyPr/>
          <a:lstStyle/>
          <a:p>
            <a:fld id="{B27686C4-3AB5-4E0C-86CA-FB108C350AA9}" type="datetimeFigureOut">
              <a:rPr lang="en-US" dirty="0"/>
              <a:t>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651261" y="5757334"/>
            <a:ext cx="3431421" cy="498470"/>
          </a:xfrm>
          <a:prstGeom prst="rect">
            <a:avLst/>
          </a:prstGeom>
        </p:spPr>
        <p:txBody>
          <a:bodyPr/>
          <a:lstStyle/>
          <a:p>
            <a:fld id="{49FF1211-4E0C-4AB3-B04F-585959BDAFE8}"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651261" y="5757334"/>
            <a:ext cx="3431421" cy="498470"/>
          </a:xfrm>
          <a:prstGeom prst="rect">
            <a:avLst/>
          </a:prstGeom>
        </p:spPr>
        <p:txBody>
          <a:bodyPr/>
          <a:lstStyle/>
          <a:p>
            <a:fld id="{28BDECAF-D3BE-4069-9C78-642ECCD01477}"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hasCustomPrompt="1"/>
          </p:nvPr>
        </p:nvSpPr>
        <p:spPr>
          <a:xfrm>
            <a:off x="685800" y="2063396"/>
            <a:ext cx="10394707" cy="3311189"/>
          </a:xfrm>
        </p:spPr>
        <p:txBody>
          <a:bodyPr/>
          <a:lstStyle>
            <a:lvl1pPr>
              <a:defRPr sz="2400"/>
            </a:lvl1pPr>
            <a:lvl2pPr>
              <a:defRPr sz="2000"/>
            </a:lvl2pPr>
            <a:lvl3pPr>
              <a:defRPr sz="18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7651261" y="5757334"/>
            <a:ext cx="3431421" cy="498470"/>
          </a:xfrm>
          <a:prstGeom prst="rect">
            <a:avLst/>
          </a:prstGeom>
        </p:spPr>
        <p:txBody>
          <a:bodyPr/>
          <a:lstStyle/>
          <a:p>
            <a:fld id="{8EFBDC27-E420-4878-9EE6-7B9656D6442A}" type="datetimeFigureOut">
              <a:rPr lang="en-US" dirty="0"/>
              <a:t>11/9/2022</a:t>
            </a:fld>
            <a:endParaRPr lang="en-US" dirty="0"/>
          </a:p>
        </p:txBody>
      </p:sp>
      <p:sp>
        <p:nvSpPr>
          <p:cNvPr id="5" name="Footer Placeholder 4"/>
          <p:cNvSpPr>
            <a:spLocks noGrp="1"/>
          </p:cNvSpPr>
          <p:nvPr>
            <p:ph type="ftr" sz="quarter" idx="11"/>
          </p:nvPr>
        </p:nvSpPr>
        <p:spPr/>
        <p:txBody>
          <a:bodyPr/>
          <a:lstStyle/>
          <a:p>
            <a:r>
              <a:rPr lang="en-US" dirty="0"/>
              <a:t>NEURODIVERSITY IN THE CHURCH</a:t>
            </a:r>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651261" y="5757334"/>
            <a:ext cx="3431421" cy="498470"/>
          </a:xfrm>
          <a:prstGeom prst="rect">
            <a:avLst/>
          </a:prstGeom>
        </p:spPr>
        <p:txBody>
          <a:bodyPr/>
          <a:lstStyle/>
          <a:p>
            <a:fld id="{0F7F47CF-67C9-420C-80A5-E2069FF0C2DF}" type="datetimeFigureOut">
              <a:rPr lang="en-US" dirty="0"/>
              <a:t>11/9/2022</a:t>
            </a:fld>
            <a:endParaRPr lang="en-US" dirty="0"/>
          </a:p>
        </p:txBody>
      </p:sp>
      <p:sp>
        <p:nvSpPr>
          <p:cNvPr id="5" name="Footer Placeholder 4"/>
          <p:cNvSpPr>
            <a:spLocks noGrp="1"/>
          </p:cNvSpPr>
          <p:nvPr>
            <p:ph type="ftr" sz="quarter" idx="11"/>
          </p:nvPr>
        </p:nvSpPr>
        <p:spPr/>
        <p:txBody>
          <a:bodyPr/>
          <a:lstStyle/>
          <a:p>
            <a:r>
              <a:rPr lang="en-US" dirty="0"/>
              <a:t>NEURODIVERSITY IN THE CHURCH</a:t>
            </a:r>
          </a:p>
        </p:txBody>
      </p:sp>
      <p:sp>
        <p:nvSpPr>
          <p:cNvPr id="6" name="Slide Number Placeholder 5"/>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AE22DC73-F065-42F5-A9F2-D90B2E42A0B3}" type="datetimeFigureOut">
              <a:rPr lang="en-US" dirty="0"/>
              <a:t>11/9/2022</a:t>
            </a:fld>
            <a:endParaRPr lang="en-US" dirty="0"/>
          </a:p>
        </p:txBody>
      </p:sp>
      <p:sp>
        <p:nvSpPr>
          <p:cNvPr id="6" name="Footer Placeholder 5"/>
          <p:cNvSpPr>
            <a:spLocks noGrp="1"/>
          </p:cNvSpPr>
          <p:nvPr>
            <p:ph type="ftr" sz="quarter" idx="11"/>
          </p:nvPr>
        </p:nvSpPr>
        <p:spPr/>
        <p:txBody>
          <a:bodyPr/>
          <a:lstStyle/>
          <a:p>
            <a:r>
              <a:rPr lang="en-US" dirty="0"/>
              <a:t>NEURODIVERSITY IN THE CHURCH</a:t>
            </a:r>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7651261" y="5757334"/>
            <a:ext cx="3431421" cy="498470"/>
          </a:xfrm>
          <a:prstGeom prst="rect">
            <a:avLst/>
          </a:prstGeom>
        </p:spPr>
        <p:txBody>
          <a:bodyPr/>
          <a:lstStyle/>
          <a:p>
            <a:fld id="{76BEA702-9B29-41CC-9BCC-3DF8A0D379FE}" type="datetimeFigureOut">
              <a:rPr lang="en-US" dirty="0"/>
              <a:t>11/9/2022</a:t>
            </a:fld>
            <a:endParaRPr lang="en-US" dirty="0"/>
          </a:p>
        </p:txBody>
      </p:sp>
      <p:sp>
        <p:nvSpPr>
          <p:cNvPr id="8" name="Footer Placeholder 7"/>
          <p:cNvSpPr>
            <a:spLocks noGrp="1"/>
          </p:cNvSpPr>
          <p:nvPr>
            <p:ph type="ftr" sz="quarter" idx="11"/>
          </p:nvPr>
        </p:nvSpPr>
        <p:spPr/>
        <p:txBody>
          <a:bodyPr/>
          <a:lstStyle/>
          <a:p>
            <a:r>
              <a:rPr lang="en-US" dirty="0"/>
              <a:t>NEURODIVERSITY IN THE CHURCH</a:t>
            </a:r>
          </a:p>
        </p:txBody>
      </p:sp>
      <p:sp>
        <p:nvSpPr>
          <p:cNvPr id="9" name="Slide Number Placeholder 8"/>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7651261" y="5757334"/>
            <a:ext cx="3431421" cy="498470"/>
          </a:xfrm>
          <a:prstGeom prst="rect">
            <a:avLst/>
          </a:prstGeom>
        </p:spPr>
        <p:txBody>
          <a:bodyPr/>
          <a:lstStyle/>
          <a:p>
            <a:fld id="{097649AC-CB8F-4FF1-9A34-5861C74DD0A7}" type="datetimeFigureOut">
              <a:rPr lang="en-US" dirty="0"/>
              <a:t>11/9/2022</a:t>
            </a:fld>
            <a:endParaRPr lang="en-US" dirty="0"/>
          </a:p>
        </p:txBody>
      </p:sp>
      <p:sp>
        <p:nvSpPr>
          <p:cNvPr id="4" name="Footer Placeholder 3"/>
          <p:cNvSpPr>
            <a:spLocks noGrp="1"/>
          </p:cNvSpPr>
          <p:nvPr>
            <p:ph type="ftr" sz="quarter" idx="11"/>
          </p:nvPr>
        </p:nvSpPr>
        <p:spPr/>
        <p:txBody>
          <a:bodyPr/>
          <a:lstStyle/>
          <a:p>
            <a:r>
              <a:rPr lang="en-US" dirty="0"/>
              <a:t>NEURODIVERSITY IN THE CHURCH</a:t>
            </a:r>
          </a:p>
        </p:txBody>
      </p:sp>
      <p:sp>
        <p:nvSpPr>
          <p:cNvPr id="5" name="Slide Number Placeholder 4"/>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51261" y="5757334"/>
            <a:ext cx="3431421" cy="498470"/>
          </a:xfrm>
          <a:prstGeom prst="rect">
            <a:avLst/>
          </a:prstGeom>
        </p:spPr>
        <p:txBody>
          <a:bodyPr/>
          <a:lstStyle/>
          <a:p>
            <a:fld id="{3EC5CECA-2D3A-4680-9B49-752200DE467C}" type="datetimeFigureOut">
              <a:rPr lang="en-US" dirty="0"/>
              <a:t>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50C3BFE2-83B7-4B0A-B9D3-AB28331082B3}"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651261" y="5757334"/>
            <a:ext cx="3431421" cy="498470"/>
          </a:xfrm>
          <a:prstGeom prst="rect">
            <a:avLst/>
          </a:prstGeom>
        </p:spPr>
        <p:txBody>
          <a:bodyPr/>
          <a:lstStyle/>
          <a:p>
            <a:fld id="{12EF78E3-FDA3-4D28-AAA2-0B81F349A39D}" type="datetimeFigureOut">
              <a:rPr lang="en-US" dirty="0"/>
              <a:t>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287121" y="5757334"/>
            <a:ext cx="907186" cy="498470"/>
          </a:xfrm>
          <a:prstGeom prst="rect">
            <a:avLst/>
          </a:prstGeom>
        </p:spPr>
        <p:txBody>
          <a:bodyPr/>
          <a:lstStyle/>
          <a:p>
            <a:fld id="{6D22F896-40B5-4ADD-8801-0D06FADFA095}"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7651488" cy="115196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r>
              <a:rPr lang="en-US" dirty="0" err="1"/>
              <a:t>Neurodiversity</a:t>
            </a:r>
            <a:endParaRPr lang="en-US" dirty="0"/>
          </a:p>
        </p:txBody>
      </p:sp>
      <p:pic>
        <p:nvPicPr>
          <p:cNvPr id="14" name="Content Placeholder 4"/>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9931400" y="5600700"/>
            <a:ext cx="17748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none"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none"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F67A-356A-B94C-A3E2-F08BD22F3F6C}"/>
              </a:ext>
            </a:extLst>
          </p:cNvPr>
          <p:cNvSpPr>
            <a:spLocks noGrp="1"/>
          </p:cNvSpPr>
          <p:nvPr>
            <p:ph type="ctrTitle"/>
          </p:nvPr>
        </p:nvSpPr>
        <p:spPr/>
        <p:txBody>
          <a:bodyPr>
            <a:normAutofit/>
          </a:bodyPr>
          <a:lstStyle/>
          <a:p>
            <a:r>
              <a:rPr lang="en-US" dirty="0"/>
              <a:t>Autism spectrum condition</a:t>
            </a:r>
          </a:p>
        </p:txBody>
      </p:sp>
      <p:sp>
        <p:nvSpPr>
          <p:cNvPr id="3" name="Subtitle 2">
            <a:extLst>
              <a:ext uri="{FF2B5EF4-FFF2-40B4-BE49-F238E27FC236}">
                <a16:creationId xmlns:a16="http://schemas.microsoft.com/office/drawing/2014/main" id="{E196AA59-09C3-034B-B2E6-25FEBD77A47D}"/>
              </a:ext>
            </a:extLst>
          </p:cNvPr>
          <p:cNvSpPr>
            <a:spLocks noGrp="1"/>
          </p:cNvSpPr>
          <p:nvPr>
            <p:ph type="subTitle" idx="1"/>
          </p:nvPr>
        </p:nvSpPr>
        <p:spPr>
          <a:xfrm rot="21420000">
            <a:off x="93228" y="5195991"/>
            <a:ext cx="8064786" cy="550333"/>
          </a:xfrm>
        </p:spPr>
        <p:txBody>
          <a:bodyPr/>
          <a:lstStyle/>
          <a:p>
            <a:pPr algn="ctr"/>
            <a:r>
              <a:rPr lang="en-US" dirty="0">
                <a:solidFill>
                  <a:schemeClr val="bg1"/>
                </a:solidFill>
              </a:rPr>
              <a:t>PROMOTING INCLUSION AND EQUALITY</a:t>
            </a: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388333">
            <a:off x="8105775" y="4403725"/>
            <a:ext cx="30670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72030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a:t>AUTISM (including </a:t>
            </a:r>
            <a:r>
              <a:rPr lang="en-US" dirty="0" err="1"/>
              <a:t>asperger’s</a:t>
            </a:r>
            <a:r>
              <a:rPr lang="en-US" dirty="0"/>
              <a:t>)</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a:buClrTx/>
            </a:pPr>
            <a:r>
              <a:rPr lang="en-US" dirty="0"/>
              <a:t>What sounds, sights, smells </a:t>
            </a:r>
            <a:r>
              <a:rPr lang="en-US" dirty="0" err="1"/>
              <a:t>etc</a:t>
            </a:r>
            <a:r>
              <a:rPr lang="en-US" dirty="0"/>
              <a:t> are found in your workplace?</a:t>
            </a:r>
          </a:p>
          <a:p>
            <a:pPr>
              <a:buClrTx/>
            </a:pPr>
            <a:r>
              <a:rPr lang="en-US" dirty="0"/>
              <a:t>How would you know if they are upsetting to an autistic person’s sensibilities?</a:t>
            </a:r>
          </a:p>
          <a:p>
            <a:pPr>
              <a:buClrTx/>
            </a:pPr>
            <a:r>
              <a:rPr lang="en-US" dirty="0"/>
              <a:t>People with autism may also have ADHD, </a:t>
            </a:r>
            <a:r>
              <a:rPr lang="en-US" dirty="0" err="1"/>
              <a:t>Dylsexia</a:t>
            </a:r>
            <a:r>
              <a:rPr lang="en-US" dirty="0"/>
              <a:t>, or </a:t>
            </a:r>
            <a:r>
              <a:rPr lang="en-US" dirty="0" err="1"/>
              <a:t>Dsypraxia</a:t>
            </a:r>
            <a:endParaRPr lang="en-US" dirty="0"/>
          </a:p>
          <a:p>
            <a:endParaRPr lang="en-US" dirty="0"/>
          </a:p>
          <a:p>
            <a:pPr marL="0" indent="0">
              <a:buNone/>
            </a:pPr>
            <a:endParaRPr lang="en-US" dirty="0"/>
          </a:p>
        </p:txBody>
      </p:sp>
      <p:sp>
        <p:nvSpPr>
          <p:cNvPr id="7" name="Footer Placeholder 4"/>
          <p:cNvSpPr>
            <a:spLocks noGrp="1"/>
          </p:cNvSpPr>
          <p:nvPr>
            <p:ph type="ftr" sz="quarter" idx="11"/>
          </p:nvPr>
        </p:nvSpPr>
        <p:spPr>
          <a:xfrm>
            <a:off x="636775" y="5757334"/>
            <a:ext cx="8590352" cy="498470"/>
          </a:xfrm>
        </p:spPr>
        <p:txBody>
          <a:bodyPr/>
          <a:lstStyle/>
          <a:p>
            <a:r>
              <a:rPr lang="en-US" dirty="0">
                <a:solidFill>
                  <a:schemeClr val="bg1"/>
                </a:solidFill>
              </a:rPr>
              <a:t>NEURODIVERSITY and autism awareness</a:t>
            </a:r>
          </a:p>
        </p:txBody>
      </p:sp>
    </p:spTree>
    <p:extLst>
      <p:ext uri="{BB962C8B-B14F-4D97-AF65-F5344CB8AC3E}">
        <p14:creationId xmlns:p14="http://schemas.microsoft.com/office/powerpoint/2010/main" val="38023017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a:t>CHILD OR ADULT?</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US" dirty="0"/>
              <a:t>When planning to make reasonable adjustments:</a:t>
            </a:r>
          </a:p>
          <a:p>
            <a:r>
              <a:rPr lang="en-US" dirty="0"/>
              <a:t>Does it matter if the person is a child or an adult?</a:t>
            </a:r>
          </a:p>
          <a:p>
            <a:r>
              <a:rPr lang="en-US" dirty="0"/>
              <a:t>What difference would it make?</a:t>
            </a:r>
          </a:p>
        </p:txBody>
      </p:sp>
      <p:sp>
        <p:nvSpPr>
          <p:cNvPr id="5" name="Footer Placeholder 4"/>
          <p:cNvSpPr>
            <a:spLocks noGrp="1"/>
          </p:cNvSpPr>
          <p:nvPr>
            <p:ph type="ftr" sz="quarter" idx="11"/>
          </p:nvPr>
        </p:nvSpPr>
        <p:spPr>
          <a:xfrm>
            <a:off x="685800" y="5757334"/>
            <a:ext cx="9164781" cy="498470"/>
          </a:xfrm>
        </p:spPr>
        <p:txBody>
          <a:bodyPr/>
          <a:lstStyle/>
          <a:p>
            <a:r>
              <a:rPr lang="en-US" sz="2400" b="1" dirty="0" err="1">
                <a:solidFill>
                  <a:schemeClr val="bg1"/>
                </a:solidFill>
                <a:latin typeface="Arial" pitchFamily="34" charset="0"/>
                <a:cs typeface="Arial" pitchFamily="34" charset="0"/>
              </a:rPr>
              <a:t>Neurodiversity</a:t>
            </a:r>
            <a:r>
              <a:rPr lang="en-US" sz="2400" b="1" dirty="0">
                <a:solidFill>
                  <a:schemeClr val="bg1"/>
                </a:solidFill>
                <a:latin typeface="Arial" pitchFamily="34" charset="0"/>
                <a:cs typeface="Arial" pitchFamily="34" charset="0"/>
              </a:rPr>
              <a:t> and autism awareness</a:t>
            </a:r>
          </a:p>
        </p:txBody>
      </p:sp>
    </p:spTree>
    <p:extLst>
      <p:ext uri="{BB962C8B-B14F-4D97-AF65-F5344CB8AC3E}">
        <p14:creationId xmlns:p14="http://schemas.microsoft.com/office/powerpoint/2010/main" val="209132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a:t>AUTISM: what’s in a name?</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r>
              <a:rPr lang="en-US" dirty="0"/>
              <a:t>The NHS uses the phrase ‘Autism Spectrum Disorder’</a:t>
            </a:r>
          </a:p>
          <a:p>
            <a:r>
              <a:rPr lang="en-US" dirty="0"/>
              <a:t>Others use the phrase ‘Autism Spectrum Condition’</a:t>
            </a:r>
          </a:p>
          <a:p>
            <a:r>
              <a:rPr lang="en-US" dirty="0"/>
              <a:t>Some use the World Health </a:t>
            </a:r>
            <a:r>
              <a:rPr lang="en-US" dirty="0" err="1"/>
              <a:t>Organisation’s</a:t>
            </a:r>
            <a:r>
              <a:rPr lang="en-US" dirty="0"/>
              <a:t> phrase ‘Asperger’s’ or ‘Asperger’s syndrome’ (for autistic people with average or above average intelligence)</a:t>
            </a:r>
          </a:p>
          <a:p>
            <a:r>
              <a:rPr lang="en-US" dirty="0"/>
              <a:t>‘</a:t>
            </a:r>
            <a:r>
              <a:rPr lang="en-US" dirty="0" err="1"/>
              <a:t>Aspie</a:t>
            </a:r>
            <a:r>
              <a:rPr lang="en-US" dirty="0"/>
              <a:t>’ is used by others</a:t>
            </a:r>
          </a:p>
        </p:txBody>
      </p:sp>
      <p:sp>
        <p:nvSpPr>
          <p:cNvPr id="5" name="Footer Placeholder 4"/>
          <p:cNvSpPr>
            <a:spLocks noGrp="1"/>
          </p:cNvSpPr>
          <p:nvPr>
            <p:ph type="ftr" sz="quarter" idx="11"/>
          </p:nvPr>
        </p:nvSpPr>
        <p:spPr>
          <a:xfrm>
            <a:off x="685800" y="5757334"/>
            <a:ext cx="9164781" cy="498470"/>
          </a:xfrm>
        </p:spPr>
        <p:txBody>
          <a:bodyPr/>
          <a:lstStyle/>
          <a:p>
            <a:r>
              <a:rPr lang="en-US" sz="2400" b="1" dirty="0" err="1">
                <a:solidFill>
                  <a:schemeClr val="bg1"/>
                </a:solidFill>
                <a:latin typeface="Arial" pitchFamily="34" charset="0"/>
                <a:cs typeface="Arial" pitchFamily="34" charset="0"/>
              </a:rPr>
              <a:t>Neurodiversity</a:t>
            </a:r>
            <a:r>
              <a:rPr lang="en-US" sz="2400" b="1" dirty="0">
                <a:solidFill>
                  <a:schemeClr val="bg1"/>
                </a:solidFill>
                <a:latin typeface="Arial" pitchFamily="34" charset="0"/>
                <a:cs typeface="Arial" pitchFamily="34" charset="0"/>
              </a:rPr>
              <a:t> and autism awareness</a:t>
            </a:r>
          </a:p>
        </p:txBody>
      </p:sp>
    </p:spTree>
    <p:extLst>
      <p:ext uri="{BB962C8B-B14F-4D97-AF65-F5344CB8AC3E}">
        <p14:creationId xmlns:p14="http://schemas.microsoft.com/office/powerpoint/2010/main" val="3377676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a:t>AUTISM (including </a:t>
            </a:r>
            <a:r>
              <a:rPr lang="en-US" dirty="0" err="1"/>
              <a:t>asperger’s</a:t>
            </a:r>
            <a:r>
              <a:rPr lang="en-US" dirty="0"/>
              <a:t>)</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US" sz="3200" dirty="0"/>
              <a:t>When you have met one person with autism…  </a:t>
            </a:r>
            <a:br>
              <a:rPr lang="en-US" sz="3200" dirty="0"/>
            </a:br>
            <a:r>
              <a:rPr lang="en-US" sz="3200" dirty="0"/>
              <a:t>you have met one person with autism</a:t>
            </a:r>
          </a:p>
          <a:p>
            <a:pPr marL="0" indent="0">
              <a:buNone/>
            </a:pPr>
            <a:endParaRPr lang="en-US" dirty="0"/>
          </a:p>
        </p:txBody>
      </p:sp>
      <p:sp>
        <p:nvSpPr>
          <p:cNvPr id="7" name="Footer Placeholder 4"/>
          <p:cNvSpPr>
            <a:spLocks noGrp="1"/>
          </p:cNvSpPr>
          <p:nvPr>
            <p:ph type="ftr" sz="quarter" idx="11"/>
          </p:nvPr>
        </p:nvSpPr>
        <p:spPr>
          <a:xfrm>
            <a:off x="685800" y="5757334"/>
            <a:ext cx="9164781" cy="498470"/>
          </a:xfrm>
        </p:spPr>
        <p:txBody>
          <a:bodyPr/>
          <a:lstStyle/>
          <a:p>
            <a:r>
              <a:rPr lang="en-US" sz="2400" b="1" dirty="0" err="1">
                <a:solidFill>
                  <a:schemeClr val="bg1"/>
                </a:solidFill>
                <a:latin typeface="Arial" pitchFamily="34" charset="0"/>
                <a:cs typeface="Arial" pitchFamily="34" charset="0"/>
              </a:rPr>
              <a:t>Neurodiversity</a:t>
            </a:r>
            <a:r>
              <a:rPr lang="en-US" sz="2400" b="1" dirty="0">
                <a:solidFill>
                  <a:schemeClr val="bg1"/>
                </a:solidFill>
                <a:latin typeface="Arial" pitchFamily="34" charset="0"/>
                <a:cs typeface="Arial" pitchFamily="34" charset="0"/>
              </a:rPr>
              <a:t> and autism awareness</a:t>
            </a:r>
          </a:p>
        </p:txBody>
      </p:sp>
    </p:spTree>
    <p:extLst>
      <p:ext uri="{BB962C8B-B14F-4D97-AF65-F5344CB8AC3E}">
        <p14:creationId xmlns:p14="http://schemas.microsoft.com/office/powerpoint/2010/main" val="426259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a:t>AUTISM (including </a:t>
            </a:r>
            <a:r>
              <a:rPr lang="en-US" dirty="0" err="1"/>
              <a:t>asperger’s</a:t>
            </a:r>
            <a:r>
              <a:rPr lang="en-US" dirty="0"/>
              <a:t>)</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US" dirty="0"/>
              <a:t>Most people think of autistic children </a:t>
            </a:r>
          </a:p>
          <a:p>
            <a:pPr marL="0" indent="0">
              <a:buNone/>
            </a:pPr>
            <a:r>
              <a:rPr lang="en-US" dirty="0"/>
              <a:t>And perhaps their ‘bad </a:t>
            </a:r>
            <a:r>
              <a:rPr lang="en-US" dirty="0" err="1"/>
              <a:t>behaviour</a:t>
            </a:r>
            <a:r>
              <a:rPr lang="en-US" dirty="0"/>
              <a:t>’</a:t>
            </a:r>
          </a:p>
          <a:p>
            <a:pPr marL="0" indent="0">
              <a:buNone/>
            </a:pPr>
            <a:r>
              <a:rPr lang="en-US" dirty="0"/>
              <a:t>But children grow into adults</a:t>
            </a:r>
          </a:p>
          <a:p>
            <a:pPr marL="0" indent="0">
              <a:buNone/>
            </a:pPr>
            <a:r>
              <a:rPr lang="en-US" dirty="0"/>
              <a:t>Both children and adults can be autistic</a:t>
            </a:r>
          </a:p>
        </p:txBody>
      </p:sp>
      <p:sp>
        <p:nvSpPr>
          <p:cNvPr id="5" name="Footer Placeholder 4"/>
          <p:cNvSpPr>
            <a:spLocks noGrp="1"/>
          </p:cNvSpPr>
          <p:nvPr>
            <p:ph type="ftr" sz="quarter" idx="11"/>
          </p:nvPr>
        </p:nvSpPr>
        <p:spPr>
          <a:xfrm>
            <a:off x="685800" y="5757334"/>
            <a:ext cx="9164781" cy="498470"/>
          </a:xfrm>
        </p:spPr>
        <p:txBody>
          <a:bodyPr/>
          <a:lstStyle/>
          <a:p>
            <a:r>
              <a:rPr lang="en-US" sz="2400" b="1" dirty="0" err="1">
                <a:solidFill>
                  <a:schemeClr val="bg1"/>
                </a:solidFill>
                <a:latin typeface="Arial" pitchFamily="34" charset="0"/>
                <a:cs typeface="Arial" pitchFamily="34" charset="0"/>
              </a:rPr>
              <a:t>Neurodiversity</a:t>
            </a:r>
            <a:r>
              <a:rPr lang="en-US" sz="2400" b="1" dirty="0">
                <a:solidFill>
                  <a:schemeClr val="bg1"/>
                </a:solidFill>
                <a:latin typeface="Arial" pitchFamily="34" charset="0"/>
                <a:cs typeface="Arial" pitchFamily="34" charset="0"/>
              </a:rPr>
              <a:t> and autism awareness</a:t>
            </a:r>
          </a:p>
        </p:txBody>
      </p:sp>
    </p:spTree>
    <p:extLst>
      <p:ext uri="{BB962C8B-B14F-4D97-AF65-F5344CB8AC3E}">
        <p14:creationId xmlns:p14="http://schemas.microsoft.com/office/powerpoint/2010/main" val="33934238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a:t>AUTISM (including </a:t>
            </a:r>
            <a:r>
              <a:rPr lang="en-US" dirty="0" err="1"/>
              <a:t>asperger’s</a:t>
            </a:r>
            <a:r>
              <a:rPr lang="en-US" dirty="0"/>
              <a:t>)</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US" sz="4400" dirty="0"/>
              <a:t>		‘Masking’</a:t>
            </a:r>
          </a:p>
        </p:txBody>
      </p:sp>
      <p:sp>
        <p:nvSpPr>
          <p:cNvPr id="5" name="Footer Placeholder 4"/>
          <p:cNvSpPr>
            <a:spLocks noGrp="1"/>
          </p:cNvSpPr>
          <p:nvPr>
            <p:ph type="ftr" sz="quarter" idx="11"/>
          </p:nvPr>
        </p:nvSpPr>
        <p:spPr>
          <a:xfrm>
            <a:off x="685800" y="5757334"/>
            <a:ext cx="9164781" cy="498470"/>
          </a:xfrm>
        </p:spPr>
        <p:txBody>
          <a:bodyPr/>
          <a:lstStyle/>
          <a:p>
            <a:r>
              <a:rPr lang="en-US" sz="2400" b="1" dirty="0" err="1">
                <a:solidFill>
                  <a:schemeClr val="bg1"/>
                </a:solidFill>
                <a:latin typeface="Arial" pitchFamily="34" charset="0"/>
                <a:cs typeface="Arial" pitchFamily="34" charset="0"/>
              </a:rPr>
              <a:t>Neurodiversity</a:t>
            </a:r>
            <a:r>
              <a:rPr lang="en-US" sz="2400" b="1" dirty="0">
                <a:solidFill>
                  <a:schemeClr val="bg1"/>
                </a:solidFill>
                <a:latin typeface="Arial" pitchFamily="34" charset="0"/>
                <a:cs typeface="Arial" pitchFamily="34" charset="0"/>
              </a:rPr>
              <a:t> and autism awareness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653" y="2273665"/>
            <a:ext cx="2794637" cy="1867325"/>
          </a:xfrm>
          <a:prstGeom prst="rect">
            <a:avLst/>
          </a:prstGeom>
        </p:spPr>
      </p:pic>
    </p:spTree>
    <p:extLst>
      <p:ext uri="{BB962C8B-B14F-4D97-AF65-F5344CB8AC3E}">
        <p14:creationId xmlns:p14="http://schemas.microsoft.com/office/powerpoint/2010/main" val="3085268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noAutofit/>
          </a:bodyPr>
          <a:lstStyle/>
          <a:p>
            <a:r>
              <a:rPr lang="en-US" sz="4400" dirty="0"/>
              <a:t>Diagnosing AUTISM (including </a:t>
            </a:r>
            <a:r>
              <a:rPr lang="en-US" sz="4400" dirty="0" err="1"/>
              <a:t>asperger’s</a:t>
            </a:r>
            <a:r>
              <a:rPr lang="en-US" sz="4400" dirty="0"/>
              <a:t>)</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US" dirty="0"/>
              <a:t>Autism may be self-diagnosed or clinically diagnosed. It is a lifelong condition involving the following:</a:t>
            </a:r>
          </a:p>
          <a:p>
            <a:r>
              <a:rPr lang="en-US" dirty="0"/>
              <a:t>Difficulties in communication </a:t>
            </a:r>
          </a:p>
          <a:p>
            <a:r>
              <a:rPr lang="en-US" dirty="0"/>
              <a:t>Difficulties in social interaction </a:t>
            </a:r>
          </a:p>
          <a:p>
            <a:r>
              <a:rPr lang="en-US" dirty="0"/>
              <a:t>Restricted and repetitive </a:t>
            </a:r>
            <a:r>
              <a:rPr lang="en-US" dirty="0" err="1"/>
              <a:t>behaviours</a:t>
            </a:r>
            <a:endParaRPr lang="en-US" dirty="0"/>
          </a:p>
          <a:p>
            <a:pPr marL="0" indent="0">
              <a:buNone/>
            </a:pPr>
            <a:r>
              <a:rPr lang="en-US" i="1" dirty="0"/>
              <a:t>It is not an illness or disease with treatments and a cure</a:t>
            </a:r>
          </a:p>
        </p:txBody>
      </p:sp>
      <p:sp>
        <p:nvSpPr>
          <p:cNvPr id="5" name="Footer Placeholder 4"/>
          <p:cNvSpPr>
            <a:spLocks noGrp="1"/>
          </p:cNvSpPr>
          <p:nvPr>
            <p:ph type="ftr" sz="quarter" idx="11"/>
          </p:nvPr>
        </p:nvSpPr>
        <p:spPr>
          <a:xfrm>
            <a:off x="685800" y="5757334"/>
            <a:ext cx="9164781" cy="498470"/>
          </a:xfrm>
        </p:spPr>
        <p:txBody>
          <a:bodyPr/>
          <a:lstStyle/>
          <a:p>
            <a:r>
              <a:rPr lang="en-US" sz="2400" b="1" dirty="0" err="1">
                <a:solidFill>
                  <a:schemeClr val="bg1"/>
                </a:solidFill>
                <a:latin typeface="Arial" pitchFamily="34" charset="0"/>
                <a:cs typeface="Arial" pitchFamily="34" charset="0"/>
              </a:rPr>
              <a:t>Neurodiversity</a:t>
            </a:r>
            <a:r>
              <a:rPr lang="en-US" sz="2400" b="1" dirty="0">
                <a:solidFill>
                  <a:schemeClr val="bg1"/>
                </a:solidFill>
                <a:latin typeface="Arial" pitchFamily="34" charset="0"/>
                <a:cs typeface="Arial" pitchFamily="34" charset="0"/>
              </a:rPr>
              <a:t> and autism awareness</a:t>
            </a:r>
          </a:p>
        </p:txBody>
      </p:sp>
    </p:spTree>
    <p:extLst>
      <p:ext uri="{BB962C8B-B14F-4D97-AF65-F5344CB8AC3E}">
        <p14:creationId xmlns:p14="http://schemas.microsoft.com/office/powerpoint/2010/main" val="2987481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a:t>AUTISM (including </a:t>
            </a:r>
            <a:r>
              <a:rPr lang="en-US" dirty="0" err="1"/>
              <a:t>asperger’s</a:t>
            </a:r>
            <a:r>
              <a:rPr lang="en-US" dirty="0"/>
              <a:t>)</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r>
              <a:rPr lang="en-US" dirty="0"/>
              <a:t>It may involve:</a:t>
            </a:r>
          </a:p>
          <a:p>
            <a:r>
              <a:rPr lang="en-GB" dirty="0"/>
              <a:t>Stereotyped or repetitive motor movements, use of objects, or speech </a:t>
            </a:r>
          </a:p>
          <a:p>
            <a:r>
              <a:rPr lang="en-GB" dirty="0"/>
              <a:t>Insistence on sameness, inflexible adherence to routines, or ritualized patterns of behaviour </a:t>
            </a:r>
          </a:p>
          <a:p>
            <a:r>
              <a:rPr lang="en-GB" dirty="0"/>
              <a:t>Highly restricted, fixated interests that are abnormal in intensity or focus </a:t>
            </a:r>
            <a:endParaRPr lang="en-US" dirty="0"/>
          </a:p>
        </p:txBody>
      </p:sp>
      <p:sp>
        <p:nvSpPr>
          <p:cNvPr id="5" name="Footer Placeholder 4"/>
          <p:cNvSpPr>
            <a:spLocks noGrp="1"/>
          </p:cNvSpPr>
          <p:nvPr>
            <p:ph type="ftr" sz="quarter" idx="11"/>
          </p:nvPr>
        </p:nvSpPr>
        <p:spPr>
          <a:xfrm>
            <a:off x="685800" y="5757334"/>
            <a:ext cx="9164781" cy="498470"/>
          </a:xfrm>
        </p:spPr>
        <p:txBody>
          <a:bodyPr/>
          <a:lstStyle/>
          <a:p>
            <a:r>
              <a:rPr lang="en-US" sz="2400" b="1" dirty="0" err="1">
                <a:solidFill>
                  <a:schemeClr val="bg1"/>
                </a:solidFill>
                <a:latin typeface="Arial" pitchFamily="34" charset="0"/>
                <a:cs typeface="Arial" pitchFamily="34" charset="0"/>
              </a:rPr>
              <a:t>Neurodiversity</a:t>
            </a:r>
            <a:r>
              <a:rPr lang="en-US" sz="2400" b="1" dirty="0">
                <a:solidFill>
                  <a:schemeClr val="bg1"/>
                </a:solidFill>
                <a:latin typeface="Arial" pitchFamily="34" charset="0"/>
                <a:cs typeface="Arial" pitchFamily="34" charset="0"/>
              </a:rPr>
              <a:t> and autism awareness</a:t>
            </a:r>
          </a:p>
        </p:txBody>
      </p:sp>
    </p:spTree>
    <p:extLst>
      <p:ext uri="{BB962C8B-B14F-4D97-AF65-F5344CB8AC3E}">
        <p14:creationId xmlns:p14="http://schemas.microsoft.com/office/powerpoint/2010/main" val="10940069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a:t>AUTISM (including </a:t>
            </a:r>
            <a:r>
              <a:rPr lang="en-US" dirty="0" err="1"/>
              <a:t>asperger’s</a:t>
            </a:r>
            <a:r>
              <a:rPr lang="en-US" dirty="0"/>
              <a:t>)</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r>
              <a:rPr lang="en-US" dirty="0"/>
              <a:t>What changes have you introduced into your workplace to cope with Covid-19?</a:t>
            </a:r>
          </a:p>
          <a:p>
            <a:r>
              <a:rPr lang="en-US" dirty="0"/>
              <a:t>Do you find change easy?</a:t>
            </a:r>
          </a:p>
          <a:p>
            <a:r>
              <a:rPr lang="en-US" dirty="0"/>
              <a:t>Autistic people find change to routine difficult</a:t>
            </a:r>
          </a:p>
        </p:txBody>
      </p:sp>
      <p:sp>
        <p:nvSpPr>
          <p:cNvPr id="5" name="Footer Placeholder 4"/>
          <p:cNvSpPr>
            <a:spLocks noGrp="1"/>
          </p:cNvSpPr>
          <p:nvPr>
            <p:ph type="ftr" sz="quarter" idx="11"/>
          </p:nvPr>
        </p:nvSpPr>
        <p:spPr>
          <a:xfrm>
            <a:off x="685800" y="5757334"/>
            <a:ext cx="9164781" cy="498470"/>
          </a:xfrm>
        </p:spPr>
        <p:txBody>
          <a:bodyPr/>
          <a:lstStyle/>
          <a:p>
            <a:r>
              <a:rPr lang="en-US" sz="2400" b="1" dirty="0" err="1">
                <a:solidFill>
                  <a:schemeClr val="bg1"/>
                </a:solidFill>
                <a:latin typeface="Arial" pitchFamily="34" charset="0"/>
                <a:cs typeface="Arial" pitchFamily="34" charset="0"/>
              </a:rPr>
              <a:t>Neurodiversity</a:t>
            </a:r>
            <a:r>
              <a:rPr lang="en-US" sz="2400" b="1" dirty="0">
                <a:solidFill>
                  <a:schemeClr val="bg1"/>
                </a:solidFill>
                <a:latin typeface="Arial" pitchFamily="34" charset="0"/>
                <a:cs typeface="Arial" pitchFamily="34" charset="0"/>
              </a:rPr>
              <a:t> and autism awareness</a:t>
            </a:r>
          </a:p>
        </p:txBody>
      </p:sp>
    </p:spTree>
    <p:extLst>
      <p:ext uri="{BB962C8B-B14F-4D97-AF65-F5344CB8AC3E}">
        <p14:creationId xmlns:p14="http://schemas.microsoft.com/office/powerpoint/2010/main" val="255155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84A1-2451-C24F-84E1-0FC652886B32}"/>
              </a:ext>
            </a:extLst>
          </p:cNvPr>
          <p:cNvSpPr>
            <a:spLocks noGrp="1"/>
          </p:cNvSpPr>
          <p:nvPr>
            <p:ph type="title"/>
          </p:nvPr>
        </p:nvSpPr>
        <p:spPr>
          <a:xfrm>
            <a:off x="685800" y="241654"/>
            <a:ext cx="10396882" cy="1151965"/>
          </a:xfrm>
        </p:spPr>
        <p:txBody>
          <a:bodyPr/>
          <a:lstStyle/>
          <a:p>
            <a:r>
              <a:rPr lang="en-US" dirty="0"/>
              <a:t>AUTISM (including </a:t>
            </a:r>
            <a:r>
              <a:rPr lang="en-US" dirty="0" err="1"/>
              <a:t>asperger’s</a:t>
            </a:r>
            <a:r>
              <a:rPr lang="en-US" dirty="0"/>
              <a:t>)</a:t>
            </a:r>
          </a:p>
        </p:txBody>
      </p:sp>
      <p:sp>
        <p:nvSpPr>
          <p:cNvPr id="3" name="Content Placeholder 2">
            <a:extLst>
              <a:ext uri="{FF2B5EF4-FFF2-40B4-BE49-F238E27FC236}">
                <a16:creationId xmlns:a16="http://schemas.microsoft.com/office/drawing/2014/main" id="{B6C32B94-D59A-A54A-A7F8-F301A0A95801}"/>
              </a:ext>
            </a:extLst>
          </p:cNvPr>
          <p:cNvSpPr>
            <a:spLocks noGrp="1"/>
          </p:cNvSpPr>
          <p:nvPr>
            <p:ph sz="quarter" idx="13"/>
          </p:nvPr>
        </p:nvSpPr>
        <p:spPr>
          <a:xfrm>
            <a:off x="531254" y="1246725"/>
            <a:ext cx="10394707" cy="3797280"/>
          </a:xfrm>
        </p:spPr>
        <p:txBody>
          <a:bodyPr>
            <a:normAutofit/>
          </a:bodyPr>
          <a:lstStyle/>
          <a:p>
            <a:pPr marL="0" indent="0">
              <a:buNone/>
            </a:pPr>
            <a:endParaRPr lang="en-US" dirty="0"/>
          </a:p>
          <a:p>
            <a:pPr marL="0" indent="0">
              <a:buNone/>
            </a:pPr>
            <a:endParaRPr lang="en-US" dirty="0"/>
          </a:p>
          <a:p>
            <a:pPr marL="0" indent="0">
              <a:buNone/>
            </a:pPr>
            <a:r>
              <a:rPr lang="en-US" dirty="0"/>
              <a:t>It may ALSO involve:</a:t>
            </a:r>
          </a:p>
          <a:p>
            <a:r>
              <a:rPr lang="en-US" dirty="0"/>
              <a:t>Oversensitivity to sensory stimulation</a:t>
            </a:r>
          </a:p>
          <a:p>
            <a:r>
              <a:rPr lang="en-US" dirty="0" err="1"/>
              <a:t>Undersensitivity</a:t>
            </a:r>
            <a:r>
              <a:rPr lang="en-US" dirty="0"/>
              <a:t> to sensory stimulation</a:t>
            </a:r>
          </a:p>
          <a:p>
            <a:r>
              <a:rPr lang="en-US" dirty="0"/>
              <a:t>Meltdowns when the coping strategies fail</a:t>
            </a:r>
          </a:p>
          <a:p>
            <a:pPr marL="0" indent="0">
              <a:buNone/>
            </a:pPr>
            <a:endParaRPr lang="en-US" dirty="0"/>
          </a:p>
          <a:p>
            <a:endParaRPr lang="en-US" dirty="0"/>
          </a:p>
          <a:p>
            <a:pPr marL="0" indent="0">
              <a:buNone/>
            </a:pPr>
            <a:endParaRPr lang="en-US" dirty="0"/>
          </a:p>
        </p:txBody>
      </p:sp>
      <p:sp>
        <p:nvSpPr>
          <p:cNvPr id="7" name="Footer Placeholder 4"/>
          <p:cNvSpPr>
            <a:spLocks noGrp="1"/>
          </p:cNvSpPr>
          <p:nvPr>
            <p:ph type="ftr" sz="quarter" idx="11"/>
          </p:nvPr>
        </p:nvSpPr>
        <p:spPr>
          <a:xfrm>
            <a:off x="685801" y="5757334"/>
            <a:ext cx="8115299" cy="498470"/>
          </a:xfrm>
        </p:spPr>
        <p:txBody>
          <a:bodyPr/>
          <a:lstStyle/>
          <a:p>
            <a:r>
              <a:rPr lang="en-US" dirty="0">
                <a:solidFill>
                  <a:schemeClr val="bg1"/>
                </a:solidFill>
              </a:rPr>
              <a:t>NEURODIVERSITY and autism awareness</a:t>
            </a:r>
          </a:p>
        </p:txBody>
      </p:sp>
    </p:spTree>
    <p:extLst>
      <p:ext uri="{BB962C8B-B14F-4D97-AF65-F5344CB8AC3E}">
        <p14:creationId xmlns:p14="http://schemas.microsoft.com/office/powerpoint/2010/main" val="197667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1206</TotalTime>
  <Words>2402</Words>
  <Application>Microsoft Office PowerPoint</Application>
  <PresentationFormat>Widescreen</PresentationFormat>
  <Paragraphs>125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Impact</vt:lpstr>
      <vt:lpstr>Main Event</vt:lpstr>
      <vt:lpstr>Autism spectrum condition</vt:lpstr>
      <vt:lpstr>AUTISM: what’s in a name?</vt:lpstr>
      <vt:lpstr>AUTISM (including asperger’s)</vt:lpstr>
      <vt:lpstr>AUTISM (including asperger’s)</vt:lpstr>
      <vt:lpstr>AUTISM (including asperger’s)</vt:lpstr>
      <vt:lpstr>Diagnosing AUTISM (including asperger’s)</vt:lpstr>
      <vt:lpstr>AUTISM (including asperger’s)</vt:lpstr>
      <vt:lpstr>AUTISM (including asperger’s)</vt:lpstr>
      <vt:lpstr>AUTISM (including asperger’s)</vt:lpstr>
      <vt:lpstr>AUTISM (including asperger’s)</vt:lpstr>
      <vt:lpstr>CHILD OR ADULT?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disciplinary process</dc:title>
  <dc:creator>Ethan Pearson</dc:creator>
  <cp:lastModifiedBy>Adrian Judd</cp:lastModifiedBy>
  <cp:revision>109</cp:revision>
  <dcterms:created xsi:type="dcterms:W3CDTF">2020-04-06T08:39:37Z</dcterms:created>
  <dcterms:modified xsi:type="dcterms:W3CDTF">2022-11-09T16:14:22Z</dcterms:modified>
</cp:coreProperties>
</file>