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9" r:id="rId2"/>
    <p:sldId id="288" r:id="rId3"/>
    <p:sldId id="260" r:id="rId4"/>
    <p:sldId id="280" r:id="rId5"/>
    <p:sldId id="273" r:id="rId6"/>
    <p:sldId id="289" r:id="rId7"/>
    <p:sldId id="274" r:id="rId8"/>
    <p:sldId id="275" r:id="rId9"/>
    <p:sldId id="276" r:id="rId10"/>
    <p:sldId id="277" r:id="rId11"/>
    <p:sldId id="278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5601C-1991-4E2B-A96F-566C4AA0D32F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EB222-8DF9-4B7D-8B18-E4EDF6EDC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7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7DD1CA4-F52A-4ACD-82A3-6BC15251EE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0784C3E-5AC2-4FCB-872C-7223DEA8E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07634B6-7860-4D4D-99C7-F084E96EC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AAA2A-37DF-40B6-9690-2B93E3B31247}" type="slidenum">
              <a:rPr lang="en-GB" altLang="en-US" sz="1300"/>
              <a:pPr>
                <a:spcBef>
                  <a:spcPct val="0"/>
                </a:spcBef>
              </a:pPr>
              <a:t>2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21AB9DF-3EAD-4163-BA59-B21D7DAB32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F7BD224-B5C0-4A08-AA31-157665434E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50706A6-7C25-4BFE-AD3B-F6FC39734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AF77A-3D70-408F-BC9B-C9ABC1352760}" type="slidenum">
              <a:rPr lang="en-GB" altLang="en-US" sz="1300"/>
              <a:pPr>
                <a:spcBef>
                  <a:spcPct val="0"/>
                </a:spcBef>
              </a:pPr>
              <a:t>11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67716CF-977C-41B7-A4D8-35BDCA60F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93E63A0-88EE-4E0A-8519-6774FA4BE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40D4C72-12CE-4466-BA0C-3D90EA20E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F1FAF3-9995-4CA7-A212-3DFD4FFE3F99}" type="slidenum">
              <a:rPr lang="en-GB" altLang="en-US" sz="1300"/>
              <a:pPr>
                <a:spcBef>
                  <a:spcPct val="0"/>
                </a:spcBef>
              </a:pPr>
              <a:t>12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969BA14-1232-4534-AFA3-6DA60764F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1984D86-4F66-4F42-9B6F-AC9D83AB2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70AF03D-0CD7-41D1-A739-70498D7D8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BB6D7-6C33-425A-8C75-EDB4B536C474}" type="slidenum">
              <a:rPr lang="en-GB" altLang="en-US" sz="1300"/>
              <a:pPr>
                <a:spcBef>
                  <a:spcPct val="0"/>
                </a:spcBef>
              </a:pPr>
              <a:t>13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8B85538-B95E-41A7-9C00-0E4E82E39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9FA1D8C-73FC-447B-BC15-ABA3EDC45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FCA4F7A-5964-42F5-ADA3-26973CF58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166BD9-C95B-4D5A-B2B3-0ECFE3F52185}" type="slidenum">
              <a:rPr lang="en-GB" altLang="en-US" sz="1300"/>
              <a:pPr>
                <a:spcBef>
                  <a:spcPct val="0"/>
                </a:spcBef>
              </a:pPr>
              <a:t>14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AF308A1-85AB-41A5-82F5-9ABF810E3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7EBBE30-5220-49AC-AB0F-A59E7DC39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36EA1F4-528A-4533-9CB2-3BF403B6E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8B512-52E0-47DD-9E3C-68E8F263497E}" type="slidenum">
              <a:rPr lang="en-GB" altLang="en-US" sz="1300"/>
              <a:pPr>
                <a:spcBef>
                  <a:spcPct val="0"/>
                </a:spcBef>
              </a:pPr>
              <a:t>15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F9A9C9F-175F-4B5A-82AA-806BEE48D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431B75A-619F-4768-891A-D0CCC8E88B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2AF67C6-8D4E-41BE-8FD9-5AF2B060A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F8716-45C9-4EF5-8FA6-173213AF620E}" type="slidenum">
              <a:rPr lang="en-GB" altLang="en-US" sz="1300"/>
              <a:pPr>
                <a:spcBef>
                  <a:spcPct val="0"/>
                </a:spcBef>
              </a:pPr>
              <a:t>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B6592F2-6001-467F-B26A-A5BCAE2750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C413CD3-0FDA-4406-878C-63D0960ABF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156868A-5459-4BC9-AFCC-E3D4EFC0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FD292-07DC-46B8-8D7E-3D8FAE0E9578}" type="slidenum">
              <a:rPr lang="en-GB" altLang="en-US" sz="1300"/>
              <a:pPr>
                <a:spcBef>
                  <a:spcPct val="0"/>
                </a:spcBef>
              </a:pPr>
              <a:t>4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434AF30-0563-4260-9C3D-BC26674FCC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3B13B95-0C05-42A3-9A53-06660C345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9953F8F-B756-4545-A7E0-4C073CE08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F60E0-ACDC-49EC-B7A5-7CB9065352E6}" type="slidenum">
              <a:rPr lang="en-GB" altLang="en-US" sz="1300"/>
              <a:pPr>
                <a:spcBef>
                  <a:spcPct val="0"/>
                </a:spcBef>
              </a:pPr>
              <a:t>5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E5A6B6B-5EEE-4939-8202-7F4A4ABA82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9F0C7E0-2E3C-496A-A525-A5E9CA55F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F6C5C36-F34A-4738-AA6F-825776B17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2184A-0914-4D05-A5DE-301E27C253BE}" type="slidenum">
              <a:rPr lang="en-GB" altLang="en-US" sz="1300"/>
              <a:pPr>
                <a:spcBef>
                  <a:spcPct val="0"/>
                </a:spcBef>
              </a:pPr>
              <a:t>6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EC5314B-B4E5-4429-8813-4EC6B28B4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A459D34-3DE4-4C69-9852-B9AB1D8B2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706AC54-FBE0-47C2-999A-C89FA1D68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751C80-A76E-4BEF-873E-3913D642B9FA}" type="slidenum">
              <a:rPr lang="en-GB" altLang="en-US" sz="1300"/>
              <a:pPr>
                <a:spcBef>
                  <a:spcPct val="0"/>
                </a:spcBef>
              </a:pPr>
              <a:t>7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D88232F-9CBD-4DDC-8002-552E7C595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A86543FD-4026-4BA7-B293-54E2D813B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BE74418-21A7-4329-8431-26F0E1FD4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7F2B3-F857-4FB1-BF7F-ACCB5B91C5C9}" type="slidenum">
              <a:rPr lang="en-GB" altLang="en-US" sz="1300"/>
              <a:pPr>
                <a:spcBef>
                  <a:spcPct val="0"/>
                </a:spcBef>
              </a:pPr>
              <a:t>8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EEEAB22-C6D3-4ABA-A121-4D7D5793FE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466618D-E327-4D0F-A22D-8363F9F92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BF016FA-F403-4194-A068-4BFFE7D72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D2739-52C8-4E82-845F-A9FDC49150AE}" type="slidenum">
              <a:rPr lang="en-GB" altLang="en-US" sz="1300"/>
              <a:pPr>
                <a:spcBef>
                  <a:spcPct val="0"/>
                </a:spcBef>
              </a:pPr>
              <a:t>9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C4B815C2-5EE4-4BC2-A85F-A4557B1B9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6EED342-97C7-4547-AD45-41E9492B3E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784F29C-AC5A-440E-816C-DDB4BCE5D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DECAC-9ACC-45D9-8897-C138E58F1EF8}" type="slidenum">
              <a:rPr lang="en-GB" altLang="en-US" sz="1300"/>
              <a:pPr>
                <a:spcBef>
                  <a:spcPct val="0"/>
                </a:spcBef>
              </a:pPr>
              <a:t>10</a:t>
            </a:fld>
            <a:endParaRPr lang="en-GB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Negotiations skills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4DF6C49-6EDD-4531-A72E-F8123858930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08026" y="1455465"/>
            <a:ext cx="8777956" cy="373852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Opening negotiations: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Welcome and introductions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Establish a clear agenda, Establish terms of reference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Open body language 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Show preparedness to be receptive</a:t>
            </a:r>
          </a:p>
          <a:p>
            <a:pPr marL="360363" indent="-360363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N.B. – From the start: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Keep to the issues, Never let personalities get in the way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B81F38-8859-4ACB-873C-81A2BED79B91}"/>
              </a:ext>
            </a:extLst>
          </p:cNvPr>
          <p:cNvSpPr txBox="1">
            <a:spLocks/>
          </p:cNvSpPr>
          <p:nvPr/>
        </p:nvSpPr>
        <p:spPr>
          <a:xfrm>
            <a:off x="702929" y="603501"/>
            <a:ext cx="4117724" cy="68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Negotiations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DAFEC-FB80-4F7E-A9E1-774EACF0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1A39D18-1B76-4DC9-9A9C-2F600CCEE8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971" y="1471528"/>
            <a:ext cx="6716545" cy="378226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sz="2400" dirty="0"/>
              <a:t>Positioning the proposal: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Outline the issues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Talk through your claim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Communicate your position 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Allow space for response</a:t>
            </a:r>
          </a:p>
          <a:p>
            <a:pPr marL="360363" lvl="1" indent="-360363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May happen directly</a:t>
            </a:r>
          </a:p>
          <a:p>
            <a:pPr marL="817563" lvl="2" indent="-360363">
              <a:defRPr/>
            </a:pPr>
            <a:r>
              <a:rPr lang="en-GB" altLang="en-US" sz="2200" dirty="0"/>
              <a:t>But usually following adjournment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193B29-32F3-4A05-A92A-C717EA71069F}"/>
              </a:ext>
            </a:extLst>
          </p:cNvPr>
          <p:cNvSpPr txBox="1">
            <a:spLocks/>
          </p:cNvSpPr>
          <p:nvPr/>
        </p:nvSpPr>
        <p:spPr>
          <a:xfrm>
            <a:off x="718971" y="561471"/>
            <a:ext cx="3764798" cy="665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Negotiations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6C198EE-780E-4C8E-98BE-89B9DB33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DC5CD7B-F7E1-4EC9-90C1-0F2E24993E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3034" y="1483898"/>
            <a:ext cx="8296692" cy="3938335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Interpersonal skills: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Maintain positive body language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Reflect this in your verbal communication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Use active listening skills, Watch for reactions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Question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Frequently summarise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Consider tactical silences and adjournments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2E671D-314E-4EE9-AD5D-651D818ADB2F}"/>
              </a:ext>
            </a:extLst>
          </p:cNvPr>
          <p:cNvSpPr txBox="1">
            <a:spLocks/>
          </p:cNvSpPr>
          <p:nvPr/>
        </p:nvSpPr>
        <p:spPr>
          <a:xfrm>
            <a:off x="743034" y="553451"/>
            <a:ext cx="3828966" cy="68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Negotiations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63FAAE2-2ADE-447C-A343-349246FB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0E220A8-2722-4925-99A4-54CD4099CC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4068" y="1451809"/>
            <a:ext cx="7165724" cy="3697705"/>
          </a:xfrm>
        </p:spPr>
        <p:txBody>
          <a:bodyPr>
            <a:noAutofit/>
          </a:bodyPr>
          <a:lstStyle/>
          <a:p>
            <a:pPr marL="360363" indent="-360363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Negotiating:</a:t>
            </a:r>
          </a:p>
          <a:p>
            <a:pPr marL="342900" lvl="1" indent="-342900">
              <a:lnSpc>
                <a:spcPct val="140000"/>
              </a:lnSpc>
              <a:defRPr/>
            </a:pPr>
            <a:r>
              <a:rPr lang="en-GB" altLang="en-US" sz="2400" dirty="0"/>
              <a:t>Question and probe, Determine specifics</a:t>
            </a:r>
          </a:p>
          <a:p>
            <a:pPr marL="342900" lvl="1" indent="-342900">
              <a:lnSpc>
                <a:spcPct val="140000"/>
              </a:lnSpc>
              <a:defRPr/>
            </a:pPr>
            <a:r>
              <a:rPr lang="en-GB" altLang="en-US" sz="2400" dirty="0"/>
              <a:t>Identify and acknowledge common ground</a:t>
            </a:r>
          </a:p>
          <a:p>
            <a:pPr marL="342900" lvl="1" indent="-342900">
              <a:lnSpc>
                <a:spcPct val="140000"/>
              </a:lnSpc>
              <a:defRPr/>
            </a:pPr>
            <a:r>
              <a:rPr lang="en-GB" altLang="en-US" sz="2400" dirty="0"/>
              <a:t>Remember your goals:</a:t>
            </a:r>
          </a:p>
          <a:p>
            <a:pPr marL="800100" lvl="3" indent="-342900">
              <a:lnSpc>
                <a:spcPct val="140000"/>
              </a:lnSpc>
              <a:defRPr/>
            </a:pPr>
            <a:r>
              <a:rPr lang="en-GB" altLang="en-US" sz="2200" dirty="0"/>
              <a:t>Don’t get hung up on minor issues</a:t>
            </a:r>
          </a:p>
          <a:p>
            <a:pPr marL="342900" lvl="2" indent="-342900">
              <a:lnSpc>
                <a:spcPct val="140000"/>
              </a:lnSpc>
              <a:defRPr/>
            </a:pPr>
            <a:r>
              <a:rPr lang="en-GB" altLang="en-US" sz="2400" dirty="0"/>
              <a:t>Exchange concessionary items</a:t>
            </a:r>
          </a:p>
          <a:p>
            <a:pPr marL="342900" lvl="1" indent="-342900">
              <a:lnSpc>
                <a:spcPct val="140000"/>
              </a:lnSpc>
              <a:defRPr/>
            </a:pPr>
            <a:r>
              <a:rPr lang="en-GB" altLang="en-US" sz="2400" dirty="0"/>
              <a:t>Bank wins – summarise, check, confirm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7AFACF-D014-441F-BB8C-73AC84AECB84}"/>
              </a:ext>
            </a:extLst>
          </p:cNvPr>
          <p:cNvSpPr txBox="1">
            <a:spLocks/>
          </p:cNvSpPr>
          <p:nvPr/>
        </p:nvSpPr>
        <p:spPr>
          <a:xfrm>
            <a:off x="710950" y="529389"/>
            <a:ext cx="3973345" cy="665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Negotiations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EFCD2CA-7900-4046-97EA-2FA4C5A17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396845C-D457-49F0-AAB0-041554BC2F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4412" y="1461753"/>
            <a:ext cx="10511104" cy="3679741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GB" altLang="en-US" sz="2400" dirty="0"/>
              <a:t>Finalising the negotiation: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2400" dirty="0"/>
              <a:t>Summarise, clarify, check, Don’t be pressured into acceptance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2400" dirty="0"/>
              <a:t>Adjourn with your team to consider, Ensure there is consistent understanding across both teams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2400" dirty="0"/>
              <a:t>Clarify timescales for receipt of a final draft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2400" dirty="0"/>
              <a:t>Take back to the members, Never be rushed into a decision – take your time!!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D703B8-02BC-49D5-84A2-F13E529F3AD2}"/>
              </a:ext>
            </a:extLst>
          </p:cNvPr>
          <p:cNvSpPr txBox="1">
            <a:spLocks/>
          </p:cNvSpPr>
          <p:nvPr/>
        </p:nvSpPr>
        <p:spPr>
          <a:xfrm>
            <a:off x="751055" y="585538"/>
            <a:ext cx="3668545" cy="705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4900" dirty="0"/>
              <a:t>Agreement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0F5518D-ED40-441B-B835-E5C1F236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A11D1CC-CBB1-4B4E-BAE5-1FE7382A9FC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8831" y="1524000"/>
            <a:ext cx="10438648" cy="356936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Remember we are professional negotiators - 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Recognise the value of a well organised team working to its strengths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Exercise control and discipline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Value and appreciate your team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You cannot over prepare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View the negotiation strategically / tactically</a:t>
            </a:r>
          </a:p>
          <a:p>
            <a:pPr marL="360363" lvl="1" indent="-3603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Keep focussed and keep control – even when goaded!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E904EF-E975-4E5B-A525-A0CBC060E3B3}"/>
              </a:ext>
            </a:extLst>
          </p:cNvPr>
          <p:cNvSpPr txBox="1">
            <a:spLocks/>
          </p:cNvSpPr>
          <p:nvPr/>
        </p:nvSpPr>
        <p:spPr>
          <a:xfrm>
            <a:off x="710950" y="561474"/>
            <a:ext cx="2566737" cy="53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4900" dirty="0"/>
              <a:t>Finally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BE1927B-72AF-44C2-A29A-95918546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5DA218C-72A7-4AEA-9D97-2BAE09D62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" y="1469775"/>
            <a:ext cx="10021889" cy="40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altLang="en-US" sz="2400" cap="all" dirty="0">
                <a:latin typeface="+mn-lt"/>
                <a:cs typeface="+mn-cs"/>
              </a:rPr>
              <a:t>“A Chess game is a dialogue, a conversation between a player and his opponent”</a:t>
            </a: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altLang="en-US" sz="2400" cap="all" dirty="0">
                <a:latin typeface="+mn-lt"/>
                <a:cs typeface="+mn-cs"/>
              </a:rPr>
              <a:t>Each move by the opponent may contain threats or be a blunder, but a player cannot defend against threats or take advantage of blunders if he</a:t>
            </a: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altLang="en-US" sz="2400" cap="all" dirty="0">
                <a:latin typeface="+mn-lt"/>
                <a:cs typeface="+mn-cs"/>
              </a:rPr>
              <a:t>does not first ask himself: -</a:t>
            </a: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altLang="en-US" sz="2400" cap="all" dirty="0">
              <a:latin typeface="+mn-lt"/>
              <a:cs typeface="+mn-cs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What is my opponent planning after each move?”</a:t>
            </a: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altLang="en-US" sz="2400" cap="all" dirty="0">
              <a:latin typeface="+mn-lt"/>
              <a:cs typeface="+mn-cs"/>
            </a:endParaRP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altLang="en-US" sz="2400" cap="all" dirty="0">
                <a:latin typeface="+mn-lt"/>
                <a:cs typeface="+mn-cs"/>
              </a:rPr>
              <a:t>Bruce A. Moon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593ADC-8A5E-409A-92FC-353F828E9193}"/>
              </a:ext>
            </a:extLst>
          </p:cNvPr>
          <p:cNvSpPr txBox="1">
            <a:spLocks/>
          </p:cNvSpPr>
          <p:nvPr/>
        </p:nvSpPr>
        <p:spPr bwMode="auto">
          <a:xfrm>
            <a:off x="742364" y="568994"/>
            <a:ext cx="6741278" cy="71810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defTabSz="91440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Food for thought…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7C3E83-A8CF-4B42-B207-FC274F70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FA1C-6ED4-4C04-98C1-B6FC8D5DBF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6196" y="557245"/>
            <a:ext cx="10080141" cy="142395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>
              <a:buClrTx/>
              <a:buSzPct val="120000"/>
            </a:pPr>
            <a:r>
              <a:rPr lang="en-GB" altLang="en-US" sz="4900" dirty="0"/>
              <a:t>By the end of this session, you will be able to: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A237DF1-A61E-4085-912B-5D62821DF0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88385" y="2010311"/>
            <a:ext cx="10225088" cy="3050972"/>
          </a:xfrm>
        </p:spPr>
        <p:txBody>
          <a:bodyPr>
            <a:noAutofit/>
          </a:bodyPr>
          <a:lstStyle/>
          <a:p>
            <a:pPr marL="0" lvl="2" indent="0">
              <a:buNone/>
              <a:tabLst>
                <a:tab pos="0" algn="l"/>
              </a:tabLst>
            </a:pPr>
            <a:r>
              <a:rPr lang="en-GB" altLang="en-US" sz="2400" dirty="0"/>
              <a:t>Understand how to prepare for a negotiation considering:</a:t>
            </a:r>
          </a:p>
          <a:p>
            <a:pPr marL="360363" lvl="3" indent="-360363">
              <a:tabLst>
                <a:tab pos="0" algn="l"/>
              </a:tabLst>
            </a:pPr>
            <a:r>
              <a:rPr lang="en-GB" altLang="en-US" sz="2400" dirty="0"/>
              <a:t>Research, Strategy, Physical, psychological, environmental influences</a:t>
            </a:r>
          </a:p>
          <a:p>
            <a:pPr marL="360363" lvl="3" indent="-360363">
              <a:tabLst>
                <a:tab pos="0" algn="l"/>
              </a:tabLst>
            </a:pPr>
            <a:endParaRPr lang="en-GB" altLang="en-US" sz="2400" dirty="0"/>
          </a:p>
          <a:p>
            <a:pPr marL="360363" lvl="1" indent="-360363">
              <a:buNone/>
            </a:pPr>
            <a:r>
              <a:rPr lang="en-GB" altLang="en-US" sz="2400" dirty="0"/>
              <a:t>Understand key factors during negotiation including:</a:t>
            </a:r>
          </a:p>
          <a:p>
            <a:pPr marL="360363" lvl="2" indent="-360363"/>
            <a:r>
              <a:rPr lang="en-GB" altLang="en-US" sz="2400" dirty="0"/>
              <a:t>Opening, Positioning, Communication skills, Time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3BB9D63-564E-4F1A-898A-5C26C7F4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2B79-9956-43C8-9CF4-EB445279F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4" y="546392"/>
            <a:ext cx="3649579" cy="71291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Definition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4D82A43-84AD-40CE-B285-F9AF9AE4D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8" y="1484481"/>
            <a:ext cx="9720262" cy="31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Negotiation is a dialogue between two or more people or parties intended: -</a:t>
            </a:r>
          </a:p>
          <a:p>
            <a:pPr defTabSz="914400">
              <a:lnSpc>
                <a:spcPct val="120000"/>
              </a:lnSpc>
              <a:buClr>
                <a:schemeClr val="accent1"/>
              </a:buClr>
              <a:buSzPct val="160000"/>
            </a:pPr>
            <a:endParaRPr lang="en-GB" altLang="en-US" sz="2400" cap="all" dirty="0">
              <a:latin typeface="+mn-lt"/>
              <a:cs typeface="+mn-cs"/>
            </a:endParaRPr>
          </a:p>
          <a:p>
            <a:pPr marL="342900" indent="-342900"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to reach a mutually beneficial outcome</a:t>
            </a:r>
          </a:p>
          <a:p>
            <a:pPr marL="342900" indent="-342900"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resolve points of difference</a:t>
            </a:r>
          </a:p>
          <a:p>
            <a:pPr marL="342900" indent="-342900"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to gain advantage for an individual or collective</a:t>
            </a:r>
          </a:p>
          <a:p>
            <a:pPr marL="342900" indent="-342900" defTabSz="914400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or to craft outcomes to satisfy various interests.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7B1D6-7731-4BF6-8532-229EB97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71D8-CE99-42F5-B62C-D8459FCD3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874" y="515021"/>
            <a:ext cx="7700211" cy="72690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Phases of negotiation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93A49D6-5524-41BB-8E15-B300F36729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18924" y="2584116"/>
            <a:ext cx="1800225" cy="53181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3200"/>
              <a:t>Proposal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C5D3ED-F49A-4315-AD49-07DC8DDBED1A}"/>
              </a:ext>
            </a:extLst>
          </p:cNvPr>
          <p:cNvSpPr txBox="1">
            <a:spLocks/>
          </p:cNvSpPr>
          <p:nvPr/>
        </p:nvSpPr>
        <p:spPr bwMode="auto">
          <a:xfrm>
            <a:off x="713874" y="1583991"/>
            <a:ext cx="230505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Preparation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E62571-8551-4EBD-92CC-1E485DFBE002}"/>
              </a:ext>
            </a:extLst>
          </p:cNvPr>
          <p:cNvSpPr txBox="1">
            <a:spLocks/>
          </p:cNvSpPr>
          <p:nvPr/>
        </p:nvSpPr>
        <p:spPr bwMode="auto">
          <a:xfrm>
            <a:off x="4674686" y="3592179"/>
            <a:ext cx="2303463" cy="5318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Negotiation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9A108D-B4F4-4C2F-A437-2E85C7F8B6D5}"/>
              </a:ext>
            </a:extLst>
          </p:cNvPr>
          <p:cNvSpPr txBox="1">
            <a:spLocks/>
          </p:cNvSpPr>
          <p:nvPr/>
        </p:nvSpPr>
        <p:spPr bwMode="auto">
          <a:xfrm>
            <a:off x="6762249" y="4600241"/>
            <a:ext cx="2232025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Agreement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7626333E-B5BC-4846-978C-0901DAE46908}"/>
              </a:ext>
            </a:extLst>
          </p:cNvPr>
          <p:cNvCxnSpPr>
            <a:stCxn id="6" idx="3"/>
            <a:endCxn id="13315" idx="0"/>
          </p:cNvCxnSpPr>
          <p:nvPr/>
        </p:nvCxnSpPr>
        <p:spPr>
          <a:xfrm>
            <a:off x="3018924" y="1850691"/>
            <a:ext cx="900112" cy="719138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E671F855-CFC7-45F6-8E01-F15B55D522B2}"/>
              </a:ext>
            </a:extLst>
          </p:cNvPr>
          <p:cNvCxnSpPr>
            <a:stCxn id="13315" idx="3"/>
            <a:endCxn id="7" idx="0"/>
          </p:cNvCxnSpPr>
          <p:nvPr/>
        </p:nvCxnSpPr>
        <p:spPr>
          <a:xfrm>
            <a:off x="4819149" y="2850816"/>
            <a:ext cx="900112" cy="719138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7660625-D963-49BA-A1DD-E88A505ED28E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6978149" y="3858879"/>
            <a:ext cx="900112" cy="719137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6BB1296-1335-4B67-AC53-6AB3363B5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0EF0-2A63-4CF0-874A-51F855DC54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992" y="585537"/>
            <a:ext cx="4374398" cy="65772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Preparation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8F2E9A3-EBE2-4233-A703-C375872B9C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6992" y="1439779"/>
            <a:ext cx="7558756" cy="397844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dirty="0"/>
              <a:t>Strategy: - What are your aims / goals?</a:t>
            </a:r>
          </a:p>
          <a:p>
            <a:pPr marL="360363" lvl="2" indent="-360363">
              <a:lnSpc>
                <a:spcPct val="140000"/>
              </a:lnSpc>
              <a:defRPr/>
            </a:pPr>
            <a:r>
              <a:rPr lang="en-GB" altLang="en-US" sz="2400" dirty="0"/>
              <a:t>Primary / secondary / concessionary?</a:t>
            </a:r>
          </a:p>
          <a:p>
            <a:pPr marL="817563" lvl="3" indent="-360363">
              <a:lnSpc>
                <a:spcPct val="140000"/>
              </a:lnSpc>
              <a:defRPr/>
            </a:pPr>
            <a:r>
              <a:rPr lang="en-GB" altLang="en-US" sz="2200" dirty="0"/>
              <a:t>Minimum / fall back position?</a:t>
            </a:r>
          </a:p>
          <a:p>
            <a:pPr marL="360363" lvl="2" indent="-360363">
              <a:lnSpc>
                <a:spcPct val="140000"/>
              </a:lnSpc>
              <a:defRPr/>
            </a:pPr>
            <a:r>
              <a:rPr lang="en-GB" altLang="en-US" sz="2400" dirty="0"/>
              <a:t>Who defines them?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What are the employers aims / goals?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Who will your team be?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Rules of engagement / terms of reference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D8FC3F-B13B-4FFC-A924-26413DD80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972A9FF-3102-40F1-901F-9ED46FC4F9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51056" y="1435767"/>
            <a:ext cx="10189660" cy="3593432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Research: - Gather facts / evidence</a:t>
            </a: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From who / what / where?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Identify supporting information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Think how the employer will support their position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Never make assumptions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202D19-1020-4708-A329-B7A88BBBDF82}"/>
              </a:ext>
            </a:extLst>
          </p:cNvPr>
          <p:cNvSpPr txBox="1">
            <a:spLocks/>
          </p:cNvSpPr>
          <p:nvPr/>
        </p:nvSpPr>
        <p:spPr>
          <a:xfrm>
            <a:off x="751056" y="545432"/>
            <a:ext cx="4767429" cy="697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4900" dirty="0"/>
              <a:t>Preparation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4CAD11D-443E-4C78-BB38-F70B74A9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40A6CEA-2B84-4878-86FE-48DBE80D56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8971" y="1447799"/>
            <a:ext cx="7975850" cy="3962401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GB" altLang="en-US" sz="2400" dirty="0"/>
              <a:t>Physical, psychological, environmental: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Your appearance (clothing etc.)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Your body language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Being mentally prepared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Being confident and assured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Location for the negotiation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/>
              <a:t>Layout of the room, Positioning around the room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28CDD-905C-49D0-AE28-52DC23B5BC7F}"/>
              </a:ext>
            </a:extLst>
          </p:cNvPr>
          <p:cNvSpPr txBox="1">
            <a:spLocks/>
          </p:cNvSpPr>
          <p:nvPr/>
        </p:nvSpPr>
        <p:spPr>
          <a:xfrm>
            <a:off x="718971" y="593558"/>
            <a:ext cx="3949282" cy="673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4900" dirty="0"/>
              <a:t>Preparation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65A87DF-946C-4A98-803A-3F8F4B7A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7FE7C4E-DD8C-4454-859F-53E8D101DF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02929" y="1464911"/>
            <a:ext cx="10457280" cy="3828984"/>
          </a:xfrm>
        </p:spPr>
        <p:txBody>
          <a:bodyPr>
            <a:noAutofit/>
          </a:bodyPr>
          <a:lstStyle/>
          <a:p>
            <a:pPr marL="0" lvl="1" indent="0">
              <a:lnSpc>
                <a:spcPct val="140000"/>
              </a:lnSpc>
              <a:buNone/>
            </a:pPr>
            <a:r>
              <a:rPr lang="en-GB" altLang="en-US" sz="2400" dirty="0"/>
              <a:t>Before submission: - </a:t>
            </a:r>
          </a:p>
          <a:p>
            <a:pPr marL="342900" lvl="1" indent="-342900">
              <a:lnSpc>
                <a:spcPct val="140000"/>
              </a:lnSpc>
            </a:pPr>
            <a:r>
              <a:rPr lang="en-GB" altLang="en-US" sz="2400" dirty="0"/>
              <a:t>Draft and discuss to ensure consistent understanding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GB" altLang="en-US" sz="2400" dirty="0"/>
              <a:t>Consider content – </a:t>
            </a:r>
          </a:p>
          <a:p>
            <a:pPr marL="342900" lvl="3" indent="-342900">
              <a:lnSpc>
                <a:spcPct val="140000"/>
              </a:lnSpc>
            </a:pPr>
            <a:r>
              <a:rPr lang="en-GB" altLang="en-US" sz="2400" dirty="0"/>
              <a:t>Language – clear and understandable, Clarity of the claim, Practice what you will say (especially if complex)</a:t>
            </a:r>
          </a:p>
          <a:p>
            <a:pPr marL="0" lvl="1" indent="0">
              <a:lnSpc>
                <a:spcPct val="140000"/>
              </a:lnSpc>
              <a:buNone/>
            </a:pPr>
            <a:r>
              <a:rPr lang="en-GB" altLang="en-US" sz="2400" dirty="0"/>
              <a:t>On submission:</a:t>
            </a:r>
          </a:p>
          <a:p>
            <a:pPr marL="342900" lvl="2" indent="-342900">
              <a:lnSpc>
                <a:spcPct val="140000"/>
              </a:lnSpc>
            </a:pPr>
            <a:r>
              <a:rPr lang="en-GB" altLang="en-US" sz="2400" dirty="0"/>
              <a:t>Be clear on timescales, Ensure / expect confidentiality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D204-934B-466E-A5E0-4B5981F3A7E1}"/>
              </a:ext>
            </a:extLst>
          </p:cNvPr>
          <p:cNvSpPr txBox="1">
            <a:spLocks/>
          </p:cNvSpPr>
          <p:nvPr/>
        </p:nvSpPr>
        <p:spPr>
          <a:xfrm>
            <a:off x="702929" y="577515"/>
            <a:ext cx="4975976" cy="633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GB" sz="4900" dirty="0"/>
              <a:t>Proposal / claim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713DC20-A9A2-4154-8331-2F25F636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723</TotalTime>
  <Words>584</Words>
  <Application>Microsoft Office PowerPoint</Application>
  <PresentationFormat>Widescreen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Wingdings</vt:lpstr>
      <vt:lpstr>Main Event</vt:lpstr>
      <vt:lpstr>Negotiations skills</vt:lpstr>
      <vt:lpstr>PowerPoint Presentation</vt:lpstr>
      <vt:lpstr>By the end of this session, you will be able to:</vt:lpstr>
      <vt:lpstr>Definition</vt:lpstr>
      <vt:lpstr>Phases of negotiation</vt:lpstr>
      <vt:lpstr>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52</cp:revision>
  <dcterms:created xsi:type="dcterms:W3CDTF">2020-04-06T08:39:37Z</dcterms:created>
  <dcterms:modified xsi:type="dcterms:W3CDTF">2021-08-02T15:26:05Z</dcterms:modified>
</cp:coreProperties>
</file>