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6" r:id="rId2"/>
    <p:sldId id="268" r:id="rId3"/>
    <p:sldId id="269" r:id="rId4"/>
    <p:sldId id="274" r:id="rId5"/>
    <p:sldId id="257" r:id="rId6"/>
    <p:sldId id="267" r:id="rId7"/>
    <p:sldId id="281" r:id="rId8"/>
    <p:sldId id="275" r:id="rId9"/>
    <p:sldId id="270" r:id="rId10"/>
    <p:sldId id="276" r:id="rId11"/>
    <p:sldId id="278" r:id="rId12"/>
    <p:sldId id="271" r:id="rId13"/>
    <p:sldId id="272" r:id="rId14"/>
    <p:sldId id="273" r:id="rId15"/>
    <p:sldId id="258" r:id="rId16"/>
    <p:sldId id="259" r:id="rId17"/>
    <p:sldId id="277" r:id="rId18"/>
    <p:sldId id="260" r:id="rId19"/>
    <p:sldId id="261" r:id="rId20"/>
    <p:sldId id="262" r:id="rId21"/>
    <p:sldId id="263" r:id="rId22"/>
    <p:sldId id="279" r:id="rId23"/>
    <p:sldId id="264" r:id="rId2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F7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56" autoAdjust="0"/>
    <p:restoredTop sz="94684" autoAdjust="0"/>
  </p:normalViewPr>
  <p:slideViewPr>
    <p:cSldViewPr>
      <p:cViewPr varScale="1">
        <p:scale>
          <a:sx n="93" d="100"/>
          <a:sy n="93" d="100"/>
        </p:scale>
        <p:origin x="-714" y="-9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E39B2F4-EFF5-4096-B7AE-856ECFFF17CA}" type="doc">
      <dgm:prSet loTypeId="urn:microsoft.com/office/officeart/2005/8/layout/cycle6" loCatId="cycle" qsTypeId="urn:microsoft.com/office/officeart/2005/8/quickstyle/simple1" qsCatId="simple" csTypeId="urn:microsoft.com/office/officeart/2005/8/colors/accent0_3" csCatId="mainScheme" phldr="1"/>
      <dgm:spPr/>
      <dgm:t>
        <a:bodyPr/>
        <a:lstStyle/>
        <a:p>
          <a:endParaRPr lang="en-GB"/>
        </a:p>
      </dgm:t>
    </dgm:pt>
    <dgm:pt modelId="{67056938-5321-46C4-B673-BF95AAD9A91F}">
      <dgm:prSet phldrT="[Text]"/>
      <dgm:spPr/>
      <dgm:t>
        <a:bodyPr/>
        <a:lstStyle/>
        <a:p>
          <a:r>
            <a:rPr lang="en-GB" dirty="0" smtClean="0"/>
            <a:t>WHEN</a:t>
          </a:r>
          <a:endParaRPr lang="en-GB" dirty="0"/>
        </a:p>
      </dgm:t>
    </dgm:pt>
    <dgm:pt modelId="{0B58F0F0-DEA5-4895-AEA3-49BAF6BFDA80}" type="parTrans" cxnId="{6AA95D0A-D2DD-441D-8B03-1064D9A8A1EB}">
      <dgm:prSet/>
      <dgm:spPr/>
      <dgm:t>
        <a:bodyPr/>
        <a:lstStyle/>
        <a:p>
          <a:endParaRPr lang="en-GB"/>
        </a:p>
      </dgm:t>
    </dgm:pt>
    <dgm:pt modelId="{3769B7AF-382D-48EA-AA95-3D543D8F60F7}" type="sibTrans" cxnId="{6AA95D0A-D2DD-441D-8B03-1064D9A8A1EB}">
      <dgm:prSet/>
      <dgm:spPr>
        <a:ln w="50800">
          <a:solidFill>
            <a:schemeClr val="tx2"/>
          </a:solidFill>
        </a:ln>
      </dgm:spPr>
      <dgm:t>
        <a:bodyPr/>
        <a:lstStyle/>
        <a:p>
          <a:endParaRPr lang="en-GB" dirty="0"/>
        </a:p>
      </dgm:t>
    </dgm:pt>
    <dgm:pt modelId="{DEFD3D03-2AAA-448A-8D76-4816C21ABD5A}">
      <dgm:prSet phldrT="[Text]"/>
      <dgm:spPr/>
      <dgm:t>
        <a:bodyPr/>
        <a:lstStyle/>
        <a:p>
          <a:r>
            <a:rPr lang="en-GB" dirty="0" smtClean="0"/>
            <a:t>WHO TO</a:t>
          </a:r>
          <a:endParaRPr lang="en-GB" dirty="0"/>
        </a:p>
      </dgm:t>
    </dgm:pt>
    <dgm:pt modelId="{0AE0A702-F104-476B-83CF-7A29AF2ACBB6}" type="parTrans" cxnId="{35736B5D-E34F-4612-999C-9AAC07B71B4A}">
      <dgm:prSet/>
      <dgm:spPr/>
      <dgm:t>
        <a:bodyPr/>
        <a:lstStyle/>
        <a:p>
          <a:endParaRPr lang="en-GB"/>
        </a:p>
      </dgm:t>
    </dgm:pt>
    <dgm:pt modelId="{556A1556-F2CF-4FBA-8443-8E055D51309C}" type="sibTrans" cxnId="{35736B5D-E34F-4612-999C-9AAC07B71B4A}">
      <dgm:prSet/>
      <dgm:spPr>
        <a:ln w="50800">
          <a:solidFill>
            <a:schemeClr val="tx2"/>
          </a:solidFill>
        </a:ln>
      </dgm:spPr>
      <dgm:t>
        <a:bodyPr/>
        <a:lstStyle/>
        <a:p>
          <a:endParaRPr lang="en-GB" dirty="0"/>
        </a:p>
      </dgm:t>
    </dgm:pt>
    <dgm:pt modelId="{CECEADFF-8741-4B4B-9898-9158CE9632D8}">
      <dgm:prSet phldrT="[Text]"/>
      <dgm:spPr/>
      <dgm:t>
        <a:bodyPr/>
        <a:lstStyle/>
        <a:p>
          <a:r>
            <a:rPr lang="en-GB" dirty="0" smtClean="0"/>
            <a:t>HOW</a:t>
          </a:r>
          <a:endParaRPr lang="en-GB" dirty="0"/>
        </a:p>
      </dgm:t>
    </dgm:pt>
    <dgm:pt modelId="{071D900A-88B4-4653-AE27-8D692124DAA8}" type="parTrans" cxnId="{D81F15A6-D8EE-4E5C-9281-89BB762E5FDC}">
      <dgm:prSet/>
      <dgm:spPr/>
      <dgm:t>
        <a:bodyPr/>
        <a:lstStyle/>
        <a:p>
          <a:endParaRPr lang="en-GB"/>
        </a:p>
      </dgm:t>
    </dgm:pt>
    <dgm:pt modelId="{3AE56C3C-B9C5-40D0-89AF-C00421864E9B}" type="sibTrans" cxnId="{D81F15A6-D8EE-4E5C-9281-89BB762E5FDC}">
      <dgm:prSet/>
      <dgm:spPr>
        <a:ln w="50800">
          <a:solidFill>
            <a:schemeClr val="tx2"/>
          </a:solidFill>
        </a:ln>
      </dgm:spPr>
      <dgm:t>
        <a:bodyPr/>
        <a:lstStyle/>
        <a:p>
          <a:endParaRPr lang="en-GB" dirty="0"/>
        </a:p>
      </dgm:t>
    </dgm:pt>
    <dgm:pt modelId="{CFA2B3CD-3776-4C36-B799-54E440740C27}">
      <dgm:prSet phldrT="[Text]"/>
      <dgm:spPr/>
      <dgm:t>
        <a:bodyPr/>
        <a:lstStyle/>
        <a:p>
          <a:r>
            <a:rPr lang="en-GB" dirty="0" smtClean="0"/>
            <a:t>WHAT</a:t>
          </a:r>
          <a:endParaRPr lang="en-GB" dirty="0"/>
        </a:p>
      </dgm:t>
    </dgm:pt>
    <dgm:pt modelId="{70337A25-1425-4389-8F57-E1CA7B8D3185}" type="parTrans" cxnId="{F8B0836A-DEDC-48BF-A0AF-B6D194ABE80B}">
      <dgm:prSet/>
      <dgm:spPr/>
      <dgm:t>
        <a:bodyPr/>
        <a:lstStyle/>
        <a:p>
          <a:endParaRPr lang="en-GB"/>
        </a:p>
      </dgm:t>
    </dgm:pt>
    <dgm:pt modelId="{DB8458DC-1E75-4E74-97DA-864F82CCF72D}" type="sibTrans" cxnId="{F8B0836A-DEDC-48BF-A0AF-B6D194ABE80B}">
      <dgm:prSet/>
      <dgm:spPr>
        <a:ln w="50800">
          <a:solidFill>
            <a:schemeClr val="tx2"/>
          </a:solidFill>
        </a:ln>
      </dgm:spPr>
      <dgm:t>
        <a:bodyPr/>
        <a:lstStyle/>
        <a:p>
          <a:endParaRPr lang="en-GB" dirty="0"/>
        </a:p>
      </dgm:t>
    </dgm:pt>
    <dgm:pt modelId="{527FF176-C1DF-4AA8-AE29-4CA288F1BDD6}" type="pres">
      <dgm:prSet presAssocID="{8E39B2F4-EFF5-4096-B7AE-856ECFFF17CA}" presName="cycle" presStyleCnt="0">
        <dgm:presLayoutVars>
          <dgm:dir/>
          <dgm:resizeHandles val="exact"/>
        </dgm:presLayoutVars>
      </dgm:prSet>
      <dgm:spPr/>
      <dgm:t>
        <a:bodyPr/>
        <a:lstStyle/>
        <a:p>
          <a:endParaRPr lang="en-GB"/>
        </a:p>
      </dgm:t>
    </dgm:pt>
    <dgm:pt modelId="{1CEACE61-B037-45DA-B558-6038B7EE8D41}" type="pres">
      <dgm:prSet presAssocID="{67056938-5321-46C4-B673-BF95AAD9A91F}" presName="node" presStyleLbl="node1" presStyleIdx="0" presStyleCnt="4">
        <dgm:presLayoutVars>
          <dgm:bulletEnabled val="1"/>
        </dgm:presLayoutVars>
      </dgm:prSet>
      <dgm:spPr/>
      <dgm:t>
        <a:bodyPr/>
        <a:lstStyle/>
        <a:p>
          <a:endParaRPr lang="en-GB"/>
        </a:p>
      </dgm:t>
    </dgm:pt>
    <dgm:pt modelId="{8E371991-4B5D-4250-9385-BB78C4E49A55}" type="pres">
      <dgm:prSet presAssocID="{67056938-5321-46C4-B673-BF95AAD9A91F}" presName="spNode" presStyleCnt="0"/>
      <dgm:spPr/>
    </dgm:pt>
    <dgm:pt modelId="{6BEF9B14-8773-48D4-8E03-3A81C45F2E78}" type="pres">
      <dgm:prSet presAssocID="{3769B7AF-382D-48EA-AA95-3D543D8F60F7}" presName="sibTrans" presStyleLbl="sibTrans1D1" presStyleIdx="0" presStyleCnt="4"/>
      <dgm:spPr/>
      <dgm:t>
        <a:bodyPr/>
        <a:lstStyle/>
        <a:p>
          <a:endParaRPr lang="en-GB"/>
        </a:p>
      </dgm:t>
    </dgm:pt>
    <dgm:pt modelId="{ED52F357-CDF6-440E-9E1D-B579991D8847}" type="pres">
      <dgm:prSet presAssocID="{DEFD3D03-2AAA-448A-8D76-4816C21ABD5A}" presName="node" presStyleLbl="node1" presStyleIdx="1" presStyleCnt="4" custScaleX="111899" custRadScaleRad="168950" custRadScaleInc="-3132">
        <dgm:presLayoutVars>
          <dgm:bulletEnabled val="1"/>
        </dgm:presLayoutVars>
      </dgm:prSet>
      <dgm:spPr/>
      <dgm:t>
        <a:bodyPr/>
        <a:lstStyle/>
        <a:p>
          <a:endParaRPr lang="en-GB"/>
        </a:p>
      </dgm:t>
    </dgm:pt>
    <dgm:pt modelId="{E053F492-6222-480C-A61D-9300EC4A6A8B}" type="pres">
      <dgm:prSet presAssocID="{DEFD3D03-2AAA-448A-8D76-4816C21ABD5A}" presName="spNode" presStyleCnt="0"/>
      <dgm:spPr/>
    </dgm:pt>
    <dgm:pt modelId="{837BA8AD-6C31-4B0B-B0C2-9427B64792FB}" type="pres">
      <dgm:prSet presAssocID="{556A1556-F2CF-4FBA-8443-8E055D51309C}" presName="sibTrans" presStyleLbl="sibTrans1D1" presStyleIdx="1" presStyleCnt="4"/>
      <dgm:spPr/>
      <dgm:t>
        <a:bodyPr/>
        <a:lstStyle/>
        <a:p>
          <a:endParaRPr lang="en-GB"/>
        </a:p>
      </dgm:t>
    </dgm:pt>
    <dgm:pt modelId="{1FB90387-2AEB-4B41-A564-A28C9C09B0B7}" type="pres">
      <dgm:prSet presAssocID="{CECEADFF-8741-4B4B-9898-9158CE9632D8}" presName="node" presStyleLbl="node1" presStyleIdx="2" presStyleCnt="4">
        <dgm:presLayoutVars>
          <dgm:bulletEnabled val="1"/>
        </dgm:presLayoutVars>
      </dgm:prSet>
      <dgm:spPr/>
      <dgm:t>
        <a:bodyPr/>
        <a:lstStyle/>
        <a:p>
          <a:endParaRPr lang="en-GB"/>
        </a:p>
      </dgm:t>
    </dgm:pt>
    <dgm:pt modelId="{358AA00B-63D6-4F5C-A31A-99F03A64412A}" type="pres">
      <dgm:prSet presAssocID="{CECEADFF-8741-4B4B-9898-9158CE9632D8}" presName="spNode" presStyleCnt="0"/>
      <dgm:spPr/>
    </dgm:pt>
    <dgm:pt modelId="{E004C122-E891-4124-BFC6-CFC5BD189DE3}" type="pres">
      <dgm:prSet presAssocID="{3AE56C3C-B9C5-40D0-89AF-C00421864E9B}" presName="sibTrans" presStyleLbl="sibTrans1D1" presStyleIdx="2" presStyleCnt="4"/>
      <dgm:spPr/>
      <dgm:t>
        <a:bodyPr/>
        <a:lstStyle/>
        <a:p>
          <a:endParaRPr lang="en-GB"/>
        </a:p>
      </dgm:t>
    </dgm:pt>
    <dgm:pt modelId="{33CFA13F-34B6-421B-8D04-28377A8C3A6B}" type="pres">
      <dgm:prSet presAssocID="{CFA2B3CD-3776-4C36-B799-54E440740C27}" presName="node" presStyleLbl="node1" presStyleIdx="3" presStyleCnt="4" custRadScaleRad="180672" custRadScaleInc="3707">
        <dgm:presLayoutVars>
          <dgm:bulletEnabled val="1"/>
        </dgm:presLayoutVars>
      </dgm:prSet>
      <dgm:spPr/>
      <dgm:t>
        <a:bodyPr/>
        <a:lstStyle/>
        <a:p>
          <a:endParaRPr lang="en-GB"/>
        </a:p>
      </dgm:t>
    </dgm:pt>
    <dgm:pt modelId="{C5F88176-126C-4CF7-89D2-73F4D43A5072}" type="pres">
      <dgm:prSet presAssocID="{CFA2B3CD-3776-4C36-B799-54E440740C27}" presName="spNode" presStyleCnt="0"/>
      <dgm:spPr/>
    </dgm:pt>
    <dgm:pt modelId="{7858E1B3-E75C-4D0D-82C4-81F3635483A5}" type="pres">
      <dgm:prSet presAssocID="{DB8458DC-1E75-4E74-97DA-864F82CCF72D}" presName="sibTrans" presStyleLbl="sibTrans1D1" presStyleIdx="3" presStyleCnt="4"/>
      <dgm:spPr/>
      <dgm:t>
        <a:bodyPr/>
        <a:lstStyle/>
        <a:p>
          <a:endParaRPr lang="en-GB"/>
        </a:p>
      </dgm:t>
    </dgm:pt>
  </dgm:ptLst>
  <dgm:cxnLst>
    <dgm:cxn modelId="{369A289A-8F86-43A8-81C6-4F47DCC0A7E4}" type="presOf" srcId="{556A1556-F2CF-4FBA-8443-8E055D51309C}" destId="{837BA8AD-6C31-4B0B-B0C2-9427B64792FB}" srcOrd="0" destOrd="0" presId="urn:microsoft.com/office/officeart/2005/8/layout/cycle6"/>
    <dgm:cxn modelId="{35736B5D-E34F-4612-999C-9AAC07B71B4A}" srcId="{8E39B2F4-EFF5-4096-B7AE-856ECFFF17CA}" destId="{DEFD3D03-2AAA-448A-8D76-4816C21ABD5A}" srcOrd="1" destOrd="0" parTransId="{0AE0A702-F104-476B-83CF-7A29AF2ACBB6}" sibTransId="{556A1556-F2CF-4FBA-8443-8E055D51309C}"/>
    <dgm:cxn modelId="{73447773-EF0E-4755-AAF3-EEC3F86FE631}" type="presOf" srcId="{67056938-5321-46C4-B673-BF95AAD9A91F}" destId="{1CEACE61-B037-45DA-B558-6038B7EE8D41}" srcOrd="0" destOrd="0" presId="urn:microsoft.com/office/officeart/2005/8/layout/cycle6"/>
    <dgm:cxn modelId="{880E8104-726E-4C33-9DFA-90A442272473}" type="presOf" srcId="{CFA2B3CD-3776-4C36-B799-54E440740C27}" destId="{33CFA13F-34B6-421B-8D04-28377A8C3A6B}" srcOrd="0" destOrd="0" presId="urn:microsoft.com/office/officeart/2005/8/layout/cycle6"/>
    <dgm:cxn modelId="{DEF26A86-7004-4261-84D4-E5E909FDEFB1}" type="presOf" srcId="{8E39B2F4-EFF5-4096-B7AE-856ECFFF17CA}" destId="{527FF176-C1DF-4AA8-AE29-4CA288F1BDD6}" srcOrd="0" destOrd="0" presId="urn:microsoft.com/office/officeart/2005/8/layout/cycle6"/>
    <dgm:cxn modelId="{72EA07B5-79ED-46F5-9997-58BDE1C7AE3F}" type="presOf" srcId="{DEFD3D03-2AAA-448A-8D76-4816C21ABD5A}" destId="{ED52F357-CDF6-440E-9E1D-B579991D8847}" srcOrd="0" destOrd="0" presId="urn:microsoft.com/office/officeart/2005/8/layout/cycle6"/>
    <dgm:cxn modelId="{1962402C-FD56-48DC-89FE-356989B57FB7}" type="presOf" srcId="{CECEADFF-8741-4B4B-9898-9158CE9632D8}" destId="{1FB90387-2AEB-4B41-A564-A28C9C09B0B7}" srcOrd="0" destOrd="0" presId="urn:microsoft.com/office/officeart/2005/8/layout/cycle6"/>
    <dgm:cxn modelId="{F853D221-1A4B-4849-92F5-9D5BC9C5863F}" type="presOf" srcId="{3769B7AF-382D-48EA-AA95-3D543D8F60F7}" destId="{6BEF9B14-8773-48D4-8E03-3A81C45F2E78}" srcOrd="0" destOrd="0" presId="urn:microsoft.com/office/officeart/2005/8/layout/cycle6"/>
    <dgm:cxn modelId="{D81F15A6-D8EE-4E5C-9281-89BB762E5FDC}" srcId="{8E39B2F4-EFF5-4096-B7AE-856ECFFF17CA}" destId="{CECEADFF-8741-4B4B-9898-9158CE9632D8}" srcOrd="2" destOrd="0" parTransId="{071D900A-88B4-4653-AE27-8D692124DAA8}" sibTransId="{3AE56C3C-B9C5-40D0-89AF-C00421864E9B}"/>
    <dgm:cxn modelId="{FBC474C0-DAF3-413E-B60A-A281D8652A06}" type="presOf" srcId="{3AE56C3C-B9C5-40D0-89AF-C00421864E9B}" destId="{E004C122-E891-4124-BFC6-CFC5BD189DE3}" srcOrd="0" destOrd="0" presId="urn:microsoft.com/office/officeart/2005/8/layout/cycle6"/>
    <dgm:cxn modelId="{F8B0836A-DEDC-48BF-A0AF-B6D194ABE80B}" srcId="{8E39B2F4-EFF5-4096-B7AE-856ECFFF17CA}" destId="{CFA2B3CD-3776-4C36-B799-54E440740C27}" srcOrd="3" destOrd="0" parTransId="{70337A25-1425-4389-8F57-E1CA7B8D3185}" sibTransId="{DB8458DC-1E75-4E74-97DA-864F82CCF72D}"/>
    <dgm:cxn modelId="{FF2FE640-F9DC-47D8-B38E-D3F2F30F26AB}" type="presOf" srcId="{DB8458DC-1E75-4E74-97DA-864F82CCF72D}" destId="{7858E1B3-E75C-4D0D-82C4-81F3635483A5}" srcOrd="0" destOrd="0" presId="urn:microsoft.com/office/officeart/2005/8/layout/cycle6"/>
    <dgm:cxn modelId="{6AA95D0A-D2DD-441D-8B03-1064D9A8A1EB}" srcId="{8E39B2F4-EFF5-4096-B7AE-856ECFFF17CA}" destId="{67056938-5321-46C4-B673-BF95AAD9A91F}" srcOrd="0" destOrd="0" parTransId="{0B58F0F0-DEA5-4895-AEA3-49BAF6BFDA80}" sibTransId="{3769B7AF-382D-48EA-AA95-3D543D8F60F7}"/>
    <dgm:cxn modelId="{C94E0617-A79A-4DEC-A980-6B676EBA9D2D}" type="presParOf" srcId="{527FF176-C1DF-4AA8-AE29-4CA288F1BDD6}" destId="{1CEACE61-B037-45DA-B558-6038B7EE8D41}" srcOrd="0" destOrd="0" presId="urn:microsoft.com/office/officeart/2005/8/layout/cycle6"/>
    <dgm:cxn modelId="{4A198BD8-C740-4FEE-B80B-3D0F3848ED71}" type="presParOf" srcId="{527FF176-C1DF-4AA8-AE29-4CA288F1BDD6}" destId="{8E371991-4B5D-4250-9385-BB78C4E49A55}" srcOrd="1" destOrd="0" presId="urn:microsoft.com/office/officeart/2005/8/layout/cycle6"/>
    <dgm:cxn modelId="{4688F53E-BE71-4D59-9448-2A5A500F13AF}" type="presParOf" srcId="{527FF176-C1DF-4AA8-AE29-4CA288F1BDD6}" destId="{6BEF9B14-8773-48D4-8E03-3A81C45F2E78}" srcOrd="2" destOrd="0" presId="urn:microsoft.com/office/officeart/2005/8/layout/cycle6"/>
    <dgm:cxn modelId="{7CF73B3A-9FC2-4FAF-8F70-CB5D651FAD99}" type="presParOf" srcId="{527FF176-C1DF-4AA8-AE29-4CA288F1BDD6}" destId="{ED52F357-CDF6-440E-9E1D-B579991D8847}" srcOrd="3" destOrd="0" presId="urn:microsoft.com/office/officeart/2005/8/layout/cycle6"/>
    <dgm:cxn modelId="{5FD78A08-5780-4270-A36A-4E81E3AB2B44}" type="presParOf" srcId="{527FF176-C1DF-4AA8-AE29-4CA288F1BDD6}" destId="{E053F492-6222-480C-A61D-9300EC4A6A8B}" srcOrd="4" destOrd="0" presId="urn:microsoft.com/office/officeart/2005/8/layout/cycle6"/>
    <dgm:cxn modelId="{3890C7C2-3F7A-4208-B2FD-CA695DB70C2B}" type="presParOf" srcId="{527FF176-C1DF-4AA8-AE29-4CA288F1BDD6}" destId="{837BA8AD-6C31-4B0B-B0C2-9427B64792FB}" srcOrd="5" destOrd="0" presId="urn:microsoft.com/office/officeart/2005/8/layout/cycle6"/>
    <dgm:cxn modelId="{CEE14A72-C3E8-46FA-8270-60FBD8AAF91A}" type="presParOf" srcId="{527FF176-C1DF-4AA8-AE29-4CA288F1BDD6}" destId="{1FB90387-2AEB-4B41-A564-A28C9C09B0B7}" srcOrd="6" destOrd="0" presId="urn:microsoft.com/office/officeart/2005/8/layout/cycle6"/>
    <dgm:cxn modelId="{5F9561CF-B844-4DD4-A477-943ADB7C0361}" type="presParOf" srcId="{527FF176-C1DF-4AA8-AE29-4CA288F1BDD6}" destId="{358AA00B-63D6-4F5C-A31A-99F03A64412A}" srcOrd="7" destOrd="0" presId="urn:microsoft.com/office/officeart/2005/8/layout/cycle6"/>
    <dgm:cxn modelId="{E1A1836A-5F94-48E2-9C2C-40554E7AC128}" type="presParOf" srcId="{527FF176-C1DF-4AA8-AE29-4CA288F1BDD6}" destId="{E004C122-E891-4124-BFC6-CFC5BD189DE3}" srcOrd="8" destOrd="0" presId="urn:microsoft.com/office/officeart/2005/8/layout/cycle6"/>
    <dgm:cxn modelId="{1CF564BB-724F-422C-8CD4-B4DE374DE3B4}" type="presParOf" srcId="{527FF176-C1DF-4AA8-AE29-4CA288F1BDD6}" destId="{33CFA13F-34B6-421B-8D04-28377A8C3A6B}" srcOrd="9" destOrd="0" presId="urn:microsoft.com/office/officeart/2005/8/layout/cycle6"/>
    <dgm:cxn modelId="{F4ADFD38-917F-41A0-AF76-29F72C540406}" type="presParOf" srcId="{527FF176-C1DF-4AA8-AE29-4CA288F1BDD6}" destId="{C5F88176-126C-4CF7-89D2-73F4D43A5072}" srcOrd="10" destOrd="0" presId="urn:microsoft.com/office/officeart/2005/8/layout/cycle6"/>
    <dgm:cxn modelId="{CB9EBB08-BB9A-4D7D-96EA-9404B9A27EE3}" type="presParOf" srcId="{527FF176-C1DF-4AA8-AE29-4CA288F1BDD6}" destId="{7858E1B3-E75C-4D0D-82C4-81F3635483A5}" srcOrd="11"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EACE61-B037-45DA-B558-6038B7EE8D41}">
      <dsp:nvSpPr>
        <dsp:cNvPr id="0" name=""/>
        <dsp:cNvSpPr/>
      </dsp:nvSpPr>
      <dsp:spPr>
        <a:xfrm>
          <a:off x="3491086" y="168"/>
          <a:ext cx="1177379" cy="765296"/>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GB" sz="2000" kern="1200" dirty="0" smtClean="0"/>
            <a:t>WHEN</a:t>
          </a:r>
          <a:endParaRPr lang="en-GB" sz="2000" kern="1200" dirty="0"/>
        </a:p>
      </dsp:txBody>
      <dsp:txXfrm>
        <a:off x="3528445" y="37527"/>
        <a:ext cx="1102661" cy="690578"/>
      </dsp:txXfrm>
    </dsp:sp>
    <dsp:sp modelId="{6BEF9B14-8773-48D4-8E03-3A81C45F2E78}">
      <dsp:nvSpPr>
        <dsp:cNvPr id="0" name=""/>
        <dsp:cNvSpPr/>
      </dsp:nvSpPr>
      <dsp:spPr>
        <a:xfrm>
          <a:off x="3755444" y="478860"/>
          <a:ext cx="2526445" cy="2526445"/>
        </a:xfrm>
        <a:custGeom>
          <a:avLst/>
          <a:gdLst/>
          <a:ahLst/>
          <a:cxnLst/>
          <a:rect l="0" t="0" r="0" b="0"/>
          <a:pathLst>
            <a:path>
              <a:moveTo>
                <a:pt x="928992" y="45018"/>
              </a:moveTo>
              <a:arcTo wR="1263222" hR="1263222" stAng="15279460" swAng="4835712"/>
            </a:path>
          </a:pathLst>
        </a:custGeom>
        <a:noFill/>
        <a:ln w="50800" cap="flat" cmpd="sng" algn="ctr">
          <a:solidFill>
            <a:schemeClr val="tx2"/>
          </a:solidFill>
          <a:prstDash val="solid"/>
        </a:ln>
        <a:effectLst/>
      </dsp:spPr>
      <dsp:style>
        <a:lnRef idx="1">
          <a:scrgbClr r="0" g="0" b="0"/>
        </a:lnRef>
        <a:fillRef idx="0">
          <a:scrgbClr r="0" g="0" b="0"/>
        </a:fillRef>
        <a:effectRef idx="0">
          <a:scrgbClr r="0" g="0" b="0"/>
        </a:effectRef>
        <a:fontRef idx="minor"/>
      </dsp:style>
    </dsp:sp>
    <dsp:sp modelId="{ED52F357-CDF6-440E-9E1D-B579991D8847}">
      <dsp:nvSpPr>
        <dsp:cNvPr id="0" name=""/>
        <dsp:cNvSpPr/>
      </dsp:nvSpPr>
      <dsp:spPr>
        <a:xfrm>
          <a:off x="5554965" y="1228393"/>
          <a:ext cx="1317475" cy="765296"/>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GB" sz="2000" kern="1200" dirty="0" smtClean="0"/>
            <a:t>WHO TO</a:t>
          </a:r>
          <a:endParaRPr lang="en-GB" sz="2000" kern="1200" dirty="0"/>
        </a:p>
      </dsp:txBody>
      <dsp:txXfrm>
        <a:off x="5592324" y="1265752"/>
        <a:ext cx="1242757" cy="690578"/>
      </dsp:txXfrm>
    </dsp:sp>
    <dsp:sp modelId="{837BA8AD-6C31-4B0B-B0C2-9427B64792FB}">
      <dsp:nvSpPr>
        <dsp:cNvPr id="0" name=""/>
        <dsp:cNvSpPr/>
      </dsp:nvSpPr>
      <dsp:spPr>
        <a:xfrm>
          <a:off x="3741056" y="282712"/>
          <a:ext cx="2526445" cy="2526445"/>
        </a:xfrm>
        <a:custGeom>
          <a:avLst/>
          <a:gdLst/>
          <a:ahLst/>
          <a:cxnLst/>
          <a:rect l="0" t="0" r="0" b="0"/>
          <a:pathLst>
            <a:path>
              <a:moveTo>
                <a:pt x="2438291" y="1726843"/>
              </a:moveTo>
              <a:arcTo wR="1263222" hR="1263222" stAng="1291896" swAng="4986813"/>
            </a:path>
          </a:pathLst>
        </a:custGeom>
        <a:noFill/>
        <a:ln w="50800" cap="flat" cmpd="sng" algn="ctr">
          <a:solidFill>
            <a:schemeClr val="tx2"/>
          </a:solidFill>
          <a:prstDash val="solid"/>
        </a:ln>
        <a:effectLst/>
      </dsp:spPr>
      <dsp:style>
        <a:lnRef idx="1">
          <a:scrgbClr r="0" g="0" b="0"/>
        </a:lnRef>
        <a:fillRef idx="0">
          <a:scrgbClr r="0" g="0" b="0"/>
        </a:fillRef>
        <a:effectRef idx="0">
          <a:scrgbClr r="0" g="0" b="0"/>
        </a:effectRef>
        <a:fontRef idx="minor"/>
      </dsp:style>
    </dsp:sp>
    <dsp:sp modelId="{1FB90387-2AEB-4B41-A564-A28C9C09B0B7}">
      <dsp:nvSpPr>
        <dsp:cNvPr id="0" name=""/>
        <dsp:cNvSpPr/>
      </dsp:nvSpPr>
      <dsp:spPr>
        <a:xfrm>
          <a:off x="3491086" y="2526613"/>
          <a:ext cx="1177379" cy="765296"/>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GB" sz="2000" kern="1200" dirty="0" smtClean="0"/>
            <a:t>HOW</a:t>
          </a:r>
          <a:endParaRPr lang="en-GB" sz="2000" kern="1200" dirty="0"/>
        </a:p>
      </dsp:txBody>
      <dsp:txXfrm>
        <a:off x="3528445" y="2563972"/>
        <a:ext cx="1102661" cy="690578"/>
      </dsp:txXfrm>
    </dsp:sp>
    <dsp:sp modelId="{E004C122-E891-4124-BFC6-CFC5BD189DE3}">
      <dsp:nvSpPr>
        <dsp:cNvPr id="0" name=""/>
        <dsp:cNvSpPr/>
      </dsp:nvSpPr>
      <dsp:spPr>
        <a:xfrm>
          <a:off x="1759704" y="327213"/>
          <a:ext cx="2526445" cy="2526445"/>
        </a:xfrm>
        <a:custGeom>
          <a:avLst/>
          <a:gdLst/>
          <a:ahLst/>
          <a:cxnLst/>
          <a:rect l="0" t="0" r="0" b="0"/>
          <a:pathLst>
            <a:path>
              <a:moveTo>
                <a:pt x="1714229" y="2443190"/>
              </a:moveTo>
              <a:arcTo wR="1263222" hR="1263222" stAng="4144930" swAng="5514657"/>
            </a:path>
          </a:pathLst>
        </a:custGeom>
        <a:noFill/>
        <a:ln w="50800" cap="flat" cmpd="sng" algn="ctr">
          <a:solidFill>
            <a:schemeClr val="tx2"/>
          </a:solidFill>
          <a:prstDash val="solid"/>
        </a:ln>
        <a:effectLst/>
      </dsp:spPr>
      <dsp:style>
        <a:lnRef idx="1">
          <a:scrgbClr r="0" g="0" b="0"/>
        </a:lnRef>
        <a:fillRef idx="0">
          <a:scrgbClr r="0" g="0" b="0"/>
        </a:fillRef>
        <a:effectRef idx="0">
          <a:scrgbClr r="0" g="0" b="0"/>
        </a:effectRef>
        <a:fontRef idx="minor"/>
      </dsp:style>
    </dsp:sp>
    <dsp:sp modelId="{33CFA13F-34B6-421B-8D04-28377A8C3A6B}">
      <dsp:nvSpPr>
        <dsp:cNvPr id="0" name=""/>
        <dsp:cNvSpPr/>
      </dsp:nvSpPr>
      <dsp:spPr>
        <a:xfrm>
          <a:off x="1209226" y="1219094"/>
          <a:ext cx="1177379" cy="765296"/>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GB" sz="2000" kern="1200" dirty="0" smtClean="0"/>
            <a:t>WHAT</a:t>
          </a:r>
          <a:endParaRPr lang="en-GB" sz="2000" kern="1200" dirty="0"/>
        </a:p>
      </dsp:txBody>
      <dsp:txXfrm>
        <a:off x="1246585" y="1256453"/>
        <a:ext cx="1102661" cy="690578"/>
      </dsp:txXfrm>
    </dsp:sp>
    <dsp:sp modelId="{7858E1B3-E75C-4D0D-82C4-81F3635483A5}">
      <dsp:nvSpPr>
        <dsp:cNvPr id="0" name=""/>
        <dsp:cNvSpPr/>
      </dsp:nvSpPr>
      <dsp:spPr>
        <a:xfrm>
          <a:off x="1744511" y="432242"/>
          <a:ext cx="2526445" cy="2526445"/>
        </a:xfrm>
        <a:custGeom>
          <a:avLst/>
          <a:gdLst/>
          <a:ahLst/>
          <a:cxnLst/>
          <a:rect l="0" t="0" r="0" b="0"/>
          <a:pathLst>
            <a:path>
              <a:moveTo>
                <a:pt x="100138" y="770305"/>
              </a:moveTo>
              <a:arcTo wR="1263222" hR="1263222" stAng="12178038" swAng="5323016"/>
            </a:path>
          </a:pathLst>
        </a:custGeom>
        <a:noFill/>
        <a:ln w="50800" cap="flat" cmpd="sng" algn="ctr">
          <a:solidFill>
            <a:schemeClr val="tx2"/>
          </a:solidFill>
          <a:prstDash val="solid"/>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75E953-7193-4183-B17A-152256BC17F8}" type="datetimeFigureOut">
              <a:rPr lang="en-GB" smtClean="0"/>
              <a:pPr/>
              <a:t>03/02/2017</a:t>
            </a:fld>
            <a:endParaRPr lang="en-GB"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09A8CF6-563B-4046-BA6A-51EF3CAF96DF}" type="slidenum">
              <a:rPr lang="en-GB" smtClean="0"/>
              <a:pPr/>
              <a:t>‹#›</a:t>
            </a:fld>
            <a:endParaRPr lang="en-GB" dirty="0"/>
          </a:p>
        </p:txBody>
      </p:sp>
    </p:spTree>
    <p:extLst>
      <p:ext uri="{BB962C8B-B14F-4D97-AF65-F5344CB8AC3E}">
        <p14:creationId xmlns:p14="http://schemas.microsoft.com/office/powerpoint/2010/main" val="3710245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09A8CF6-563B-4046-BA6A-51EF3CAF96DF}" type="slidenum">
              <a:rPr lang="en-GB" smtClean="0"/>
              <a:pPr/>
              <a:t>22</a:t>
            </a:fld>
            <a:endParaRPr lang="en-GB" dirty="0"/>
          </a:p>
        </p:txBody>
      </p:sp>
    </p:spTree>
    <p:extLst>
      <p:ext uri="{BB962C8B-B14F-4D97-AF65-F5344CB8AC3E}">
        <p14:creationId xmlns:p14="http://schemas.microsoft.com/office/powerpoint/2010/main" val="1421599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028700"/>
            <a:ext cx="7851648" cy="13716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2421402"/>
            <a:ext cx="7854696" cy="131445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3092AEA-11C4-40CC-B6B2-95A8C1B4E8E3}" type="datetime1">
              <a:rPr lang="en-GB" smtClean="0"/>
              <a:t>03/02/2017</a:t>
            </a:fld>
            <a:endParaRPr lang="en-GB" dirty="0"/>
          </a:p>
        </p:txBody>
      </p:sp>
      <p:sp>
        <p:nvSpPr>
          <p:cNvPr id="19" name="Footer Placeholder 18"/>
          <p:cNvSpPr>
            <a:spLocks noGrp="1"/>
          </p:cNvSpPr>
          <p:nvPr>
            <p:ph type="ftr" sz="quarter" idx="11"/>
          </p:nvPr>
        </p:nvSpPr>
        <p:spPr/>
        <p:txBody>
          <a:bodyPr/>
          <a:lstStyle/>
          <a:p>
            <a:r>
              <a:rPr lang="en-GB" smtClean="0"/>
              <a:t>C:\Users\Ian\Desktop\All Reps Induction Resources\Day Four</a:t>
            </a:r>
            <a:endParaRPr lang="en-GB" dirty="0"/>
          </a:p>
        </p:txBody>
      </p:sp>
      <p:sp>
        <p:nvSpPr>
          <p:cNvPr id="27" name="Slide Number Placeholder 26"/>
          <p:cNvSpPr>
            <a:spLocks noGrp="1"/>
          </p:cNvSpPr>
          <p:nvPr>
            <p:ph type="sldNum" sz="quarter" idx="12"/>
          </p:nvPr>
        </p:nvSpPr>
        <p:spPr/>
        <p:txBody>
          <a:bodyPr/>
          <a:lstStyle/>
          <a:p>
            <a:fld id="{4DBC4D44-3E77-402D-89D0-897657B6F18F}" type="slidenum">
              <a:rPr lang="en-GB" smtClean="0"/>
              <a:pPr/>
              <a:t>‹#›</a:t>
            </a:fld>
            <a:endParaRPr lang="en-GB"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FA360D-23BB-48CD-96FA-5328EBDB9FBF}" type="datetime1">
              <a:rPr lang="en-GB" smtClean="0"/>
              <a:t>03/02/2017</a:t>
            </a:fld>
            <a:endParaRPr lang="en-GB" dirty="0"/>
          </a:p>
        </p:txBody>
      </p:sp>
      <p:sp>
        <p:nvSpPr>
          <p:cNvPr id="5" name="Footer Placeholder 4"/>
          <p:cNvSpPr>
            <a:spLocks noGrp="1"/>
          </p:cNvSpPr>
          <p:nvPr>
            <p:ph type="ftr" sz="quarter" idx="11"/>
          </p:nvPr>
        </p:nvSpPr>
        <p:spPr/>
        <p:txBody>
          <a:bodyPr/>
          <a:lstStyle/>
          <a:p>
            <a:r>
              <a:rPr lang="en-GB" smtClean="0"/>
              <a:t>C:\Users\Ian\Desktop\All Reps Induction Resources\Day Four</a:t>
            </a:r>
            <a:endParaRPr lang="en-GB" dirty="0"/>
          </a:p>
        </p:txBody>
      </p:sp>
      <p:sp>
        <p:nvSpPr>
          <p:cNvPr id="6" name="Slide Number Placeholder 5"/>
          <p:cNvSpPr>
            <a:spLocks noGrp="1"/>
          </p:cNvSpPr>
          <p:nvPr>
            <p:ph type="sldNum" sz="quarter" idx="12"/>
          </p:nvPr>
        </p:nvSpPr>
        <p:spPr/>
        <p:txBody>
          <a:bodyPr/>
          <a:lstStyle/>
          <a:p>
            <a:fld id="{4DBC4D44-3E77-402D-89D0-897657B6F18F}"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85801"/>
            <a:ext cx="2057400" cy="3908822"/>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85801"/>
            <a:ext cx="6019800" cy="3908822"/>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DB02CCB-F944-4811-8267-D6F0A7D9BDE9}" type="datetime1">
              <a:rPr lang="en-GB" smtClean="0"/>
              <a:t>03/02/2017</a:t>
            </a:fld>
            <a:endParaRPr lang="en-GB" dirty="0"/>
          </a:p>
        </p:txBody>
      </p:sp>
      <p:sp>
        <p:nvSpPr>
          <p:cNvPr id="5" name="Footer Placeholder 4"/>
          <p:cNvSpPr>
            <a:spLocks noGrp="1"/>
          </p:cNvSpPr>
          <p:nvPr>
            <p:ph type="ftr" sz="quarter" idx="11"/>
          </p:nvPr>
        </p:nvSpPr>
        <p:spPr/>
        <p:txBody>
          <a:bodyPr/>
          <a:lstStyle/>
          <a:p>
            <a:r>
              <a:rPr lang="en-GB" smtClean="0"/>
              <a:t>C:\Users\Ian\Desktop\All Reps Induction Resources\Day Four</a:t>
            </a:r>
            <a:endParaRPr lang="en-GB" dirty="0"/>
          </a:p>
        </p:txBody>
      </p:sp>
      <p:sp>
        <p:nvSpPr>
          <p:cNvPr id="6" name="Slide Number Placeholder 5"/>
          <p:cNvSpPr>
            <a:spLocks noGrp="1"/>
          </p:cNvSpPr>
          <p:nvPr>
            <p:ph type="sldNum" sz="quarter" idx="12"/>
          </p:nvPr>
        </p:nvSpPr>
        <p:spPr/>
        <p:txBody>
          <a:bodyPr/>
          <a:lstStyle/>
          <a:p>
            <a:fld id="{4DBC4D44-3E77-402D-89D0-897657B6F18F}"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D911F33-83C7-460F-BF6E-8F686EB6F1FA}" type="datetime1">
              <a:rPr lang="en-GB" smtClean="0"/>
              <a:t>03/02/2017</a:t>
            </a:fld>
            <a:endParaRPr lang="en-GB" dirty="0"/>
          </a:p>
        </p:txBody>
      </p:sp>
      <p:sp>
        <p:nvSpPr>
          <p:cNvPr id="5" name="Footer Placeholder 4"/>
          <p:cNvSpPr>
            <a:spLocks noGrp="1"/>
          </p:cNvSpPr>
          <p:nvPr>
            <p:ph type="ftr" sz="quarter" idx="11"/>
          </p:nvPr>
        </p:nvSpPr>
        <p:spPr/>
        <p:txBody>
          <a:bodyPr/>
          <a:lstStyle/>
          <a:p>
            <a:r>
              <a:rPr lang="en-GB" smtClean="0"/>
              <a:t>C:\Users\Ian\Desktop\All Reps Induction Resources\Day Four</a:t>
            </a:r>
            <a:endParaRPr lang="en-GB" dirty="0"/>
          </a:p>
        </p:txBody>
      </p:sp>
      <p:sp>
        <p:nvSpPr>
          <p:cNvPr id="6" name="Slide Number Placeholder 5"/>
          <p:cNvSpPr>
            <a:spLocks noGrp="1"/>
          </p:cNvSpPr>
          <p:nvPr>
            <p:ph type="sldNum" sz="quarter" idx="12"/>
          </p:nvPr>
        </p:nvSpPr>
        <p:spPr/>
        <p:txBody>
          <a:bodyPr/>
          <a:lstStyle/>
          <a:p>
            <a:fld id="{4DBC4D44-3E77-402D-89D0-897657B6F18F}"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987552"/>
            <a:ext cx="7772400" cy="1021842"/>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028498"/>
            <a:ext cx="7772400" cy="1132284"/>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B35C04A-25F5-4D0C-A2EF-C2C469B96DCA}" type="datetime1">
              <a:rPr lang="en-GB" smtClean="0"/>
              <a:t>03/02/2017</a:t>
            </a:fld>
            <a:endParaRPr lang="en-GB" dirty="0"/>
          </a:p>
        </p:txBody>
      </p:sp>
      <p:sp>
        <p:nvSpPr>
          <p:cNvPr id="5" name="Footer Placeholder 4"/>
          <p:cNvSpPr>
            <a:spLocks noGrp="1"/>
          </p:cNvSpPr>
          <p:nvPr>
            <p:ph type="ftr" sz="quarter" idx="11"/>
          </p:nvPr>
        </p:nvSpPr>
        <p:spPr/>
        <p:txBody>
          <a:bodyPr/>
          <a:lstStyle/>
          <a:p>
            <a:r>
              <a:rPr lang="en-GB" smtClean="0"/>
              <a:t>C:\Users\Ian\Desktop\All Reps Induction Resources\Day Four</a:t>
            </a:r>
            <a:endParaRPr lang="en-GB" dirty="0"/>
          </a:p>
        </p:txBody>
      </p:sp>
      <p:sp>
        <p:nvSpPr>
          <p:cNvPr id="6" name="Slide Number Placeholder 5"/>
          <p:cNvSpPr>
            <a:spLocks noGrp="1"/>
          </p:cNvSpPr>
          <p:nvPr>
            <p:ph type="sldNum" sz="quarter" idx="12"/>
          </p:nvPr>
        </p:nvSpPr>
        <p:spPr/>
        <p:txBody>
          <a:bodyPr/>
          <a:lstStyle/>
          <a:p>
            <a:fld id="{4DBC4D44-3E77-402D-89D0-897657B6F18F}" type="slidenum">
              <a:rPr lang="en-GB" smtClean="0"/>
              <a:pPr/>
              <a:t>‹#›</a:t>
            </a:fld>
            <a:endParaRPr lang="en-GB"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229600" cy="85725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440064"/>
            <a:ext cx="4038600" cy="332613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40064"/>
            <a:ext cx="4038600" cy="332613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25C3867-389F-4006-93DD-ADD784B3FA55}" type="datetime1">
              <a:rPr lang="en-GB" smtClean="0"/>
              <a:t>03/02/2017</a:t>
            </a:fld>
            <a:endParaRPr lang="en-GB" dirty="0"/>
          </a:p>
        </p:txBody>
      </p:sp>
      <p:sp>
        <p:nvSpPr>
          <p:cNvPr id="6" name="Footer Placeholder 5"/>
          <p:cNvSpPr>
            <a:spLocks noGrp="1"/>
          </p:cNvSpPr>
          <p:nvPr>
            <p:ph type="ftr" sz="quarter" idx="11"/>
          </p:nvPr>
        </p:nvSpPr>
        <p:spPr/>
        <p:txBody>
          <a:bodyPr/>
          <a:lstStyle/>
          <a:p>
            <a:r>
              <a:rPr lang="en-GB" smtClean="0"/>
              <a:t>C:\Users\Ian\Desktop\All Reps Induction Resources\Day Four</a:t>
            </a:r>
            <a:endParaRPr lang="en-GB" dirty="0"/>
          </a:p>
        </p:txBody>
      </p:sp>
      <p:sp>
        <p:nvSpPr>
          <p:cNvPr id="7" name="Slide Number Placeholder 6"/>
          <p:cNvSpPr>
            <a:spLocks noGrp="1"/>
          </p:cNvSpPr>
          <p:nvPr>
            <p:ph type="sldNum" sz="quarter" idx="12"/>
          </p:nvPr>
        </p:nvSpPr>
        <p:spPr/>
        <p:txBody>
          <a:bodyPr/>
          <a:lstStyle/>
          <a:p>
            <a:fld id="{4DBC4D44-3E77-402D-89D0-897657B6F18F}"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229600" cy="85725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391436"/>
            <a:ext cx="4040188" cy="494514"/>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1394818"/>
            <a:ext cx="4041775" cy="491132"/>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885950"/>
            <a:ext cx="4040188" cy="288429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6" y="1885950"/>
            <a:ext cx="4041775" cy="288429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9EF5600-D41E-4712-BCF7-419EBEC17740}" type="datetime1">
              <a:rPr lang="en-GB" smtClean="0"/>
              <a:t>03/02/2017</a:t>
            </a:fld>
            <a:endParaRPr lang="en-GB" dirty="0"/>
          </a:p>
        </p:txBody>
      </p:sp>
      <p:sp>
        <p:nvSpPr>
          <p:cNvPr id="8" name="Footer Placeholder 7"/>
          <p:cNvSpPr>
            <a:spLocks noGrp="1"/>
          </p:cNvSpPr>
          <p:nvPr>
            <p:ph type="ftr" sz="quarter" idx="11"/>
          </p:nvPr>
        </p:nvSpPr>
        <p:spPr/>
        <p:txBody>
          <a:bodyPr/>
          <a:lstStyle/>
          <a:p>
            <a:r>
              <a:rPr lang="en-GB" smtClean="0"/>
              <a:t>C:\Users\Ian\Desktop\All Reps Induction Resources\Day Four</a:t>
            </a:r>
            <a:endParaRPr lang="en-GB" dirty="0"/>
          </a:p>
        </p:txBody>
      </p:sp>
      <p:sp>
        <p:nvSpPr>
          <p:cNvPr id="9" name="Slide Number Placeholder 8"/>
          <p:cNvSpPr>
            <a:spLocks noGrp="1"/>
          </p:cNvSpPr>
          <p:nvPr>
            <p:ph type="sldNum" sz="quarter" idx="12"/>
          </p:nvPr>
        </p:nvSpPr>
        <p:spPr/>
        <p:txBody>
          <a:bodyPr/>
          <a:lstStyle/>
          <a:p>
            <a:fld id="{4DBC4D44-3E77-402D-89D0-897657B6F18F}"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305800" cy="85725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45A9E99-6B35-4408-AABF-6A6DE373BE76}" type="datetime1">
              <a:rPr lang="en-GB" smtClean="0"/>
              <a:t>03/02/2017</a:t>
            </a:fld>
            <a:endParaRPr lang="en-GB" dirty="0"/>
          </a:p>
        </p:txBody>
      </p:sp>
      <p:sp>
        <p:nvSpPr>
          <p:cNvPr id="4" name="Footer Placeholder 3"/>
          <p:cNvSpPr>
            <a:spLocks noGrp="1"/>
          </p:cNvSpPr>
          <p:nvPr>
            <p:ph type="ftr" sz="quarter" idx="11"/>
          </p:nvPr>
        </p:nvSpPr>
        <p:spPr/>
        <p:txBody>
          <a:bodyPr/>
          <a:lstStyle/>
          <a:p>
            <a:r>
              <a:rPr lang="en-GB" smtClean="0"/>
              <a:t>C:\Users\Ian\Desktop\All Reps Induction Resources\Day Four</a:t>
            </a:r>
            <a:endParaRPr lang="en-GB" dirty="0"/>
          </a:p>
        </p:txBody>
      </p:sp>
      <p:sp>
        <p:nvSpPr>
          <p:cNvPr id="5" name="Slide Number Placeholder 4"/>
          <p:cNvSpPr>
            <a:spLocks noGrp="1"/>
          </p:cNvSpPr>
          <p:nvPr>
            <p:ph type="sldNum" sz="quarter" idx="12"/>
          </p:nvPr>
        </p:nvSpPr>
        <p:spPr/>
        <p:txBody>
          <a:bodyPr/>
          <a:lstStyle/>
          <a:p>
            <a:fld id="{4DBC4D44-3E77-402D-89D0-897657B6F18F}"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7C8C1D-9B18-4754-B64F-713988D23F93}" type="datetime1">
              <a:rPr lang="en-GB" smtClean="0"/>
              <a:t>03/02/2017</a:t>
            </a:fld>
            <a:endParaRPr lang="en-GB" dirty="0"/>
          </a:p>
        </p:txBody>
      </p:sp>
      <p:sp>
        <p:nvSpPr>
          <p:cNvPr id="3" name="Footer Placeholder 2"/>
          <p:cNvSpPr>
            <a:spLocks noGrp="1"/>
          </p:cNvSpPr>
          <p:nvPr>
            <p:ph type="ftr" sz="quarter" idx="11"/>
          </p:nvPr>
        </p:nvSpPr>
        <p:spPr/>
        <p:txBody>
          <a:bodyPr/>
          <a:lstStyle/>
          <a:p>
            <a:r>
              <a:rPr lang="en-GB" smtClean="0"/>
              <a:t>C:\Users\Ian\Desktop\All Reps Induction Resources\Day Four</a:t>
            </a:r>
            <a:endParaRPr lang="en-GB" dirty="0"/>
          </a:p>
        </p:txBody>
      </p:sp>
      <p:sp>
        <p:nvSpPr>
          <p:cNvPr id="4" name="Slide Number Placeholder 3"/>
          <p:cNvSpPr>
            <a:spLocks noGrp="1"/>
          </p:cNvSpPr>
          <p:nvPr>
            <p:ph type="sldNum" sz="quarter" idx="12"/>
          </p:nvPr>
        </p:nvSpPr>
        <p:spPr/>
        <p:txBody>
          <a:bodyPr/>
          <a:lstStyle/>
          <a:p>
            <a:fld id="{4DBC4D44-3E77-402D-89D0-897657B6F18F}"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385764"/>
            <a:ext cx="2743200" cy="871538"/>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257300"/>
            <a:ext cx="2743200" cy="3429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257300"/>
            <a:ext cx="5111750" cy="3429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6DF6247-187D-4710-B654-8C00AF3C44D1}" type="datetime1">
              <a:rPr lang="en-GB" smtClean="0"/>
              <a:t>03/02/2017</a:t>
            </a:fld>
            <a:endParaRPr lang="en-GB" dirty="0"/>
          </a:p>
        </p:txBody>
      </p:sp>
      <p:sp>
        <p:nvSpPr>
          <p:cNvPr id="6" name="Footer Placeholder 5"/>
          <p:cNvSpPr>
            <a:spLocks noGrp="1"/>
          </p:cNvSpPr>
          <p:nvPr>
            <p:ph type="ftr" sz="quarter" idx="11"/>
          </p:nvPr>
        </p:nvSpPr>
        <p:spPr/>
        <p:txBody>
          <a:bodyPr/>
          <a:lstStyle/>
          <a:p>
            <a:r>
              <a:rPr lang="en-GB" smtClean="0"/>
              <a:t>C:\Users\Ian\Desktop\All Reps Induction Resources\Day Four</a:t>
            </a:r>
            <a:endParaRPr lang="en-GB" dirty="0"/>
          </a:p>
        </p:txBody>
      </p:sp>
      <p:sp>
        <p:nvSpPr>
          <p:cNvPr id="7" name="Slide Number Placeholder 6"/>
          <p:cNvSpPr>
            <a:spLocks noGrp="1"/>
          </p:cNvSpPr>
          <p:nvPr>
            <p:ph type="sldNum" sz="quarter" idx="12"/>
          </p:nvPr>
        </p:nvSpPr>
        <p:spPr/>
        <p:txBody>
          <a:bodyPr/>
          <a:lstStyle/>
          <a:p>
            <a:fld id="{4DBC4D44-3E77-402D-89D0-897657B6F18F}"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831058"/>
            <a:ext cx="5257800" cy="30861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4019827"/>
            <a:ext cx="155448" cy="116586"/>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882747"/>
            <a:ext cx="2212848" cy="1186966"/>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121589"/>
            <a:ext cx="2209800" cy="163449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98F2FAF-01AE-4638-BCB0-63CE7E767350}" type="datetime1">
              <a:rPr lang="en-GB" smtClean="0"/>
              <a:t>03/02/2017</a:t>
            </a:fld>
            <a:endParaRPr lang="en-GB" dirty="0"/>
          </a:p>
        </p:txBody>
      </p:sp>
      <p:sp>
        <p:nvSpPr>
          <p:cNvPr id="6" name="Footer Placeholder 5"/>
          <p:cNvSpPr>
            <a:spLocks noGrp="1"/>
          </p:cNvSpPr>
          <p:nvPr>
            <p:ph type="ftr" sz="quarter" idx="11"/>
          </p:nvPr>
        </p:nvSpPr>
        <p:spPr/>
        <p:txBody>
          <a:bodyPr/>
          <a:lstStyle/>
          <a:p>
            <a:r>
              <a:rPr lang="en-GB" smtClean="0"/>
              <a:t>C:\Users\Ian\Desktop\All Reps Induction Resources\Day Four</a:t>
            </a:r>
            <a:endParaRPr lang="en-GB" dirty="0"/>
          </a:p>
        </p:txBody>
      </p:sp>
      <p:sp>
        <p:nvSpPr>
          <p:cNvPr id="7" name="Slide Number Placeholder 6"/>
          <p:cNvSpPr>
            <a:spLocks noGrp="1"/>
          </p:cNvSpPr>
          <p:nvPr>
            <p:ph type="sldNum" sz="quarter" idx="12"/>
          </p:nvPr>
        </p:nvSpPr>
        <p:spPr>
          <a:xfrm>
            <a:off x="8077200" y="4767263"/>
            <a:ext cx="609600" cy="273844"/>
          </a:xfrm>
        </p:spPr>
        <p:txBody>
          <a:bodyPr/>
          <a:lstStyle/>
          <a:p>
            <a:fld id="{4DBC4D44-3E77-402D-89D0-897657B6F18F}" type="slidenum">
              <a:rPr lang="en-GB" smtClean="0"/>
              <a:pPr/>
              <a:t>‹#›</a:t>
            </a:fld>
            <a:endParaRPr lang="en-GB" dirty="0"/>
          </a:p>
        </p:txBody>
      </p:sp>
      <p:sp>
        <p:nvSpPr>
          <p:cNvPr id="3" name="Picture Placeholder 2"/>
          <p:cNvSpPr>
            <a:spLocks noGrp="1"/>
          </p:cNvSpPr>
          <p:nvPr>
            <p:ph type="pic" idx="1"/>
          </p:nvPr>
        </p:nvSpPr>
        <p:spPr>
          <a:xfrm rot="420000">
            <a:off x="3485793" y="899638"/>
            <a:ext cx="4617720" cy="294894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4362450"/>
            <a:ext cx="9163050" cy="7810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4664869"/>
            <a:ext cx="4762500" cy="47863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5358"/>
            <a:ext cx="9163050" cy="7810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5358"/>
            <a:ext cx="4762500" cy="47863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528066"/>
            <a:ext cx="8229600" cy="85725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51610"/>
            <a:ext cx="8229600" cy="329184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4767263"/>
            <a:ext cx="2133600" cy="273844"/>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4F25097-8157-4E9F-8FCC-7E05C1F51C61}" type="datetime1">
              <a:rPr lang="en-GB" smtClean="0"/>
              <a:t>03/02/2017</a:t>
            </a:fld>
            <a:endParaRPr lang="en-GB" dirty="0"/>
          </a:p>
        </p:txBody>
      </p:sp>
      <p:sp>
        <p:nvSpPr>
          <p:cNvPr id="22" name="Footer Placeholder 21"/>
          <p:cNvSpPr>
            <a:spLocks noGrp="1"/>
          </p:cNvSpPr>
          <p:nvPr>
            <p:ph type="ftr" sz="quarter" idx="3"/>
          </p:nvPr>
        </p:nvSpPr>
        <p:spPr>
          <a:xfrm>
            <a:off x="2667000" y="4767263"/>
            <a:ext cx="3352800" cy="273844"/>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GB" smtClean="0"/>
              <a:t>C:\Users\Ian\Desktop\All Reps Induction Resources\Day Four</a:t>
            </a:r>
            <a:endParaRPr lang="en-GB" dirty="0"/>
          </a:p>
        </p:txBody>
      </p:sp>
      <p:sp>
        <p:nvSpPr>
          <p:cNvPr id="18" name="Slide Number Placeholder 17"/>
          <p:cNvSpPr>
            <a:spLocks noGrp="1"/>
          </p:cNvSpPr>
          <p:nvPr>
            <p:ph type="sldNum" sz="quarter" idx="4"/>
          </p:nvPr>
        </p:nvSpPr>
        <p:spPr>
          <a:xfrm>
            <a:off x="7924800" y="4767263"/>
            <a:ext cx="762000" cy="273844"/>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DBC4D44-3E77-402D-89D0-897657B6F18F}" type="slidenum">
              <a:rPr lang="en-GB" smtClean="0"/>
              <a:pPr/>
              <a:t>‹#›</a:t>
            </a:fld>
            <a:endParaRPr lang="en-GB" dirty="0"/>
          </a:p>
        </p:txBody>
      </p:sp>
      <p:grpSp>
        <p:nvGrpSpPr>
          <p:cNvPr id="2" name="Group 1"/>
          <p:cNvGrpSpPr/>
          <p:nvPr/>
        </p:nvGrpSpPr>
        <p:grpSpPr>
          <a:xfrm>
            <a:off x="-19017" y="151806"/>
            <a:ext cx="9180548" cy="486918"/>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059582"/>
            <a:ext cx="8280920" cy="2538282"/>
          </a:xfrm>
          <a:noFill/>
        </p:spPr>
        <p:txBody>
          <a:bodyPr>
            <a:normAutofit/>
          </a:bodyPr>
          <a:lstStyle/>
          <a:p>
            <a:pPr algn="ctr"/>
            <a:r>
              <a:rPr lang="en-GB" sz="7200" dirty="0" smtClean="0">
                <a:solidFill>
                  <a:schemeClr val="tx2">
                    <a:lumMod val="90000"/>
                  </a:schemeClr>
                </a:solidFill>
                <a:effectLst/>
                <a:latin typeface="Arial Black" pitchFamily="34" charset="0"/>
              </a:rPr>
              <a:t>Communication</a:t>
            </a:r>
            <a:r>
              <a:rPr lang="en-GB" sz="7200" dirty="0" smtClean="0">
                <a:solidFill>
                  <a:schemeClr val="bg2"/>
                </a:solidFill>
                <a:effectLst/>
                <a:latin typeface="Arial Black" pitchFamily="34" charset="0"/>
              </a:rPr>
              <a:t/>
            </a:r>
            <a:br>
              <a:rPr lang="en-GB" sz="7200" dirty="0" smtClean="0">
                <a:solidFill>
                  <a:schemeClr val="bg2"/>
                </a:solidFill>
                <a:effectLst/>
                <a:latin typeface="Arial Black" pitchFamily="34" charset="0"/>
              </a:rPr>
            </a:br>
            <a:endParaRPr lang="en-GB" sz="7200" dirty="0">
              <a:solidFill>
                <a:schemeClr val="bg2"/>
              </a:solidFill>
              <a:effectLst/>
              <a:latin typeface="Arial Black"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4" y="4162107"/>
            <a:ext cx="1042987" cy="956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Footer Placeholder 3"/>
          <p:cNvSpPr>
            <a:spLocks noGrp="1"/>
          </p:cNvSpPr>
          <p:nvPr>
            <p:ph type="ftr" sz="quarter" idx="11"/>
          </p:nvPr>
        </p:nvSpPr>
        <p:spPr/>
        <p:txBody>
          <a:bodyPr/>
          <a:lstStyle/>
          <a:p>
            <a:r>
              <a:rPr lang="en-GB" sz="800" dirty="0" smtClean="0">
                <a:latin typeface="Arial Narrow" panose="020B0606020202030204" pitchFamily="34" charset="0"/>
              </a:rPr>
              <a:t>C:\Users\Ian\Desktop\All Reps Induction Resources\Day Four</a:t>
            </a:r>
            <a:endParaRPr lang="en-GB" sz="800" dirty="0">
              <a:latin typeface="Arial Narrow" panose="020B0606020202030204" pitchFamily="34" charset="0"/>
            </a:endParaRPr>
          </a:p>
        </p:txBody>
      </p:sp>
    </p:spTree>
    <p:extLst>
      <p:ext uri="{BB962C8B-B14F-4D97-AF65-F5344CB8AC3E}">
        <p14:creationId xmlns:p14="http://schemas.microsoft.com/office/powerpoint/2010/main" val="1667910669"/>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9193"/>
            <a:ext cx="9144000" cy="1196752"/>
          </a:xfrm>
        </p:spPr>
        <p:txBody>
          <a:bodyPr>
            <a:normAutofit/>
          </a:bodyPr>
          <a:lstStyle/>
          <a:p>
            <a:r>
              <a:rPr lang="en-GB" b="1" dirty="0" smtClean="0">
                <a:latin typeface="Arial" pitchFamily="34" charset="0"/>
                <a:cs typeface="Arial" pitchFamily="34" charset="0"/>
              </a:rPr>
              <a:t>  Communication Methods</a:t>
            </a:r>
            <a:endParaRPr lang="en-GB" b="1" dirty="0"/>
          </a:p>
        </p:txBody>
      </p:sp>
      <p:sp>
        <p:nvSpPr>
          <p:cNvPr id="3" name="Text Placeholder 2"/>
          <p:cNvSpPr>
            <a:spLocks noGrp="1"/>
          </p:cNvSpPr>
          <p:nvPr>
            <p:ph type="body" idx="1"/>
          </p:nvPr>
        </p:nvSpPr>
        <p:spPr>
          <a:xfrm>
            <a:off x="395536" y="1059582"/>
            <a:ext cx="4040188" cy="494514"/>
          </a:xfrm>
        </p:spPr>
        <p:txBody>
          <a:bodyPr/>
          <a:lstStyle/>
          <a:p>
            <a:pPr algn="ctr"/>
            <a:r>
              <a:rPr lang="en-GB" u="sng" dirty="0" smtClean="0">
                <a:latin typeface="Arial" pitchFamily="34" charset="0"/>
                <a:cs typeface="Arial" pitchFamily="34" charset="0"/>
              </a:rPr>
              <a:t>Verbal</a:t>
            </a:r>
            <a:endParaRPr lang="en-GB" u="sng" dirty="0">
              <a:latin typeface="Arial" pitchFamily="34" charset="0"/>
              <a:cs typeface="Arial" pitchFamily="34" charset="0"/>
            </a:endParaRPr>
          </a:p>
        </p:txBody>
      </p:sp>
      <p:sp>
        <p:nvSpPr>
          <p:cNvPr id="4" name="Text Placeholder 3"/>
          <p:cNvSpPr>
            <a:spLocks noGrp="1"/>
          </p:cNvSpPr>
          <p:nvPr>
            <p:ph type="body" sz="half" idx="3"/>
          </p:nvPr>
        </p:nvSpPr>
        <p:spPr>
          <a:xfrm>
            <a:off x="4364087" y="1131590"/>
            <a:ext cx="4041775" cy="491132"/>
          </a:xfrm>
        </p:spPr>
        <p:txBody>
          <a:bodyPr/>
          <a:lstStyle/>
          <a:p>
            <a:pPr algn="ctr"/>
            <a:r>
              <a:rPr lang="en-GB" u="sng" dirty="0" smtClean="0">
                <a:latin typeface="Arial" pitchFamily="34" charset="0"/>
                <a:cs typeface="Arial" pitchFamily="34" charset="0"/>
              </a:rPr>
              <a:t>Non Verbal</a:t>
            </a:r>
            <a:endParaRPr lang="en-GB" u="sng" dirty="0">
              <a:latin typeface="Arial" pitchFamily="34" charset="0"/>
              <a:cs typeface="Arial" pitchFamily="34" charset="0"/>
            </a:endParaRPr>
          </a:p>
        </p:txBody>
      </p:sp>
      <p:sp>
        <p:nvSpPr>
          <p:cNvPr id="5" name="Content Placeholder 4"/>
          <p:cNvSpPr>
            <a:spLocks noGrp="1"/>
          </p:cNvSpPr>
          <p:nvPr>
            <p:ph sz="quarter" idx="2"/>
          </p:nvPr>
        </p:nvSpPr>
        <p:spPr/>
        <p:txBody>
          <a:bodyPr>
            <a:normAutofit fontScale="92500" lnSpcReduction="10000"/>
          </a:bodyPr>
          <a:lstStyle/>
          <a:p>
            <a:pPr>
              <a:lnSpc>
                <a:spcPct val="110000"/>
              </a:lnSpc>
              <a:buClr>
                <a:schemeClr val="tx2"/>
              </a:buClr>
              <a:buBlip>
                <a:blip r:embed="rId2"/>
              </a:buBlip>
            </a:pPr>
            <a:r>
              <a:rPr lang="en-GB" b="1" dirty="0" smtClean="0">
                <a:solidFill>
                  <a:schemeClr val="tx2"/>
                </a:solidFill>
                <a:latin typeface="Arial" pitchFamily="34" charset="0"/>
                <a:cs typeface="Arial" pitchFamily="34" charset="0"/>
              </a:rPr>
              <a:t>Telephone.</a:t>
            </a:r>
          </a:p>
          <a:p>
            <a:pPr>
              <a:lnSpc>
                <a:spcPct val="110000"/>
              </a:lnSpc>
              <a:buClr>
                <a:schemeClr val="tx2"/>
              </a:buClr>
              <a:buBlip>
                <a:blip r:embed="rId2"/>
              </a:buBlip>
            </a:pPr>
            <a:r>
              <a:rPr lang="en-GB" b="1" dirty="0" smtClean="0">
                <a:solidFill>
                  <a:schemeClr val="tx2"/>
                </a:solidFill>
                <a:latin typeface="Arial" pitchFamily="34" charset="0"/>
                <a:cs typeface="Arial" pitchFamily="34" charset="0"/>
              </a:rPr>
              <a:t>Face to Face Conversation.</a:t>
            </a:r>
          </a:p>
          <a:p>
            <a:pPr>
              <a:lnSpc>
                <a:spcPct val="110000"/>
              </a:lnSpc>
              <a:buClr>
                <a:schemeClr val="tx2"/>
              </a:buClr>
              <a:buBlip>
                <a:blip r:embed="rId2"/>
              </a:buBlip>
            </a:pPr>
            <a:r>
              <a:rPr lang="en-GB" b="1" dirty="0" smtClean="0">
                <a:solidFill>
                  <a:schemeClr val="tx2"/>
                </a:solidFill>
                <a:latin typeface="Arial" pitchFamily="34" charset="0"/>
                <a:cs typeface="Arial" pitchFamily="34" charset="0"/>
              </a:rPr>
              <a:t>Video Conferencing.</a:t>
            </a:r>
          </a:p>
          <a:p>
            <a:pPr>
              <a:lnSpc>
                <a:spcPct val="110000"/>
              </a:lnSpc>
              <a:buClr>
                <a:schemeClr val="tx2"/>
              </a:buClr>
              <a:buBlip>
                <a:blip r:embed="rId2"/>
              </a:buBlip>
            </a:pPr>
            <a:r>
              <a:rPr lang="en-GB" b="1" dirty="0" smtClean="0">
                <a:solidFill>
                  <a:schemeClr val="tx2"/>
                </a:solidFill>
                <a:latin typeface="Arial" pitchFamily="34" charset="0"/>
                <a:cs typeface="Arial" pitchFamily="34" charset="0"/>
              </a:rPr>
              <a:t>Skype/Facetime</a:t>
            </a:r>
          </a:p>
          <a:p>
            <a:pPr>
              <a:lnSpc>
                <a:spcPct val="110000"/>
              </a:lnSpc>
              <a:buClr>
                <a:schemeClr val="tx2"/>
              </a:buClr>
              <a:buBlip>
                <a:blip r:embed="rId2"/>
              </a:buBlip>
            </a:pPr>
            <a:r>
              <a:rPr lang="en-GB" b="1" dirty="0" smtClean="0">
                <a:solidFill>
                  <a:schemeClr val="tx2"/>
                </a:solidFill>
                <a:latin typeface="Arial" pitchFamily="34" charset="0"/>
                <a:cs typeface="Arial" pitchFamily="34" charset="0"/>
              </a:rPr>
              <a:t>Internet social-networks &amp; chat rooms/Blogs</a:t>
            </a:r>
          </a:p>
          <a:p>
            <a:pPr>
              <a:lnSpc>
                <a:spcPct val="110000"/>
              </a:lnSpc>
              <a:buClr>
                <a:schemeClr val="tx2"/>
              </a:buClr>
              <a:buBlip>
                <a:blip r:embed="rId2"/>
              </a:buBlip>
            </a:pPr>
            <a:r>
              <a:rPr lang="en-GB" b="1" dirty="0" smtClean="0">
                <a:solidFill>
                  <a:schemeClr val="tx2"/>
                </a:solidFill>
                <a:latin typeface="Arial" pitchFamily="34" charset="0"/>
                <a:cs typeface="Arial" pitchFamily="34" charset="0"/>
              </a:rPr>
              <a:t>Speeches.</a:t>
            </a:r>
          </a:p>
          <a:p>
            <a:pPr>
              <a:lnSpc>
                <a:spcPct val="110000"/>
              </a:lnSpc>
              <a:buClr>
                <a:schemeClr val="tx2"/>
              </a:buClr>
              <a:buBlip>
                <a:blip r:embed="rId2"/>
              </a:buBlip>
            </a:pPr>
            <a:r>
              <a:rPr lang="en-GB" b="1" dirty="0" smtClean="0">
                <a:solidFill>
                  <a:schemeClr val="tx2"/>
                </a:solidFill>
                <a:latin typeface="Arial" pitchFamily="34" charset="0"/>
                <a:cs typeface="Arial" pitchFamily="34" charset="0"/>
              </a:rPr>
              <a:t>Lectures.</a:t>
            </a:r>
            <a:endParaRPr lang="en-GB" b="1" dirty="0">
              <a:solidFill>
                <a:schemeClr val="tx2"/>
              </a:solidFill>
              <a:latin typeface="Arial" pitchFamily="34" charset="0"/>
              <a:cs typeface="Arial" pitchFamily="34" charset="0"/>
            </a:endParaRPr>
          </a:p>
        </p:txBody>
      </p:sp>
      <p:sp>
        <p:nvSpPr>
          <p:cNvPr id="6" name="Content Placeholder 5"/>
          <p:cNvSpPr>
            <a:spLocks noGrp="1"/>
          </p:cNvSpPr>
          <p:nvPr>
            <p:ph sz="quarter" idx="4"/>
          </p:nvPr>
        </p:nvSpPr>
        <p:spPr>
          <a:xfrm>
            <a:off x="4427984" y="1779662"/>
            <a:ext cx="4499372" cy="3168352"/>
          </a:xfrm>
        </p:spPr>
        <p:txBody>
          <a:bodyPr>
            <a:noAutofit/>
          </a:bodyPr>
          <a:lstStyle/>
          <a:p>
            <a:pPr>
              <a:buClr>
                <a:schemeClr val="tx2"/>
              </a:buClr>
              <a:buBlip>
                <a:blip r:embed="rId2"/>
              </a:buBlip>
            </a:pPr>
            <a:r>
              <a:rPr lang="en-GB" sz="2000" b="1" dirty="0" smtClean="0">
                <a:solidFill>
                  <a:schemeClr val="tx2"/>
                </a:solidFill>
                <a:latin typeface="Arial" pitchFamily="34" charset="0"/>
                <a:cs typeface="Arial" pitchFamily="34" charset="0"/>
              </a:rPr>
              <a:t>Letters.</a:t>
            </a:r>
          </a:p>
          <a:p>
            <a:pPr>
              <a:buClr>
                <a:schemeClr val="tx2"/>
              </a:buClr>
              <a:buBlip>
                <a:blip r:embed="rId2"/>
              </a:buBlip>
            </a:pPr>
            <a:r>
              <a:rPr lang="en-GB" sz="2000" b="1" dirty="0" smtClean="0">
                <a:solidFill>
                  <a:schemeClr val="tx2"/>
                </a:solidFill>
                <a:latin typeface="Arial" pitchFamily="34" charset="0"/>
                <a:cs typeface="Arial" pitchFamily="34" charset="0"/>
              </a:rPr>
              <a:t>E mails.</a:t>
            </a:r>
          </a:p>
          <a:p>
            <a:pPr>
              <a:buClr>
                <a:schemeClr val="tx2"/>
              </a:buClr>
              <a:buBlip>
                <a:blip r:embed="rId2"/>
              </a:buBlip>
            </a:pPr>
            <a:r>
              <a:rPr lang="en-GB" sz="2000" b="1" dirty="0" smtClean="0">
                <a:solidFill>
                  <a:schemeClr val="tx2"/>
                </a:solidFill>
                <a:latin typeface="Arial" pitchFamily="34" charset="0"/>
                <a:cs typeface="Arial" pitchFamily="34" charset="0"/>
              </a:rPr>
              <a:t>Reports.</a:t>
            </a:r>
          </a:p>
          <a:p>
            <a:pPr>
              <a:buClr>
                <a:schemeClr val="tx2"/>
              </a:buClr>
              <a:buBlip>
                <a:blip r:embed="rId2"/>
              </a:buBlip>
            </a:pPr>
            <a:r>
              <a:rPr lang="en-GB" sz="2000" b="1" dirty="0" smtClean="0">
                <a:solidFill>
                  <a:schemeClr val="tx2"/>
                </a:solidFill>
                <a:latin typeface="Arial" pitchFamily="34" charset="0"/>
                <a:cs typeface="Arial" pitchFamily="34" charset="0"/>
              </a:rPr>
              <a:t>Handouts.</a:t>
            </a:r>
          </a:p>
          <a:p>
            <a:pPr>
              <a:buClr>
                <a:schemeClr val="tx2"/>
              </a:buClr>
              <a:buBlip>
                <a:blip r:embed="rId2"/>
              </a:buBlip>
            </a:pPr>
            <a:r>
              <a:rPr lang="en-GB" sz="2000" b="1" dirty="0" smtClean="0">
                <a:solidFill>
                  <a:schemeClr val="tx2"/>
                </a:solidFill>
                <a:latin typeface="Arial" pitchFamily="34" charset="0"/>
                <a:cs typeface="Arial" pitchFamily="34" charset="0"/>
              </a:rPr>
              <a:t>Body Language.</a:t>
            </a:r>
          </a:p>
          <a:p>
            <a:pPr>
              <a:buClr>
                <a:schemeClr val="tx2"/>
              </a:buClr>
              <a:buBlip>
                <a:blip r:embed="rId2"/>
              </a:buBlip>
            </a:pPr>
            <a:r>
              <a:rPr lang="en-GB" sz="2000" b="1" dirty="0" smtClean="0">
                <a:solidFill>
                  <a:schemeClr val="tx2"/>
                </a:solidFill>
                <a:latin typeface="Arial" pitchFamily="34" charset="0"/>
                <a:cs typeface="Arial" pitchFamily="34" charset="0"/>
              </a:rPr>
              <a:t>Visual Images.</a:t>
            </a:r>
          </a:p>
          <a:p>
            <a:pPr>
              <a:buClr>
                <a:schemeClr val="tx2"/>
              </a:buClr>
              <a:buBlip>
                <a:blip r:embed="rId2"/>
              </a:buBlip>
            </a:pPr>
            <a:r>
              <a:rPr lang="en-GB" sz="2000" b="1" dirty="0" smtClean="0">
                <a:solidFill>
                  <a:schemeClr val="tx2"/>
                </a:solidFill>
                <a:latin typeface="Arial" pitchFamily="34" charset="0"/>
                <a:cs typeface="Arial" pitchFamily="34" charset="0"/>
              </a:rPr>
              <a:t>Other Social Media.</a:t>
            </a:r>
          </a:p>
          <a:p>
            <a:pPr marL="0" indent="0">
              <a:lnSpc>
                <a:spcPct val="150000"/>
              </a:lnSpc>
              <a:buClr>
                <a:schemeClr val="tx2"/>
              </a:buClr>
              <a:buNone/>
            </a:pPr>
            <a:endParaRPr lang="en-GB" sz="2000" b="1" dirty="0" smtClean="0">
              <a:solidFill>
                <a:schemeClr val="tx2"/>
              </a:solidFill>
              <a:latin typeface="Arial" pitchFamily="34" charset="0"/>
              <a:cs typeface="Arial" pitchFamily="34" charset="0"/>
            </a:endParaRPr>
          </a:p>
          <a:p>
            <a:pPr marL="0" indent="0">
              <a:buNone/>
            </a:pPr>
            <a:endParaRPr lang="en-GB" sz="2000" b="1" dirty="0" smtClean="0">
              <a:solidFill>
                <a:schemeClr val="tx2"/>
              </a:solidFill>
              <a:latin typeface="Arial" pitchFamily="34" charset="0"/>
              <a:cs typeface="Arial" pitchFamily="34" charset="0"/>
            </a:endParaRPr>
          </a:p>
          <a:p>
            <a:endParaRPr lang="en-GB" sz="2000" b="1" dirty="0" smtClean="0">
              <a:solidFill>
                <a:schemeClr val="tx2"/>
              </a:solidFill>
              <a:latin typeface="Arial" pitchFamily="34" charset="0"/>
              <a:cs typeface="Arial" pitchFamily="34" charset="0"/>
            </a:endParaRPr>
          </a:p>
          <a:p>
            <a:endParaRPr lang="en-GB" sz="2000" b="1" dirty="0">
              <a:solidFill>
                <a:schemeClr val="tx2"/>
              </a:solidFill>
              <a:latin typeface="Arial" pitchFamily="34" charset="0"/>
              <a:cs typeface="Arial" pitchFamily="34" charset="0"/>
            </a:endParaRPr>
          </a:p>
        </p:txBody>
      </p:sp>
      <p:pic>
        <p:nvPicPr>
          <p:cNvPr id="92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84369" y="519523"/>
            <a:ext cx="1042987" cy="956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Footer Placeholder 6"/>
          <p:cNvSpPr>
            <a:spLocks noGrp="1"/>
          </p:cNvSpPr>
          <p:nvPr>
            <p:ph type="ftr" sz="quarter" idx="11"/>
          </p:nvPr>
        </p:nvSpPr>
        <p:spPr/>
        <p:txBody>
          <a:bodyPr/>
          <a:lstStyle/>
          <a:p>
            <a:pPr lvl="0"/>
            <a:r>
              <a:rPr lang="en-GB" sz="800" dirty="0">
                <a:solidFill>
                  <a:srgbClr val="04617B">
                    <a:shade val="90000"/>
                  </a:srgbClr>
                </a:solidFill>
                <a:latin typeface="Arial Narrow" panose="020B0606020202030204" pitchFamily="34" charset="0"/>
              </a:rPr>
              <a:t>C</a:t>
            </a:r>
            <a:r>
              <a:rPr lang="en-GB" dirty="0">
                <a:solidFill>
                  <a:srgbClr val="04617B">
                    <a:shade val="90000"/>
                  </a:srgbClr>
                </a:solidFill>
                <a:latin typeface="Arial Narrow" panose="020B0606020202030204" pitchFamily="34" charset="0"/>
              </a:rPr>
              <a:t>:/</a:t>
            </a:r>
            <a:r>
              <a:rPr lang="en-GB" sz="800" dirty="0">
                <a:solidFill>
                  <a:srgbClr val="04617B">
                    <a:shade val="90000"/>
                  </a:srgbClr>
                </a:solidFill>
                <a:latin typeface="Arial Narrow" panose="020B0606020202030204" pitchFamily="34" charset="0"/>
              </a:rPr>
              <a:t>Users\Ian\Desktop\All Reps Induction Resources\Day Four</a:t>
            </a:r>
            <a:endParaRPr lang="en-GB" sz="800" dirty="0">
              <a:solidFill>
                <a:srgbClr val="04617B">
                  <a:shade val="90000"/>
                </a:srgbClr>
              </a:solidFill>
              <a:latin typeface="Arial Narrow" panose="020B0606020202030204"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27644"/>
            <a:ext cx="9071371" cy="857250"/>
          </a:xfrm>
        </p:spPr>
        <p:txBody>
          <a:bodyPr>
            <a:normAutofit/>
          </a:bodyPr>
          <a:lstStyle/>
          <a:p>
            <a:r>
              <a:rPr lang="en-GB" b="1" dirty="0" smtClean="0">
                <a:latin typeface="Arial" pitchFamily="34" charset="0"/>
                <a:cs typeface="Arial" pitchFamily="34" charset="0"/>
              </a:rPr>
              <a:t> Communication  Methods</a:t>
            </a:r>
            <a:endParaRPr lang="en-GB" dirty="0"/>
          </a:p>
        </p:txBody>
      </p:sp>
      <p:sp>
        <p:nvSpPr>
          <p:cNvPr id="3" name="Text Placeholder 2"/>
          <p:cNvSpPr>
            <a:spLocks noGrp="1"/>
          </p:cNvSpPr>
          <p:nvPr>
            <p:ph type="body" idx="1"/>
          </p:nvPr>
        </p:nvSpPr>
        <p:spPr>
          <a:xfrm>
            <a:off x="467544" y="1059582"/>
            <a:ext cx="4040188" cy="494514"/>
          </a:xfrm>
        </p:spPr>
        <p:txBody>
          <a:bodyPr/>
          <a:lstStyle/>
          <a:p>
            <a:pPr algn="ctr"/>
            <a:r>
              <a:rPr lang="en-GB" u="sng" dirty="0" smtClean="0">
                <a:solidFill>
                  <a:srgbClr val="F47C18"/>
                </a:solidFill>
                <a:latin typeface="Arial" pitchFamily="34" charset="0"/>
                <a:cs typeface="Arial" pitchFamily="34" charset="0"/>
              </a:rPr>
              <a:t>Verbal</a:t>
            </a:r>
          </a:p>
          <a:p>
            <a:pPr algn="ctr"/>
            <a:endParaRPr lang="en-GB" dirty="0"/>
          </a:p>
        </p:txBody>
      </p:sp>
      <p:sp>
        <p:nvSpPr>
          <p:cNvPr id="4" name="Text Placeholder 3"/>
          <p:cNvSpPr>
            <a:spLocks noGrp="1"/>
          </p:cNvSpPr>
          <p:nvPr>
            <p:ph type="body" sz="half" idx="3"/>
          </p:nvPr>
        </p:nvSpPr>
        <p:spPr>
          <a:xfrm>
            <a:off x="4572000" y="1176022"/>
            <a:ext cx="4041775" cy="491132"/>
          </a:xfrm>
        </p:spPr>
        <p:txBody>
          <a:bodyPr/>
          <a:lstStyle/>
          <a:p>
            <a:pPr algn="ctr"/>
            <a:r>
              <a:rPr lang="en-GB" u="sng" dirty="0" smtClean="0">
                <a:solidFill>
                  <a:srgbClr val="F47C18"/>
                </a:solidFill>
                <a:latin typeface="Arial" pitchFamily="34" charset="0"/>
                <a:cs typeface="Arial" pitchFamily="34" charset="0"/>
              </a:rPr>
              <a:t>Non Verbal</a:t>
            </a:r>
          </a:p>
          <a:p>
            <a:pPr algn="ctr"/>
            <a:endParaRPr lang="en-GB" dirty="0"/>
          </a:p>
        </p:txBody>
      </p:sp>
      <p:sp>
        <p:nvSpPr>
          <p:cNvPr id="5" name="Content Placeholder 4"/>
          <p:cNvSpPr>
            <a:spLocks noGrp="1"/>
          </p:cNvSpPr>
          <p:nvPr>
            <p:ph sz="quarter" idx="2"/>
          </p:nvPr>
        </p:nvSpPr>
        <p:spPr/>
        <p:txBody>
          <a:bodyPr>
            <a:normAutofit fontScale="85000" lnSpcReduction="20000"/>
          </a:bodyPr>
          <a:lstStyle/>
          <a:p>
            <a:pPr algn="ctr">
              <a:buNone/>
            </a:pPr>
            <a:r>
              <a:rPr lang="en-GB" b="1" u="sng" dirty="0" smtClean="0">
                <a:solidFill>
                  <a:schemeClr val="tx2"/>
                </a:solidFill>
                <a:latin typeface="Arial" pitchFamily="34" charset="0"/>
                <a:cs typeface="Arial" pitchFamily="34" charset="0"/>
              </a:rPr>
              <a:t>Strengths</a:t>
            </a:r>
          </a:p>
          <a:p>
            <a:pPr>
              <a:lnSpc>
                <a:spcPct val="150000"/>
              </a:lnSpc>
              <a:buClr>
                <a:schemeClr val="tx2"/>
              </a:buClr>
              <a:buBlip>
                <a:blip r:embed="rId2"/>
              </a:buBlip>
            </a:pPr>
            <a:r>
              <a:rPr lang="en-GB" b="1" dirty="0" smtClean="0">
                <a:solidFill>
                  <a:schemeClr val="tx2"/>
                </a:solidFill>
                <a:latin typeface="Arial" pitchFamily="34" charset="0"/>
                <a:cs typeface="Arial" pitchFamily="34" charset="0"/>
              </a:rPr>
              <a:t>The role of body language.</a:t>
            </a:r>
          </a:p>
          <a:p>
            <a:pPr>
              <a:lnSpc>
                <a:spcPct val="150000"/>
              </a:lnSpc>
              <a:buClr>
                <a:schemeClr val="tx2"/>
              </a:buClr>
              <a:buBlip>
                <a:blip r:embed="rId2"/>
              </a:buBlip>
            </a:pPr>
            <a:r>
              <a:rPr lang="en-GB" b="1" dirty="0" smtClean="0">
                <a:solidFill>
                  <a:schemeClr val="tx2"/>
                </a:solidFill>
                <a:latin typeface="Arial" pitchFamily="34" charset="0"/>
                <a:cs typeface="Arial" pitchFamily="34" charset="0"/>
              </a:rPr>
              <a:t>Can convey feelings.</a:t>
            </a:r>
          </a:p>
          <a:p>
            <a:pPr>
              <a:lnSpc>
                <a:spcPct val="150000"/>
              </a:lnSpc>
              <a:buClr>
                <a:schemeClr val="tx2"/>
              </a:buClr>
              <a:buBlip>
                <a:blip r:embed="rId2"/>
              </a:buBlip>
            </a:pPr>
            <a:r>
              <a:rPr lang="en-GB" b="1" dirty="0" smtClean="0">
                <a:solidFill>
                  <a:schemeClr val="tx2"/>
                </a:solidFill>
                <a:latin typeface="Arial" pitchFamily="34" charset="0"/>
                <a:cs typeface="Arial" pitchFamily="34" charset="0"/>
              </a:rPr>
              <a:t>Voice inflections emphasise.</a:t>
            </a:r>
          </a:p>
          <a:p>
            <a:pPr algn="ctr">
              <a:lnSpc>
                <a:spcPct val="150000"/>
              </a:lnSpc>
              <a:buClr>
                <a:schemeClr val="tx2"/>
              </a:buClr>
              <a:buNone/>
            </a:pPr>
            <a:r>
              <a:rPr lang="en-GB" b="1" u="sng" dirty="0" smtClean="0">
                <a:solidFill>
                  <a:schemeClr val="tx2"/>
                </a:solidFill>
                <a:latin typeface="Arial" pitchFamily="34" charset="0"/>
              </a:rPr>
              <a:t>Weaknesses</a:t>
            </a:r>
          </a:p>
          <a:p>
            <a:pPr>
              <a:lnSpc>
                <a:spcPct val="150000"/>
              </a:lnSpc>
              <a:buClr>
                <a:schemeClr val="tx2"/>
              </a:buClr>
              <a:buBlip>
                <a:blip r:embed="rId2"/>
              </a:buBlip>
            </a:pPr>
            <a:r>
              <a:rPr lang="en-GB" b="1" dirty="0" smtClean="0">
                <a:solidFill>
                  <a:schemeClr val="tx2"/>
                </a:solidFill>
                <a:latin typeface="Arial" pitchFamily="34" charset="0"/>
                <a:cs typeface="Arial" pitchFamily="34" charset="0"/>
              </a:rPr>
              <a:t>Cannot give long list of memorable details.</a:t>
            </a:r>
          </a:p>
          <a:p>
            <a:pPr>
              <a:lnSpc>
                <a:spcPct val="150000"/>
              </a:lnSpc>
              <a:buClr>
                <a:schemeClr val="tx2"/>
              </a:buClr>
              <a:buNone/>
            </a:pPr>
            <a:endParaRPr lang="en-GB" b="1" dirty="0" smtClean="0">
              <a:solidFill>
                <a:schemeClr val="tx2"/>
              </a:solidFill>
              <a:latin typeface="Arial" pitchFamily="34" charset="0"/>
              <a:cs typeface="Arial" pitchFamily="34" charset="0"/>
            </a:endParaRPr>
          </a:p>
        </p:txBody>
      </p:sp>
      <p:sp>
        <p:nvSpPr>
          <p:cNvPr id="6" name="Content Placeholder 5"/>
          <p:cNvSpPr>
            <a:spLocks noGrp="1"/>
          </p:cNvSpPr>
          <p:nvPr>
            <p:ph sz="quarter" idx="4"/>
          </p:nvPr>
        </p:nvSpPr>
        <p:spPr/>
        <p:txBody>
          <a:bodyPr>
            <a:normAutofit fontScale="92500" lnSpcReduction="20000"/>
          </a:bodyPr>
          <a:lstStyle/>
          <a:p>
            <a:pPr algn="ctr">
              <a:buNone/>
            </a:pPr>
            <a:r>
              <a:rPr lang="en-GB" b="1" u="sng" dirty="0" smtClean="0">
                <a:solidFill>
                  <a:schemeClr val="tx2"/>
                </a:solidFill>
                <a:latin typeface="Arial" pitchFamily="34" charset="0"/>
              </a:rPr>
              <a:t>Strengths</a:t>
            </a:r>
          </a:p>
          <a:p>
            <a:pPr>
              <a:buClr>
                <a:schemeClr val="tx2"/>
              </a:buClr>
              <a:buBlip>
                <a:blip r:embed="rId2"/>
              </a:buBlip>
            </a:pPr>
            <a:r>
              <a:rPr lang="en-GB" b="1" dirty="0" smtClean="0">
                <a:solidFill>
                  <a:schemeClr val="tx2"/>
                </a:solidFill>
                <a:latin typeface="Arial" pitchFamily="34" charset="0"/>
              </a:rPr>
              <a:t>Written material is proof of communication?</a:t>
            </a:r>
          </a:p>
          <a:p>
            <a:pPr>
              <a:buClr>
                <a:schemeClr val="tx2"/>
              </a:buClr>
              <a:buBlip>
                <a:blip r:embed="rId2"/>
              </a:buBlip>
            </a:pPr>
            <a:r>
              <a:rPr lang="en-GB" b="1" dirty="0" smtClean="0">
                <a:solidFill>
                  <a:schemeClr val="tx2"/>
                </a:solidFill>
                <a:latin typeface="Arial" pitchFamily="34" charset="0"/>
              </a:rPr>
              <a:t>Written material perceived as authoritative &amp; tangible.</a:t>
            </a:r>
          </a:p>
          <a:p>
            <a:pPr algn="ctr">
              <a:buNone/>
            </a:pPr>
            <a:endParaRPr lang="en-GB" b="1" u="sng" dirty="0" smtClean="0">
              <a:solidFill>
                <a:schemeClr val="tx2"/>
              </a:solidFill>
              <a:latin typeface="Arial" pitchFamily="34" charset="0"/>
            </a:endParaRPr>
          </a:p>
          <a:p>
            <a:pPr algn="ctr">
              <a:buNone/>
            </a:pPr>
            <a:r>
              <a:rPr lang="en-GB" b="1" u="sng" dirty="0" smtClean="0">
                <a:solidFill>
                  <a:schemeClr val="tx2"/>
                </a:solidFill>
                <a:latin typeface="Arial" pitchFamily="34" charset="0"/>
              </a:rPr>
              <a:t>Weaknesses</a:t>
            </a:r>
          </a:p>
          <a:p>
            <a:pPr>
              <a:buClr>
                <a:schemeClr val="tx2"/>
              </a:buClr>
              <a:buBlip>
                <a:blip r:embed="rId2"/>
              </a:buBlip>
            </a:pPr>
            <a:r>
              <a:rPr lang="en-GB" b="1" dirty="0" smtClean="0">
                <a:solidFill>
                  <a:schemeClr val="tx2"/>
                </a:solidFill>
                <a:latin typeface="Arial" pitchFamily="34" charset="0"/>
              </a:rPr>
              <a:t>Does not convey feelings, thoughts, emphasis or expression/inflection. </a:t>
            </a:r>
          </a:p>
          <a:p>
            <a:pPr>
              <a:buNone/>
            </a:pPr>
            <a:endParaRPr lang="en-GB" b="1" u="sng" dirty="0" smtClean="0">
              <a:solidFill>
                <a:schemeClr val="tx2"/>
              </a:solidFill>
              <a:latin typeface="Arial" pitchFamily="34" charset="0"/>
            </a:endParaRPr>
          </a:p>
          <a:p>
            <a:pPr>
              <a:buClr>
                <a:schemeClr val="tx2"/>
              </a:buClr>
              <a:buFont typeface="Wingdings" pitchFamily="2" charset="2"/>
              <a:buChar char="v"/>
            </a:pPr>
            <a:endParaRPr lang="en-GB" b="1" dirty="0">
              <a:solidFill>
                <a:schemeClr val="tx2"/>
              </a:solidFill>
              <a:latin typeface="Arial" pitchFamily="34" charset="0"/>
            </a:endParaRPr>
          </a:p>
        </p:txBody>
      </p:sp>
      <p:pic>
        <p:nvPicPr>
          <p:cNvPr id="1024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28384" y="465516"/>
            <a:ext cx="1042987" cy="956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Footer Placeholder 6"/>
          <p:cNvSpPr>
            <a:spLocks noGrp="1"/>
          </p:cNvSpPr>
          <p:nvPr>
            <p:ph type="ftr" sz="quarter" idx="11"/>
          </p:nvPr>
        </p:nvSpPr>
        <p:spPr/>
        <p:txBody>
          <a:bodyPr/>
          <a:lstStyle/>
          <a:p>
            <a:pPr lvl="0"/>
            <a:r>
              <a:rPr lang="en-GB" sz="800" dirty="0">
                <a:solidFill>
                  <a:srgbClr val="04617B">
                    <a:shade val="90000"/>
                  </a:srgbClr>
                </a:solidFill>
                <a:latin typeface="Arial Narrow" panose="020B0606020202030204" pitchFamily="34" charset="0"/>
              </a:rPr>
              <a:t>C</a:t>
            </a:r>
            <a:r>
              <a:rPr lang="en-GB" dirty="0">
                <a:solidFill>
                  <a:srgbClr val="04617B">
                    <a:shade val="90000"/>
                  </a:srgbClr>
                </a:solidFill>
                <a:latin typeface="Arial Narrow" panose="020B0606020202030204" pitchFamily="34" charset="0"/>
              </a:rPr>
              <a:t>:/</a:t>
            </a:r>
            <a:r>
              <a:rPr lang="en-GB" sz="800" dirty="0">
                <a:solidFill>
                  <a:srgbClr val="04617B">
                    <a:shade val="90000"/>
                  </a:srgbClr>
                </a:solidFill>
                <a:latin typeface="Arial Narrow" panose="020B0606020202030204" pitchFamily="34" charset="0"/>
              </a:rPr>
              <a:t>Users\Ian\Desktop\All Reps Induction Resources\Day Four</a:t>
            </a:r>
            <a:endParaRPr lang="en-GB" sz="800" dirty="0">
              <a:solidFill>
                <a:srgbClr val="04617B">
                  <a:shade val="90000"/>
                </a:srgbClr>
              </a:solidFill>
              <a:latin typeface="Arial Narrow" panose="020B0606020202030204"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0"/>
            <a:ext cx="8229600" cy="857250"/>
          </a:xfrm>
        </p:spPr>
        <p:txBody>
          <a:bodyPr/>
          <a:lstStyle/>
          <a:p>
            <a:pPr algn="ctr"/>
            <a:r>
              <a:rPr lang="en-GB" b="1" dirty="0"/>
              <a:t>Barriers To Communication</a:t>
            </a:r>
            <a:endParaRPr lang="en-GB" dirty="0"/>
          </a:p>
        </p:txBody>
      </p:sp>
      <p:sp>
        <p:nvSpPr>
          <p:cNvPr id="3" name="Content Placeholder 2"/>
          <p:cNvSpPr>
            <a:spLocks noGrp="1"/>
          </p:cNvSpPr>
          <p:nvPr>
            <p:ph sz="half" idx="1"/>
          </p:nvPr>
        </p:nvSpPr>
        <p:spPr>
          <a:xfrm>
            <a:off x="251520" y="915566"/>
            <a:ext cx="4038600" cy="4011066"/>
          </a:xfrm>
        </p:spPr>
        <p:txBody>
          <a:bodyPr>
            <a:normAutofit fontScale="25000" lnSpcReduction="20000"/>
          </a:bodyPr>
          <a:lstStyle/>
          <a:p>
            <a:pPr marL="0" indent="0">
              <a:buClr>
                <a:schemeClr val="accent1"/>
              </a:buClr>
              <a:buNone/>
            </a:pPr>
            <a:r>
              <a:rPr lang="en-GB" sz="4200" b="1" dirty="0">
                <a:solidFill>
                  <a:schemeClr val="tx2"/>
                </a:solidFill>
                <a:latin typeface="Arial" pitchFamily="34" charset="0"/>
                <a:cs typeface="Arial" pitchFamily="34" charset="0"/>
              </a:rPr>
              <a:t>	</a:t>
            </a:r>
            <a:r>
              <a:rPr lang="en-GB" sz="5500" b="1" u="sng" dirty="0" smtClean="0">
                <a:solidFill>
                  <a:schemeClr val="tx2"/>
                </a:solidFill>
                <a:latin typeface="Arial" pitchFamily="34" charset="0"/>
                <a:cs typeface="Arial" pitchFamily="34" charset="0"/>
              </a:rPr>
              <a:t>Verbal</a:t>
            </a:r>
          </a:p>
          <a:p>
            <a:pPr>
              <a:lnSpc>
                <a:spcPct val="160000"/>
              </a:lnSpc>
              <a:buClr>
                <a:schemeClr val="accent1"/>
              </a:buClr>
              <a:buBlip>
                <a:blip r:embed="rId2"/>
              </a:buBlip>
            </a:pPr>
            <a:r>
              <a:rPr lang="en-GB" sz="8000" b="1" dirty="0" smtClean="0">
                <a:solidFill>
                  <a:schemeClr val="tx2"/>
                </a:solidFill>
                <a:latin typeface="Arial" pitchFamily="34" charset="0"/>
                <a:cs typeface="Arial" pitchFamily="34" charset="0"/>
              </a:rPr>
              <a:t>Interrogating.</a:t>
            </a:r>
          </a:p>
          <a:p>
            <a:pPr>
              <a:lnSpc>
                <a:spcPct val="160000"/>
              </a:lnSpc>
              <a:buClr>
                <a:schemeClr val="accent1"/>
              </a:buClr>
              <a:buBlip>
                <a:blip r:embed="rId2"/>
              </a:buBlip>
            </a:pPr>
            <a:r>
              <a:rPr lang="en-GB" sz="8000" b="1" dirty="0" smtClean="0">
                <a:solidFill>
                  <a:schemeClr val="tx2"/>
                </a:solidFill>
                <a:latin typeface="Arial" pitchFamily="34" charset="0"/>
                <a:cs typeface="Arial" pitchFamily="34" charset="0"/>
              </a:rPr>
              <a:t>Criticizing.</a:t>
            </a:r>
          </a:p>
          <a:p>
            <a:pPr>
              <a:lnSpc>
                <a:spcPct val="160000"/>
              </a:lnSpc>
              <a:buClr>
                <a:schemeClr val="accent1"/>
              </a:buClr>
              <a:buBlip>
                <a:blip r:embed="rId2"/>
              </a:buBlip>
            </a:pPr>
            <a:r>
              <a:rPr lang="en-GB" sz="8000" b="1" dirty="0" smtClean="0">
                <a:solidFill>
                  <a:schemeClr val="tx2"/>
                </a:solidFill>
                <a:latin typeface="Arial" pitchFamily="34" charset="0"/>
                <a:cs typeface="Arial" pitchFamily="34" charset="0"/>
              </a:rPr>
              <a:t>Blaming.</a:t>
            </a:r>
          </a:p>
          <a:p>
            <a:pPr>
              <a:lnSpc>
                <a:spcPct val="160000"/>
              </a:lnSpc>
              <a:buClr>
                <a:schemeClr val="accent1"/>
              </a:buClr>
              <a:buBlip>
                <a:blip r:embed="rId2"/>
              </a:buBlip>
            </a:pPr>
            <a:r>
              <a:rPr lang="en-GB" sz="8000" b="1" dirty="0" smtClean="0">
                <a:solidFill>
                  <a:schemeClr val="tx2"/>
                </a:solidFill>
                <a:latin typeface="Arial" pitchFamily="34" charset="0"/>
                <a:cs typeface="Arial" pitchFamily="34" charset="0"/>
              </a:rPr>
              <a:t>Shaming.</a:t>
            </a:r>
          </a:p>
          <a:p>
            <a:pPr>
              <a:lnSpc>
                <a:spcPct val="160000"/>
              </a:lnSpc>
              <a:buClr>
                <a:schemeClr val="accent1"/>
              </a:buClr>
              <a:buBlip>
                <a:blip r:embed="rId2"/>
              </a:buBlip>
            </a:pPr>
            <a:r>
              <a:rPr lang="en-GB" sz="8000" b="1" dirty="0" smtClean="0">
                <a:solidFill>
                  <a:schemeClr val="tx2"/>
                </a:solidFill>
                <a:latin typeface="Arial" pitchFamily="34" charset="0"/>
                <a:cs typeface="Arial" pitchFamily="34" charset="0"/>
              </a:rPr>
              <a:t>Moralizing.</a:t>
            </a:r>
          </a:p>
          <a:p>
            <a:pPr>
              <a:lnSpc>
                <a:spcPct val="160000"/>
              </a:lnSpc>
              <a:buClr>
                <a:schemeClr val="accent1"/>
              </a:buClr>
              <a:buBlip>
                <a:blip r:embed="rId2"/>
              </a:buBlip>
            </a:pPr>
            <a:r>
              <a:rPr lang="en-GB" sz="8000" b="1" dirty="0" smtClean="0">
                <a:solidFill>
                  <a:schemeClr val="tx2"/>
                </a:solidFill>
                <a:latin typeface="Arial" pitchFamily="34" charset="0"/>
                <a:cs typeface="Arial" pitchFamily="34" charset="0"/>
              </a:rPr>
              <a:t>Preaching.</a:t>
            </a:r>
          </a:p>
          <a:p>
            <a:pPr>
              <a:lnSpc>
                <a:spcPct val="160000"/>
              </a:lnSpc>
              <a:buClr>
                <a:schemeClr val="accent1"/>
              </a:buClr>
              <a:buBlip>
                <a:blip r:embed="rId2"/>
              </a:buBlip>
            </a:pPr>
            <a:r>
              <a:rPr lang="en-GB" sz="8000" b="1" dirty="0" smtClean="0">
                <a:solidFill>
                  <a:schemeClr val="tx2"/>
                </a:solidFill>
                <a:latin typeface="Arial" pitchFamily="34" charset="0"/>
                <a:cs typeface="Arial" pitchFamily="34" charset="0"/>
              </a:rPr>
              <a:t>Name-calling</a:t>
            </a:r>
            <a:r>
              <a:rPr lang="en-GB" sz="8000" b="1" dirty="0" smtClean="0">
                <a:solidFill>
                  <a:schemeClr val="tx2"/>
                </a:solidFill>
                <a:latin typeface="Arial" pitchFamily="34" charset="0"/>
                <a:cs typeface="Arial" pitchFamily="34" charset="0"/>
              </a:rPr>
              <a:t>.</a:t>
            </a:r>
          </a:p>
        </p:txBody>
      </p:sp>
      <p:sp>
        <p:nvSpPr>
          <p:cNvPr id="4" name="Content Placeholder 3"/>
          <p:cNvSpPr>
            <a:spLocks noGrp="1"/>
          </p:cNvSpPr>
          <p:nvPr>
            <p:ph sz="half" idx="2"/>
          </p:nvPr>
        </p:nvSpPr>
        <p:spPr>
          <a:xfrm>
            <a:off x="4499992" y="843558"/>
            <a:ext cx="4038600" cy="4029240"/>
          </a:xfrm>
        </p:spPr>
        <p:txBody>
          <a:bodyPr>
            <a:normAutofit fontScale="25000" lnSpcReduction="20000"/>
          </a:bodyPr>
          <a:lstStyle/>
          <a:p>
            <a:pPr marL="0" indent="0">
              <a:buNone/>
            </a:pPr>
            <a:r>
              <a:rPr lang="en-GB" sz="4200" b="1" dirty="0" smtClean="0">
                <a:solidFill>
                  <a:schemeClr val="tx2"/>
                </a:solidFill>
                <a:latin typeface="Arial" pitchFamily="34" charset="0"/>
              </a:rPr>
              <a:t>	</a:t>
            </a:r>
            <a:r>
              <a:rPr lang="en-GB" sz="5500" b="1" u="sng" dirty="0" smtClean="0">
                <a:solidFill>
                  <a:schemeClr val="tx2"/>
                </a:solidFill>
                <a:latin typeface="Arial" pitchFamily="34" charset="0"/>
              </a:rPr>
              <a:t>Non Verbal</a:t>
            </a:r>
          </a:p>
          <a:p>
            <a:pPr>
              <a:lnSpc>
                <a:spcPct val="170000"/>
              </a:lnSpc>
              <a:buClr>
                <a:schemeClr val="accent1"/>
              </a:buClr>
              <a:buBlip>
                <a:blip r:embed="rId2"/>
              </a:buBlip>
            </a:pPr>
            <a:r>
              <a:rPr lang="en-GB" sz="8000" b="1" dirty="0">
                <a:solidFill>
                  <a:schemeClr val="tx2"/>
                </a:solidFill>
                <a:latin typeface="Arial" pitchFamily="34" charset="0"/>
                <a:cs typeface="Arial" pitchFamily="34" charset="0"/>
              </a:rPr>
              <a:t>Rolling </a:t>
            </a:r>
            <a:r>
              <a:rPr lang="en-GB" sz="8000" b="1" dirty="0" smtClean="0">
                <a:solidFill>
                  <a:schemeClr val="tx2"/>
                </a:solidFill>
                <a:latin typeface="Arial" pitchFamily="34" charset="0"/>
                <a:cs typeface="Arial" pitchFamily="34" charset="0"/>
              </a:rPr>
              <a:t>eyes.</a:t>
            </a:r>
          </a:p>
          <a:p>
            <a:pPr>
              <a:lnSpc>
                <a:spcPct val="170000"/>
              </a:lnSpc>
              <a:buClr>
                <a:schemeClr val="accent1"/>
              </a:buClr>
              <a:buBlip>
                <a:blip r:embed="rId2"/>
              </a:buBlip>
            </a:pPr>
            <a:r>
              <a:rPr lang="en-GB" sz="8000" b="1" dirty="0" smtClean="0">
                <a:solidFill>
                  <a:schemeClr val="tx2"/>
                </a:solidFill>
                <a:latin typeface="Arial" pitchFamily="34" charset="0"/>
                <a:cs typeface="Arial" pitchFamily="34" charset="0"/>
              </a:rPr>
              <a:t>Quick/Slow movements.</a:t>
            </a:r>
          </a:p>
          <a:p>
            <a:pPr>
              <a:lnSpc>
                <a:spcPct val="170000"/>
              </a:lnSpc>
              <a:buClr>
                <a:schemeClr val="accent1"/>
              </a:buClr>
              <a:buBlip>
                <a:blip r:embed="rId2"/>
              </a:buBlip>
            </a:pPr>
            <a:r>
              <a:rPr lang="en-GB" sz="8000" b="1" dirty="0" smtClean="0">
                <a:solidFill>
                  <a:schemeClr val="tx2"/>
                </a:solidFill>
                <a:latin typeface="Arial" pitchFamily="34" charset="0"/>
                <a:cs typeface="Arial" pitchFamily="34" charset="0"/>
              </a:rPr>
              <a:t>Arms crossed.</a:t>
            </a:r>
          </a:p>
          <a:p>
            <a:pPr>
              <a:lnSpc>
                <a:spcPct val="170000"/>
              </a:lnSpc>
              <a:buClr>
                <a:schemeClr val="accent1"/>
              </a:buClr>
              <a:buBlip>
                <a:blip r:embed="rId2"/>
              </a:buBlip>
            </a:pPr>
            <a:r>
              <a:rPr lang="en-GB" sz="8000" b="1" dirty="0" smtClean="0">
                <a:solidFill>
                  <a:schemeClr val="tx2"/>
                </a:solidFill>
                <a:latin typeface="Arial" pitchFamily="34" charset="0"/>
                <a:cs typeface="Arial" pitchFamily="34" charset="0"/>
              </a:rPr>
              <a:t>Legs crossed.</a:t>
            </a:r>
          </a:p>
          <a:p>
            <a:pPr>
              <a:lnSpc>
                <a:spcPct val="170000"/>
              </a:lnSpc>
              <a:buClr>
                <a:schemeClr val="accent1"/>
              </a:buClr>
              <a:buBlip>
                <a:blip r:embed="rId2"/>
              </a:buBlip>
            </a:pPr>
            <a:r>
              <a:rPr lang="en-GB" sz="8000" b="1" dirty="0" smtClean="0">
                <a:solidFill>
                  <a:schemeClr val="tx2"/>
                </a:solidFill>
                <a:latin typeface="Arial" pitchFamily="34" charset="0"/>
                <a:cs typeface="Arial" pitchFamily="34" charset="0"/>
              </a:rPr>
              <a:t>Slouching.</a:t>
            </a:r>
          </a:p>
          <a:p>
            <a:pPr>
              <a:lnSpc>
                <a:spcPct val="170000"/>
              </a:lnSpc>
              <a:buClr>
                <a:schemeClr val="accent1"/>
              </a:buClr>
              <a:buBlip>
                <a:blip r:embed="rId2"/>
              </a:buBlip>
            </a:pPr>
            <a:r>
              <a:rPr lang="en-GB" sz="8000" b="1" dirty="0" smtClean="0">
                <a:solidFill>
                  <a:schemeClr val="tx2"/>
                </a:solidFill>
                <a:latin typeface="Arial" pitchFamily="34" charset="0"/>
                <a:cs typeface="Arial" pitchFamily="34" charset="0"/>
              </a:rPr>
              <a:t>Doodling.(fiddling with Mobile phones)</a:t>
            </a:r>
          </a:p>
          <a:p>
            <a:pPr>
              <a:lnSpc>
                <a:spcPct val="170000"/>
              </a:lnSpc>
              <a:buClr>
                <a:schemeClr val="accent1"/>
              </a:buClr>
              <a:buBlip>
                <a:blip r:embed="rId2"/>
              </a:buBlip>
            </a:pPr>
            <a:r>
              <a:rPr lang="en-GB" sz="8000" b="1" dirty="0" smtClean="0">
                <a:solidFill>
                  <a:schemeClr val="tx2"/>
                </a:solidFill>
                <a:latin typeface="Arial" pitchFamily="34" charset="0"/>
                <a:cs typeface="Arial" pitchFamily="34" charset="0"/>
              </a:rPr>
              <a:t>Avoiding eye contact.</a:t>
            </a:r>
            <a:r>
              <a:rPr lang="en-GB" sz="3800" b="1" dirty="0">
                <a:solidFill>
                  <a:schemeClr val="tx2"/>
                </a:solidFill>
                <a:latin typeface="Arial" pitchFamily="34" charset="0"/>
              </a:rPr>
              <a:t/>
            </a:r>
            <a:br>
              <a:rPr lang="en-GB" sz="3800" b="1" dirty="0">
                <a:solidFill>
                  <a:schemeClr val="tx2"/>
                </a:solidFill>
                <a:latin typeface="Arial" pitchFamily="34" charset="0"/>
              </a:rPr>
            </a:br>
            <a:endParaRPr lang="en-GB" sz="3800" b="1" u="sng" dirty="0">
              <a:solidFill>
                <a:schemeClr val="tx2"/>
              </a:solidFill>
              <a:latin typeface="Arial" pitchFamily="34" charset="0"/>
            </a:endParaRPr>
          </a:p>
        </p:txBody>
      </p:sp>
      <p:pic>
        <p:nvPicPr>
          <p:cNvPr id="1126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01013" y="3868738"/>
            <a:ext cx="1042987" cy="1274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Footer Placeholder 4"/>
          <p:cNvSpPr>
            <a:spLocks noGrp="1"/>
          </p:cNvSpPr>
          <p:nvPr>
            <p:ph type="ftr" sz="quarter" idx="11"/>
          </p:nvPr>
        </p:nvSpPr>
        <p:spPr>
          <a:xfrm>
            <a:off x="395536" y="4869656"/>
            <a:ext cx="2376264" cy="273844"/>
          </a:xfrm>
        </p:spPr>
        <p:txBody>
          <a:bodyPr/>
          <a:lstStyle/>
          <a:p>
            <a:pPr lvl="0"/>
            <a:r>
              <a:rPr lang="en-GB" sz="800" dirty="0">
                <a:solidFill>
                  <a:srgbClr val="04617B">
                    <a:shade val="90000"/>
                  </a:srgbClr>
                </a:solidFill>
                <a:latin typeface="Arial Narrow" panose="020B0606020202030204" pitchFamily="34" charset="0"/>
              </a:rPr>
              <a:t>C</a:t>
            </a:r>
            <a:r>
              <a:rPr lang="en-GB" dirty="0">
                <a:solidFill>
                  <a:srgbClr val="04617B">
                    <a:shade val="90000"/>
                  </a:srgbClr>
                </a:solidFill>
                <a:latin typeface="Arial Narrow" panose="020B0606020202030204" pitchFamily="34" charset="0"/>
              </a:rPr>
              <a:t>:/</a:t>
            </a:r>
            <a:r>
              <a:rPr lang="en-GB" sz="800" dirty="0">
                <a:solidFill>
                  <a:srgbClr val="04617B">
                    <a:shade val="90000"/>
                  </a:srgbClr>
                </a:solidFill>
                <a:latin typeface="Arial Narrow" panose="020B0606020202030204" pitchFamily="34" charset="0"/>
              </a:rPr>
              <a:t>Users\Ian\Desktop\All Reps Induction Resources\Day Four</a:t>
            </a:r>
            <a:endParaRPr lang="en-GB" sz="800" dirty="0">
              <a:solidFill>
                <a:srgbClr val="04617B">
                  <a:shade val="90000"/>
                </a:srgbClr>
              </a:solidFill>
              <a:latin typeface="Arial Narrow" panose="020B0606020202030204" pitchFamily="34" charset="0"/>
            </a:endParaRPr>
          </a:p>
        </p:txBody>
      </p:sp>
    </p:spTree>
    <p:extLst>
      <p:ext uri="{BB962C8B-B14F-4D97-AF65-F5344CB8AC3E}">
        <p14:creationId xmlns:p14="http://schemas.microsoft.com/office/powerpoint/2010/main" val="5599239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4803" y="54893"/>
            <a:ext cx="8229600" cy="857250"/>
          </a:xfrm>
        </p:spPr>
        <p:txBody>
          <a:bodyPr/>
          <a:lstStyle/>
          <a:p>
            <a:pPr algn="ctr"/>
            <a:r>
              <a:rPr lang="en-GB" b="1" dirty="0" smtClean="0">
                <a:latin typeface="Arial" pitchFamily="34" charset="0"/>
                <a:cs typeface="Arial" pitchFamily="34" charset="0"/>
              </a:rPr>
              <a:t>Other Barriers</a:t>
            </a:r>
            <a:endParaRPr lang="en-GB" b="1" dirty="0">
              <a:latin typeface="Arial" pitchFamily="34" charset="0"/>
              <a:cs typeface="Arial" pitchFamily="34" charset="0"/>
            </a:endParaRPr>
          </a:p>
        </p:txBody>
      </p:sp>
      <p:sp>
        <p:nvSpPr>
          <p:cNvPr id="3" name="Content Placeholder 2"/>
          <p:cNvSpPr>
            <a:spLocks noGrp="1"/>
          </p:cNvSpPr>
          <p:nvPr>
            <p:ph idx="1"/>
          </p:nvPr>
        </p:nvSpPr>
        <p:spPr>
          <a:xfrm>
            <a:off x="467544" y="915566"/>
            <a:ext cx="8229600" cy="4227934"/>
          </a:xfrm>
        </p:spPr>
        <p:txBody>
          <a:bodyPr>
            <a:noAutofit/>
          </a:bodyPr>
          <a:lstStyle/>
          <a:p>
            <a:pPr>
              <a:lnSpc>
                <a:spcPct val="150000"/>
              </a:lnSpc>
              <a:buClr>
                <a:schemeClr val="tx2"/>
              </a:buClr>
              <a:buBlip>
                <a:blip r:embed="rId2"/>
              </a:buBlip>
            </a:pPr>
            <a:r>
              <a:rPr lang="en-GB" sz="2000" b="1" dirty="0" smtClean="0">
                <a:solidFill>
                  <a:schemeClr val="tx2"/>
                </a:solidFill>
                <a:latin typeface="Arial" pitchFamily="34" charset="0"/>
                <a:cs typeface="Arial" pitchFamily="34" charset="0"/>
              </a:rPr>
              <a:t>Layout of room, position of table and chairs.</a:t>
            </a:r>
          </a:p>
          <a:p>
            <a:pPr>
              <a:lnSpc>
                <a:spcPct val="150000"/>
              </a:lnSpc>
              <a:buClr>
                <a:schemeClr val="tx2"/>
              </a:buClr>
              <a:buBlip>
                <a:blip r:embed="rId2"/>
              </a:buBlip>
            </a:pPr>
            <a:r>
              <a:rPr lang="en-GB" sz="2000" b="1" dirty="0" smtClean="0">
                <a:solidFill>
                  <a:schemeClr val="tx2"/>
                </a:solidFill>
                <a:latin typeface="Arial" pitchFamily="34" charset="0"/>
                <a:cs typeface="Arial" pitchFamily="34" charset="0"/>
              </a:rPr>
              <a:t>Visual aids must be visible to listeners if used.</a:t>
            </a:r>
          </a:p>
          <a:p>
            <a:pPr>
              <a:lnSpc>
                <a:spcPct val="150000"/>
              </a:lnSpc>
              <a:buClr>
                <a:schemeClr val="tx2"/>
              </a:buClr>
              <a:buBlip>
                <a:blip r:embed="rId2"/>
              </a:buBlip>
            </a:pPr>
            <a:r>
              <a:rPr lang="en-GB" sz="2000" b="1" dirty="0" smtClean="0">
                <a:solidFill>
                  <a:schemeClr val="tx2"/>
                </a:solidFill>
                <a:latin typeface="Arial" pitchFamily="34" charset="0"/>
                <a:cs typeface="Arial" pitchFamily="34" charset="0"/>
              </a:rPr>
              <a:t>Teaching at the incorrect level.</a:t>
            </a:r>
          </a:p>
          <a:p>
            <a:pPr>
              <a:lnSpc>
                <a:spcPct val="150000"/>
              </a:lnSpc>
              <a:buClr>
                <a:schemeClr val="tx2"/>
              </a:buClr>
              <a:buBlip>
                <a:blip r:embed="rId2"/>
              </a:buBlip>
            </a:pPr>
            <a:r>
              <a:rPr lang="en-GB" sz="2000" b="1" dirty="0" smtClean="0">
                <a:solidFill>
                  <a:schemeClr val="tx2"/>
                </a:solidFill>
                <a:latin typeface="Arial" pitchFamily="34" charset="0"/>
                <a:cs typeface="Arial" pitchFamily="34" charset="0"/>
              </a:rPr>
              <a:t>Using Jargonese and acronyms.</a:t>
            </a:r>
          </a:p>
          <a:p>
            <a:pPr>
              <a:lnSpc>
                <a:spcPct val="150000"/>
              </a:lnSpc>
              <a:buClr>
                <a:schemeClr val="tx2"/>
              </a:buClr>
              <a:buBlip>
                <a:blip r:embed="rId2"/>
              </a:buBlip>
            </a:pPr>
            <a:r>
              <a:rPr lang="en-GB" sz="2000" b="1" dirty="0" smtClean="0">
                <a:solidFill>
                  <a:schemeClr val="tx2"/>
                </a:solidFill>
                <a:latin typeface="Arial" pitchFamily="34" charset="0"/>
                <a:cs typeface="Arial" pitchFamily="34" charset="0"/>
              </a:rPr>
              <a:t>Experiential </a:t>
            </a:r>
            <a:r>
              <a:rPr lang="en-GB" sz="2000" b="1" dirty="0">
                <a:solidFill>
                  <a:schemeClr val="tx2"/>
                </a:solidFill>
                <a:latin typeface="Arial" pitchFamily="34" charset="0"/>
                <a:cs typeface="Arial" pitchFamily="34" charset="0"/>
              </a:rPr>
              <a:t>filters?</a:t>
            </a:r>
          </a:p>
          <a:p>
            <a:pPr>
              <a:lnSpc>
                <a:spcPct val="150000"/>
              </a:lnSpc>
              <a:buClr>
                <a:schemeClr val="tx2"/>
              </a:buClr>
              <a:buBlip>
                <a:blip r:embed="rId2"/>
              </a:buBlip>
            </a:pPr>
            <a:r>
              <a:rPr lang="en-GB" sz="2000" b="1" dirty="0" smtClean="0">
                <a:solidFill>
                  <a:schemeClr val="tx2"/>
                </a:solidFill>
                <a:latin typeface="Arial" pitchFamily="34" charset="0"/>
                <a:cs typeface="Arial" pitchFamily="34" charset="0"/>
              </a:rPr>
              <a:t>Noise/Distractions.</a:t>
            </a:r>
          </a:p>
          <a:p>
            <a:pPr>
              <a:lnSpc>
                <a:spcPct val="150000"/>
              </a:lnSpc>
              <a:buClr>
                <a:schemeClr val="tx2"/>
              </a:buClr>
              <a:buBlip>
                <a:blip r:embed="rId2"/>
              </a:buBlip>
            </a:pPr>
            <a:r>
              <a:rPr lang="en-GB" sz="2000" b="1" dirty="0" smtClean="0">
                <a:solidFill>
                  <a:schemeClr val="tx2"/>
                </a:solidFill>
                <a:latin typeface="Arial" pitchFamily="34" charset="0"/>
                <a:cs typeface="Arial" pitchFamily="34" charset="0"/>
              </a:rPr>
              <a:t>Ergonomics/Comfort, Hunger &amp; Thirst. (Maslow)</a:t>
            </a:r>
          </a:p>
          <a:p>
            <a:pPr>
              <a:lnSpc>
                <a:spcPct val="150000"/>
              </a:lnSpc>
              <a:buClr>
                <a:schemeClr val="tx2"/>
              </a:buClr>
              <a:buBlip>
                <a:blip r:embed="rId2"/>
              </a:buBlip>
            </a:pPr>
            <a:r>
              <a:rPr lang="en-GB" sz="2000" b="1" dirty="0" smtClean="0">
                <a:solidFill>
                  <a:schemeClr val="tx2"/>
                </a:solidFill>
                <a:latin typeface="Arial" pitchFamily="34" charset="0"/>
                <a:cs typeface="Arial" pitchFamily="34" charset="0"/>
              </a:rPr>
              <a:t>Medium used to convey message.</a:t>
            </a:r>
          </a:p>
        </p:txBody>
      </p:sp>
      <p:pic>
        <p:nvPicPr>
          <p:cNvPr id="1229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22910" y="483518"/>
            <a:ext cx="1042987" cy="1274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Footer Placeholder 3"/>
          <p:cNvSpPr>
            <a:spLocks noGrp="1"/>
          </p:cNvSpPr>
          <p:nvPr>
            <p:ph type="ftr" sz="quarter" idx="11"/>
          </p:nvPr>
        </p:nvSpPr>
        <p:spPr>
          <a:xfrm>
            <a:off x="6228184" y="4731990"/>
            <a:ext cx="3352800" cy="273844"/>
          </a:xfrm>
        </p:spPr>
        <p:txBody>
          <a:bodyPr/>
          <a:lstStyle/>
          <a:p>
            <a:pPr lvl="0"/>
            <a:r>
              <a:rPr lang="en-GB" sz="800" dirty="0">
                <a:solidFill>
                  <a:srgbClr val="04617B">
                    <a:shade val="90000"/>
                  </a:srgbClr>
                </a:solidFill>
                <a:latin typeface="Arial Narrow" panose="020B0606020202030204" pitchFamily="34" charset="0"/>
              </a:rPr>
              <a:t>C</a:t>
            </a:r>
            <a:r>
              <a:rPr lang="en-GB" dirty="0">
                <a:solidFill>
                  <a:srgbClr val="04617B">
                    <a:shade val="90000"/>
                  </a:srgbClr>
                </a:solidFill>
                <a:latin typeface="Arial Narrow" panose="020B0606020202030204" pitchFamily="34" charset="0"/>
              </a:rPr>
              <a:t>:/</a:t>
            </a:r>
            <a:r>
              <a:rPr lang="en-GB" sz="800" dirty="0">
                <a:solidFill>
                  <a:srgbClr val="04617B">
                    <a:shade val="90000"/>
                  </a:srgbClr>
                </a:solidFill>
                <a:latin typeface="Arial Narrow" panose="020B0606020202030204" pitchFamily="34" charset="0"/>
              </a:rPr>
              <a:t>Users\Ian\Desktop\All Reps Induction Resources\Day Four</a:t>
            </a:r>
            <a:endParaRPr lang="en-GB" sz="800" dirty="0">
              <a:solidFill>
                <a:srgbClr val="04617B">
                  <a:shade val="90000"/>
                </a:srgbClr>
              </a:solidFill>
              <a:latin typeface="Arial Narrow" panose="020B0606020202030204" pitchFamily="34" charset="0"/>
            </a:endParaRPr>
          </a:p>
        </p:txBody>
      </p:sp>
    </p:spTree>
    <p:extLst>
      <p:ext uri="{BB962C8B-B14F-4D97-AF65-F5344CB8AC3E}">
        <p14:creationId xmlns:p14="http://schemas.microsoft.com/office/powerpoint/2010/main" val="39447150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t>Task</a:t>
            </a:r>
            <a:endParaRPr lang="en-GB" b="1" dirty="0"/>
          </a:p>
        </p:txBody>
      </p:sp>
      <p:sp>
        <p:nvSpPr>
          <p:cNvPr id="3" name="Content Placeholder 2"/>
          <p:cNvSpPr>
            <a:spLocks noGrp="1"/>
          </p:cNvSpPr>
          <p:nvPr>
            <p:ph idx="1"/>
          </p:nvPr>
        </p:nvSpPr>
        <p:spPr/>
        <p:txBody>
          <a:bodyPr/>
          <a:lstStyle/>
          <a:p>
            <a:pPr marL="0" indent="0">
              <a:buNone/>
            </a:pPr>
            <a:r>
              <a:rPr lang="en-GB" sz="2800" dirty="0">
                <a:solidFill>
                  <a:schemeClr val="tx2"/>
                </a:solidFill>
                <a:latin typeface="Arial Black" pitchFamily="34" charset="0"/>
              </a:rPr>
              <a:t>What do you think I mean if I say </a:t>
            </a:r>
            <a:r>
              <a:rPr lang="en-GB" sz="2800" dirty="0" smtClean="0">
                <a:solidFill>
                  <a:schemeClr val="tx2"/>
                </a:solidFill>
                <a:latin typeface="Arial Black" pitchFamily="34" charset="0"/>
              </a:rPr>
              <a:t>the word</a:t>
            </a:r>
            <a:r>
              <a:rPr lang="en-GB" sz="2800" dirty="0">
                <a:solidFill>
                  <a:schemeClr val="tx2"/>
                </a:solidFill>
                <a:latin typeface="Arial Black" pitchFamily="34" charset="0"/>
              </a:rPr>
              <a:t>:</a:t>
            </a:r>
          </a:p>
          <a:p>
            <a:pPr marL="0" indent="0">
              <a:buNone/>
            </a:pPr>
            <a:endParaRPr lang="en-GB" sz="2800" dirty="0" smtClean="0">
              <a:solidFill>
                <a:schemeClr val="tx2"/>
              </a:solidFill>
              <a:latin typeface="Arial Black" pitchFamily="34" charset="0"/>
            </a:endParaRPr>
          </a:p>
          <a:p>
            <a:pPr marL="0" indent="0">
              <a:buNone/>
            </a:pPr>
            <a:r>
              <a:rPr lang="en-GB" sz="2800" dirty="0">
                <a:solidFill>
                  <a:schemeClr val="tx2"/>
                </a:solidFill>
                <a:latin typeface="Arial Black" pitchFamily="34" charset="0"/>
              </a:rPr>
              <a:t>	</a:t>
            </a:r>
            <a:r>
              <a:rPr lang="en-GB" sz="2800" dirty="0" smtClean="0">
                <a:solidFill>
                  <a:schemeClr val="tx2"/>
                </a:solidFill>
                <a:latin typeface="Arial Black" pitchFamily="34" charset="0"/>
              </a:rPr>
              <a:t>		</a:t>
            </a:r>
            <a:r>
              <a:rPr lang="en-GB" sz="4800" dirty="0" smtClean="0">
                <a:solidFill>
                  <a:schemeClr val="tx2"/>
                </a:solidFill>
                <a:latin typeface="Arial Black" pitchFamily="34" charset="0"/>
              </a:rPr>
              <a:t>“</a:t>
            </a:r>
            <a:r>
              <a:rPr lang="en-GB" sz="4800" dirty="0">
                <a:solidFill>
                  <a:schemeClr val="tx2"/>
                </a:solidFill>
                <a:latin typeface="Arial Black" pitchFamily="34" charset="0"/>
              </a:rPr>
              <a:t>Speed”?</a:t>
            </a:r>
          </a:p>
          <a:p>
            <a:pPr marL="0" indent="0">
              <a:buNone/>
            </a:pPr>
            <a:endParaRPr lang="en-GB" sz="4800" dirty="0" smtClean="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483518"/>
            <a:ext cx="1042987" cy="1274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Footer Placeholder 3"/>
          <p:cNvSpPr>
            <a:spLocks noGrp="1"/>
          </p:cNvSpPr>
          <p:nvPr>
            <p:ph type="ftr" sz="quarter" idx="11"/>
          </p:nvPr>
        </p:nvSpPr>
        <p:spPr/>
        <p:txBody>
          <a:bodyPr/>
          <a:lstStyle/>
          <a:p>
            <a:pPr lvl="0"/>
            <a:r>
              <a:rPr lang="en-GB" sz="800" dirty="0">
                <a:solidFill>
                  <a:srgbClr val="04617B">
                    <a:shade val="90000"/>
                  </a:srgbClr>
                </a:solidFill>
                <a:latin typeface="Arial Narrow" panose="020B0606020202030204" pitchFamily="34" charset="0"/>
              </a:rPr>
              <a:t>C</a:t>
            </a:r>
            <a:r>
              <a:rPr lang="en-GB" dirty="0">
                <a:solidFill>
                  <a:srgbClr val="04617B">
                    <a:shade val="90000"/>
                  </a:srgbClr>
                </a:solidFill>
                <a:latin typeface="Arial Narrow" panose="020B0606020202030204" pitchFamily="34" charset="0"/>
              </a:rPr>
              <a:t>:/</a:t>
            </a:r>
            <a:r>
              <a:rPr lang="en-GB" sz="800" dirty="0">
                <a:solidFill>
                  <a:srgbClr val="04617B">
                    <a:shade val="90000"/>
                  </a:srgbClr>
                </a:solidFill>
                <a:latin typeface="Arial Narrow" panose="020B0606020202030204" pitchFamily="34" charset="0"/>
              </a:rPr>
              <a:t>Users\Ian\Desktop\All Reps Induction Resources\Day Four</a:t>
            </a:r>
            <a:endParaRPr lang="en-GB" sz="800" dirty="0">
              <a:solidFill>
                <a:srgbClr val="04617B">
                  <a:shade val="90000"/>
                </a:srgbClr>
              </a:solidFill>
              <a:latin typeface="Arial Narrow" panose="020B0606020202030204" pitchFamily="34" charset="0"/>
            </a:endParaRPr>
          </a:p>
        </p:txBody>
      </p:sp>
    </p:spTree>
    <p:extLst>
      <p:ext uri="{BB962C8B-B14F-4D97-AF65-F5344CB8AC3E}">
        <p14:creationId xmlns:p14="http://schemas.microsoft.com/office/powerpoint/2010/main" val="32467338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2112" y="0"/>
            <a:ext cx="8229600" cy="857250"/>
          </a:xfrm>
        </p:spPr>
        <p:txBody>
          <a:bodyPr>
            <a:normAutofit/>
          </a:bodyPr>
          <a:lstStyle/>
          <a:p>
            <a:pPr algn="ctr"/>
            <a:r>
              <a:rPr lang="en-GB" sz="4000" b="1" dirty="0" smtClean="0">
                <a:latin typeface="Arial Black" pitchFamily="34" charset="0"/>
              </a:rPr>
              <a:t>Task</a:t>
            </a:r>
            <a:endParaRPr lang="en-GB" sz="4000" b="1" dirty="0">
              <a:latin typeface="Arial Black" pitchFamily="34" charset="0"/>
            </a:endParaRPr>
          </a:p>
        </p:txBody>
      </p:sp>
      <p:sp>
        <p:nvSpPr>
          <p:cNvPr id="3" name="Content Placeholder 2"/>
          <p:cNvSpPr>
            <a:spLocks noGrp="1"/>
          </p:cNvSpPr>
          <p:nvPr>
            <p:ph idx="1"/>
          </p:nvPr>
        </p:nvSpPr>
        <p:spPr>
          <a:xfrm>
            <a:off x="467544" y="843558"/>
            <a:ext cx="8229600" cy="4176464"/>
          </a:xfrm>
        </p:spPr>
        <p:txBody>
          <a:bodyPr>
            <a:normAutofit/>
          </a:bodyPr>
          <a:lstStyle/>
          <a:p>
            <a:pPr marL="0" indent="0" algn="ctr">
              <a:buNone/>
            </a:pPr>
            <a:r>
              <a:rPr lang="en-GB" sz="2400" dirty="0" smtClean="0">
                <a:solidFill>
                  <a:schemeClr val="tx2"/>
                </a:solidFill>
                <a:latin typeface="Arial Black" pitchFamily="34" charset="0"/>
              </a:rPr>
              <a:t>What do you think I mean if I say the word:</a:t>
            </a:r>
          </a:p>
          <a:p>
            <a:pPr marL="0" indent="0" algn="ctr">
              <a:buNone/>
            </a:pPr>
            <a:r>
              <a:rPr lang="en-GB" sz="2400" dirty="0" smtClean="0">
                <a:solidFill>
                  <a:schemeClr val="tx2"/>
                </a:solidFill>
                <a:latin typeface="Arial Black" pitchFamily="34" charset="0"/>
              </a:rPr>
              <a:t>“Speed”?</a:t>
            </a:r>
          </a:p>
          <a:p>
            <a:pPr>
              <a:lnSpc>
                <a:spcPct val="150000"/>
              </a:lnSpc>
              <a:buBlip>
                <a:blip r:embed="rId2"/>
              </a:buBlip>
            </a:pPr>
            <a:r>
              <a:rPr lang="en-GB" sz="1700" dirty="0" smtClean="0">
                <a:solidFill>
                  <a:schemeClr val="tx2"/>
                </a:solidFill>
                <a:latin typeface="Arial Black" pitchFamily="34" charset="0"/>
              </a:rPr>
              <a:t>Velocity, Distance over Time; rate of progress.</a:t>
            </a:r>
          </a:p>
          <a:p>
            <a:pPr>
              <a:lnSpc>
                <a:spcPct val="150000"/>
              </a:lnSpc>
              <a:buBlip>
                <a:blip r:embed="rId2"/>
              </a:buBlip>
            </a:pPr>
            <a:r>
              <a:rPr lang="en-GB" sz="1700" dirty="0" smtClean="0">
                <a:solidFill>
                  <a:schemeClr val="tx2"/>
                </a:solidFill>
                <a:latin typeface="Arial Black" pitchFamily="34" charset="0"/>
              </a:rPr>
              <a:t>Going Fast.</a:t>
            </a:r>
          </a:p>
          <a:p>
            <a:pPr>
              <a:lnSpc>
                <a:spcPct val="150000"/>
              </a:lnSpc>
              <a:buBlip>
                <a:blip r:embed="rId2"/>
              </a:buBlip>
            </a:pPr>
            <a:r>
              <a:rPr lang="en-GB" sz="1700" dirty="0" smtClean="0">
                <a:solidFill>
                  <a:schemeClr val="tx2"/>
                </a:solidFill>
                <a:latin typeface="Arial Black" pitchFamily="34" charset="0"/>
              </a:rPr>
              <a:t>Exceeding The Speed Limit.</a:t>
            </a:r>
          </a:p>
          <a:p>
            <a:pPr>
              <a:lnSpc>
                <a:spcPct val="150000"/>
              </a:lnSpc>
              <a:buBlip>
                <a:blip r:embed="rId2"/>
              </a:buBlip>
            </a:pPr>
            <a:r>
              <a:rPr lang="en-GB" sz="1700" dirty="0" smtClean="0">
                <a:solidFill>
                  <a:schemeClr val="tx2"/>
                </a:solidFill>
                <a:latin typeface="Arial Black" pitchFamily="34" charset="0"/>
              </a:rPr>
              <a:t>Drugs</a:t>
            </a:r>
          </a:p>
          <a:p>
            <a:pPr>
              <a:lnSpc>
                <a:spcPct val="150000"/>
              </a:lnSpc>
              <a:buBlip>
                <a:blip r:embed="rId2"/>
              </a:buBlip>
            </a:pPr>
            <a:r>
              <a:rPr lang="en-GB" sz="1700" dirty="0" smtClean="0">
                <a:solidFill>
                  <a:schemeClr val="tx2"/>
                </a:solidFill>
                <a:latin typeface="Arial Black" pitchFamily="34" charset="0"/>
              </a:rPr>
              <a:t>A Film with Keanu Reeves &amp; Sandra Bullock</a:t>
            </a:r>
          </a:p>
          <a:p>
            <a:pPr>
              <a:lnSpc>
                <a:spcPct val="150000"/>
              </a:lnSpc>
              <a:buBlip>
                <a:blip r:embed="rId2"/>
              </a:buBlip>
            </a:pPr>
            <a:r>
              <a:rPr lang="en-GB" sz="1700" dirty="0" smtClean="0">
                <a:solidFill>
                  <a:schemeClr val="tx2"/>
                </a:solidFill>
                <a:latin typeface="Arial Black" pitchFamily="34" charset="0"/>
              </a:rPr>
              <a:t>The Footballer Who Played For Everton, Newcastle and managed Wales’ National Football Team before his untimely Death.</a:t>
            </a:r>
            <a:endParaRPr lang="en-GB" sz="1700" dirty="0">
              <a:solidFill>
                <a:schemeClr val="tx2"/>
              </a:solidFill>
              <a:latin typeface="Arial Black" pitchFamily="34" charset="0"/>
            </a:endParaRPr>
          </a:p>
        </p:txBody>
      </p:sp>
      <p:pic>
        <p:nvPicPr>
          <p:cNvPr id="143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00219" y="411510"/>
            <a:ext cx="1042987" cy="1274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Footer Placeholder 3"/>
          <p:cNvSpPr>
            <a:spLocks noGrp="1"/>
          </p:cNvSpPr>
          <p:nvPr>
            <p:ph type="ftr" sz="quarter" idx="11"/>
          </p:nvPr>
        </p:nvSpPr>
        <p:spPr/>
        <p:txBody>
          <a:bodyPr/>
          <a:lstStyle/>
          <a:p>
            <a:pPr lvl="0"/>
            <a:r>
              <a:rPr lang="en-GB" sz="800" dirty="0">
                <a:solidFill>
                  <a:srgbClr val="04617B">
                    <a:shade val="90000"/>
                  </a:srgbClr>
                </a:solidFill>
                <a:latin typeface="Arial Narrow" panose="020B0606020202030204" pitchFamily="34" charset="0"/>
              </a:rPr>
              <a:t>C</a:t>
            </a:r>
            <a:r>
              <a:rPr lang="en-GB" dirty="0">
                <a:solidFill>
                  <a:srgbClr val="04617B">
                    <a:shade val="90000"/>
                  </a:srgbClr>
                </a:solidFill>
                <a:latin typeface="Arial Narrow" panose="020B0606020202030204" pitchFamily="34" charset="0"/>
              </a:rPr>
              <a:t>:/</a:t>
            </a:r>
            <a:r>
              <a:rPr lang="en-GB" sz="800" dirty="0">
                <a:solidFill>
                  <a:srgbClr val="04617B">
                    <a:shade val="90000"/>
                  </a:srgbClr>
                </a:solidFill>
                <a:latin typeface="Arial Narrow" panose="020B0606020202030204" pitchFamily="34" charset="0"/>
              </a:rPr>
              <a:t>Users\Ian\Desktop\All Reps Induction Resources\Day Four</a:t>
            </a:r>
            <a:endParaRPr lang="en-GB" sz="800" dirty="0">
              <a:solidFill>
                <a:srgbClr val="04617B">
                  <a:shade val="90000"/>
                </a:srgbClr>
              </a:solidFill>
              <a:latin typeface="Arial Narrow" panose="020B0606020202030204" pitchFamily="34" charset="0"/>
            </a:endParaRPr>
          </a:p>
        </p:txBody>
      </p:sp>
    </p:spTree>
    <p:extLst>
      <p:ext uri="{BB962C8B-B14F-4D97-AF65-F5344CB8AC3E}">
        <p14:creationId xmlns:p14="http://schemas.microsoft.com/office/powerpoint/2010/main" val="18482612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74495"/>
            <a:ext cx="8229600" cy="857250"/>
          </a:xfrm>
        </p:spPr>
        <p:txBody>
          <a:bodyPr>
            <a:normAutofit fontScale="90000"/>
          </a:bodyPr>
          <a:lstStyle/>
          <a:p>
            <a:pPr algn="ctr"/>
            <a:r>
              <a:rPr lang="en-GB" sz="4000" dirty="0" smtClean="0">
                <a:latin typeface="Arial Black" pitchFamily="34" charset="0"/>
              </a:rPr>
              <a:t>English Is A Complex Language</a:t>
            </a:r>
            <a:endParaRPr lang="en-GB" sz="4000" dirty="0">
              <a:latin typeface="Arial Black" pitchFamily="34" charset="0"/>
            </a:endParaRPr>
          </a:p>
        </p:txBody>
      </p:sp>
      <p:sp>
        <p:nvSpPr>
          <p:cNvPr id="3" name="Content Placeholder 2"/>
          <p:cNvSpPr>
            <a:spLocks noGrp="1"/>
          </p:cNvSpPr>
          <p:nvPr>
            <p:ph idx="1"/>
          </p:nvPr>
        </p:nvSpPr>
        <p:spPr>
          <a:xfrm>
            <a:off x="107504" y="1451610"/>
            <a:ext cx="9020570" cy="3291840"/>
          </a:xfrm>
        </p:spPr>
        <p:txBody>
          <a:bodyPr>
            <a:normAutofit/>
          </a:bodyPr>
          <a:lstStyle/>
          <a:p>
            <a:pPr>
              <a:buBlip>
                <a:blip r:embed="rId2"/>
              </a:buBlip>
            </a:pPr>
            <a:r>
              <a:rPr lang="en-GB" sz="2800" dirty="0" smtClean="0">
                <a:solidFill>
                  <a:schemeClr val="tx2"/>
                </a:solidFill>
                <a:latin typeface="Arial Black" pitchFamily="34" charset="0"/>
              </a:rPr>
              <a:t>So any message is distorted by:</a:t>
            </a:r>
          </a:p>
          <a:p>
            <a:pPr>
              <a:lnSpc>
                <a:spcPct val="150000"/>
              </a:lnSpc>
              <a:buBlip>
                <a:blip r:embed="rId2"/>
              </a:buBlip>
            </a:pPr>
            <a:r>
              <a:rPr lang="en-GB" sz="2800" dirty="0" smtClean="0">
                <a:solidFill>
                  <a:schemeClr val="tx2"/>
                </a:solidFill>
                <a:latin typeface="Arial Black" pitchFamily="34" charset="0"/>
              </a:rPr>
              <a:t>The </a:t>
            </a:r>
            <a:r>
              <a:rPr lang="en-GB" sz="2800" dirty="0" smtClean="0">
                <a:solidFill>
                  <a:schemeClr val="tx2"/>
                </a:solidFill>
                <a:latin typeface="Arial Black" pitchFamily="34" charset="0"/>
              </a:rPr>
              <a:t>Experiences of </a:t>
            </a:r>
            <a:r>
              <a:rPr lang="en-GB" sz="2800" dirty="0" smtClean="0">
                <a:solidFill>
                  <a:schemeClr val="tx2"/>
                </a:solidFill>
                <a:latin typeface="Arial Black" pitchFamily="34" charset="0"/>
              </a:rPr>
              <a:t>both speaker and Listener.</a:t>
            </a:r>
          </a:p>
          <a:p>
            <a:pPr>
              <a:lnSpc>
                <a:spcPct val="250000"/>
              </a:lnSpc>
              <a:buBlip>
                <a:blip r:embed="rId2"/>
              </a:buBlip>
            </a:pPr>
            <a:r>
              <a:rPr lang="en-GB" sz="2800" dirty="0" smtClean="0">
                <a:solidFill>
                  <a:schemeClr val="tx2"/>
                </a:solidFill>
                <a:latin typeface="Arial Black" pitchFamily="34" charset="0"/>
              </a:rPr>
              <a:t>The Medium Used to communicate.</a:t>
            </a:r>
            <a:endParaRPr lang="en-GB" sz="2800" dirty="0">
              <a:solidFill>
                <a:schemeClr val="tx2"/>
              </a:solidFill>
              <a:latin typeface="Arial Black" pitchFamily="34" charset="0"/>
            </a:endParaRPr>
          </a:p>
        </p:txBody>
      </p:sp>
      <p:pic>
        <p:nvPicPr>
          <p:cNvPr id="1536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84466" y="4006987"/>
            <a:ext cx="1043608" cy="1100850"/>
          </a:xfrm>
          <a:prstGeom prst="rect">
            <a:avLst/>
          </a:prstGeom>
          <a:noFill/>
          <a:ln>
            <a:noFill/>
          </a:ln>
          <a:effectLst/>
          <a:extLst/>
        </p:spPr>
      </p:pic>
      <p:sp>
        <p:nvSpPr>
          <p:cNvPr id="4" name="Footer Placeholder 3"/>
          <p:cNvSpPr>
            <a:spLocks noGrp="1"/>
          </p:cNvSpPr>
          <p:nvPr>
            <p:ph type="ftr" sz="quarter" idx="11"/>
          </p:nvPr>
        </p:nvSpPr>
        <p:spPr/>
        <p:txBody>
          <a:bodyPr/>
          <a:lstStyle/>
          <a:p>
            <a:pPr lvl="0"/>
            <a:r>
              <a:rPr lang="en-GB" sz="800" dirty="0">
                <a:solidFill>
                  <a:srgbClr val="04617B">
                    <a:shade val="90000"/>
                  </a:srgbClr>
                </a:solidFill>
                <a:latin typeface="Arial Narrow" panose="020B0606020202030204" pitchFamily="34" charset="0"/>
              </a:rPr>
              <a:t>C</a:t>
            </a:r>
            <a:r>
              <a:rPr lang="en-GB" dirty="0">
                <a:solidFill>
                  <a:srgbClr val="04617B">
                    <a:shade val="90000"/>
                  </a:srgbClr>
                </a:solidFill>
                <a:latin typeface="Arial Narrow" panose="020B0606020202030204" pitchFamily="34" charset="0"/>
              </a:rPr>
              <a:t>:/</a:t>
            </a:r>
            <a:r>
              <a:rPr lang="en-GB" sz="800" dirty="0">
                <a:solidFill>
                  <a:srgbClr val="04617B">
                    <a:shade val="90000"/>
                  </a:srgbClr>
                </a:solidFill>
                <a:latin typeface="Arial Narrow" panose="020B0606020202030204" pitchFamily="34" charset="0"/>
              </a:rPr>
              <a:t>Users\Ian\Desktop\All Reps Induction Resources\Day Four</a:t>
            </a:r>
            <a:endParaRPr lang="en-GB" sz="800" dirty="0">
              <a:solidFill>
                <a:srgbClr val="04617B">
                  <a:shade val="90000"/>
                </a:srgbClr>
              </a:solidFill>
              <a:latin typeface="Arial Narrow" panose="020B0606020202030204" pitchFamily="34" charset="0"/>
            </a:endParaRPr>
          </a:p>
        </p:txBody>
      </p:sp>
    </p:spTree>
    <p:extLst>
      <p:ext uri="{BB962C8B-B14F-4D97-AF65-F5344CB8AC3E}">
        <p14:creationId xmlns:p14="http://schemas.microsoft.com/office/powerpoint/2010/main" val="25090593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2906" y="195486"/>
            <a:ext cx="8229600" cy="857250"/>
          </a:xfrm>
        </p:spPr>
        <p:txBody>
          <a:bodyPr>
            <a:normAutofit/>
          </a:bodyPr>
          <a:lstStyle/>
          <a:p>
            <a:pPr algn="ctr"/>
            <a:r>
              <a:rPr lang="en-GB" sz="4400" b="1" dirty="0" smtClean="0">
                <a:latin typeface="Arial Black" pitchFamily="34" charset="0"/>
              </a:rPr>
              <a:t>Filters as Barriers</a:t>
            </a:r>
            <a:endParaRPr lang="en-GB" sz="4400" b="1" dirty="0">
              <a:latin typeface="Arial Black" pitchFamily="34" charset="0"/>
            </a:endParaRPr>
          </a:p>
        </p:txBody>
      </p:sp>
      <p:sp>
        <p:nvSpPr>
          <p:cNvPr id="3" name="Content Placeholder 2"/>
          <p:cNvSpPr>
            <a:spLocks noGrp="1"/>
          </p:cNvSpPr>
          <p:nvPr>
            <p:ph idx="1"/>
          </p:nvPr>
        </p:nvSpPr>
        <p:spPr/>
        <p:txBody>
          <a:bodyPr>
            <a:normAutofit fontScale="92500" lnSpcReduction="10000"/>
          </a:bodyPr>
          <a:lstStyle/>
          <a:p>
            <a:pPr>
              <a:buBlip>
                <a:blip r:embed="rId2"/>
              </a:buBlip>
            </a:pPr>
            <a:r>
              <a:rPr lang="en-GB" sz="2400" b="1" dirty="0" smtClean="0">
                <a:solidFill>
                  <a:schemeClr val="tx2"/>
                </a:solidFill>
                <a:latin typeface="Arial Black" pitchFamily="34" charset="0"/>
                <a:cs typeface="Arial" pitchFamily="34" charset="0"/>
              </a:rPr>
              <a:t>There are Two sets of Filters to consider!</a:t>
            </a:r>
          </a:p>
          <a:p>
            <a:pPr>
              <a:buBlip>
                <a:blip r:embed="rId3"/>
              </a:buBlip>
            </a:pPr>
            <a:endParaRPr lang="en-GB" sz="2400" b="1" dirty="0" smtClean="0">
              <a:solidFill>
                <a:schemeClr val="tx2"/>
              </a:solidFill>
              <a:latin typeface="Arial Black" pitchFamily="34" charset="0"/>
              <a:cs typeface="Arial" pitchFamily="34" charset="0"/>
            </a:endParaRPr>
          </a:p>
          <a:p>
            <a:pPr marL="457200" indent="-457200">
              <a:buClr>
                <a:schemeClr val="tx2">
                  <a:lumMod val="75000"/>
                </a:schemeClr>
              </a:buClr>
              <a:buFont typeface="+mj-lt"/>
              <a:buAutoNum type="arabicParenR"/>
            </a:pPr>
            <a:r>
              <a:rPr lang="en-GB" sz="2400" b="1" dirty="0" smtClean="0">
                <a:solidFill>
                  <a:schemeClr val="tx2"/>
                </a:solidFill>
                <a:latin typeface="Arial Black" pitchFamily="34" charset="0"/>
                <a:cs typeface="Arial" pitchFamily="34" charset="0"/>
              </a:rPr>
              <a:t>The Sender’s filters influence the expression of the message with the chosen words, gestures and voice tones/inflections used.</a:t>
            </a:r>
          </a:p>
          <a:p>
            <a:pPr marL="457200" indent="-457200">
              <a:buClr>
                <a:schemeClr val="tx2">
                  <a:lumMod val="75000"/>
                </a:schemeClr>
              </a:buClr>
              <a:buFont typeface="+mj-lt"/>
              <a:buAutoNum type="arabicParenR"/>
            </a:pPr>
            <a:endParaRPr lang="en-GB" sz="2400" b="1" dirty="0" smtClean="0">
              <a:solidFill>
                <a:schemeClr val="tx2"/>
              </a:solidFill>
              <a:latin typeface="Arial Black" pitchFamily="34" charset="0"/>
              <a:cs typeface="Arial" pitchFamily="34" charset="0"/>
            </a:endParaRPr>
          </a:p>
          <a:p>
            <a:pPr marL="457200" indent="-457200">
              <a:buClr>
                <a:schemeClr val="tx2">
                  <a:lumMod val="75000"/>
                </a:schemeClr>
              </a:buClr>
              <a:buFont typeface="+mj-lt"/>
              <a:buAutoNum type="arabicParenR"/>
            </a:pPr>
            <a:r>
              <a:rPr lang="en-GB" sz="2400" b="1" dirty="0" smtClean="0">
                <a:solidFill>
                  <a:schemeClr val="tx2"/>
                </a:solidFill>
                <a:latin typeface="Arial Black" pitchFamily="34" charset="0"/>
                <a:cs typeface="Arial" pitchFamily="34" charset="0"/>
              </a:rPr>
              <a:t>The Receiver's filters define how the message is </a:t>
            </a:r>
            <a:r>
              <a:rPr lang="en-GB" sz="2400" b="1" dirty="0" smtClean="0">
                <a:solidFill>
                  <a:schemeClr val="tx2"/>
                </a:solidFill>
                <a:latin typeface="Arial Black" pitchFamily="34" charset="0"/>
                <a:cs typeface="Arial" pitchFamily="34" charset="0"/>
              </a:rPr>
              <a:t>received &amp; </a:t>
            </a:r>
            <a:r>
              <a:rPr lang="en-GB" sz="2400" b="1" dirty="0" smtClean="0">
                <a:solidFill>
                  <a:schemeClr val="tx2"/>
                </a:solidFill>
                <a:latin typeface="Arial Black" pitchFamily="34" charset="0"/>
                <a:cs typeface="Arial" pitchFamily="34" charset="0"/>
              </a:rPr>
              <a:t>understood</a:t>
            </a:r>
            <a:r>
              <a:rPr lang="en-GB" sz="2400" b="1" dirty="0" smtClean="0">
                <a:solidFill>
                  <a:schemeClr val="tx2"/>
                </a:solidFill>
                <a:latin typeface="Arial Black" pitchFamily="34" charset="0"/>
                <a:cs typeface="Arial" pitchFamily="34" charset="0"/>
              </a:rPr>
              <a:t>.</a:t>
            </a:r>
          </a:p>
          <a:p>
            <a:pPr marL="0" indent="0">
              <a:buClr>
                <a:schemeClr val="tx2">
                  <a:lumMod val="75000"/>
                </a:schemeClr>
              </a:buClr>
              <a:buNone/>
            </a:pPr>
            <a:r>
              <a:rPr lang="en-GB" sz="2400" b="1" dirty="0" smtClean="0">
                <a:solidFill>
                  <a:schemeClr val="tx2"/>
                </a:solidFill>
                <a:latin typeface="Arial Black" pitchFamily="34" charset="0"/>
                <a:cs typeface="Arial" pitchFamily="34" charset="0"/>
              </a:rPr>
              <a:t>SO……….</a:t>
            </a:r>
          </a:p>
          <a:p>
            <a:pPr>
              <a:buBlip>
                <a:blip r:embed="rId3"/>
              </a:buBlip>
            </a:pPr>
            <a:endParaRPr lang="en-GB" sz="2000" b="1" dirty="0">
              <a:solidFill>
                <a:schemeClr val="tx2"/>
              </a:solidFill>
              <a:latin typeface="Arial Black" pitchFamily="34" charset="0"/>
              <a:cs typeface="Arial" pitchFamily="34" charset="0"/>
            </a:endParaRPr>
          </a:p>
        </p:txBody>
      </p:sp>
      <p:pic>
        <p:nvPicPr>
          <p:cNvPr id="1638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01013" y="555526"/>
            <a:ext cx="1042987" cy="1274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Footer Placeholder 3"/>
          <p:cNvSpPr>
            <a:spLocks noGrp="1"/>
          </p:cNvSpPr>
          <p:nvPr>
            <p:ph type="ftr" sz="quarter" idx="11"/>
          </p:nvPr>
        </p:nvSpPr>
        <p:spPr/>
        <p:txBody>
          <a:bodyPr/>
          <a:lstStyle/>
          <a:p>
            <a:pPr lvl="0"/>
            <a:r>
              <a:rPr lang="en-GB" sz="800" dirty="0">
                <a:solidFill>
                  <a:srgbClr val="04617B">
                    <a:shade val="90000"/>
                  </a:srgbClr>
                </a:solidFill>
                <a:latin typeface="Arial Narrow" panose="020B0606020202030204" pitchFamily="34" charset="0"/>
              </a:rPr>
              <a:t>C</a:t>
            </a:r>
            <a:r>
              <a:rPr lang="en-GB" dirty="0">
                <a:solidFill>
                  <a:srgbClr val="04617B">
                    <a:shade val="90000"/>
                  </a:srgbClr>
                </a:solidFill>
                <a:latin typeface="Arial Narrow" panose="020B0606020202030204" pitchFamily="34" charset="0"/>
              </a:rPr>
              <a:t>:/</a:t>
            </a:r>
            <a:r>
              <a:rPr lang="en-GB" sz="800" dirty="0">
                <a:solidFill>
                  <a:srgbClr val="04617B">
                    <a:shade val="90000"/>
                  </a:srgbClr>
                </a:solidFill>
                <a:latin typeface="Arial Narrow" panose="020B0606020202030204" pitchFamily="34" charset="0"/>
              </a:rPr>
              <a:t>Users\Ian\Desktop\All Reps Induction Resources\Day Four</a:t>
            </a:r>
            <a:endParaRPr lang="en-GB" sz="800" dirty="0">
              <a:solidFill>
                <a:srgbClr val="04617B">
                  <a:shade val="90000"/>
                </a:srgbClr>
              </a:solidFill>
              <a:latin typeface="Arial Narrow" panose="020B0606020202030204" pitchFamily="34" charset="0"/>
            </a:endParaRPr>
          </a:p>
        </p:txBody>
      </p:sp>
    </p:spTree>
    <p:extLst>
      <p:ext uri="{BB962C8B-B14F-4D97-AF65-F5344CB8AC3E}">
        <p14:creationId xmlns:p14="http://schemas.microsoft.com/office/powerpoint/2010/main" val="26113466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868" y="130324"/>
            <a:ext cx="8229600" cy="857250"/>
          </a:xfrm>
        </p:spPr>
        <p:txBody>
          <a:bodyPr>
            <a:normAutofit/>
          </a:bodyPr>
          <a:lstStyle/>
          <a:p>
            <a:pPr algn="ctr"/>
            <a:r>
              <a:rPr lang="en-GB" sz="4400" b="1" dirty="0" smtClean="0">
                <a:latin typeface="Arial Black" pitchFamily="34" charset="0"/>
              </a:rPr>
              <a:t>Filters as Barriers</a:t>
            </a:r>
            <a:endParaRPr lang="en-GB" sz="4400" b="1" dirty="0">
              <a:latin typeface="Arial Black" pitchFamily="34" charset="0"/>
            </a:endParaRPr>
          </a:p>
        </p:txBody>
      </p:sp>
      <p:sp>
        <p:nvSpPr>
          <p:cNvPr id="3" name="Content Placeholder 2"/>
          <p:cNvSpPr>
            <a:spLocks noGrp="1"/>
          </p:cNvSpPr>
          <p:nvPr>
            <p:ph idx="1"/>
          </p:nvPr>
        </p:nvSpPr>
        <p:spPr>
          <a:xfrm>
            <a:off x="0" y="1419622"/>
            <a:ext cx="9144000" cy="3600400"/>
          </a:xfrm>
        </p:spPr>
        <p:txBody>
          <a:bodyPr>
            <a:normAutofit lnSpcReduction="10000"/>
          </a:bodyPr>
          <a:lstStyle/>
          <a:p>
            <a:pPr>
              <a:buBlip>
                <a:blip r:embed="rId2"/>
              </a:buBlip>
            </a:pPr>
            <a:r>
              <a:rPr lang="en-GB" sz="2000" b="1" dirty="0" smtClean="0">
                <a:solidFill>
                  <a:schemeClr val="tx2"/>
                </a:solidFill>
                <a:latin typeface="Arial" pitchFamily="34" charset="0"/>
                <a:cs typeface="Arial" pitchFamily="34" charset="0"/>
              </a:rPr>
              <a:t>If you are not interested in football, or have never seen Everton, Newcastle or Wales Play, then you may never have heard of Gary Speed the footballer. Therefore your experience, or lack of it, excludes the “footballer” as a possible response.</a:t>
            </a:r>
          </a:p>
          <a:p>
            <a:pPr>
              <a:buBlip>
                <a:blip r:embed="rId2"/>
              </a:buBlip>
            </a:pPr>
            <a:r>
              <a:rPr lang="en-GB" sz="2000" b="1" dirty="0" smtClean="0">
                <a:solidFill>
                  <a:schemeClr val="tx2"/>
                </a:solidFill>
                <a:latin typeface="Arial" pitchFamily="34" charset="0"/>
                <a:cs typeface="Arial" pitchFamily="34" charset="0"/>
              </a:rPr>
              <a:t>If you are someone who deals everyday with drugs and drug addicts, (social worker) the first thing you may think of is drugs.</a:t>
            </a:r>
          </a:p>
          <a:p>
            <a:pPr>
              <a:buBlip>
                <a:blip r:embed="rId2"/>
              </a:buBlip>
            </a:pPr>
            <a:r>
              <a:rPr lang="en-GB" sz="2000" b="1" dirty="0" smtClean="0">
                <a:solidFill>
                  <a:schemeClr val="tx2"/>
                </a:solidFill>
                <a:latin typeface="Arial" pitchFamily="34" charset="0"/>
                <a:cs typeface="Arial" pitchFamily="34" charset="0"/>
              </a:rPr>
              <a:t>Alternatively, if you are a scientist planning to send a rocket into space, the first thing you may think of is “distance over time” .</a:t>
            </a:r>
          </a:p>
          <a:p>
            <a:pPr marL="0" indent="0">
              <a:buNone/>
            </a:pPr>
            <a:r>
              <a:rPr lang="en-GB" sz="2000" b="1" dirty="0" smtClean="0">
                <a:solidFill>
                  <a:schemeClr val="tx2"/>
                </a:solidFill>
                <a:latin typeface="Arial Black" pitchFamily="34" charset="0"/>
                <a:cs typeface="Arial" pitchFamily="34" charset="0"/>
              </a:rPr>
              <a:t>Our </a:t>
            </a:r>
            <a:r>
              <a:rPr lang="en-GB" sz="2000" b="1" dirty="0" smtClean="0">
                <a:solidFill>
                  <a:schemeClr val="tx2"/>
                </a:solidFill>
                <a:latin typeface="Arial Black" pitchFamily="34" charset="0"/>
                <a:cs typeface="Arial" pitchFamily="34" charset="0"/>
              </a:rPr>
              <a:t>individual experiences changes the meaning of the words we hear. That experience acts like a filter, removing some meanings and accentuating others.</a:t>
            </a:r>
            <a:endParaRPr lang="en-GB" sz="2000" b="1" dirty="0">
              <a:solidFill>
                <a:schemeClr val="tx2"/>
              </a:solidFill>
              <a:latin typeface="Arial Black" pitchFamily="34" charset="0"/>
              <a:cs typeface="Arial" pitchFamily="34" charset="0"/>
            </a:endParaRPr>
          </a:p>
        </p:txBody>
      </p:sp>
      <p:pic>
        <p:nvPicPr>
          <p:cNvPr id="174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96143" y="411510"/>
            <a:ext cx="942650" cy="11521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Footer Placeholder 3"/>
          <p:cNvSpPr>
            <a:spLocks noGrp="1"/>
          </p:cNvSpPr>
          <p:nvPr>
            <p:ph type="ftr" sz="quarter" idx="11"/>
          </p:nvPr>
        </p:nvSpPr>
        <p:spPr/>
        <p:txBody>
          <a:bodyPr/>
          <a:lstStyle/>
          <a:p>
            <a:pPr lvl="0"/>
            <a:r>
              <a:rPr lang="en-GB" sz="800" dirty="0">
                <a:solidFill>
                  <a:srgbClr val="04617B">
                    <a:shade val="90000"/>
                  </a:srgbClr>
                </a:solidFill>
                <a:latin typeface="Arial Narrow" panose="020B0606020202030204" pitchFamily="34" charset="0"/>
              </a:rPr>
              <a:t>C</a:t>
            </a:r>
            <a:r>
              <a:rPr lang="en-GB" dirty="0">
                <a:solidFill>
                  <a:srgbClr val="04617B">
                    <a:shade val="90000"/>
                  </a:srgbClr>
                </a:solidFill>
                <a:latin typeface="Arial Narrow" panose="020B0606020202030204" pitchFamily="34" charset="0"/>
              </a:rPr>
              <a:t>:/</a:t>
            </a:r>
            <a:r>
              <a:rPr lang="en-GB" sz="800" dirty="0">
                <a:solidFill>
                  <a:srgbClr val="04617B">
                    <a:shade val="90000"/>
                  </a:srgbClr>
                </a:solidFill>
                <a:latin typeface="Arial Narrow" panose="020B0606020202030204" pitchFamily="34" charset="0"/>
              </a:rPr>
              <a:t>Users\Ian\Desktop\All Reps Induction Resources\Day Four</a:t>
            </a:r>
            <a:endParaRPr lang="en-GB" sz="800" dirty="0">
              <a:solidFill>
                <a:srgbClr val="04617B">
                  <a:shade val="90000"/>
                </a:srgbClr>
              </a:solidFill>
              <a:latin typeface="Arial Narrow" panose="020B0606020202030204" pitchFamily="34" charset="0"/>
            </a:endParaRPr>
          </a:p>
        </p:txBody>
      </p:sp>
    </p:spTree>
    <p:extLst>
      <p:ext uri="{BB962C8B-B14F-4D97-AF65-F5344CB8AC3E}">
        <p14:creationId xmlns:p14="http://schemas.microsoft.com/office/powerpoint/2010/main" val="26113466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1847" y="54893"/>
            <a:ext cx="8229600" cy="857250"/>
          </a:xfrm>
        </p:spPr>
        <p:txBody>
          <a:bodyPr>
            <a:normAutofit/>
          </a:bodyPr>
          <a:lstStyle/>
          <a:p>
            <a:pPr algn="ctr"/>
            <a:r>
              <a:rPr lang="en-GB" sz="4400" dirty="0" smtClean="0">
                <a:latin typeface="Arial Black" pitchFamily="34" charset="0"/>
              </a:rPr>
              <a:t>Media As Barriers</a:t>
            </a:r>
            <a:endParaRPr lang="en-GB" sz="4400" dirty="0">
              <a:latin typeface="Arial Black" pitchFamily="34" charset="0"/>
            </a:endParaRPr>
          </a:p>
        </p:txBody>
      </p:sp>
      <p:sp>
        <p:nvSpPr>
          <p:cNvPr id="3" name="Content Placeholder 2"/>
          <p:cNvSpPr>
            <a:spLocks noGrp="1"/>
          </p:cNvSpPr>
          <p:nvPr>
            <p:ph idx="1"/>
          </p:nvPr>
        </p:nvSpPr>
        <p:spPr/>
        <p:txBody>
          <a:bodyPr>
            <a:normAutofit fontScale="85000" lnSpcReduction="20000"/>
          </a:bodyPr>
          <a:lstStyle/>
          <a:p>
            <a:pPr>
              <a:buBlip>
                <a:blip r:embed="rId2"/>
              </a:buBlip>
            </a:pPr>
            <a:r>
              <a:rPr lang="en-GB" sz="2400" b="1" dirty="0" smtClean="0">
                <a:solidFill>
                  <a:schemeClr val="tx2"/>
                </a:solidFill>
                <a:latin typeface="Arial" pitchFamily="34" charset="0"/>
                <a:cs typeface="Arial" pitchFamily="34" charset="0"/>
              </a:rPr>
              <a:t>If I </a:t>
            </a:r>
            <a:r>
              <a:rPr lang="en-GB" sz="2400" b="1" u="sng" dirty="0" smtClean="0">
                <a:solidFill>
                  <a:schemeClr val="tx2"/>
                </a:solidFill>
                <a:latin typeface="Arial" pitchFamily="34" charset="0"/>
                <a:cs typeface="Arial" pitchFamily="34" charset="0"/>
              </a:rPr>
              <a:t>write</a:t>
            </a:r>
            <a:r>
              <a:rPr lang="en-GB" sz="2400" b="1" dirty="0" smtClean="0">
                <a:solidFill>
                  <a:schemeClr val="tx2"/>
                </a:solidFill>
                <a:latin typeface="Arial" pitchFamily="34" charset="0"/>
                <a:cs typeface="Arial" pitchFamily="34" charset="0"/>
              </a:rPr>
              <a:t> the word “speed” I have two common alternatives: “speed” or “Speed”.</a:t>
            </a:r>
          </a:p>
          <a:p>
            <a:pPr>
              <a:buBlip>
                <a:blip r:embed="rId2"/>
              </a:buBlip>
            </a:pPr>
            <a:r>
              <a:rPr lang="en-GB" sz="2400" b="1" dirty="0" smtClean="0">
                <a:solidFill>
                  <a:schemeClr val="tx2"/>
                </a:solidFill>
                <a:latin typeface="Arial" pitchFamily="34" charset="0"/>
                <a:cs typeface="Arial" pitchFamily="34" charset="0"/>
              </a:rPr>
              <a:t>The latter version has a capital letter at the start which, when not at the start of a sentence, strongly implies it is a proper name.</a:t>
            </a:r>
          </a:p>
          <a:p>
            <a:pPr>
              <a:buBlip>
                <a:blip r:embed="rId2"/>
              </a:buBlip>
            </a:pPr>
            <a:r>
              <a:rPr lang="en-GB" sz="2400" b="1" dirty="0" smtClean="0">
                <a:solidFill>
                  <a:schemeClr val="tx2"/>
                </a:solidFill>
                <a:latin typeface="Arial" pitchFamily="34" charset="0"/>
                <a:cs typeface="Arial" pitchFamily="34" charset="0"/>
              </a:rPr>
              <a:t>However, when I </a:t>
            </a:r>
            <a:r>
              <a:rPr lang="en-GB" sz="2400" b="1" u="sng" dirty="0" smtClean="0">
                <a:solidFill>
                  <a:schemeClr val="tx2"/>
                </a:solidFill>
                <a:latin typeface="Arial" pitchFamily="34" charset="0"/>
                <a:cs typeface="Arial" pitchFamily="34" charset="0"/>
              </a:rPr>
              <a:t>say</a:t>
            </a:r>
            <a:r>
              <a:rPr lang="en-GB" sz="2400" b="1" dirty="0" smtClean="0">
                <a:solidFill>
                  <a:schemeClr val="tx2"/>
                </a:solidFill>
                <a:latin typeface="Arial" pitchFamily="34" charset="0"/>
                <a:cs typeface="Arial" pitchFamily="34" charset="0"/>
              </a:rPr>
              <a:t> the word, the listener is unable to discern whether I have used a capital letter or not.</a:t>
            </a:r>
          </a:p>
          <a:p>
            <a:pPr marL="0" indent="0">
              <a:buNone/>
            </a:pPr>
            <a:endParaRPr lang="en-GB" sz="2400" b="1" dirty="0">
              <a:solidFill>
                <a:schemeClr val="tx2"/>
              </a:solidFill>
              <a:latin typeface="Arial" pitchFamily="34" charset="0"/>
              <a:cs typeface="Arial" pitchFamily="34" charset="0"/>
            </a:endParaRPr>
          </a:p>
          <a:p>
            <a:pPr marL="0" indent="0">
              <a:buNone/>
            </a:pPr>
            <a:r>
              <a:rPr lang="en-GB" sz="2400" b="1" dirty="0" smtClean="0">
                <a:solidFill>
                  <a:schemeClr val="tx2"/>
                </a:solidFill>
                <a:latin typeface="Arial Black" pitchFamily="34" charset="0"/>
                <a:cs typeface="Arial" pitchFamily="34" charset="0"/>
              </a:rPr>
              <a:t>That is, The medium used (written or spoken word) also acts as a filter on the information communicated and can distort it’s meaning.</a:t>
            </a:r>
            <a:endParaRPr lang="en-GB" sz="2400" b="1" dirty="0">
              <a:solidFill>
                <a:schemeClr val="tx2"/>
              </a:solidFill>
              <a:latin typeface="Arial Black" pitchFamily="34" charset="0"/>
              <a:cs typeface="Arial" pitchFamily="34" charset="0"/>
            </a:endParaRPr>
          </a:p>
        </p:txBody>
      </p:sp>
      <p:pic>
        <p:nvPicPr>
          <p:cNvPr id="1843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01013" y="483518"/>
            <a:ext cx="1042987" cy="1274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Footer Placeholder 3"/>
          <p:cNvSpPr>
            <a:spLocks noGrp="1"/>
          </p:cNvSpPr>
          <p:nvPr>
            <p:ph type="ftr" sz="quarter" idx="11"/>
          </p:nvPr>
        </p:nvSpPr>
        <p:spPr/>
        <p:txBody>
          <a:bodyPr/>
          <a:lstStyle/>
          <a:p>
            <a:pPr lvl="0"/>
            <a:r>
              <a:rPr lang="en-GB" sz="800" dirty="0">
                <a:solidFill>
                  <a:srgbClr val="04617B">
                    <a:shade val="90000"/>
                  </a:srgbClr>
                </a:solidFill>
                <a:latin typeface="Arial Narrow" panose="020B0606020202030204" pitchFamily="34" charset="0"/>
              </a:rPr>
              <a:t>C</a:t>
            </a:r>
            <a:r>
              <a:rPr lang="en-GB" dirty="0">
                <a:solidFill>
                  <a:srgbClr val="04617B">
                    <a:shade val="90000"/>
                  </a:srgbClr>
                </a:solidFill>
                <a:latin typeface="Arial Narrow" panose="020B0606020202030204" pitchFamily="34" charset="0"/>
              </a:rPr>
              <a:t>:/</a:t>
            </a:r>
            <a:r>
              <a:rPr lang="en-GB" sz="800" dirty="0">
                <a:solidFill>
                  <a:srgbClr val="04617B">
                    <a:shade val="90000"/>
                  </a:srgbClr>
                </a:solidFill>
                <a:latin typeface="Arial Narrow" panose="020B0606020202030204" pitchFamily="34" charset="0"/>
              </a:rPr>
              <a:t>Users\Ian\Desktop\All Reps Induction Resources\Day Four</a:t>
            </a:r>
            <a:endParaRPr lang="en-GB" sz="800" dirty="0">
              <a:solidFill>
                <a:srgbClr val="04617B">
                  <a:shade val="90000"/>
                </a:srgbClr>
              </a:solidFill>
              <a:latin typeface="Arial Narrow" panose="020B0606020202030204" pitchFamily="34" charset="0"/>
            </a:endParaRPr>
          </a:p>
        </p:txBody>
      </p:sp>
    </p:spTree>
    <p:extLst>
      <p:ext uri="{BB962C8B-B14F-4D97-AF65-F5344CB8AC3E}">
        <p14:creationId xmlns:p14="http://schemas.microsoft.com/office/powerpoint/2010/main" val="4158649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t>Session</a:t>
            </a:r>
            <a:endParaRPr lang="en-GB" b="1" dirty="0"/>
          </a:p>
        </p:txBody>
      </p:sp>
      <p:sp>
        <p:nvSpPr>
          <p:cNvPr id="3" name="Content Placeholder 2"/>
          <p:cNvSpPr>
            <a:spLocks noGrp="1"/>
          </p:cNvSpPr>
          <p:nvPr>
            <p:ph idx="1"/>
          </p:nvPr>
        </p:nvSpPr>
        <p:spPr/>
        <p:txBody>
          <a:bodyPr/>
          <a:lstStyle/>
          <a:p>
            <a:pPr marL="0" indent="0">
              <a:buNone/>
            </a:pPr>
            <a:r>
              <a:rPr lang="en-GB" sz="3200" b="1" dirty="0">
                <a:latin typeface="Arial" pitchFamily="34" charset="0"/>
                <a:cs typeface="Arial" pitchFamily="34" charset="0"/>
              </a:rPr>
              <a:t>Aim</a:t>
            </a:r>
            <a:r>
              <a:rPr lang="en-GB" sz="3200" b="1" dirty="0" smtClean="0">
                <a:latin typeface="Arial" pitchFamily="34" charset="0"/>
                <a:cs typeface="Arial" pitchFamily="34" charset="0"/>
              </a:rPr>
              <a:t>: </a:t>
            </a:r>
            <a:r>
              <a:rPr lang="en-GB" sz="2800" b="1" dirty="0" smtClean="0">
                <a:solidFill>
                  <a:schemeClr val="tx2">
                    <a:lumMod val="75000"/>
                  </a:schemeClr>
                </a:solidFill>
                <a:latin typeface="Arial" pitchFamily="34" charset="0"/>
                <a:cs typeface="Arial" pitchFamily="34" charset="0"/>
              </a:rPr>
              <a:t>To </a:t>
            </a:r>
            <a:r>
              <a:rPr lang="en-GB" sz="2800" b="1" dirty="0">
                <a:solidFill>
                  <a:schemeClr val="tx2">
                    <a:lumMod val="75000"/>
                  </a:schemeClr>
                </a:solidFill>
                <a:latin typeface="Arial" pitchFamily="34" charset="0"/>
                <a:cs typeface="Arial" pitchFamily="34" charset="0"/>
              </a:rPr>
              <a:t>explore effective communication, </a:t>
            </a:r>
            <a:r>
              <a:rPr lang="en-GB" sz="2800" b="1" dirty="0" smtClean="0">
                <a:solidFill>
                  <a:schemeClr val="tx2">
                    <a:lumMod val="75000"/>
                  </a:schemeClr>
                </a:solidFill>
                <a:latin typeface="Arial" pitchFamily="34" charset="0"/>
                <a:cs typeface="Arial" pitchFamily="34" charset="0"/>
              </a:rPr>
              <a:t>within </a:t>
            </a:r>
            <a:r>
              <a:rPr lang="en-GB" sz="2800" b="1" dirty="0">
                <a:solidFill>
                  <a:schemeClr val="tx2">
                    <a:lumMod val="75000"/>
                  </a:schemeClr>
                </a:solidFill>
                <a:latin typeface="Arial" pitchFamily="34" charset="0"/>
                <a:cs typeface="Arial" pitchFamily="34" charset="0"/>
              </a:rPr>
              <a:t>the </a:t>
            </a:r>
            <a:r>
              <a:rPr lang="en-GB" sz="2800" b="1" dirty="0" smtClean="0">
                <a:solidFill>
                  <a:schemeClr val="tx2">
                    <a:lumMod val="75000"/>
                  </a:schemeClr>
                </a:solidFill>
                <a:latin typeface="Arial" pitchFamily="34" charset="0"/>
                <a:cs typeface="Arial" pitchFamily="34" charset="0"/>
              </a:rPr>
              <a:t>Union </a:t>
            </a:r>
            <a:r>
              <a:rPr lang="en-GB" sz="2800" b="1" dirty="0">
                <a:solidFill>
                  <a:schemeClr val="tx2">
                    <a:lumMod val="75000"/>
                  </a:schemeClr>
                </a:solidFill>
                <a:latin typeface="Arial" pitchFamily="34" charset="0"/>
                <a:cs typeface="Arial" pitchFamily="34" charset="0"/>
              </a:rPr>
              <a:t>environment.</a:t>
            </a:r>
          </a:p>
          <a:p>
            <a:pPr marL="0" indent="0">
              <a:buNone/>
            </a:pPr>
            <a:r>
              <a:rPr lang="en-GB" sz="2800" b="1" dirty="0">
                <a:solidFill>
                  <a:schemeClr val="tx2">
                    <a:lumMod val="75000"/>
                  </a:schemeClr>
                </a:solidFill>
                <a:latin typeface="Arial" pitchFamily="34" charset="0"/>
                <a:cs typeface="Arial" pitchFamily="34" charset="0"/>
              </a:rPr>
              <a:t>Also, to identify </a:t>
            </a:r>
            <a:r>
              <a:rPr lang="en-GB" sz="2800" b="1" dirty="0" smtClean="0">
                <a:solidFill>
                  <a:schemeClr val="tx2">
                    <a:lumMod val="75000"/>
                  </a:schemeClr>
                </a:solidFill>
                <a:latin typeface="Arial" pitchFamily="34" charset="0"/>
                <a:cs typeface="Arial" pitchFamily="34" charset="0"/>
              </a:rPr>
              <a:t>and eliminate barriers </a:t>
            </a:r>
            <a:r>
              <a:rPr lang="en-GB" sz="2800" b="1" dirty="0">
                <a:solidFill>
                  <a:schemeClr val="tx2">
                    <a:lumMod val="75000"/>
                  </a:schemeClr>
                </a:solidFill>
                <a:latin typeface="Arial" pitchFamily="34" charset="0"/>
                <a:cs typeface="Arial" pitchFamily="34" charset="0"/>
              </a:rPr>
              <a:t>to effective communication</a:t>
            </a:r>
            <a:r>
              <a:rPr lang="en-GB" sz="2800" b="1" dirty="0" smtClean="0">
                <a:solidFill>
                  <a:schemeClr val="tx2">
                    <a:lumMod val="75000"/>
                  </a:schemeClr>
                </a:solidFill>
                <a:latin typeface="Arial" pitchFamily="34" charset="0"/>
                <a:cs typeface="Arial" pitchFamily="34" charset="0"/>
              </a:rPr>
              <a:t>.</a:t>
            </a:r>
          </a:p>
          <a:p>
            <a:pPr marL="0" indent="0">
              <a:buNone/>
            </a:pPr>
            <a:endParaRPr lang="en-GB" dirty="0">
              <a:latin typeface="Arial" pitchFamily="34" charset="0"/>
              <a:cs typeface="Arial" pitchFamily="34" charset="0"/>
            </a:endParaRPr>
          </a:p>
          <a:p>
            <a:pPr marL="0" indent="0">
              <a:buNone/>
            </a:pPr>
            <a:endParaRPr lang="en-GB"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28385" y="4029913"/>
            <a:ext cx="1042987" cy="956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Footer Placeholder 3"/>
          <p:cNvSpPr>
            <a:spLocks noGrp="1"/>
          </p:cNvSpPr>
          <p:nvPr>
            <p:ph type="ftr" sz="quarter" idx="11"/>
          </p:nvPr>
        </p:nvSpPr>
        <p:spPr>
          <a:xfrm>
            <a:off x="2699792" y="4587973"/>
            <a:ext cx="3705200" cy="398011"/>
          </a:xfrm>
        </p:spPr>
        <p:txBody>
          <a:bodyPr/>
          <a:lstStyle/>
          <a:p>
            <a:r>
              <a:rPr lang="en-GB" sz="800" dirty="0" smtClean="0">
                <a:latin typeface="Arial Narrow" panose="020B0606020202030204" pitchFamily="34" charset="0"/>
              </a:rPr>
              <a:t>C</a:t>
            </a:r>
            <a:r>
              <a:rPr lang="en-GB" dirty="0" smtClean="0">
                <a:latin typeface="Arial Narrow" panose="020B0606020202030204" pitchFamily="34" charset="0"/>
              </a:rPr>
              <a:t>:/</a:t>
            </a:r>
            <a:r>
              <a:rPr lang="en-GB" sz="800" dirty="0" smtClean="0">
                <a:latin typeface="Arial Narrow" panose="020B0606020202030204" pitchFamily="34" charset="0"/>
              </a:rPr>
              <a:t>Users\Ian\Desktop\All </a:t>
            </a:r>
            <a:r>
              <a:rPr lang="en-GB" sz="800" dirty="0">
                <a:latin typeface="Arial Narrow" panose="020B0606020202030204" pitchFamily="34" charset="0"/>
              </a:rPr>
              <a:t>Reps Induction Resources\Day Four</a:t>
            </a:r>
            <a:endParaRPr lang="en-GB" sz="800" dirty="0">
              <a:latin typeface="Arial Narrow" panose="020B0606020202030204" pitchFamily="34" charset="0"/>
            </a:endParaRPr>
          </a:p>
        </p:txBody>
      </p:sp>
    </p:spTree>
    <p:extLst>
      <p:ext uri="{BB962C8B-B14F-4D97-AF65-F5344CB8AC3E}">
        <p14:creationId xmlns:p14="http://schemas.microsoft.com/office/powerpoint/2010/main" val="39091511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15590"/>
            <a:ext cx="8229600" cy="857250"/>
          </a:xfrm>
        </p:spPr>
        <p:txBody>
          <a:bodyPr>
            <a:normAutofit/>
          </a:bodyPr>
          <a:lstStyle/>
          <a:p>
            <a:pPr algn="ctr"/>
            <a:r>
              <a:rPr lang="en-GB" sz="4400" dirty="0" smtClean="0">
                <a:latin typeface="Arial Black" pitchFamily="34" charset="0"/>
              </a:rPr>
              <a:t>Don’t Assume.</a:t>
            </a:r>
            <a:endParaRPr lang="en-GB" sz="4400" dirty="0">
              <a:latin typeface="Arial Black" pitchFamily="34" charset="0"/>
            </a:endParaRPr>
          </a:p>
        </p:txBody>
      </p:sp>
      <p:sp>
        <p:nvSpPr>
          <p:cNvPr id="3" name="Content Placeholder 2"/>
          <p:cNvSpPr>
            <a:spLocks noGrp="1"/>
          </p:cNvSpPr>
          <p:nvPr>
            <p:ph idx="1"/>
          </p:nvPr>
        </p:nvSpPr>
        <p:spPr/>
        <p:txBody>
          <a:bodyPr>
            <a:normAutofit fontScale="92500"/>
          </a:bodyPr>
          <a:lstStyle/>
          <a:p>
            <a:pPr>
              <a:buBlip>
                <a:blip r:embed="rId2"/>
              </a:buBlip>
            </a:pPr>
            <a:r>
              <a:rPr lang="en-GB" sz="2400" b="1" dirty="0" smtClean="0">
                <a:solidFill>
                  <a:schemeClr val="tx2"/>
                </a:solidFill>
                <a:latin typeface="Arial" pitchFamily="34" charset="0"/>
                <a:cs typeface="Arial" pitchFamily="34" charset="0"/>
              </a:rPr>
              <a:t>A common mistake made in “informing” is that the person informing thinks the recipient of the information will attribute the same meaning to it.</a:t>
            </a:r>
          </a:p>
          <a:p>
            <a:pPr>
              <a:buBlip>
                <a:blip r:embed="rId2"/>
              </a:buBlip>
            </a:pPr>
            <a:r>
              <a:rPr lang="en-GB" sz="2400" b="1" dirty="0" smtClean="0">
                <a:solidFill>
                  <a:schemeClr val="tx2"/>
                </a:solidFill>
                <a:latin typeface="Arial" pitchFamily="34" charset="0"/>
                <a:cs typeface="Arial" pitchFamily="34" charset="0"/>
              </a:rPr>
              <a:t>This is very often not the case! And what’s worse when people miscommunicate, they do not even realise that they have misunderstood each other!</a:t>
            </a:r>
          </a:p>
          <a:p>
            <a:pPr>
              <a:buBlip>
                <a:blip r:embed="rId2"/>
              </a:buBlip>
            </a:pPr>
            <a:r>
              <a:rPr lang="en-GB" sz="2400" b="1" dirty="0" smtClean="0">
                <a:solidFill>
                  <a:schemeClr val="tx2"/>
                </a:solidFill>
                <a:latin typeface="Arial" pitchFamily="34" charset="0"/>
                <a:cs typeface="Arial" pitchFamily="34" charset="0"/>
              </a:rPr>
              <a:t>The informer has assumed the listener has understood. </a:t>
            </a:r>
          </a:p>
          <a:p>
            <a:pPr>
              <a:buBlip>
                <a:blip r:embed="rId2"/>
              </a:buBlip>
            </a:pPr>
            <a:r>
              <a:rPr lang="en-GB" sz="2400" b="1" dirty="0" smtClean="0">
                <a:solidFill>
                  <a:schemeClr val="tx2"/>
                </a:solidFill>
                <a:latin typeface="Arial" pitchFamily="34" charset="0"/>
                <a:cs typeface="Arial" pitchFamily="34" charset="0"/>
              </a:rPr>
              <a:t> </a:t>
            </a:r>
            <a:r>
              <a:rPr lang="en-GB" sz="3200" b="1" i="1" dirty="0" smtClean="0">
                <a:solidFill>
                  <a:schemeClr val="tx2"/>
                </a:solidFill>
                <a:latin typeface="Arial" pitchFamily="34" charset="0"/>
                <a:cs typeface="Arial" pitchFamily="34" charset="0"/>
              </a:rPr>
              <a:t>NAFOF ( Never Assume Find Out First)</a:t>
            </a:r>
            <a:endParaRPr lang="en-GB" sz="3200" b="1" i="1" dirty="0">
              <a:solidFill>
                <a:schemeClr val="tx2"/>
              </a:solidFill>
              <a:latin typeface="Arial" pitchFamily="34" charset="0"/>
              <a:cs typeface="Arial" pitchFamily="34" charset="0"/>
            </a:endParaRPr>
          </a:p>
        </p:txBody>
      </p:sp>
      <p:pic>
        <p:nvPicPr>
          <p:cNvPr id="1945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01102" y="411510"/>
            <a:ext cx="1042987" cy="108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Footer Placeholder 3"/>
          <p:cNvSpPr>
            <a:spLocks noGrp="1"/>
          </p:cNvSpPr>
          <p:nvPr>
            <p:ph type="ftr" sz="quarter" idx="11"/>
          </p:nvPr>
        </p:nvSpPr>
        <p:spPr/>
        <p:txBody>
          <a:bodyPr/>
          <a:lstStyle/>
          <a:p>
            <a:pPr lvl="0"/>
            <a:r>
              <a:rPr lang="en-GB" sz="800" dirty="0">
                <a:solidFill>
                  <a:srgbClr val="04617B">
                    <a:shade val="90000"/>
                  </a:srgbClr>
                </a:solidFill>
                <a:latin typeface="Arial Narrow" panose="020B0606020202030204" pitchFamily="34" charset="0"/>
              </a:rPr>
              <a:t>C</a:t>
            </a:r>
            <a:r>
              <a:rPr lang="en-GB" dirty="0">
                <a:solidFill>
                  <a:srgbClr val="04617B">
                    <a:shade val="90000"/>
                  </a:srgbClr>
                </a:solidFill>
                <a:latin typeface="Arial Narrow" panose="020B0606020202030204" pitchFamily="34" charset="0"/>
              </a:rPr>
              <a:t>:/</a:t>
            </a:r>
            <a:r>
              <a:rPr lang="en-GB" sz="800" dirty="0">
                <a:solidFill>
                  <a:srgbClr val="04617B">
                    <a:shade val="90000"/>
                  </a:srgbClr>
                </a:solidFill>
                <a:latin typeface="Arial Narrow" panose="020B0606020202030204" pitchFamily="34" charset="0"/>
              </a:rPr>
              <a:t>Users\Ian\Desktop\All Reps Induction Resources\Day Four</a:t>
            </a:r>
            <a:endParaRPr lang="en-GB" sz="800" dirty="0">
              <a:solidFill>
                <a:srgbClr val="04617B">
                  <a:shade val="90000"/>
                </a:srgbClr>
              </a:solidFill>
              <a:latin typeface="Arial Narrow" panose="020B0606020202030204" pitchFamily="34" charset="0"/>
            </a:endParaRPr>
          </a:p>
        </p:txBody>
      </p:sp>
    </p:spTree>
    <p:extLst>
      <p:ext uri="{BB962C8B-B14F-4D97-AF65-F5344CB8AC3E}">
        <p14:creationId xmlns:p14="http://schemas.microsoft.com/office/powerpoint/2010/main" val="22692133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01614"/>
            <a:ext cx="8229600" cy="857250"/>
          </a:xfrm>
        </p:spPr>
        <p:txBody>
          <a:bodyPr>
            <a:normAutofit/>
          </a:bodyPr>
          <a:lstStyle/>
          <a:p>
            <a:pPr algn="ctr"/>
            <a:r>
              <a:rPr lang="en-GB" sz="4400" dirty="0" smtClean="0">
                <a:latin typeface="Arial Black" pitchFamily="34" charset="0"/>
              </a:rPr>
              <a:t>Feedback</a:t>
            </a:r>
            <a:endParaRPr lang="en-GB" sz="4400" dirty="0">
              <a:latin typeface="Arial Black" pitchFamily="34" charset="0"/>
            </a:endParaRPr>
          </a:p>
        </p:txBody>
      </p:sp>
      <p:sp>
        <p:nvSpPr>
          <p:cNvPr id="3" name="Content Placeholder 2"/>
          <p:cNvSpPr>
            <a:spLocks noGrp="1"/>
          </p:cNvSpPr>
          <p:nvPr>
            <p:ph idx="1"/>
          </p:nvPr>
        </p:nvSpPr>
        <p:spPr>
          <a:xfrm>
            <a:off x="179512" y="1451610"/>
            <a:ext cx="9073008" cy="3291840"/>
          </a:xfrm>
        </p:spPr>
        <p:txBody>
          <a:bodyPr>
            <a:normAutofit fontScale="92500" lnSpcReduction="20000"/>
          </a:bodyPr>
          <a:lstStyle/>
          <a:p>
            <a:pPr>
              <a:lnSpc>
                <a:spcPct val="150000"/>
              </a:lnSpc>
              <a:buBlip>
                <a:blip r:embed="rId2"/>
              </a:buBlip>
            </a:pPr>
            <a:r>
              <a:rPr lang="en-GB" sz="2800" b="1" dirty="0" smtClean="0">
                <a:solidFill>
                  <a:schemeClr val="tx2">
                    <a:lumMod val="75000"/>
                  </a:schemeClr>
                </a:solidFill>
                <a:latin typeface="Arial" pitchFamily="34" charset="0"/>
                <a:cs typeface="Arial" pitchFamily="34" charset="0"/>
              </a:rPr>
              <a:t>The way around this problem is to get feedback from those with whom you have informed on what they have understood by your information. If the feedback agrees, then you have likely communicated (there remains potential for misunderstanding, but is greatly reduced).</a:t>
            </a:r>
          </a:p>
        </p:txBody>
      </p:sp>
      <p:pic>
        <p:nvPicPr>
          <p:cNvPr id="2048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00218" y="411510"/>
            <a:ext cx="1042987" cy="10947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Footer Placeholder 3"/>
          <p:cNvSpPr>
            <a:spLocks noGrp="1"/>
          </p:cNvSpPr>
          <p:nvPr>
            <p:ph type="ftr" sz="quarter" idx="11"/>
          </p:nvPr>
        </p:nvSpPr>
        <p:spPr/>
        <p:txBody>
          <a:bodyPr/>
          <a:lstStyle/>
          <a:p>
            <a:pPr lvl="0"/>
            <a:r>
              <a:rPr lang="en-GB" sz="800" dirty="0">
                <a:solidFill>
                  <a:srgbClr val="04617B">
                    <a:shade val="90000"/>
                  </a:srgbClr>
                </a:solidFill>
                <a:latin typeface="Arial Narrow" panose="020B0606020202030204" pitchFamily="34" charset="0"/>
              </a:rPr>
              <a:t>C</a:t>
            </a:r>
            <a:r>
              <a:rPr lang="en-GB" dirty="0">
                <a:solidFill>
                  <a:srgbClr val="04617B">
                    <a:shade val="90000"/>
                  </a:srgbClr>
                </a:solidFill>
                <a:latin typeface="Arial Narrow" panose="020B0606020202030204" pitchFamily="34" charset="0"/>
              </a:rPr>
              <a:t>:/</a:t>
            </a:r>
            <a:r>
              <a:rPr lang="en-GB" sz="800" dirty="0">
                <a:solidFill>
                  <a:srgbClr val="04617B">
                    <a:shade val="90000"/>
                  </a:srgbClr>
                </a:solidFill>
                <a:latin typeface="Arial Narrow" panose="020B0606020202030204" pitchFamily="34" charset="0"/>
              </a:rPr>
              <a:t>Users\Ian\Desktop\All Reps Induction Resources\Day Four</a:t>
            </a:r>
            <a:endParaRPr lang="en-GB" sz="800" dirty="0">
              <a:solidFill>
                <a:srgbClr val="04617B">
                  <a:shade val="90000"/>
                </a:srgbClr>
              </a:solidFill>
              <a:latin typeface="Arial Narrow" panose="020B0606020202030204" pitchFamily="34" charset="0"/>
            </a:endParaRPr>
          </a:p>
        </p:txBody>
      </p:sp>
    </p:spTree>
    <p:extLst>
      <p:ext uri="{BB962C8B-B14F-4D97-AF65-F5344CB8AC3E}">
        <p14:creationId xmlns:p14="http://schemas.microsoft.com/office/powerpoint/2010/main" val="31522306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7494"/>
            <a:ext cx="8229600" cy="857250"/>
          </a:xfrm>
        </p:spPr>
        <p:txBody>
          <a:bodyPr>
            <a:normAutofit/>
          </a:bodyPr>
          <a:lstStyle/>
          <a:p>
            <a:pPr algn="ctr"/>
            <a:r>
              <a:rPr lang="en-GB" sz="4400" dirty="0" smtClean="0">
                <a:latin typeface="Arial Black" pitchFamily="34" charset="0"/>
              </a:rPr>
              <a:t>Feedback</a:t>
            </a:r>
            <a:endParaRPr lang="en-GB" sz="4400" dirty="0">
              <a:latin typeface="Arial Black" pitchFamily="34" charset="0"/>
            </a:endParaRPr>
          </a:p>
        </p:txBody>
      </p:sp>
      <p:sp>
        <p:nvSpPr>
          <p:cNvPr id="3" name="Content Placeholder 2"/>
          <p:cNvSpPr>
            <a:spLocks noGrp="1"/>
          </p:cNvSpPr>
          <p:nvPr>
            <p:ph idx="1"/>
          </p:nvPr>
        </p:nvSpPr>
        <p:spPr>
          <a:xfrm>
            <a:off x="179512" y="1131590"/>
            <a:ext cx="8784976" cy="3388392"/>
          </a:xfrm>
        </p:spPr>
        <p:txBody>
          <a:bodyPr>
            <a:noAutofit/>
          </a:bodyPr>
          <a:lstStyle/>
          <a:p>
            <a:pPr>
              <a:buBlip>
                <a:blip r:embed="rId3"/>
              </a:buBlip>
            </a:pPr>
            <a:r>
              <a:rPr lang="en-GB" sz="2400" b="1" i="1" dirty="0" smtClean="0">
                <a:solidFill>
                  <a:schemeClr val="tx2">
                    <a:lumMod val="75000"/>
                  </a:schemeClr>
                </a:solidFill>
                <a:latin typeface="Arial" pitchFamily="34" charset="0"/>
                <a:cs typeface="Arial" pitchFamily="34" charset="0"/>
              </a:rPr>
              <a:t>Effective communication therefore involves the following process:</a:t>
            </a:r>
          </a:p>
          <a:p>
            <a:pPr marL="457200" indent="-457200">
              <a:buClr>
                <a:schemeClr val="tx2"/>
              </a:buClr>
              <a:buFont typeface="+mj-lt"/>
              <a:buAutoNum type="arabicPeriod"/>
            </a:pPr>
            <a:r>
              <a:rPr lang="en-GB" sz="2000" b="1" dirty="0" smtClean="0">
                <a:solidFill>
                  <a:schemeClr val="tx2">
                    <a:lumMod val="75000"/>
                  </a:schemeClr>
                </a:solidFill>
                <a:latin typeface="Arial" pitchFamily="34" charset="0"/>
                <a:cs typeface="Arial" pitchFamily="34" charset="0"/>
              </a:rPr>
              <a:t>Inform.</a:t>
            </a:r>
          </a:p>
          <a:p>
            <a:pPr marL="457200" indent="-457200">
              <a:buClr>
                <a:schemeClr val="tx2"/>
              </a:buClr>
              <a:buFont typeface="+mj-lt"/>
              <a:buAutoNum type="arabicPeriod"/>
            </a:pPr>
            <a:r>
              <a:rPr lang="en-GB" sz="2000" b="1" dirty="0" smtClean="0">
                <a:solidFill>
                  <a:schemeClr val="tx2">
                    <a:lumMod val="75000"/>
                  </a:schemeClr>
                </a:solidFill>
                <a:latin typeface="Arial" pitchFamily="34" charset="0"/>
                <a:cs typeface="Arial" pitchFamily="34" charset="0"/>
              </a:rPr>
              <a:t>Get Feedback.</a:t>
            </a:r>
          </a:p>
          <a:p>
            <a:pPr marL="457200" indent="-457200">
              <a:buClr>
                <a:schemeClr val="tx2"/>
              </a:buClr>
              <a:buFont typeface="+mj-lt"/>
              <a:buAutoNum type="arabicPeriod"/>
            </a:pPr>
            <a:r>
              <a:rPr lang="en-GB" sz="2000" b="1" dirty="0" smtClean="0">
                <a:solidFill>
                  <a:schemeClr val="tx2">
                    <a:lumMod val="75000"/>
                  </a:schemeClr>
                </a:solidFill>
                <a:latin typeface="Arial" pitchFamily="34" charset="0"/>
                <a:cs typeface="Arial" pitchFamily="34" charset="0"/>
              </a:rPr>
              <a:t>Check feedback vs. your intended meaning</a:t>
            </a:r>
          </a:p>
          <a:p>
            <a:pPr marL="457200" indent="-457200">
              <a:buClr>
                <a:schemeClr val="tx2"/>
              </a:buClr>
              <a:buFont typeface="+mj-lt"/>
              <a:buAutoNum type="arabicPeriod"/>
            </a:pPr>
            <a:r>
              <a:rPr lang="en-GB" sz="2000" b="1" dirty="0" smtClean="0">
                <a:solidFill>
                  <a:schemeClr val="tx2">
                    <a:lumMod val="75000"/>
                  </a:schemeClr>
                </a:solidFill>
                <a:latin typeface="Arial" pitchFamily="34" charset="0"/>
                <a:cs typeface="Arial" pitchFamily="34" charset="0"/>
              </a:rPr>
              <a:t>If they agree, then you have communicated and the process ends.</a:t>
            </a:r>
          </a:p>
          <a:p>
            <a:pPr marL="457200" indent="-457200">
              <a:buClr>
                <a:schemeClr val="tx2"/>
              </a:buClr>
              <a:buFont typeface="+mj-lt"/>
              <a:buAutoNum type="arabicPeriod"/>
            </a:pPr>
            <a:r>
              <a:rPr lang="en-GB" sz="2000" b="1" dirty="0" smtClean="0">
                <a:solidFill>
                  <a:schemeClr val="tx2">
                    <a:lumMod val="75000"/>
                  </a:schemeClr>
                </a:solidFill>
                <a:latin typeface="Arial" pitchFamily="34" charset="0"/>
                <a:cs typeface="Arial" pitchFamily="34" charset="0"/>
              </a:rPr>
              <a:t>If they contradict (or if the potential for misunderstanding remains) re-inform, using different words.</a:t>
            </a:r>
          </a:p>
          <a:p>
            <a:pPr marL="457200" indent="-457200">
              <a:buClr>
                <a:schemeClr val="tx2"/>
              </a:buClr>
              <a:buFont typeface="+mj-lt"/>
              <a:buAutoNum type="arabicPeriod"/>
            </a:pPr>
            <a:r>
              <a:rPr lang="en-GB" sz="2000" b="1" dirty="0" smtClean="0">
                <a:solidFill>
                  <a:schemeClr val="tx2">
                    <a:lumMod val="75000"/>
                  </a:schemeClr>
                </a:solidFill>
                <a:latin typeface="Arial" pitchFamily="34" charset="0"/>
                <a:cs typeface="Arial" pitchFamily="34" charset="0"/>
              </a:rPr>
              <a:t>Go back to step2</a:t>
            </a:r>
            <a:endParaRPr lang="en-GB" sz="2000" b="1" dirty="0">
              <a:solidFill>
                <a:schemeClr val="tx2">
                  <a:lumMod val="75000"/>
                </a:schemeClr>
              </a:solidFill>
              <a:latin typeface="Arial" pitchFamily="34" charset="0"/>
              <a:cs typeface="Arial" pitchFamily="34" charset="0"/>
            </a:endParaRPr>
          </a:p>
        </p:txBody>
      </p:sp>
      <p:pic>
        <p:nvPicPr>
          <p:cNvPr id="2150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01013" y="-7241"/>
            <a:ext cx="1042987" cy="10668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Footer Placeholder 3"/>
          <p:cNvSpPr>
            <a:spLocks noGrp="1"/>
          </p:cNvSpPr>
          <p:nvPr>
            <p:ph type="ftr" sz="quarter" idx="11"/>
          </p:nvPr>
        </p:nvSpPr>
        <p:spPr/>
        <p:txBody>
          <a:bodyPr/>
          <a:lstStyle/>
          <a:p>
            <a:pPr lvl="0"/>
            <a:r>
              <a:rPr lang="en-GB" sz="800" dirty="0">
                <a:solidFill>
                  <a:srgbClr val="04617B">
                    <a:shade val="90000"/>
                  </a:srgbClr>
                </a:solidFill>
                <a:latin typeface="Arial Narrow" panose="020B0606020202030204" pitchFamily="34" charset="0"/>
              </a:rPr>
              <a:t>C</a:t>
            </a:r>
            <a:r>
              <a:rPr lang="en-GB" dirty="0">
                <a:solidFill>
                  <a:srgbClr val="04617B">
                    <a:shade val="90000"/>
                  </a:srgbClr>
                </a:solidFill>
                <a:latin typeface="Arial Narrow" panose="020B0606020202030204" pitchFamily="34" charset="0"/>
              </a:rPr>
              <a:t>:/</a:t>
            </a:r>
            <a:r>
              <a:rPr lang="en-GB" sz="800" dirty="0">
                <a:solidFill>
                  <a:srgbClr val="04617B">
                    <a:shade val="90000"/>
                  </a:srgbClr>
                </a:solidFill>
                <a:latin typeface="Arial Narrow" panose="020B0606020202030204" pitchFamily="34" charset="0"/>
              </a:rPr>
              <a:t>Users\Ian\Desktop\All Reps Induction Resources\Day Four</a:t>
            </a:r>
            <a:endParaRPr lang="en-GB" sz="800" dirty="0">
              <a:solidFill>
                <a:srgbClr val="04617B">
                  <a:shade val="90000"/>
                </a:srgbClr>
              </a:solidFill>
              <a:latin typeface="Arial Narrow" panose="020B0606020202030204" pitchFamily="34" charset="0"/>
            </a:endParaRPr>
          </a:p>
        </p:txBody>
      </p:sp>
    </p:spTree>
    <p:extLst>
      <p:ext uri="{BB962C8B-B14F-4D97-AF65-F5344CB8AC3E}">
        <p14:creationId xmlns:p14="http://schemas.microsoft.com/office/powerpoint/2010/main" val="31522306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4400" dirty="0" smtClean="0">
                <a:latin typeface="Arial Black" pitchFamily="34" charset="0"/>
              </a:rPr>
              <a:t>Process</a:t>
            </a:r>
            <a:endParaRPr lang="en-GB" sz="4400" dirty="0">
              <a:latin typeface="Arial Black"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85997539"/>
              </p:ext>
            </p:extLst>
          </p:nvPr>
        </p:nvGraphicFramePr>
        <p:xfrm>
          <a:off x="457200" y="1451373"/>
          <a:ext cx="8229600" cy="32920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Rounded Rectangle 8"/>
          <p:cNvSpPr/>
          <p:nvPr/>
        </p:nvSpPr>
        <p:spPr>
          <a:xfrm>
            <a:off x="3203848" y="2679762"/>
            <a:ext cx="2448272" cy="756000"/>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TextBox 9"/>
          <p:cNvSpPr txBox="1"/>
          <p:nvPr/>
        </p:nvSpPr>
        <p:spPr>
          <a:xfrm>
            <a:off x="3347864" y="2777104"/>
            <a:ext cx="2304256" cy="492443"/>
          </a:xfrm>
          <a:prstGeom prst="rect">
            <a:avLst/>
          </a:prstGeom>
          <a:noFill/>
        </p:spPr>
        <p:txBody>
          <a:bodyPr wrap="square" rtlCol="0">
            <a:spAutoFit/>
          </a:bodyPr>
          <a:lstStyle/>
          <a:p>
            <a:r>
              <a:rPr lang="en-GB" sz="2600" dirty="0" smtClean="0">
                <a:solidFill>
                  <a:schemeClr val="bg1"/>
                </a:solidFill>
              </a:rPr>
              <a:t>Communicate</a:t>
            </a:r>
            <a:endParaRPr lang="en-GB" sz="2600" dirty="0">
              <a:solidFill>
                <a:schemeClr val="bg1"/>
              </a:solidFill>
            </a:endParaRPr>
          </a:p>
        </p:txBody>
      </p:sp>
      <p:sp>
        <p:nvSpPr>
          <p:cNvPr id="11" name="Up Arrow 10"/>
          <p:cNvSpPr/>
          <p:nvPr/>
        </p:nvSpPr>
        <p:spPr>
          <a:xfrm>
            <a:off x="4355976" y="2247714"/>
            <a:ext cx="288032" cy="432048"/>
          </a:xfrm>
          <a:prstGeom prst="up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Up Arrow 12"/>
          <p:cNvSpPr/>
          <p:nvPr/>
        </p:nvSpPr>
        <p:spPr>
          <a:xfrm rot="10800000">
            <a:off x="4364360" y="3436148"/>
            <a:ext cx="288032" cy="485752"/>
          </a:xfrm>
          <a:prstGeom prst="up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Left Arrow 11"/>
          <p:cNvSpPr/>
          <p:nvPr/>
        </p:nvSpPr>
        <p:spPr>
          <a:xfrm>
            <a:off x="2843808" y="2961769"/>
            <a:ext cx="360040" cy="258053"/>
          </a:xfrm>
          <a:prstGeom prst="left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 name="Left Arrow 14"/>
          <p:cNvSpPr/>
          <p:nvPr/>
        </p:nvSpPr>
        <p:spPr>
          <a:xfrm rot="10800000">
            <a:off x="5652120" y="2966464"/>
            <a:ext cx="360040" cy="258053"/>
          </a:xfrm>
          <a:prstGeom prst="left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2530"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101013" y="483518"/>
            <a:ext cx="1042987" cy="1274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Footer Placeholder 2"/>
          <p:cNvSpPr>
            <a:spLocks noGrp="1"/>
          </p:cNvSpPr>
          <p:nvPr>
            <p:ph type="ftr" sz="quarter" idx="11"/>
          </p:nvPr>
        </p:nvSpPr>
        <p:spPr/>
        <p:txBody>
          <a:bodyPr/>
          <a:lstStyle/>
          <a:p>
            <a:pPr lvl="0"/>
            <a:r>
              <a:rPr lang="en-GB" sz="800" dirty="0">
                <a:solidFill>
                  <a:srgbClr val="04617B">
                    <a:shade val="90000"/>
                  </a:srgbClr>
                </a:solidFill>
                <a:latin typeface="Arial Narrow" panose="020B0606020202030204" pitchFamily="34" charset="0"/>
              </a:rPr>
              <a:t>C</a:t>
            </a:r>
            <a:r>
              <a:rPr lang="en-GB" dirty="0">
                <a:solidFill>
                  <a:srgbClr val="04617B">
                    <a:shade val="90000"/>
                  </a:srgbClr>
                </a:solidFill>
                <a:latin typeface="Arial Narrow" panose="020B0606020202030204" pitchFamily="34" charset="0"/>
              </a:rPr>
              <a:t>:/</a:t>
            </a:r>
            <a:r>
              <a:rPr lang="en-GB" sz="800" dirty="0">
                <a:solidFill>
                  <a:srgbClr val="04617B">
                    <a:shade val="90000"/>
                  </a:srgbClr>
                </a:solidFill>
                <a:latin typeface="Arial Narrow" panose="020B0606020202030204" pitchFamily="34" charset="0"/>
              </a:rPr>
              <a:t>Users\Ian\Desktop\All Reps Induction Resources\Day Four</a:t>
            </a:r>
            <a:endParaRPr lang="en-GB" sz="800" dirty="0">
              <a:solidFill>
                <a:srgbClr val="04617B">
                  <a:shade val="90000"/>
                </a:srgbClr>
              </a:solidFill>
              <a:latin typeface="Arial Narrow" panose="020B0606020202030204" pitchFamily="34" charset="0"/>
            </a:endParaRPr>
          </a:p>
        </p:txBody>
      </p:sp>
    </p:spTree>
    <p:extLst>
      <p:ext uri="{BB962C8B-B14F-4D97-AF65-F5344CB8AC3E}">
        <p14:creationId xmlns:p14="http://schemas.microsoft.com/office/powerpoint/2010/main" val="26444532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t>Session</a:t>
            </a:r>
            <a:endParaRPr lang="en-GB" b="1" dirty="0"/>
          </a:p>
        </p:txBody>
      </p:sp>
      <p:sp>
        <p:nvSpPr>
          <p:cNvPr id="3" name="Content Placeholder 2"/>
          <p:cNvSpPr>
            <a:spLocks noGrp="1"/>
          </p:cNvSpPr>
          <p:nvPr>
            <p:ph idx="1"/>
          </p:nvPr>
        </p:nvSpPr>
        <p:spPr/>
        <p:txBody>
          <a:bodyPr>
            <a:normAutofit fontScale="92500" lnSpcReduction="20000"/>
          </a:bodyPr>
          <a:lstStyle/>
          <a:p>
            <a:pPr marL="0" indent="0">
              <a:buNone/>
            </a:pPr>
            <a:r>
              <a:rPr lang="en-GB" sz="3200" b="1" dirty="0">
                <a:latin typeface="Arial" pitchFamily="34" charset="0"/>
                <a:cs typeface="Arial" pitchFamily="34" charset="0"/>
              </a:rPr>
              <a:t>Objectives:</a:t>
            </a:r>
          </a:p>
          <a:p>
            <a:pPr>
              <a:buClr>
                <a:schemeClr val="tx2">
                  <a:lumMod val="75000"/>
                </a:schemeClr>
              </a:buClr>
              <a:buBlip>
                <a:blip r:embed="rId2"/>
              </a:buBlip>
            </a:pPr>
            <a:r>
              <a:rPr lang="en-GB" sz="2800" b="1" dirty="0" smtClean="0">
                <a:solidFill>
                  <a:schemeClr val="tx2">
                    <a:lumMod val="75000"/>
                  </a:schemeClr>
                </a:solidFill>
                <a:latin typeface="Arial" pitchFamily="34" charset="0"/>
                <a:cs typeface="Arial" pitchFamily="34" charset="0"/>
              </a:rPr>
              <a:t>To </a:t>
            </a:r>
            <a:r>
              <a:rPr lang="en-GB" sz="2800" b="1" dirty="0">
                <a:solidFill>
                  <a:schemeClr val="tx2">
                    <a:lumMod val="75000"/>
                  </a:schemeClr>
                </a:solidFill>
                <a:latin typeface="Arial" pitchFamily="34" charset="0"/>
                <a:cs typeface="Arial" pitchFamily="34" charset="0"/>
              </a:rPr>
              <a:t>describe what is effective communication.</a:t>
            </a:r>
          </a:p>
          <a:p>
            <a:pPr>
              <a:buClr>
                <a:schemeClr val="tx2">
                  <a:lumMod val="75000"/>
                </a:schemeClr>
              </a:buClr>
              <a:buBlip>
                <a:blip r:embed="rId2"/>
              </a:buBlip>
            </a:pPr>
            <a:r>
              <a:rPr lang="en-GB" sz="2800" b="1" dirty="0">
                <a:solidFill>
                  <a:schemeClr val="tx2">
                    <a:lumMod val="75000"/>
                  </a:schemeClr>
                </a:solidFill>
                <a:latin typeface="Arial" pitchFamily="34" charset="0"/>
                <a:cs typeface="Arial" pitchFamily="34" charset="0"/>
              </a:rPr>
              <a:t>To </a:t>
            </a:r>
            <a:r>
              <a:rPr lang="en-GB" sz="2800" b="1" dirty="0" smtClean="0">
                <a:solidFill>
                  <a:schemeClr val="tx2">
                    <a:lumMod val="75000"/>
                  </a:schemeClr>
                </a:solidFill>
                <a:latin typeface="Arial" pitchFamily="34" charset="0"/>
                <a:cs typeface="Arial" pitchFamily="34" charset="0"/>
              </a:rPr>
              <a:t>discuss </a:t>
            </a:r>
            <a:r>
              <a:rPr lang="en-GB" sz="2800" b="1" dirty="0">
                <a:solidFill>
                  <a:schemeClr val="tx2">
                    <a:lumMod val="75000"/>
                  </a:schemeClr>
                </a:solidFill>
                <a:latin typeface="Arial" pitchFamily="34" charset="0"/>
                <a:cs typeface="Arial" pitchFamily="34" charset="0"/>
              </a:rPr>
              <a:t>how we communicate using </a:t>
            </a:r>
            <a:r>
              <a:rPr lang="en-GB" sz="2800" b="1" dirty="0" smtClean="0">
                <a:solidFill>
                  <a:schemeClr val="tx2">
                    <a:lumMod val="75000"/>
                  </a:schemeClr>
                </a:solidFill>
                <a:latin typeface="Arial" pitchFamily="34" charset="0"/>
                <a:cs typeface="Arial" pitchFamily="34" charset="0"/>
              </a:rPr>
              <a:t>non-  verbal/body language.</a:t>
            </a:r>
            <a:endParaRPr lang="en-GB" sz="2800" b="1" dirty="0">
              <a:solidFill>
                <a:schemeClr val="tx2">
                  <a:lumMod val="75000"/>
                </a:schemeClr>
              </a:solidFill>
              <a:latin typeface="Arial" pitchFamily="34" charset="0"/>
              <a:cs typeface="Arial" pitchFamily="34" charset="0"/>
            </a:endParaRPr>
          </a:p>
          <a:p>
            <a:pPr>
              <a:buClr>
                <a:schemeClr val="tx2">
                  <a:lumMod val="75000"/>
                </a:schemeClr>
              </a:buClr>
              <a:buBlip>
                <a:blip r:embed="rId2"/>
              </a:buBlip>
            </a:pPr>
            <a:r>
              <a:rPr lang="en-GB" sz="2800" b="1" dirty="0">
                <a:solidFill>
                  <a:schemeClr val="tx2">
                    <a:lumMod val="75000"/>
                  </a:schemeClr>
                </a:solidFill>
                <a:latin typeface="Arial" pitchFamily="34" charset="0"/>
                <a:cs typeface="Arial" pitchFamily="34" charset="0"/>
              </a:rPr>
              <a:t>To discuss barriers to effective </a:t>
            </a:r>
            <a:r>
              <a:rPr lang="en-GB" sz="2800" b="1" dirty="0" smtClean="0">
                <a:solidFill>
                  <a:schemeClr val="tx2">
                    <a:lumMod val="75000"/>
                  </a:schemeClr>
                </a:solidFill>
                <a:latin typeface="Arial" pitchFamily="34" charset="0"/>
                <a:cs typeface="Arial" pitchFamily="34" charset="0"/>
              </a:rPr>
              <a:t>communication.</a:t>
            </a:r>
            <a:endParaRPr lang="en-GB" sz="2800" b="1" dirty="0">
              <a:solidFill>
                <a:schemeClr val="tx2">
                  <a:lumMod val="75000"/>
                </a:schemeClr>
              </a:solidFill>
              <a:latin typeface="Arial" pitchFamily="34" charset="0"/>
              <a:cs typeface="Arial" pitchFamily="34" charset="0"/>
            </a:endParaRPr>
          </a:p>
          <a:p>
            <a:pPr>
              <a:buClr>
                <a:schemeClr val="tx2">
                  <a:lumMod val="75000"/>
                </a:schemeClr>
              </a:buClr>
              <a:buBlip>
                <a:blip r:embed="rId2"/>
              </a:buBlip>
            </a:pPr>
            <a:r>
              <a:rPr lang="en-GB" sz="2800" b="1" dirty="0" smtClean="0">
                <a:solidFill>
                  <a:schemeClr val="tx2">
                    <a:lumMod val="75000"/>
                  </a:schemeClr>
                </a:solidFill>
                <a:latin typeface="Arial" pitchFamily="34" charset="0"/>
                <a:cs typeface="Arial" pitchFamily="34" charset="0"/>
              </a:rPr>
              <a:t>To take part in a communication skills task to illustrate the value of “active listening” in communication.</a:t>
            </a:r>
          </a:p>
          <a:p>
            <a:pPr marL="0" indent="0">
              <a:buNone/>
            </a:pPr>
            <a:endParaRPr lang="en-GB"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2361" y="465516"/>
            <a:ext cx="1042987" cy="956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Footer Placeholder 3"/>
          <p:cNvSpPr>
            <a:spLocks noGrp="1"/>
          </p:cNvSpPr>
          <p:nvPr>
            <p:ph type="ftr" sz="quarter" idx="11"/>
          </p:nvPr>
        </p:nvSpPr>
        <p:spPr/>
        <p:txBody>
          <a:bodyPr/>
          <a:lstStyle/>
          <a:p>
            <a:r>
              <a:rPr lang="en-GB" sz="800" dirty="0" smtClean="0">
                <a:latin typeface="Arial Narrow" panose="020B0606020202030204" pitchFamily="34" charset="0"/>
              </a:rPr>
              <a:t>C:\Users\Ian\Desktop\All Reps Induction Resources\Day Four</a:t>
            </a:r>
            <a:endParaRPr lang="en-GB" sz="800" dirty="0">
              <a:latin typeface="Arial Narrow" panose="020B0606020202030204" pitchFamily="34" charset="0"/>
            </a:endParaRPr>
          </a:p>
        </p:txBody>
      </p:sp>
    </p:spTree>
    <p:extLst>
      <p:ext uri="{BB962C8B-B14F-4D97-AF65-F5344CB8AC3E}">
        <p14:creationId xmlns:p14="http://schemas.microsoft.com/office/powerpoint/2010/main" val="31524544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t>What Is Communication?</a:t>
            </a:r>
            <a:endParaRPr lang="en-GB" dirty="0"/>
          </a:p>
        </p:txBody>
      </p:sp>
      <p:sp>
        <p:nvSpPr>
          <p:cNvPr id="3" name="Content Placeholder 2"/>
          <p:cNvSpPr>
            <a:spLocks noGrp="1"/>
          </p:cNvSpPr>
          <p:nvPr>
            <p:ph idx="1"/>
          </p:nvPr>
        </p:nvSpPr>
        <p:spPr/>
        <p:txBody>
          <a:bodyPr>
            <a:normAutofit fontScale="77500" lnSpcReduction="20000"/>
          </a:bodyPr>
          <a:lstStyle/>
          <a:p>
            <a:pPr algn="ctr">
              <a:lnSpc>
                <a:spcPct val="150000"/>
              </a:lnSpc>
              <a:buNone/>
            </a:pPr>
            <a:r>
              <a:rPr lang="en-GB" sz="3200" b="1" dirty="0" smtClean="0">
                <a:solidFill>
                  <a:schemeClr val="tx2"/>
                </a:solidFill>
                <a:latin typeface="Arial" pitchFamily="34" charset="0"/>
              </a:rPr>
              <a:t>The word Communication is derived from the Latin word “Communis”,</a:t>
            </a:r>
          </a:p>
          <a:p>
            <a:pPr algn="ctr">
              <a:lnSpc>
                <a:spcPct val="150000"/>
              </a:lnSpc>
              <a:buNone/>
            </a:pPr>
            <a:r>
              <a:rPr lang="en-GB" sz="3200" b="1" dirty="0" smtClean="0">
                <a:solidFill>
                  <a:schemeClr val="tx2"/>
                </a:solidFill>
                <a:latin typeface="Arial" pitchFamily="34" charset="0"/>
              </a:rPr>
              <a:t> Meaning </a:t>
            </a:r>
          </a:p>
          <a:p>
            <a:pPr algn="ctr">
              <a:lnSpc>
                <a:spcPct val="150000"/>
              </a:lnSpc>
              <a:buNone/>
            </a:pPr>
            <a:r>
              <a:rPr lang="en-GB" sz="3200" b="1" dirty="0" smtClean="0">
                <a:solidFill>
                  <a:schemeClr val="tx2"/>
                </a:solidFill>
                <a:latin typeface="Arial" pitchFamily="34" charset="0"/>
              </a:rPr>
              <a:t>“to make common</a:t>
            </a:r>
            <a:r>
              <a:rPr lang="en-GB" b="1" dirty="0" smtClean="0">
                <a:solidFill>
                  <a:schemeClr val="tx2"/>
                </a:solidFill>
                <a:latin typeface="Arial" pitchFamily="34" charset="0"/>
              </a:rPr>
              <a:t>”.</a:t>
            </a:r>
          </a:p>
          <a:p>
            <a:pPr algn="ctr">
              <a:lnSpc>
                <a:spcPct val="150000"/>
              </a:lnSpc>
              <a:buNone/>
            </a:pPr>
            <a:endParaRPr lang="en-GB" b="1" dirty="0" smtClean="0">
              <a:solidFill>
                <a:schemeClr val="tx2"/>
              </a:solidFill>
              <a:latin typeface="Arial" pitchFamily="34" charset="0"/>
            </a:endParaRPr>
          </a:p>
          <a:p>
            <a:pPr>
              <a:lnSpc>
                <a:spcPct val="150000"/>
              </a:lnSpc>
              <a:buNone/>
            </a:pPr>
            <a:r>
              <a:rPr lang="en-GB" b="1" dirty="0" smtClean="0">
                <a:solidFill>
                  <a:schemeClr val="tx2"/>
                </a:solidFill>
                <a:latin typeface="Arial" pitchFamily="34" charset="0"/>
              </a:rPr>
              <a:t>http://en.wiktionary.org/wiki/communis</a:t>
            </a:r>
            <a:endParaRPr lang="en-GB" b="1" dirty="0">
              <a:solidFill>
                <a:schemeClr val="tx2"/>
              </a:solidFill>
              <a:latin typeface="Arial" pitchFamily="34" charset="0"/>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68345" y="3813889"/>
            <a:ext cx="1042987" cy="956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1259632" y="4885325"/>
            <a:ext cx="2502608" cy="276999"/>
          </a:xfrm>
          <a:prstGeom prst="rect">
            <a:avLst/>
          </a:prstGeom>
        </p:spPr>
        <p:txBody>
          <a:bodyPr wrap="none">
            <a:spAutoFit/>
          </a:bodyPr>
          <a:lstStyle/>
          <a:p>
            <a:pPr lvl="0"/>
            <a:r>
              <a:rPr lang="en-GB" sz="800" dirty="0">
                <a:solidFill>
                  <a:srgbClr val="04617B">
                    <a:shade val="90000"/>
                  </a:srgbClr>
                </a:solidFill>
                <a:latin typeface="Arial Narrow" panose="020B0606020202030204" pitchFamily="34" charset="0"/>
              </a:rPr>
              <a:t>C</a:t>
            </a:r>
            <a:r>
              <a:rPr lang="en-GB" sz="1200" dirty="0">
                <a:solidFill>
                  <a:srgbClr val="04617B">
                    <a:shade val="90000"/>
                  </a:srgbClr>
                </a:solidFill>
                <a:latin typeface="Arial Narrow" panose="020B0606020202030204" pitchFamily="34" charset="0"/>
              </a:rPr>
              <a:t>:/</a:t>
            </a:r>
            <a:r>
              <a:rPr lang="en-GB" sz="800" dirty="0">
                <a:solidFill>
                  <a:srgbClr val="04617B">
                    <a:shade val="90000"/>
                  </a:srgbClr>
                </a:solidFill>
                <a:latin typeface="Arial Narrow" panose="020B0606020202030204" pitchFamily="34" charset="0"/>
              </a:rPr>
              <a:t>Users\Ian\Desktop\All Reps Induction Resources\Day Four</a:t>
            </a:r>
            <a:endParaRPr lang="en-GB" sz="800" dirty="0">
              <a:solidFill>
                <a:srgbClr val="04617B">
                  <a:shade val="90000"/>
                </a:srgbClr>
              </a:solidFill>
              <a:latin typeface="Arial Narrow" panose="020B0606020202030204"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39502"/>
            <a:ext cx="8305800" cy="857250"/>
          </a:xfrm>
        </p:spPr>
        <p:txBody>
          <a:bodyPr/>
          <a:lstStyle/>
          <a:p>
            <a:pPr algn="ctr"/>
            <a:r>
              <a:rPr lang="en-GB" b="1" dirty="0" smtClean="0"/>
              <a:t>What Is Communication?</a:t>
            </a:r>
            <a:endParaRPr lang="en-GB" b="1" dirty="0"/>
          </a:p>
        </p:txBody>
      </p:sp>
      <p:sp>
        <p:nvSpPr>
          <p:cNvPr id="5" name="TextBox 4"/>
          <p:cNvSpPr txBox="1"/>
          <p:nvPr/>
        </p:nvSpPr>
        <p:spPr>
          <a:xfrm>
            <a:off x="323528" y="1131590"/>
            <a:ext cx="8352928" cy="3416320"/>
          </a:xfrm>
          <a:prstGeom prst="rect">
            <a:avLst/>
          </a:prstGeom>
          <a:noFill/>
        </p:spPr>
        <p:txBody>
          <a:bodyPr wrap="square" rtlCol="0">
            <a:spAutoFit/>
          </a:bodyPr>
          <a:lstStyle/>
          <a:p>
            <a:pPr>
              <a:lnSpc>
                <a:spcPct val="200000"/>
              </a:lnSpc>
            </a:pPr>
            <a:r>
              <a:rPr lang="en-GB" sz="2400" b="1" dirty="0" smtClean="0">
                <a:solidFill>
                  <a:schemeClr val="tx2"/>
                </a:solidFill>
                <a:latin typeface="Arial Black" pitchFamily="34" charset="0"/>
              </a:rPr>
              <a:t>“Communication” Is The Achievement Of A Common Understanding Between Two Or More People – i.e. Where Both Attribute the Same Meaning To The Information That Is Exchanged</a:t>
            </a:r>
            <a:r>
              <a:rPr lang="en-GB" sz="2400" b="1" dirty="0">
                <a:solidFill>
                  <a:schemeClr val="tx2"/>
                </a:solidFill>
                <a:latin typeface="Arial Black" pitchFamily="34" charset="0"/>
              </a:rPr>
              <a:t>. </a:t>
            </a:r>
            <a:endParaRPr lang="en-GB" sz="2400" b="1" dirty="0" smtClean="0">
              <a:solidFill>
                <a:schemeClr val="tx2"/>
              </a:solidFill>
              <a:latin typeface="Arial Black" pitchFamily="34" charset="0"/>
            </a:endParaRPr>
          </a:p>
          <a:p>
            <a:pPr>
              <a:lnSpc>
                <a:spcPct val="200000"/>
              </a:lnSpc>
            </a:pPr>
            <a:r>
              <a:rPr lang="en-GB" sz="1200" b="1" dirty="0" smtClean="0">
                <a:solidFill>
                  <a:schemeClr val="tx2"/>
                </a:solidFill>
                <a:latin typeface="Arial Black" pitchFamily="34" charset="0"/>
              </a:rPr>
              <a:t>Encarta Dictionary English(UK)</a:t>
            </a:r>
            <a:endParaRPr lang="en-GB" sz="1200" b="1" dirty="0">
              <a:solidFill>
                <a:schemeClr val="tx2"/>
              </a:solidFill>
              <a:latin typeface="Arial Black" pitchFamily="34" charset="0"/>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56377" y="3991379"/>
            <a:ext cx="1042987" cy="956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Footer Placeholder 2"/>
          <p:cNvSpPr>
            <a:spLocks noGrp="1"/>
          </p:cNvSpPr>
          <p:nvPr>
            <p:ph type="ftr" sz="quarter" idx="11"/>
          </p:nvPr>
        </p:nvSpPr>
        <p:spPr/>
        <p:txBody>
          <a:bodyPr/>
          <a:lstStyle/>
          <a:p>
            <a:pPr lvl="0"/>
            <a:r>
              <a:rPr lang="en-GB" sz="800" dirty="0">
                <a:solidFill>
                  <a:srgbClr val="04617B">
                    <a:shade val="90000"/>
                  </a:srgbClr>
                </a:solidFill>
                <a:latin typeface="Arial Narrow" panose="020B0606020202030204" pitchFamily="34" charset="0"/>
              </a:rPr>
              <a:t>C</a:t>
            </a:r>
            <a:r>
              <a:rPr lang="en-GB" dirty="0">
                <a:solidFill>
                  <a:srgbClr val="04617B">
                    <a:shade val="90000"/>
                  </a:srgbClr>
                </a:solidFill>
                <a:latin typeface="Arial Narrow" panose="020B0606020202030204" pitchFamily="34" charset="0"/>
              </a:rPr>
              <a:t>:/</a:t>
            </a:r>
            <a:r>
              <a:rPr lang="en-GB" sz="800" dirty="0">
                <a:solidFill>
                  <a:srgbClr val="04617B">
                    <a:shade val="90000"/>
                  </a:srgbClr>
                </a:solidFill>
                <a:latin typeface="Arial Narrow" panose="020B0606020202030204" pitchFamily="34" charset="0"/>
              </a:rPr>
              <a:t>Users\Ian\Desktop\All Reps Induction Resources\Day Four</a:t>
            </a:r>
            <a:endParaRPr lang="en-GB" sz="800" dirty="0">
              <a:solidFill>
                <a:srgbClr val="04617B">
                  <a:shade val="90000"/>
                </a:srgbClr>
              </a:solidFill>
              <a:latin typeface="Arial Narrow" panose="020B0606020202030204" pitchFamily="34" charset="0"/>
            </a:endParaRPr>
          </a:p>
        </p:txBody>
      </p:sp>
    </p:spTree>
    <p:extLst>
      <p:ext uri="{BB962C8B-B14F-4D97-AF65-F5344CB8AC3E}">
        <p14:creationId xmlns:p14="http://schemas.microsoft.com/office/powerpoint/2010/main" val="139752229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8229600" cy="1535891"/>
          </a:xfrm>
        </p:spPr>
        <p:txBody>
          <a:bodyPr>
            <a:normAutofit fontScale="90000"/>
          </a:bodyPr>
          <a:lstStyle/>
          <a:p>
            <a:pPr algn="ctr"/>
            <a:r>
              <a:rPr lang="en-GB" b="1" dirty="0"/>
              <a:t>Shannon &amp; </a:t>
            </a:r>
            <a:r>
              <a:rPr lang="en-GB" b="1" dirty="0" smtClean="0"/>
              <a:t>Weaver’s Academic </a:t>
            </a:r>
            <a:r>
              <a:rPr lang="en-GB" b="1" dirty="0"/>
              <a:t>Communication </a:t>
            </a:r>
            <a:r>
              <a:rPr lang="en-GB" b="1" dirty="0" smtClean="0"/>
              <a:t>Model</a:t>
            </a:r>
            <a:endParaRPr lang="en-GB" b="1" dirty="0"/>
          </a:p>
        </p:txBody>
      </p:sp>
      <p:pic>
        <p:nvPicPr>
          <p:cNvPr id="102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56050" y="1869672"/>
            <a:ext cx="8980447" cy="3024336"/>
          </a:xfrm>
          <a:prstGeom prst="rect">
            <a:avLst/>
          </a:prstGeom>
          <a:solidFill>
            <a:srgbClr val="FFDF79"/>
          </a:solidFill>
          <a:ln>
            <a:noFill/>
          </a:ln>
          <a:effectLst/>
        </p:spPr>
      </p:pic>
      <p:sp>
        <p:nvSpPr>
          <p:cNvPr id="3" name="TextBox 2"/>
          <p:cNvSpPr txBox="1"/>
          <p:nvPr/>
        </p:nvSpPr>
        <p:spPr>
          <a:xfrm>
            <a:off x="3348843" y="4308652"/>
            <a:ext cx="2775489" cy="369332"/>
          </a:xfrm>
          <a:prstGeom prst="rect">
            <a:avLst/>
          </a:prstGeom>
          <a:noFill/>
        </p:spPr>
        <p:txBody>
          <a:bodyPr wrap="square" rtlCol="0">
            <a:spAutoFit/>
          </a:bodyPr>
          <a:lstStyle/>
          <a:p>
            <a:r>
              <a:rPr lang="en-GB" sz="1200" dirty="0" smtClean="0"/>
              <a:t>Based on Shannon &amp; </a:t>
            </a:r>
            <a:r>
              <a:rPr lang="en-GB" sz="1200" dirty="0" smtClean="0"/>
              <a:t>Weaver’s </a:t>
            </a:r>
            <a:r>
              <a:rPr lang="en-GB" sz="1200" dirty="0" smtClean="0"/>
              <a:t>Model</a:t>
            </a:r>
            <a:r>
              <a:rPr lang="en-GB" dirty="0" smtClean="0"/>
              <a:t>.</a:t>
            </a:r>
            <a:endParaRPr lang="en-GB" dirty="0"/>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41494" y="465516"/>
            <a:ext cx="1042987" cy="956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Footer Placeholder 3"/>
          <p:cNvSpPr>
            <a:spLocks noGrp="1"/>
          </p:cNvSpPr>
          <p:nvPr>
            <p:ph type="ftr" sz="quarter" idx="11"/>
          </p:nvPr>
        </p:nvSpPr>
        <p:spPr>
          <a:xfrm>
            <a:off x="2915816" y="4803998"/>
            <a:ext cx="3352800" cy="273844"/>
          </a:xfrm>
        </p:spPr>
        <p:txBody>
          <a:bodyPr/>
          <a:lstStyle/>
          <a:p>
            <a:r>
              <a:rPr lang="en-GB" sz="800" dirty="0" smtClean="0">
                <a:latin typeface="Arial Narrow" panose="020B0606020202030204" pitchFamily="34" charset="0"/>
              </a:rPr>
              <a:t>C:\Users\Ian\Desktop\All Reps Induction Resources\Day Four</a:t>
            </a:r>
            <a:endParaRPr lang="en-GB" sz="800" dirty="0">
              <a:latin typeface="Arial Narrow" panose="020B0606020202030204" pitchFamily="34" charset="0"/>
            </a:endParaRPr>
          </a:p>
        </p:txBody>
      </p:sp>
    </p:spTree>
    <p:extLst>
      <p:ext uri="{BB962C8B-B14F-4D97-AF65-F5344CB8AC3E}">
        <p14:creationId xmlns:p14="http://schemas.microsoft.com/office/powerpoint/2010/main" val="33004603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t>Something Missing?</a:t>
            </a:r>
            <a:endParaRPr lang="en-GB" b="1" dirty="0"/>
          </a:p>
        </p:txBody>
      </p:sp>
      <p:pic>
        <p:nvPicPr>
          <p:cNvPr id="102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56050" y="1869672"/>
            <a:ext cx="8980447" cy="3024336"/>
          </a:xfrm>
          <a:prstGeom prst="rect">
            <a:avLst/>
          </a:prstGeom>
          <a:solidFill>
            <a:srgbClr val="FFDF79"/>
          </a:solidFill>
          <a:ln>
            <a:noFill/>
          </a:ln>
          <a:effectLst/>
        </p:spPr>
      </p:pic>
      <p:sp>
        <p:nvSpPr>
          <p:cNvPr id="3" name="TextBox 2"/>
          <p:cNvSpPr txBox="1"/>
          <p:nvPr/>
        </p:nvSpPr>
        <p:spPr>
          <a:xfrm>
            <a:off x="3275856" y="4155926"/>
            <a:ext cx="2775489" cy="369332"/>
          </a:xfrm>
          <a:prstGeom prst="rect">
            <a:avLst/>
          </a:prstGeom>
          <a:noFill/>
        </p:spPr>
        <p:txBody>
          <a:bodyPr wrap="square" rtlCol="0">
            <a:spAutoFit/>
          </a:bodyPr>
          <a:lstStyle/>
          <a:p>
            <a:r>
              <a:rPr lang="en-GB" sz="1200" dirty="0" smtClean="0"/>
              <a:t>Based on Shannon &amp; Weavers Model</a:t>
            </a:r>
            <a:r>
              <a:rPr lang="en-GB" dirty="0" smtClean="0"/>
              <a:t>.</a:t>
            </a:r>
            <a:endParaRPr lang="en-GB" dirty="0"/>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01014" y="519523"/>
            <a:ext cx="1042987" cy="956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Footer Placeholder 3"/>
          <p:cNvSpPr>
            <a:spLocks noGrp="1"/>
          </p:cNvSpPr>
          <p:nvPr>
            <p:ph type="ftr" sz="quarter" idx="11"/>
          </p:nvPr>
        </p:nvSpPr>
        <p:spPr>
          <a:xfrm>
            <a:off x="2698545" y="4560802"/>
            <a:ext cx="3352800" cy="273844"/>
          </a:xfrm>
        </p:spPr>
        <p:txBody>
          <a:bodyPr/>
          <a:lstStyle/>
          <a:p>
            <a:pPr lvl="0"/>
            <a:r>
              <a:rPr lang="en-GB" sz="800" dirty="0">
                <a:solidFill>
                  <a:srgbClr val="04617B">
                    <a:shade val="90000"/>
                  </a:srgbClr>
                </a:solidFill>
                <a:latin typeface="Arial Narrow" panose="020B0606020202030204" pitchFamily="34" charset="0"/>
              </a:rPr>
              <a:t>C</a:t>
            </a:r>
            <a:r>
              <a:rPr lang="en-GB" dirty="0">
                <a:solidFill>
                  <a:srgbClr val="04617B">
                    <a:shade val="90000"/>
                  </a:srgbClr>
                </a:solidFill>
                <a:latin typeface="Arial Narrow" panose="020B0606020202030204" pitchFamily="34" charset="0"/>
              </a:rPr>
              <a:t>:/</a:t>
            </a:r>
            <a:r>
              <a:rPr lang="en-GB" sz="800" dirty="0">
                <a:solidFill>
                  <a:srgbClr val="04617B">
                    <a:shade val="90000"/>
                  </a:srgbClr>
                </a:solidFill>
                <a:latin typeface="Arial Narrow" panose="020B0606020202030204" pitchFamily="34" charset="0"/>
              </a:rPr>
              <a:t>Users\Ian\Desktop\All Reps Induction Resources\Day Four</a:t>
            </a:r>
            <a:endParaRPr lang="en-GB" sz="800" dirty="0">
              <a:solidFill>
                <a:srgbClr val="04617B">
                  <a:shade val="90000"/>
                </a:srgbClr>
              </a:solidFill>
              <a:latin typeface="Arial Narrow" panose="020B0606020202030204" pitchFamily="34" charset="0"/>
            </a:endParaRPr>
          </a:p>
        </p:txBody>
      </p:sp>
    </p:spTree>
    <p:extLst>
      <p:ext uri="{BB962C8B-B14F-4D97-AF65-F5344CB8AC3E}">
        <p14:creationId xmlns:p14="http://schemas.microsoft.com/office/powerpoint/2010/main" val="39883015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latin typeface="Arial" pitchFamily="34" charset="0"/>
                <a:cs typeface="Arial" pitchFamily="34" charset="0"/>
              </a:rPr>
              <a:t>Same Model But?</a:t>
            </a:r>
            <a:endParaRPr lang="en-GB" b="1" dirty="0">
              <a:latin typeface="Arial" pitchFamily="34" charset="0"/>
              <a:cs typeface="Arial" pitchFamily="34" charset="0"/>
            </a:endParaRPr>
          </a:p>
        </p:txBody>
      </p:sp>
      <p:pic>
        <p:nvPicPr>
          <p:cNvPr id="4"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971600" y="1869673"/>
            <a:ext cx="7248772" cy="2862317"/>
          </a:xfrm>
          <a:prstGeom prst="rect">
            <a:avLst/>
          </a:prstGeom>
          <a:solidFill>
            <a:srgbClr val="FFDF79"/>
          </a:solidFill>
          <a:ln>
            <a:noFill/>
          </a:ln>
          <a:effectLst/>
        </p:spPr>
      </p:pic>
      <p:cxnSp>
        <p:nvCxnSpPr>
          <p:cNvPr id="8" name="Straight Arrow Connector 7"/>
          <p:cNvCxnSpPr/>
          <p:nvPr/>
        </p:nvCxnSpPr>
        <p:spPr>
          <a:xfrm flipH="1">
            <a:off x="2843808" y="3921900"/>
            <a:ext cx="3312368" cy="0"/>
          </a:xfrm>
          <a:prstGeom prst="straightConnector1">
            <a:avLst/>
          </a:prstGeom>
          <a:ln w="2222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3491880" y="4029912"/>
            <a:ext cx="2520280" cy="307777"/>
          </a:xfrm>
          <a:prstGeom prst="rect">
            <a:avLst/>
          </a:prstGeom>
          <a:noFill/>
        </p:spPr>
        <p:txBody>
          <a:bodyPr wrap="square" rtlCol="0">
            <a:spAutoFit/>
          </a:bodyPr>
          <a:lstStyle/>
          <a:p>
            <a:pPr algn="ctr"/>
            <a:r>
              <a:rPr lang="en-GB" sz="1400" b="1" dirty="0" smtClean="0">
                <a:solidFill>
                  <a:schemeClr val="accent5">
                    <a:lumMod val="75000"/>
                  </a:schemeClr>
                </a:solidFill>
                <a:latin typeface="Arial" pitchFamily="34" charset="0"/>
                <a:cs typeface="Arial" pitchFamily="34" charset="0"/>
              </a:rPr>
              <a:t>Feedback/Response</a:t>
            </a:r>
            <a:endParaRPr lang="en-GB" sz="1400" b="1" dirty="0">
              <a:solidFill>
                <a:schemeClr val="accent5">
                  <a:lumMod val="75000"/>
                </a:schemeClr>
              </a:solidFill>
              <a:latin typeface="Arial" pitchFamily="34" charset="0"/>
              <a:cs typeface="Arial" pitchFamily="34" charset="0"/>
            </a:endParaRPr>
          </a:p>
        </p:txBody>
      </p:sp>
      <p:sp>
        <p:nvSpPr>
          <p:cNvPr id="3" name="Footer Placeholder 2"/>
          <p:cNvSpPr>
            <a:spLocks noGrp="1"/>
          </p:cNvSpPr>
          <p:nvPr>
            <p:ph type="ftr" sz="quarter" idx="11"/>
          </p:nvPr>
        </p:nvSpPr>
        <p:spPr/>
        <p:txBody>
          <a:bodyPr/>
          <a:lstStyle/>
          <a:p>
            <a:pPr lvl="0"/>
            <a:r>
              <a:rPr lang="en-GB" sz="800" dirty="0">
                <a:solidFill>
                  <a:srgbClr val="04617B">
                    <a:shade val="90000"/>
                  </a:srgbClr>
                </a:solidFill>
                <a:latin typeface="Arial Narrow" panose="020B0606020202030204" pitchFamily="34" charset="0"/>
              </a:rPr>
              <a:t>C</a:t>
            </a:r>
            <a:r>
              <a:rPr lang="en-GB" dirty="0">
                <a:solidFill>
                  <a:srgbClr val="04617B">
                    <a:shade val="90000"/>
                  </a:srgbClr>
                </a:solidFill>
                <a:latin typeface="Arial Narrow" panose="020B0606020202030204" pitchFamily="34" charset="0"/>
              </a:rPr>
              <a:t>:/</a:t>
            </a:r>
            <a:r>
              <a:rPr lang="en-GB" sz="800" dirty="0">
                <a:solidFill>
                  <a:srgbClr val="04617B">
                    <a:shade val="90000"/>
                  </a:srgbClr>
                </a:solidFill>
                <a:latin typeface="Arial Narrow" panose="020B0606020202030204" pitchFamily="34" charset="0"/>
              </a:rPr>
              <a:t>Users\Ian\Desktop\All Reps Induction Resources\Day Four</a:t>
            </a:r>
            <a:endParaRPr lang="en-GB" sz="800" dirty="0">
              <a:solidFill>
                <a:srgbClr val="04617B">
                  <a:shade val="90000"/>
                </a:srgbClr>
              </a:solidFill>
              <a:latin typeface="Arial Narrow" panose="020B0606020202030204"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b="1" dirty="0" smtClean="0"/>
              <a:t>Effective Communication </a:t>
            </a:r>
            <a:br>
              <a:rPr lang="en-GB" b="1" dirty="0" smtClean="0"/>
            </a:br>
            <a:r>
              <a:rPr lang="en-GB" b="1" dirty="0" smtClean="0"/>
              <a:t>Skills</a:t>
            </a:r>
            <a:endParaRPr lang="en-GB" b="1" dirty="0"/>
          </a:p>
        </p:txBody>
      </p:sp>
      <p:sp>
        <p:nvSpPr>
          <p:cNvPr id="3" name="Content Placeholder 2"/>
          <p:cNvSpPr>
            <a:spLocks noGrp="1"/>
          </p:cNvSpPr>
          <p:nvPr>
            <p:ph idx="1"/>
          </p:nvPr>
        </p:nvSpPr>
        <p:spPr/>
        <p:txBody>
          <a:bodyPr>
            <a:normAutofit fontScale="85000" lnSpcReduction="10000"/>
          </a:bodyPr>
          <a:lstStyle/>
          <a:p>
            <a:pPr>
              <a:lnSpc>
                <a:spcPct val="150000"/>
              </a:lnSpc>
              <a:buClr>
                <a:schemeClr val="accent1"/>
              </a:buClr>
              <a:buBlip>
                <a:blip r:embed="rId2"/>
              </a:buBlip>
            </a:pPr>
            <a:r>
              <a:rPr lang="en-GB" dirty="0" smtClean="0"/>
              <a:t> </a:t>
            </a:r>
            <a:r>
              <a:rPr lang="en-GB" b="1" dirty="0" smtClean="0">
                <a:solidFill>
                  <a:schemeClr val="tx2"/>
                </a:solidFill>
                <a:latin typeface="Arial" pitchFamily="34" charset="0"/>
                <a:cs typeface="Arial" pitchFamily="34" charset="0"/>
              </a:rPr>
              <a:t>Listening : Speaker &amp; listeners.</a:t>
            </a:r>
          </a:p>
          <a:p>
            <a:pPr lvl="0">
              <a:lnSpc>
                <a:spcPct val="150000"/>
              </a:lnSpc>
              <a:buClr>
                <a:schemeClr val="accent1"/>
              </a:buClr>
              <a:buBlip>
                <a:blip r:embed="rId2"/>
              </a:buBlip>
            </a:pPr>
            <a:r>
              <a:rPr lang="en-GB" b="1" dirty="0" smtClean="0">
                <a:solidFill>
                  <a:schemeClr val="tx2"/>
                </a:solidFill>
                <a:latin typeface="Arial" pitchFamily="34" charset="0"/>
                <a:cs typeface="Arial" pitchFamily="34" charset="0"/>
              </a:rPr>
              <a:t> </a:t>
            </a:r>
            <a:r>
              <a:rPr lang="en-GB" b="1" dirty="0">
                <a:solidFill>
                  <a:schemeClr val="tx2"/>
                </a:solidFill>
                <a:latin typeface="Arial" pitchFamily="34" charset="0"/>
                <a:cs typeface="Arial" pitchFamily="34" charset="0"/>
              </a:rPr>
              <a:t>Asking the right </a:t>
            </a:r>
            <a:r>
              <a:rPr lang="en-GB" b="1" dirty="0" smtClean="0">
                <a:solidFill>
                  <a:schemeClr val="tx2"/>
                </a:solidFill>
                <a:latin typeface="Arial" pitchFamily="34" charset="0"/>
                <a:cs typeface="Arial" pitchFamily="34" charset="0"/>
              </a:rPr>
              <a:t>questions.</a:t>
            </a:r>
            <a:endParaRPr lang="en-GB" b="1" dirty="0">
              <a:solidFill>
                <a:schemeClr val="tx2"/>
              </a:solidFill>
              <a:latin typeface="Arial" pitchFamily="34" charset="0"/>
              <a:cs typeface="Arial" pitchFamily="34" charset="0"/>
            </a:endParaRPr>
          </a:p>
          <a:p>
            <a:pPr>
              <a:lnSpc>
                <a:spcPct val="150000"/>
              </a:lnSpc>
              <a:buClr>
                <a:schemeClr val="accent1"/>
              </a:buClr>
              <a:buBlip>
                <a:blip r:embed="rId2"/>
              </a:buBlip>
            </a:pPr>
            <a:r>
              <a:rPr lang="en-GB" b="1" dirty="0" smtClean="0">
                <a:solidFill>
                  <a:schemeClr val="tx2"/>
                </a:solidFill>
                <a:latin typeface="Arial" pitchFamily="34" charset="0"/>
                <a:cs typeface="Arial" pitchFamily="34" charset="0"/>
              </a:rPr>
              <a:t> Using the proper body language.</a:t>
            </a:r>
          </a:p>
          <a:p>
            <a:pPr>
              <a:lnSpc>
                <a:spcPct val="150000"/>
              </a:lnSpc>
              <a:buClr>
                <a:schemeClr val="accent1"/>
              </a:buClr>
              <a:buBlip>
                <a:blip r:embed="rId2"/>
              </a:buBlip>
            </a:pPr>
            <a:r>
              <a:rPr lang="en-GB" b="1" dirty="0" smtClean="0">
                <a:solidFill>
                  <a:schemeClr val="tx2"/>
                </a:solidFill>
                <a:latin typeface="Arial" pitchFamily="34" charset="0"/>
                <a:cs typeface="Arial" pitchFamily="34" charset="0"/>
              </a:rPr>
              <a:t> Relating someone else’s information accurately.</a:t>
            </a:r>
          </a:p>
          <a:p>
            <a:pPr>
              <a:lnSpc>
                <a:spcPct val="150000"/>
              </a:lnSpc>
              <a:buClr>
                <a:schemeClr val="accent1"/>
              </a:buClr>
              <a:buBlip>
                <a:blip r:embed="rId2"/>
              </a:buBlip>
            </a:pPr>
            <a:r>
              <a:rPr lang="en-GB" b="1" dirty="0">
                <a:solidFill>
                  <a:schemeClr val="tx2"/>
                </a:solidFill>
                <a:latin typeface="Arial" pitchFamily="34" charset="0"/>
                <a:cs typeface="Arial" pitchFamily="34" charset="0"/>
              </a:rPr>
              <a:t> </a:t>
            </a:r>
            <a:r>
              <a:rPr lang="en-GB" b="1" dirty="0" smtClean="0">
                <a:solidFill>
                  <a:schemeClr val="tx2"/>
                </a:solidFill>
                <a:latin typeface="Arial" pitchFamily="34" charset="0"/>
                <a:cs typeface="Arial" pitchFamily="34" charset="0"/>
              </a:rPr>
              <a:t>Writing Clearly.</a:t>
            </a:r>
          </a:p>
          <a:p>
            <a:pPr>
              <a:lnSpc>
                <a:spcPct val="150000"/>
              </a:lnSpc>
              <a:buClr>
                <a:schemeClr val="accent1"/>
              </a:buClr>
              <a:buBlip>
                <a:blip r:embed="rId2"/>
              </a:buBlip>
            </a:pPr>
            <a:r>
              <a:rPr lang="en-GB" b="1" dirty="0">
                <a:solidFill>
                  <a:schemeClr val="tx2"/>
                </a:solidFill>
                <a:latin typeface="Arial" pitchFamily="34" charset="0"/>
                <a:cs typeface="Arial" pitchFamily="34" charset="0"/>
              </a:rPr>
              <a:t> </a:t>
            </a:r>
            <a:r>
              <a:rPr lang="en-GB" b="1" dirty="0" smtClean="0">
                <a:solidFill>
                  <a:schemeClr val="tx2"/>
                </a:solidFill>
                <a:latin typeface="Arial" pitchFamily="34" charset="0"/>
                <a:cs typeface="Arial" pitchFamily="34" charset="0"/>
              </a:rPr>
              <a:t>Speaking in  language appropriate to listeners.</a:t>
            </a:r>
            <a:endParaRPr lang="en-GB" b="1" dirty="0">
              <a:solidFill>
                <a:schemeClr val="tx2"/>
              </a:solidFill>
              <a:latin typeface="Arial" pitchFamily="34" charset="0"/>
              <a:cs typeface="Arial" pitchFamily="34" charset="0"/>
            </a:endParaRPr>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14660" y="519523"/>
            <a:ext cx="1042987" cy="956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Footer Placeholder 3"/>
          <p:cNvSpPr>
            <a:spLocks noGrp="1"/>
          </p:cNvSpPr>
          <p:nvPr>
            <p:ph type="ftr" sz="quarter" idx="11"/>
          </p:nvPr>
        </p:nvSpPr>
        <p:spPr/>
        <p:txBody>
          <a:bodyPr/>
          <a:lstStyle/>
          <a:p>
            <a:pPr lvl="0"/>
            <a:r>
              <a:rPr lang="en-GB" sz="800" dirty="0">
                <a:solidFill>
                  <a:srgbClr val="04617B">
                    <a:shade val="90000"/>
                  </a:srgbClr>
                </a:solidFill>
                <a:latin typeface="Arial Narrow" panose="020B0606020202030204" pitchFamily="34" charset="0"/>
              </a:rPr>
              <a:t>C</a:t>
            </a:r>
            <a:r>
              <a:rPr lang="en-GB" dirty="0">
                <a:solidFill>
                  <a:srgbClr val="04617B">
                    <a:shade val="90000"/>
                  </a:srgbClr>
                </a:solidFill>
                <a:latin typeface="Arial Narrow" panose="020B0606020202030204" pitchFamily="34" charset="0"/>
              </a:rPr>
              <a:t>:/</a:t>
            </a:r>
            <a:r>
              <a:rPr lang="en-GB" sz="800" dirty="0">
                <a:solidFill>
                  <a:srgbClr val="04617B">
                    <a:shade val="90000"/>
                  </a:srgbClr>
                </a:solidFill>
                <a:latin typeface="Arial Narrow" panose="020B0606020202030204" pitchFamily="34" charset="0"/>
              </a:rPr>
              <a:t>Users\Ian\Desktop\All Reps Induction Resources\Day Four</a:t>
            </a:r>
            <a:endParaRPr lang="en-GB" sz="800" dirty="0">
              <a:solidFill>
                <a:srgbClr val="04617B">
                  <a:shade val="90000"/>
                </a:srgbClr>
              </a:solidFill>
              <a:latin typeface="Arial Narrow" panose="020B0606020202030204" pitchFamily="34" charset="0"/>
            </a:endParaRPr>
          </a:p>
        </p:txBody>
      </p:sp>
    </p:spTree>
    <p:extLst>
      <p:ext uri="{BB962C8B-B14F-4D97-AF65-F5344CB8AC3E}">
        <p14:creationId xmlns:p14="http://schemas.microsoft.com/office/powerpoint/2010/main" val="371102785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611</TotalTime>
  <Words>1100</Words>
  <Application>Microsoft Office PowerPoint</Application>
  <PresentationFormat>On-screen Show (16:9)</PresentationFormat>
  <Paragraphs>172</Paragraphs>
  <Slides>23</Slides>
  <Notes>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Flow</vt:lpstr>
      <vt:lpstr>Communication </vt:lpstr>
      <vt:lpstr>Session</vt:lpstr>
      <vt:lpstr>Session</vt:lpstr>
      <vt:lpstr>What Is Communication?</vt:lpstr>
      <vt:lpstr>What Is Communication?</vt:lpstr>
      <vt:lpstr>Shannon &amp; Weaver’s Academic Communication Model</vt:lpstr>
      <vt:lpstr>Something Missing?</vt:lpstr>
      <vt:lpstr>Same Model But?</vt:lpstr>
      <vt:lpstr>Effective Communication  Skills</vt:lpstr>
      <vt:lpstr>  Communication Methods</vt:lpstr>
      <vt:lpstr> Communication  Methods</vt:lpstr>
      <vt:lpstr>Barriers To Communication</vt:lpstr>
      <vt:lpstr>Other Barriers</vt:lpstr>
      <vt:lpstr>Task</vt:lpstr>
      <vt:lpstr>Task</vt:lpstr>
      <vt:lpstr>English Is A Complex Language</vt:lpstr>
      <vt:lpstr>Filters as Barriers</vt:lpstr>
      <vt:lpstr>Filters as Barriers</vt:lpstr>
      <vt:lpstr>Media As Barriers</vt:lpstr>
      <vt:lpstr>Don’t Assume.</vt:lpstr>
      <vt:lpstr>Feedback</vt:lpstr>
      <vt:lpstr>Feedback</vt:lpstr>
      <vt:lpstr>Process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dc:title>
  <dc:creator>Ian Gibb; Ian</dc:creator>
  <cp:lastModifiedBy>Ian</cp:lastModifiedBy>
  <cp:revision>67</cp:revision>
  <dcterms:created xsi:type="dcterms:W3CDTF">2011-10-10T13:42:24Z</dcterms:created>
  <dcterms:modified xsi:type="dcterms:W3CDTF">2017-02-03T22:03:30Z</dcterms:modified>
</cp:coreProperties>
</file>