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68" r:id="rId3"/>
    <p:sldId id="267" r:id="rId4"/>
    <p:sldId id="270" r:id="rId5"/>
    <p:sldId id="271" r:id="rId6"/>
    <p:sldId id="272" r:id="rId7"/>
    <p:sldId id="269" r:id="rId8"/>
    <p:sldId id="27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A7F7C-9FCF-45C6-9E5C-8D4EA001D8E8}" v="7" dt="2020-04-21T14:28:51.5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09" autoAdjust="0"/>
  </p:normalViewPr>
  <p:slideViewPr>
    <p:cSldViewPr snapToGrid="0" snapToObjects="1">
      <p:cViewPr varScale="1">
        <p:scale>
          <a:sx n="104" d="100"/>
          <a:sy n="104" d="100"/>
        </p:scale>
        <p:origin x="-19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Pfluger" userId="df7921b197ba1968" providerId="LiveId" clId="{824A7F7C-9FCF-45C6-9E5C-8D4EA001D8E8}"/>
    <pc:docChg chg="undo redo custSel addSld delSld modSld sldOrd">
      <pc:chgData name="Ian Pfluger" userId="df7921b197ba1968" providerId="LiveId" clId="{824A7F7C-9FCF-45C6-9E5C-8D4EA001D8E8}" dt="2020-04-21T15:17:40.336" v="3053" actId="20577"/>
      <pc:docMkLst>
        <pc:docMk/>
      </pc:docMkLst>
      <pc:sldChg chg="modSp">
        <pc:chgData name="Ian Pfluger" userId="df7921b197ba1968" providerId="LiveId" clId="{824A7F7C-9FCF-45C6-9E5C-8D4EA001D8E8}" dt="2020-04-18T15:14:49.547" v="5" actId="20577"/>
        <pc:sldMkLst>
          <pc:docMk/>
          <pc:sldMk cId="2907203028" sldId="256"/>
        </pc:sldMkLst>
        <pc:spChg chg="mod">
          <ac:chgData name="Ian Pfluger" userId="df7921b197ba1968" providerId="LiveId" clId="{824A7F7C-9FCF-45C6-9E5C-8D4EA001D8E8}" dt="2020-04-18T15:14:49.547" v="5" actId="20577"/>
          <ac:spMkLst>
            <pc:docMk/>
            <pc:sldMk cId="2907203028" sldId="256"/>
            <ac:spMk id="2" creationId="{167BF67A-356A-B94C-A3E2-F08BD22F3F6C}"/>
          </ac:spMkLst>
        </pc:spChg>
      </pc:sldChg>
      <pc:sldChg chg="delSp modSp">
        <pc:chgData name="Ian Pfluger" userId="df7921b197ba1968" providerId="LiveId" clId="{824A7F7C-9FCF-45C6-9E5C-8D4EA001D8E8}" dt="2020-04-21T15:16:56.109" v="3043" actId="6549"/>
        <pc:sldMkLst>
          <pc:docMk/>
          <pc:sldMk cId="2091328264" sldId="258"/>
        </pc:sldMkLst>
        <pc:spChg chg="mod">
          <ac:chgData name="Ian Pfluger" userId="df7921b197ba1968" providerId="LiveId" clId="{824A7F7C-9FCF-45C6-9E5C-8D4EA001D8E8}" dt="2020-04-21T13:29:29.615" v="730" actId="20577"/>
          <ac:spMkLst>
            <pc:docMk/>
            <pc:sldMk cId="2091328264" sldId="258"/>
            <ac:spMk id="2" creationId="{4F9D84A1-2451-C24F-84E1-0FC652886B32}"/>
          </ac:spMkLst>
        </pc:spChg>
        <pc:spChg chg="mod">
          <ac:chgData name="Ian Pfluger" userId="df7921b197ba1968" providerId="LiveId" clId="{824A7F7C-9FCF-45C6-9E5C-8D4EA001D8E8}" dt="2020-04-21T15:02:07.357" v="2631" actId="20577"/>
          <ac:spMkLst>
            <pc:docMk/>
            <pc:sldMk cId="2091328264" sldId="258"/>
            <ac:spMk id="3" creationId="{B6C32B94-D59A-A54A-A7F8-F301A0A95801}"/>
          </ac:spMkLst>
        </pc:spChg>
        <pc:spChg chg="mod">
          <ac:chgData name="Ian Pfluger" userId="df7921b197ba1968" providerId="LiveId" clId="{824A7F7C-9FCF-45C6-9E5C-8D4EA001D8E8}" dt="2020-04-21T15:16:56.109" v="3043" actId="6549"/>
          <ac:spMkLst>
            <pc:docMk/>
            <pc:sldMk cId="2091328264" sldId="258"/>
            <ac:spMk id="11" creationId="{649A0C6A-8D67-554D-A9E1-820E5C6C9758}"/>
          </ac:spMkLst>
        </pc:spChg>
        <pc:picChg chg="del">
          <ac:chgData name="Ian Pfluger" userId="df7921b197ba1968" providerId="LiveId" clId="{824A7F7C-9FCF-45C6-9E5C-8D4EA001D8E8}" dt="2020-04-21T14:04:24.456" v="1494" actId="478"/>
          <ac:picMkLst>
            <pc:docMk/>
            <pc:sldMk cId="2091328264" sldId="258"/>
            <ac:picMk id="6" creationId="{4C94A832-122A-D648-99C2-015493DD663E}"/>
          </ac:picMkLst>
        </pc:picChg>
        <pc:picChg chg="del">
          <ac:chgData name="Ian Pfluger" userId="df7921b197ba1968" providerId="LiveId" clId="{824A7F7C-9FCF-45C6-9E5C-8D4EA001D8E8}" dt="2020-04-21T14:04:19.062" v="1493" actId="478"/>
          <ac:picMkLst>
            <pc:docMk/>
            <pc:sldMk cId="2091328264" sldId="258"/>
            <ac:picMk id="10" creationId="{F16EDB52-CF25-4343-9F0A-4F73918DDA26}"/>
          </ac:picMkLst>
        </pc:picChg>
      </pc:sldChg>
      <pc:sldChg chg="delSp modSp">
        <pc:chgData name="Ian Pfluger" userId="df7921b197ba1968" providerId="LiveId" clId="{824A7F7C-9FCF-45C6-9E5C-8D4EA001D8E8}" dt="2020-04-21T15:17:01.345" v="3045" actId="20577"/>
        <pc:sldMkLst>
          <pc:docMk/>
          <pc:sldMk cId="4139891738" sldId="259"/>
        </pc:sldMkLst>
        <pc:spChg chg="mod">
          <ac:chgData name="Ian Pfluger" userId="df7921b197ba1968" providerId="LiveId" clId="{824A7F7C-9FCF-45C6-9E5C-8D4EA001D8E8}" dt="2020-04-21T13:55:25.819" v="1116" actId="20577"/>
          <ac:spMkLst>
            <pc:docMk/>
            <pc:sldMk cId="4139891738" sldId="259"/>
            <ac:spMk id="2" creationId="{A8BF3B75-547E-2B45-B758-4900A07C9DFC}"/>
          </ac:spMkLst>
        </pc:spChg>
        <pc:spChg chg="mod">
          <ac:chgData name="Ian Pfluger" userId="df7921b197ba1968" providerId="LiveId" clId="{824A7F7C-9FCF-45C6-9E5C-8D4EA001D8E8}" dt="2020-04-21T15:17:01.345" v="3045" actId="20577"/>
          <ac:spMkLst>
            <pc:docMk/>
            <pc:sldMk cId="4139891738" sldId="259"/>
            <ac:spMk id="3" creationId="{BF756821-2923-A746-BB27-73D51EBC2272}"/>
          </ac:spMkLst>
        </pc:spChg>
        <pc:picChg chg="del">
          <ac:chgData name="Ian Pfluger" userId="df7921b197ba1968" providerId="LiveId" clId="{824A7F7C-9FCF-45C6-9E5C-8D4EA001D8E8}" dt="2020-04-21T14:04:39.679" v="1495" actId="478"/>
          <ac:picMkLst>
            <pc:docMk/>
            <pc:sldMk cId="4139891738" sldId="259"/>
            <ac:picMk id="9" creationId="{43C863A5-CC89-0242-902A-596901B6565B}"/>
          </ac:picMkLst>
        </pc:picChg>
        <pc:picChg chg="del">
          <ac:chgData name="Ian Pfluger" userId="df7921b197ba1968" providerId="LiveId" clId="{824A7F7C-9FCF-45C6-9E5C-8D4EA001D8E8}" dt="2020-04-21T14:04:41.022" v="1496" actId="478"/>
          <ac:picMkLst>
            <pc:docMk/>
            <pc:sldMk cId="4139891738" sldId="259"/>
            <ac:picMk id="13" creationId="{4AEC7CB7-1949-EB4F-BE5E-A9C46E813244}"/>
          </ac:picMkLst>
        </pc:picChg>
      </pc:sldChg>
      <pc:sldChg chg="delSp modSp">
        <pc:chgData name="Ian Pfluger" userId="df7921b197ba1968" providerId="LiveId" clId="{824A7F7C-9FCF-45C6-9E5C-8D4EA001D8E8}" dt="2020-04-21T15:06:22.484" v="2735" actId="20577"/>
        <pc:sldMkLst>
          <pc:docMk/>
          <pc:sldMk cId="2068847213" sldId="260"/>
        </pc:sldMkLst>
        <pc:spChg chg="mod">
          <ac:chgData name="Ian Pfluger" userId="df7921b197ba1968" providerId="LiveId" clId="{824A7F7C-9FCF-45C6-9E5C-8D4EA001D8E8}" dt="2020-04-21T14:10:20.559" v="1743" actId="20577"/>
          <ac:spMkLst>
            <pc:docMk/>
            <pc:sldMk cId="2068847213" sldId="260"/>
            <ac:spMk id="2" creationId="{CDEF247D-E016-C94C-8F57-8A69AE0EC958}"/>
          </ac:spMkLst>
        </pc:spChg>
        <pc:spChg chg="mod">
          <ac:chgData name="Ian Pfluger" userId="df7921b197ba1968" providerId="LiveId" clId="{824A7F7C-9FCF-45C6-9E5C-8D4EA001D8E8}" dt="2020-04-21T15:06:22.484" v="2735" actId="20577"/>
          <ac:spMkLst>
            <pc:docMk/>
            <pc:sldMk cId="2068847213" sldId="260"/>
            <ac:spMk id="3" creationId="{74F9ED38-5839-1E48-954F-78A4ED331898}"/>
          </ac:spMkLst>
        </pc:spChg>
        <pc:picChg chg="del">
          <ac:chgData name="Ian Pfluger" userId="df7921b197ba1968" providerId="LiveId" clId="{824A7F7C-9FCF-45C6-9E5C-8D4EA001D8E8}" dt="2020-04-21T14:04:44.492" v="1497" actId="478"/>
          <ac:picMkLst>
            <pc:docMk/>
            <pc:sldMk cId="2068847213" sldId="260"/>
            <ac:picMk id="6" creationId="{F0CD57F0-97EE-604C-9473-B8E5882AA730}"/>
          </ac:picMkLst>
        </pc:picChg>
      </pc:sldChg>
      <pc:sldChg chg="modSp">
        <pc:chgData name="Ian Pfluger" userId="df7921b197ba1968" providerId="LiveId" clId="{824A7F7C-9FCF-45C6-9E5C-8D4EA001D8E8}" dt="2020-04-21T15:11:16.023" v="2784" actId="20577"/>
        <pc:sldMkLst>
          <pc:docMk/>
          <pc:sldMk cId="860385858" sldId="261"/>
        </pc:sldMkLst>
        <pc:spChg chg="mod">
          <ac:chgData name="Ian Pfluger" userId="df7921b197ba1968" providerId="LiveId" clId="{824A7F7C-9FCF-45C6-9E5C-8D4EA001D8E8}" dt="2020-04-21T14:12:17.790" v="1814" actId="20577"/>
          <ac:spMkLst>
            <pc:docMk/>
            <pc:sldMk cId="860385858" sldId="261"/>
            <ac:spMk id="2" creationId="{CDEF247D-E016-C94C-8F57-8A69AE0EC958}"/>
          </ac:spMkLst>
        </pc:spChg>
        <pc:spChg chg="mod">
          <ac:chgData name="Ian Pfluger" userId="df7921b197ba1968" providerId="LiveId" clId="{824A7F7C-9FCF-45C6-9E5C-8D4EA001D8E8}" dt="2020-04-21T15:11:16.023" v="2784" actId="20577"/>
          <ac:spMkLst>
            <pc:docMk/>
            <pc:sldMk cId="860385858" sldId="261"/>
            <ac:spMk id="3" creationId="{74F9ED38-5839-1E48-954F-78A4ED331898}"/>
          </ac:spMkLst>
        </pc:spChg>
      </pc:sldChg>
      <pc:sldChg chg="delSp del">
        <pc:chgData name="Ian Pfluger" userId="df7921b197ba1968" providerId="LiveId" clId="{824A7F7C-9FCF-45C6-9E5C-8D4EA001D8E8}" dt="2020-04-21T14:22:12.494" v="2309" actId="47"/>
        <pc:sldMkLst>
          <pc:docMk/>
          <pc:sldMk cId="3552325555" sldId="262"/>
        </pc:sldMkLst>
        <pc:picChg chg="del">
          <ac:chgData name="Ian Pfluger" userId="df7921b197ba1968" providerId="LiveId" clId="{824A7F7C-9FCF-45C6-9E5C-8D4EA001D8E8}" dt="2020-04-21T14:04:56.745" v="1498" actId="478"/>
          <ac:picMkLst>
            <pc:docMk/>
            <pc:sldMk cId="3552325555" sldId="262"/>
            <ac:picMk id="9" creationId="{F7A7C106-EB38-6B4C-88A8-F0CBF5E01E0F}"/>
          </ac:picMkLst>
        </pc:picChg>
      </pc:sldChg>
      <pc:sldChg chg="delSp del">
        <pc:chgData name="Ian Pfluger" userId="df7921b197ba1968" providerId="LiveId" clId="{824A7F7C-9FCF-45C6-9E5C-8D4EA001D8E8}" dt="2020-04-21T14:22:15.413" v="2310" actId="47"/>
        <pc:sldMkLst>
          <pc:docMk/>
          <pc:sldMk cId="1575640872" sldId="263"/>
        </pc:sldMkLst>
        <pc:picChg chg="del">
          <ac:chgData name="Ian Pfluger" userId="df7921b197ba1968" providerId="LiveId" clId="{824A7F7C-9FCF-45C6-9E5C-8D4EA001D8E8}" dt="2020-04-21T14:04:59.261" v="1499" actId="478"/>
          <ac:picMkLst>
            <pc:docMk/>
            <pc:sldMk cId="1575640872" sldId="263"/>
            <ac:picMk id="4" creationId="{DF36ECBB-62A8-AE48-99D3-1DD3F36F1474}"/>
          </ac:picMkLst>
        </pc:picChg>
      </pc:sldChg>
      <pc:sldChg chg="delSp del">
        <pc:chgData name="Ian Pfluger" userId="df7921b197ba1968" providerId="LiveId" clId="{824A7F7C-9FCF-45C6-9E5C-8D4EA001D8E8}" dt="2020-04-21T14:22:17.037" v="2311" actId="47"/>
        <pc:sldMkLst>
          <pc:docMk/>
          <pc:sldMk cId="554611414" sldId="264"/>
        </pc:sldMkLst>
        <pc:picChg chg="del">
          <ac:chgData name="Ian Pfluger" userId="df7921b197ba1968" providerId="LiveId" clId="{824A7F7C-9FCF-45C6-9E5C-8D4EA001D8E8}" dt="2020-04-21T14:05:02.605" v="1500" actId="478"/>
          <ac:picMkLst>
            <pc:docMk/>
            <pc:sldMk cId="554611414" sldId="264"/>
            <ac:picMk id="4" creationId="{DF36ECBB-62A8-AE48-99D3-1DD3F36F1474}"/>
          </ac:picMkLst>
        </pc:picChg>
        <pc:picChg chg="del">
          <ac:chgData name="Ian Pfluger" userId="df7921b197ba1968" providerId="LiveId" clId="{824A7F7C-9FCF-45C6-9E5C-8D4EA001D8E8}" dt="2020-04-21T14:05:09.404" v="1502" actId="478"/>
          <ac:picMkLst>
            <pc:docMk/>
            <pc:sldMk cId="554611414" sldId="264"/>
            <ac:picMk id="6" creationId="{2F29A478-E55E-7D4F-AC68-ABEA9F05EEAA}"/>
          </ac:picMkLst>
        </pc:picChg>
      </pc:sldChg>
      <pc:sldChg chg="delSp modSp">
        <pc:chgData name="Ian Pfluger" userId="df7921b197ba1968" providerId="LiveId" clId="{824A7F7C-9FCF-45C6-9E5C-8D4EA001D8E8}" dt="2020-04-21T15:11:52.973" v="2785" actId="478"/>
        <pc:sldMkLst>
          <pc:docMk/>
          <pc:sldMk cId="1262622025" sldId="265"/>
        </pc:sldMkLst>
        <pc:spChg chg="mod">
          <ac:chgData name="Ian Pfluger" userId="df7921b197ba1968" providerId="LiveId" clId="{824A7F7C-9FCF-45C6-9E5C-8D4EA001D8E8}" dt="2020-04-21T14:22:50.677" v="2314" actId="6549"/>
          <ac:spMkLst>
            <pc:docMk/>
            <pc:sldMk cId="1262622025" sldId="265"/>
            <ac:spMk id="3" creationId="{60DCE9AF-4A73-B04B-8195-7BFBBB943244}"/>
          </ac:spMkLst>
        </pc:spChg>
        <pc:picChg chg="del">
          <ac:chgData name="Ian Pfluger" userId="df7921b197ba1968" providerId="LiveId" clId="{824A7F7C-9FCF-45C6-9E5C-8D4EA001D8E8}" dt="2020-04-21T14:05:06.793" v="1501" actId="478"/>
          <ac:picMkLst>
            <pc:docMk/>
            <pc:sldMk cId="1262622025" sldId="265"/>
            <ac:picMk id="6" creationId="{6ACF0D82-E828-8E43-9FA3-87DF1E515456}"/>
          </ac:picMkLst>
        </pc:picChg>
        <pc:picChg chg="del">
          <ac:chgData name="Ian Pfluger" userId="df7921b197ba1968" providerId="LiveId" clId="{824A7F7C-9FCF-45C6-9E5C-8D4EA001D8E8}" dt="2020-04-21T15:11:52.973" v="2785" actId="478"/>
          <ac:picMkLst>
            <pc:docMk/>
            <pc:sldMk cId="1262622025" sldId="265"/>
            <ac:picMk id="8" creationId="{3051576A-5E42-F74C-9728-5723749B0D15}"/>
          </ac:picMkLst>
        </pc:picChg>
      </pc:sldChg>
      <pc:sldChg chg="addSp delSp modSp new ord">
        <pc:chgData name="Ian Pfluger" userId="df7921b197ba1968" providerId="LiveId" clId="{824A7F7C-9FCF-45C6-9E5C-8D4EA001D8E8}" dt="2020-04-21T15:01:19.161" v="2623" actId="27636"/>
        <pc:sldMkLst>
          <pc:docMk/>
          <pc:sldMk cId="517971034" sldId="266"/>
        </pc:sldMkLst>
        <pc:spChg chg="mod">
          <ac:chgData name="Ian Pfluger" userId="df7921b197ba1968" providerId="LiveId" clId="{824A7F7C-9FCF-45C6-9E5C-8D4EA001D8E8}" dt="2020-04-21T13:16:26.528" v="26" actId="20577"/>
          <ac:spMkLst>
            <pc:docMk/>
            <pc:sldMk cId="517971034" sldId="266"/>
            <ac:spMk id="2" creationId="{15E99FF9-9AD2-4F21-A4AE-FE6855C6A48A}"/>
          </ac:spMkLst>
        </pc:spChg>
        <pc:spChg chg="mod">
          <ac:chgData name="Ian Pfluger" userId="df7921b197ba1968" providerId="LiveId" clId="{824A7F7C-9FCF-45C6-9E5C-8D4EA001D8E8}" dt="2020-04-21T15:01:19.161" v="2623" actId="27636"/>
          <ac:spMkLst>
            <pc:docMk/>
            <pc:sldMk cId="517971034" sldId="266"/>
            <ac:spMk id="3" creationId="{1D299931-98D2-4F60-B58A-E36BA5840B5B}"/>
          </ac:spMkLst>
        </pc:spChg>
        <pc:spChg chg="add del">
          <ac:chgData name="Ian Pfluger" userId="df7921b197ba1968" providerId="LiveId" clId="{824A7F7C-9FCF-45C6-9E5C-8D4EA001D8E8}" dt="2020-04-21T14:28:51.592" v="2329"/>
          <ac:spMkLst>
            <pc:docMk/>
            <pc:sldMk cId="517971034" sldId="266"/>
            <ac:spMk id="4" creationId="{F37A6A68-0574-40DC-B16E-28F4BCDB3C04}"/>
          </ac:spMkLst>
        </pc:spChg>
      </pc:sldChg>
      <pc:sldChg chg="modSp new ord">
        <pc:chgData name="Ian Pfluger" userId="df7921b197ba1968" providerId="LiveId" clId="{824A7F7C-9FCF-45C6-9E5C-8D4EA001D8E8}" dt="2020-04-21T15:08:20.536" v="2749" actId="14100"/>
        <pc:sldMkLst>
          <pc:docMk/>
          <pc:sldMk cId="3978676745" sldId="267"/>
        </pc:sldMkLst>
        <pc:spChg chg="mod">
          <ac:chgData name="Ian Pfluger" userId="df7921b197ba1968" providerId="LiveId" clId="{824A7F7C-9FCF-45C6-9E5C-8D4EA001D8E8}" dt="2020-04-21T15:07:15.429" v="2738" actId="14100"/>
          <ac:spMkLst>
            <pc:docMk/>
            <pc:sldMk cId="3978676745" sldId="267"/>
            <ac:spMk id="2" creationId="{14B7B736-6F0B-4463-904A-6F64973D9091}"/>
          </ac:spMkLst>
        </pc:spChg>
        <pc:spChg chg="mod">
          <ac:chgData name="Ian Pfluger" userId="df7921b197ba1968" providerId="LiveId" clId="{824A7F7C-9FCF-45C6-9E5C-8D4EA001D8E8}" dt="2020-04-21T15:08:20.536" v="2749" actId="14100"/>
          <ac:spMkLst>
            <pc:docMk/>
            <pc:sldMk cId="3978676745" sldId="267"/>
            <ac:spMk id="3" creationId="{CB2BB520-25B8-4FD6-AC1C-CE7010FAF4DE}"/>
          </ac:spMkLst>
        </pc:spChg>
      </pc:sldChg>
      <pc:sldChg chg="modSp new">
        <pc:chgData name="Ian Pfluger" userId="df7921b197ba1968" providerId="LiveId" clId="{824A7F7C-9FCF-45C6-9E5C-8D4EA001D8E8}" dt="2020-04-21T15:17:40.336" v="3053" actId="20577"/>
        <pc:sldMkLst>
          <pc:docMk/>
          <pc:sldMk cId="1004858167" sldId="268"/>
        </pc:sldMkLst>
        <pc:spChg chg="mod">
          <ac:chgData name="Ian Pfluger" userId="df7921b197ba1968" providerId="LiveId" clId="{824A7F7C-9FCF-45C6-9E5C-8D4EA001D8E8}" dt="2020-04-21T15:12:14.255" v="2799" actId="20577"/>
          <ac:spMkLst>
            <pc:docMk/>
            <pc:sldMk cId="1004858167" sldId="268"/>
            <ac:spMk id="2" creationId="{D73B4A48-6F33-482D-A8F2-A02533C884ED}"/>
          </ac:spMkLst>
        </pc:spChg>
        <pc:spChg chg="mod">
          <ac:chgData name="Ian Pfluger" userId="df7921b197ba1968" providerId="LiveId" clId="{824A7F7C-9FCF-45C6-9E5C-8D4EA001D8E8}" dt="2020-04-21T15:17:40.336" v="3053" actId="20577"/>
          <ac:spMkLst>
            <pc:docMk/>
            <pc:sldMk cId="1004858167" sldId="268"/>
            <ac:spMk id="3" creationId="{95FE05F9-699F-4E72-9E9F-14FB82301C4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8FC78A-5404-4E96-91E7-8B8DDCDF0853}" type="datetimeFigureOut">
              <a:rPr lang="en-GB" smtClean="0"/>
              <a:t>30/07/2021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692B10-6013-4582-B51F-7055A759BE84}" type="slidenum">
              <a:rPr lang="en-GB" smtClean="0"/>
              <a:t>‹#›</a:t>
            </a:fld>
            <a:endParaRPr lang="en-GB"/>
          </a:p>
        </p:txBody>
      </p:sp>
    </p:spTree>
    <p:extLst>
      <p:ext uri="{BB962C8B-B14F-4D97-AF65-F5344CB8AC3E}">
        <p14:creationId xmlns:p14="http://schemas.microsoft.com/office/powerpoint/2010/main" val="168903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effectLst/>
                <a:latin typeface="Arial"/>
                <a:ea typeface="Calibri"/>
                <a:cs typeface="Times New Roman"/>
              </a:rPr>
              <a:t>We are talking about various business meetings. Such as grievances, </a:t>
            </a:r>
            <a:r>
              <a:rPr lang="en-GB" sz="1200" dirty="0" err="1" smtClean="0">
                <a:effectLst/>
                <a:latin typeface="Arial"/>
                <a:ea typeface="Calibri"/>
                <a:cs typeface="Times New Roman"/>
              </a:rPr>
              <a:t>disciplinaries</a:t>
            </a:r>
            <a:r>
              <a:rPr lang="en-GB" sz="1200" dirty="0" smtClean="0">
                <a:effectLst/>
                <a:latin typeface="Arial"/>
                <a:ea typeface="Calibri"/>
                <a:cs typeface="Times New Roman"/>
              </a:rPr>
              <a:t>, negotiations, union meetings etc. At some stage you might be asked to take on the role of secretary and this course is to prepare you for that eventuality.</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1</a:t>
            </a:fld>
            <a:endParaRPr lang="en-GB"/>
          </a:p>
        </p:txBody>
      </p:sp>
    </p:spTree>
    <p:extLst>
      <p:ext uri="{BB962C8B-B14F-4D97-AF65-F5344CB8AC3E}">
        <p14:creationId xmlns:p14="http://schemas.microsoft.com/office/powerpoint/2010/main" val="411831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smtClean="0">
                <a:effectLst/>
                <a:latin typeface="Arial"/>
                <a:ea typeface="Calibri"/>
                <a:cs typeface="Times New Roman"/>
              </a:rPr>
              <a:t>There is a lot of confusion about how to write minutes and a lot of people try to write down everything that is said in the meeting. This is a TRANSCRIPT and this records every single spoken word. Transcripts are generally produced for such things as court proceedings or the proceedings in the House of Commons (Hansard).</a:t>
            </a:r>
          </a:p>
          <a:p>
            <a:r>
              <a:rPr lang="en-GB" sz="1200" dirty="0" smtClean="0">
                <a:effectLst/>
                <a:latin typeface="Arial"/>
                <a:ea typeface="Calibri"/>
                <a:cs typeface="Times New Roman"/>
              </a:rPr>
              <a:t>However MINUTES are NOT transcripts. Minutes are simply a SUMMARY of the discussions and actions arising in the meeting. They do not record everything that was said. As can be seen a transcript is approximately 10 times bigger than a set of meeting minutes.</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2</a:t>
            </a:fld>
            <a:endParaRPr lang="en-GB"/>
          </a:p>
        </p:txBody>
      </p:sp>
    </p:spTree>
    <p:extLst>
      <p:ext uri="{BB962C8B-B14F-4D97-AF65-F5344CB8AC3E}">
        <p14:creationId xmlns:p14="http://schemas.microsoft.com/office/powerpoint/2010/main" val="2577880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smtClean="0">
                <a:effectLst/>
                <a:latin typeface="Arial"/>
                <a:ea typeface="Calibri"/>
                <a:cs typeface="Times New Roman"/>
              </a:rPr>
              <a:t>This slide shows the typical recording speed of different methods of written records. As can be seen, a stenographer records at a far greater speed than any other type of written recording. In fact, in order to pass the final examination as a stenographer, you need to be able to record a minimum of 225 words per minute. Stenographers have a special type of shorthand and a special machine on which to record proceedings.</a:t>
            </a:r>
          </a:p>
          <a:p>
            <a:r>
              <a:rPr lang="en-GB" sz="1200" dirty="0" smtClean="0">
                <a:effectLst/>
                <a:latin typeface="Arial"/>
                <a:ea typeface="Calibri"/>
                <a:cs typeface="Times New Roman"/>
              </a:rPr>
              <a:t>You will also see that any other type of written recording cannot possibly keep up with the spoken word unless you ask every participant in the meeting to speak in “slow motion”.</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3</a:t>
            </a:fld>
            <a:endParaRPr lang="en-GB"/>
          </a:p>
        </p:txBody>
      </p:sp>
    </p:spTree>
    <p:extLst>
      <p:ext uri="{BB962C8B-B14F-4D97-AF65-F5344CB8AC3E}">
        <p14:creationId xmlns:p14="http://schemas.microsoft.com/office/powerpoint/2010/main" val="335370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smtClean="0">
                <a:effectLst/>
                <a:latin typeface="Arial"/>
                <a:ea typeface="Calibri"/>
                <a:cs typeface="Times New Roman"/>
              </a:rPr>
              <a:t>So, you’ve been selected as meeting secretary. The first thing to do is to ensure you are fully prepared.</a:t>
            </a:r>
          </a:p>
          <a:p>
            <a:pPr>
              <a:lnSpc>
                <a:spcPct val="115000"/>
              </a:lnSpc>
              <a:spcAft>
                <a:spcPts val="1000"/>
              </a:spcAft>
            </a:pPr>
            <a:r>
              <a:rPr lang="en-GB" sz="1200" dirty="0" smtClean="0">
                <a:effectLst/>
                <a:latin typeface="Arial"/>
                <a:ea typeface="Calibri"/>
                <a:cs typeface="Times New Roman"/>
              </a:rPr>
              <a:t>Discuss the agenda with the chairperson in order that you know what topics are under discussion and to ensure you know the background of these topics. If there have been previous meetings with these topics being discussed then check through the previous meeting minutes to help you understand the discussions.</a:t>
            </a:r>
          </a:p>
          <a:p>
            <a:pPr>
              <a:lnSpc>
                <a:spcPct val="115000"/>
              </a:lnSpc>
              <a:spcAft>
                <a:spcPts val="1000"/>
              </a:spcAft>
            </a:pPr>
            <a:r>
              <a:rPr lang="en-GB" sz="1200" dirty="0" smtClean="0">
                <a:effectLst/>
                <a:latin typeface="Arial"/>
                <a:ea typeface="Calibri"/>
                <a:cs typeface="Times New Roman"/>
              </a:rPr>
              <a:t>Make sure you know who should be attending and, if possible find out if there are likely to be any apologies and/or substitutions.</a:t>
            </a:r>
          </a:p>
          <a:p>
            <a:pPr>
              <a:lnSpc>
                <a:spcPct val="115000"/>
              </a:lnSpc>
              <a:spcAft>
                <a:spcPts val="1000"/>
              </a:spcAft>
            </a:pPr>
            <a:r>
              <a:rPr lang="en-GB" sz="1200" dirty="0" smtClean="0">
                <a:effectLst/>
                <a:latin typeface="Arial"/>
                <a:ea typeface="Calibri"/>
                <a:cs typeface="Times New Roman"/>
              </a:rPr>
              <a:t>Circulate the agenda to all interested parties.</a:t>
            </a:r>
          </a:p>
          <a:p>
            <a:pPr>
              <a:lnSpc>
                <a:spcPct val="115000"/>
              </a:lnSpc>
              <a:spcAft>
                <a:spcPts val="1000"/>
              </a:spcAft>
            </a:pPr>
            <a:r>
              <a:rPr lang="en-GB" sz="1200" dirty="0" smtClean="0">
                <a:effectLst/>
                <a:latin typeface="Arial"/>
                <a:ea typeface="Calibri"/>
                <a:cs typeface="Times New Roman"/>
              </a:rPr>
              <a:t>At this point it may help if you prepare a template to help you record the meeting.</a:t>
            </a:r>
          </a:p>
          <a:p>
            <a:pPr>
              <a:lnSpc>
                <a:spcPct val="115000"/>
              </a:lnSpc>
              <a:spcAft>
                <a:spcPts val="1000"/>
              </a:spcAft>
            </a:pPr>
            <a:r>
              <a:rPr lang="en-GB" sz="1200" dirty="0" smtClean="0">
                <a:effectLst/>
                <a:latin typeface="Arial"/>
                <a:ea typeface="Calibri"/>
                <a:cs typeface="Times New Roman"/>
              </a:rPr>
              <a:t>Prepare your recording tools of choice but remember to have spare pens and paper on hand even if you are using a laptop. IT equipment can fail and, if you don’t have an alternative method of recording the meeting then you will be disrupting the meeting if you have to go and get some other equipment.</a:t>
            </a:r>
          </a:p>
          <a:p>
            <a:r>
              <a:rPr lang="en-GB" sz="1200" dirty="0" smtClean="0">
                <a:effectLst/>
                <a:latin typeface="Arial"/>
                <a:ea typeface="Calibri"/>
                <a:cs typeface="Times New Roman"/>
              </a:rPr>
              <a:t>We will be discussing audio/visual recordings at the end of this course.</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4</a:t>
            </a:fld>
            <a:endParaRPr lang="en-GB"/>
          </a:p>
        </p:txBody>
      </p:sp>
    </p:spTree>
    <p:extLst>
      <p:ext uri="{BB962C8B-B14F-4D97-AF65-F5344CB8AC3E}">
        <p14:creationId xmlns:p14="http://schemas.microsoft.com/office/powerpoint/2010/main" val="65882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smtClean="0">
                <a:effectLst/>
                <a:latin typeface="Arial"/>
                <a:ea typeface="Calibri"/>
                <a:cs typeface="Times New Roman"/>
              </a:rPr>
              <a:t>During the meeting, try and sit next to the chairperson. This way you should be able to hear all the discussion and you can quickly check if you should be recording some point or not.</a:t>
            </a:r>
          </a:p>
          <a:p>
            <a:pPr>
              <a:lnSpc>
                <a:spcPct val="115000"/>
              </a:lnSpc>
              <a:spcAft>
                <a:spcPts val="1000"/>
              </a:spcAft>
            </a:pPr>
            <a:r>
              <a:rPr lang="en-GB" sz="1200" dirty="0" smtClean="0">
                <a:effectLst/>
                <a:latin typeface="Arial"/>
                <a:ea typeface="Calibri"/>
                <a:cs typeface="Times New Roman"/>
              </a:rPr>
              <a:t>Make sure you know who is in the room. If necessary ask for a roll call as persons present, together with apologies, need to be recorded.</a:t>
            </a:r>
          </a:p>
          <a:p>
            <a:pPr>
              <a:lnSpc>
                <a:spcPct val="115000"/>
              </a:lnSpc>
              <a:spcAft>
                <a:spcPts val="1000"/>
              </a:spcAft>
            </a:pPr>
            <a:r>
              <a:rPr lang="en-GB" sz="1200" dirty="0" smtClean="0">
                <a:effectLst/>
                <a:latin typeface="Arial"/>
                <a:ea typeface="Calibri"/>
                <a:cs typeface="Times New Roman"/>
              </a:rPr>
              <a:t>Make notes on the various discussions. You do not need to go into detail such as he said, she said etc. just record that a discussion took place on the topic. If a course of action is proposed you may want to record who proposed it but the chairperson will guide you on this.</a:t>
            </a:r>
          </a:p>
          <a:p>
            <a:pPr>
              <a:lnSpc>
                <a:spcPct val="115000"/>
              </a:lnSpc>
              <a:spcAft>
                <a:spcPts val="1000"/>
              </a:spcAft>
            </a:pPr>
            <a:r>
              <a:rPr lang="en-GB" sz="1200" dirty="0" smtClean="0">
                <a:effectLst/>
                <a:latin typeface="Arial"/>
                <a:ea typeface="Calibri"/>
                <a:cs typeface="Times New Roman"/>
              </a:rPr>
              <a:t>You do need to record any actions arising, who is nominated with completing those actions and the date and time the actions are due for completion.</a:t>
            </a:r>
          </a:p>
          <a:p>
            <a:r>
              <a:rPr lang="en-GB" sz="1200" dirty="0" smtClean="0">
                <a:effectLst/>
                <a:latin typeface="Arial"/>
                <a:ea typeface="Calibri"/>
                <a:cs typeface="Times New Roman"/>
              </a:rPr>
              <a:t>If, at any time, you miss something you think is important, ask for clarification.</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5</a:t>
            </a:fld>
            <a:endParaRPr lang="en-GB"/>
          </a:p>
        </p:txBody>
      </p:sp>
    </p:spTree>
    <p:extLst>
      <p:ext uri="{BB962C8B-B14F-4D97-AF65-F5344CB8AC3E}">
        <p14:creationId xmlns:p14="http://schemas.microsoft.com/office/powerpoint/2010/main" val="251621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smtClean="0">
                <a:effectLst/>
                <a:latin typeface="Arial"/>
                <a:ea typeface="Calibri"/>
                <a:cs typeface="Times New Roman"/>
              </a:rPr>
              <a:t>After the meeting try and type the minutes from your notes as soon as possible. Doing this task quickly ensures the meeting is fresh in your mind and your notes will easily jog your memory. The longer you leave it, the more likely it is for you to forget what abbreviations you have used and to have some difficulty recalling various points of the meeting.</a:t>
            </a:r>
          </a:p>
          <a:p>
            <a:pPr>
              <a:lnSpc>
                <a:spcPct val="115000"/>
              </a:lnSpc>
              <a:spcAft>
                <a:spcPts val="1000"/>
              </a:spcAft>
            </a:pPr>
            <a:r>
              <a:rPr lang="en-GB" sz="1200" dirty="0" smtClean="0">
                <a:effectLst/>
                <a:latin typeface="Arial"/>
                <a:ea typeface="Calibri"/>
                <a:cs typeface="Times New Roman"/>
              </a:rPr>
              <a:t>Once you have finished the minutes, check with the chairperson that he or she agrees with your minutes then circulate to the attendees. The minutes should act as a reminder that certain actions are required. At the next meeting the minutes can be ratified then circulated to all interested parties (non-attendees) for information.</a:t>
            </a:r>
          </a:p>
          <a:p>
            <a:r>
              <a:rPr lang="en-GB" sz="1200" dirty="0" smtClean="0">
                <a:effectLst/>
                <a:latin typeface="Arial"/>
                <a:ea typeface="Calibri"/>
                <a:cs typeface="Times New Roman"/>
              </a:rPr>
              <a:t>Remember that the minutes are a factual representation of discussions so do not include anything that has come to light subsequent to the meeting and do not include your personal opinion.</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6</a:t>
            </a:fld>
            <a:endParaRPr lang="en-GB"/>
          </a:p>
        </p:txBody>
      </p:sp>
    </p:spTree>
    <p:extLst>
      <p:ext uri="{BB962C8B-B14F-4D97-AF65-F5344CB8AC3E}">
        <p14:creationId xmlns:p14="http://schemas.microsoft.com/office/powerpoint/2010/main" val="290709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smtClean="0">
                <a:effectLst/>
                <a:latin typeface="Arial"/>
                <a:ea typeface="Calibri"/>
                <a:cs typeface="Times New Roman"/>
              </a:rPr>
              <a:t>This shows a typical agenda for a business meeting.</a:t>
            </a:r>
          </a:p>
          <a:p>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7</a:t>
            </a:fld>
            <a:endParaRPr lang="en-GB"/>
          </a:p>
        </p:txBody>
      </p:sp>
    </p:spTree>
    <p:extLst>
      <p:ext uri="{BB962C8B-B14F-4D97-AF65-F5344CB8AC3E}">
        <p14:creationId xmlns:p14="http://schemas.microsoft.com/office/powerpoint/2010/main" val="295230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200" dirty="0" smtClean="0">
                <a:effectLst/>
                <a:latin typeface="Arial"/>
                <a:ea typeface="Calibri"/>
                <a:cs typeface="Times New Roman"/>
              </a:rPr>
              <a:t>Just to touch on audio/visual recording of meetings.</a:t>
            </a:r>
          </a:p>
          <a:p>
            <a:pPr>
              <a:lnSpc>
                <a:spcPct val="115000"/>
              </a:lnSpc>
              <a:spcAft>
                <a:spcPts val="1000"/>
              </a:spcAft>
            </a:pPr>
            <a:r>
              <a:rPr lang="en-GB" sz="1200" dirty="0" smtClean="0">
                <a:effectLst/>
                <a:latin typeface="Arial"/>
                <a:ea typeface="Calibri"/>
                <a:cs typeface="Times New Roman"/>
              </a:rPr>
              <a:t>Meetings can be recorded if it is done</a:t>
            </a:r>
            <a:r>
              <a:rPr lang="en-GB" sz="1200" baseline="0" dirty="0" smtClean="0">
                <a:effectLst/>
                <a:latin typeface="Arial"/>
                <a:ea typeface="Calibri"/>
                <a:cs typeface="Times New Roman"/>
              </a:rPr>
              <a:t> for private use e.g. to enable a true set of minutes to </a:t>
            </a:r>
            <a:r>
              <a:rPr lang="en-GB" sz="1200" baseline="0" smtClean="0">
                <a:effectLst/>
                <a:latin typeface="Arial"/>
                <a:ea typeface="Calibri"/>
                <a:cs typeface="Times New Roman"/>
              </a:rPr>
              <a:t>be formulated at a later date</a:t>
            </a:r>
            <a:r>
              <a:rPr lang="en-GB" sz="1200" smtClean="0">
                <a:effectLst/>
                <a:latin typeface="Arial"/>
                <a:ea typeface="Calibri"/>
                <a:cs typeface="Times New Roman"/>
              </a:rPr>
              <a:t>.</a:t>
            </a:r>
            <a:endParaRPr lang="en-GB" sz="1200" dirty="0" smtClean="0">
              <a:effectLst/>
              <a:latin typeface="Arial"/>
              <a:ea typeface="Calibri"/>
              <a:cs typeface="Times New Roman"/>
            </a:endParaRPr>
          </a:p>
          <a:p>
            <a:pPr>
              <a:lnSpc>
                <a:spcPct val="115000"/>
              </a:lnSpc>
              <a:spcAft>
                <a:spcPts val="1000"/>
              </a:spcAft>
            </a:pPr>
            <a:r>
              <a:rPr lang="en-GB" sz="1200" dirty="0" smtClean="0">
                <a:effectLst/>
                <a:latin typeface="Arial"/>
                <a:ea typeface="Calibri"/>
                <a:cs typeface="Times New Roman"/>
              </a:rPr>
              <a:t>Any recording of meetings can only be done with the express permission of everyone in the meeting and everyone should be given a copy of the record.</a:t>
            </a:r>
          </a:p>
          <a:p>
            <a:pPr>
              <a:lnSpc>
                <a:spcPct val="115000"/>
              </a:lnSpc>
              <a:spcAft>
                <a:spcPts val="1000"/>
              </a:spcAft>
            </a:pPr>
            <a:r>
              <a:rPr lang="en-GB" sz="1200" dirty="0" smtClean="0">
                <a:effectLst/>
                <a:latin typeface="Arial"/>
                <a:ea typeface="Calibri"/>
                <a:cs typeface="Times New Roman"/>
              </a:rPr>
              <a:t>You should check on company policy regarding audio/visual records because it is highly likely that there will be a written statement on this issue.</a:t>
            </a:r>
          </a:p>
          <a:p>
            <a:r>
              <a:rPr lang="en-GB" sz="1200" dirty="0" smtClean="0">
                <a:effectLst/>
                <a:latin typeface="Arial"/>
                <a:ea typeface="Calibri"/>
                <a:cs typeface="Times New Roman"/>
              </a:rPr>
              <a:t>A lot of people are uncomfortable knowing that they may be being recorded and this may affect the way the meeting runs so for this reason alone it is better to have a neutral secretary making written notes rather than an audio/visual recording.</a:t>
            </a:r>
            <a:endParaRPr lang="en-GB" dirty="0"/>
          </a:p>
        </p:txBody>
      </p:sp>
      <p:sp>
        <p:nvSpPr>
          <p:cNvPr id="4" name="Slide Number Placeholder 3"/>
          <p:cNvSpPr>
            <a:spLocks noGrp="1"/>
          </p:cNvSpPr>
          <p:nvPr>
            <p:ph type="sldNum" sz="quarter" idx="10"/>
          </p:nvPr>
        </p:nvSpPr>
        <p:spPr/>
        <p:txBody>
          <a:bodyPr/>
          <a:lstStyle/>
          <a:p>
            <a:fld id="{23692B10-6013-4582-B51F-7055A759BE84}" type="slidenum">
              <a:rPr lang="en-GB" smtClean="0"/>
              <a:t>8</a:t>
            </a:fld>
            <a:endParaRPr lang="en-GB"/>
          </a:p>
        </p:txBody>
      </p:sp>
    </p:spTree>
    <p:extLst>
      <p:ext uri="{BB962C8B-B14F-4D97-AF65-F5344CB8AC3E}">
        <p14:creationId xmlns:p14="http://schemas.microsoft.com/office/powerpoint/2010/main" val="2103952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7/30/2021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7/30/2021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7/30/2021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BF67A-356A-B94C-A3E2-F08BD22F3F6C}"/>
              </a:ext>
            </a:extLst>
          </p:cNvPr>
          <p:cNvSpPr>
            <a:spLocks noGrp="1"/>
          </p:cNvSpPr>
          <p:nvPr>
            <p:ph type="ctrTitle"/>
          </p:nvPr>
        </p:nvSpPr>
        <p:spPr/>
        <p:txBody>
          <a:bodyPr/>
          <a:lstStyle/>
          <a:p>
            <a:r>
              <a:rPr lang="en-US" dirty="0" smtClean="0"/>
              <a:t>Recording Meetings</a:t>
            </a:r>
            <a:endParaRPr lang="en-US" dirty="0"/>
          </a:p>
        </p:txBody>
      </p:sp>
      <p:sp>
        <p:nvSpPr>
          <p:cNvPr id="3" name="Subtitle 2">
            <a:extLst>
              <a:ext uri="{FF2B5EF4-FFF2-40B4-BE49-F238E27FC236}">
                <a16:creationId xmlns:a16="http://schemas.microsoft.com/office/drawing/2014/main" xmlns="" id="{E196AA59-09C3-034B-B2E6-25FEBD77A47D}"/>
              </a:ext>
            </a:extLst>
          </p:cNvPr>
          <p:cNvSpPr>
            <a:spLocks noGrp="1"/>
          </p:cNvSpPr>
          <p:nvPr>
            <p:ph type="subTitle" idx="1"/>
          </p:nvPr>
        </p:nvSpPr>
        <p:spPr/>
        <p:txBody>
          <a:bodyPr/>
          <a:lstStyle/>
          <a:p>
            <a:r>
              <a:rPr lang="en-US" dirty="0" smtClean="0"/>
              <a:t>Minutes or Transcript</a:t>
            </a:r>
            <a:endParaRPr lang="en-US" dirty="0"/>
          </a:p>
        </p:txBody>
      </p:sp>
      <p:pic>
        <p:nvPicPr>
          <p:cNvPr id="5" name="Picture 4">
            <a:extLst>
              <a:ext uri="{FF2B5EF4-FFF2-40B4-BE49-F238E27FC236}">
                <a16:creationId xmlns:a16="http://schemas.microsoft.com/office/drawing/2014/main" xmlns="" id="{54D37A42-5C83-C24B-8301-A1B85CBFA564}"/>
              </a:ext>
            </a:extLst>
          </p:cNvPr>
          <p:cNvPicPr>
            <a:picLocks noChangeAspect="1"/>
          </p:cNvPicPr>
          <p:nvPr/>
        </p:nvPicPr>
        <p:blipFill>
          <a:blip r:embed="rId3"/>
          <a:stretch>
            <a:fillRect/>
          </a:stretch>
        </p:blipFill>
        <p:spPr>
          <a:xfrm rot="21388333">
            <a:off x="8105120" y="4403337"/>
            <a:ext cx="3066994" cy="1542194"/>
          </a:xfrm>
          <a:prstGeom prst="rect">
            <a:avLst/>
          </a:prstGeom>
        </p:spPr>
      </p:pic>
    </p:spTree>
    <p:extLst>
      <p:ext uri="{BB962C8B-B14F-4D97-AF65-F5344CB8AC3E}">
        <p14:creationId xmlns:p14="http://schemas.microsoft.com/office/powerpoint/2010/main" val="2907203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618" y="183760"/>
            <a:ext cx="7552764" cy="1151965"/>
          </a:xfrm>
        </p:spPr>
        <p:txBody>
          <a:bodyPr/>
          <a:lstStyle/>
          <a:p>
            <a:r>
              <a:rPr lang="en-GB" dirty="0" smtClean="0"/>
              <a:t>How to Record Meetings</a:t>
            </a:r>
            <a:endParaRPr lang="en-GB" dirty="0"/>
          </a:p>
        </p:txBody>
      </p:sp>
      <p:pic>
        <p:nvPicPr>
          <p:cNvPr id="3" name="Content Placeholder 4">
            <a:extLst>
              <a:ext uri="{FF2B5EF4-FFF2-40B4-BE49-F238E27FC236}">
                <a16:creationId xmlns:a16="http://schemas.microsoft.com/office/drawing/2014/main" xmlns="" id="{CB7D5281-596E-8840-8C4C-F5A8A47BAD5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4" name="TextBox 3"/>
          <p:cNvSpPr txBox="1"/>
          <p:nvPr/>
        </p:nvSpPr>
        <p:spPr>
          <a:xfrm>
            <a:off x="3101788" y="1151059"/>
            <a:ext cx="5988424" cy="369332"/>
          </a:xfrm>
          <a:prstGeom prst="rect">
            <a:avLst/>
          </a:prstGeom>
          <a:noFill/>
        </p:spPr>
        <p:txBody>
          <a:bodyPr wrap="square" rtlCol="0">
            <a:spAutoFit/>
          </a:bodyPr>
          <a:lstStyle/>
          <a:p>
            <a:r>
              <a:rPr lang="en-GB" dirty="0" smtClean="0">
                <a:solidFill>
                  <a:srgbClr val="0070C0"/>
                </a:solidFill>
                <a:latin typeface="Arial Black" panose="020B0A04020102020204" pitchFamily="34" charset="0"/>
              </a:rPr>
              <a:t>Transcript or Minutes – What's the Difference?</a:t>
            </a:r>
            <a:endParaRPr lang="en-GB" dirty="0">
              <a:solidFill>
                <a:srgbClr val="0070C0"/>
              </a:solidFill>
              <a:latin typeface="Arial Black" panose="020B0A04020102020204" pitchFamily="34" charset="0"/>
            </a:endParaRPr>
          </a:p>
        </p:txBody>
      </p:sp>
      <p:sp>
        <p:nvSpPr>
          <p:cNvPr id="5" name="TextBox 4"/>
          <p:cNvSpPr txBox="1"/>
          <p:nvPr/>
        </p:nvSpPr>
        <p:spPr>
          <a:xfrm>
            <a:off x="2142565" y="1721685"/>
            <a:ext cx="7906871" cy="646331"/>
          </a:xfrm>
          <a:prstGeom prst="rect">
            <a:avLst/>
          </a:prstGeom>
          <a:noFill/>
        </p:spPr>
        <p:txBody>
          <a:bodyPr wrap="square" rtlCol="0">
            <a:spAutoFit/>
          </a:bodyPr>
          <a:lstStyle/>
          <a:p>
            <a:r>
              <a:rPr lang="en-GB" dirty="0" smtClean="0">
                <a:latin typeface="Arial Rounded MT Bold" panose="020F0704030504030204" pitchFamily="34" charset="0"/>
              </a:rPr>
              <a:t>Transcript – An EXACT written copy of something that was said</a:t>
            </a:r>
          </a:p>
          <a:p>
            <a:pPr algn="r"/>
            <a:r>
              <a:rPr lang="en-GB" dirty="0" smtClean="0">
                <a:latin typeface="Arial Rounded MT Bold" panose="020F0704030504030204" pitchFamily="34" charset="0"/>
              </a:rPr>
              <a:t>(Cambridge Dictionary)</a:t>
            </a:r>
            <a:endParaRPr lang="en-GB" dirty="0">
              <a:latin typeface="Arial Rounded MT Bold" panose="020F0704030504030204" pitchFamily="34" charset="0"/>
            </a:endParaRPr>
          </a:p>
        </p:txBody>
      </p:sp>
      <p:sp>
        <p:nvSpPr>
          <p:cNvPr id="6" name="TextBox 5"/>
          <p:cNvSpPr txBox="1"/>
          <p:nvPr/>
        </p:nvSpPr>
        <p:spPr>
          <a:xfrm>
            <a:off x="2142565" y="2569310"/>
            <a:ext cx="7906871" cy="646331"/>
          </a:xfrm>
          <a:prstGeom prst="rect">
            <a:avLst/>
          </a:prstGeom>
          <a:noFill/>
        </p:spPr>
        <p:txBody>
          <a:bodyPr wrap="square" rtlCol="0">
            <a:spAutoFit/>
          </a:bodyPr>
          <a:lstStyle/>
          <a:p>
            <a:r>
              <a:rPr lang="en-GB" dirty="0" smtClean="0">
                <a:latin typeface="Arial Rounded MT Bold" panose="020F0704030504030204" pitchFamily="34" charset="0"/>
              </a:rPr>
              <a:t>Meeting Minutes – The written record of what was said at the meeting.</a:t>
            </a:r>
          </a:p>
          <a:p>
            <a:pPr algn="r"/>
            <a:r>
              <a:rPr lang="en-GB" dirty="0" smtClean="0">
                <a:latin typeface="Arial Rounded MT Bold" panose="020F0704030504030204" pitchFamily="34" charset="0"/>
              </a:rPr>
              <a:t>(Cambridge Dictionary)</a:t>
            </a:r>
            <a:endParaRPr lang="en-GB" dirty="0">
              <a:latin typeface="Arial Rounded MT Bold" panose="020F0704030504030204" pitchFamily="34" charset="0"/>
            </a:endParaRPr>
          </a:p>
        </p:txBody>
      </p:sp>
      <p:sp>
        <p:nvSpPr>
          <p:cNvPr id="7" name="TextBox 6"/>
          <p:cNvSpPr txBox="1"/>
          <p:nvPr/>
        </p:nvSpPr>
        <p:spPr>
          <a:xfrm>
            <a:off x="3993777" y="3416935"/>
            <a:ext cx="4204447" cy="369332"/>
          </a:xfrm>
          <a:prstGeom prst="rect">
            <a:avLst/>
          </a:prstGeom>
          <a:noFill/>
        </p:spPr>
        <p:txBody>
          <a:bodyPr wrap="square" rtlCol="0">
            <a:spAutoFit/>
          </a:bodyPr>
          <a:lstStyle/>
          <a:p>
            <a:r>
              <a:rPr lang="en-GB" dirty="0" smtClean="0">
                <a:solidFill>
                  <a:srgbClr val="00B050"/>
                </a:solidFill>
                <a:latin typeface="Arial Rounded MT Bold" panose="020F0704030504030204" pitchFamily="34" charset="0"/>
              </a:rPr>
              <a:t>So are the two things are the same?</a:t>
            </a:r>
            <a:endParaRPr lang="en-GB" dirty="0">
              <a:solidFill>
                <a:srgbClr val="00B050"/>
              </a:solidFill>
              <a:latin typeface="Arial Rounded MT Bold" panose="020F0704030504030204" pitchFamily="34" charset="0"/>
            </a:endParaRPr>
          </a:p>
        </p:txBody>
      </p:sp>
      <p:sp>
        <p:nvSpPr>
          <p:cNvPr id="9" name="TextBox 8"/>
          <p:cNvSpPr txBox="1"/>
          <p:nvPr/>
        </p:nvSpPr>
        <p:spPr>
          <a:xfrm>
            <a:off x="564777" y="3987561"/>
            <a:ext cx="11062447" cy="1477328"/>
          </a:xfrm>
          <a:prstGeom prst="rect">
            <a:avLst/>
          </a:prstGeom>
          <a:noFill/>
        </p:spPr>
        <p:txBody>
          <a:bodyPr wrap="square" rtlCol="0">
            <a:spAutoFit/>
          </a:bodyPr>
          <a:lstStyle/>
          <a:p>
            <a:pPr algn="ctr"/>
            <a:r>
              <a:rPr lang="en-GB" dirty="0" smtClean="0">
                <a:latin typeface="Arial Rounded MT Bold" panose="020F0704030504030204" pitchFamily="34" charset="0"/>
              </a:rPr>
              <a:t>A transcript records every single word spoken whereas minutes are a summary of the discussions</a:t>
            </a:r>
          </a:p>
          <a:p>
            <a:pPr algn="ctr"/>
            <a:endParaRPr lang="en-GB" dirty="0">
              <a:latin typeface="Arial Rounded MT Bold" panose="020F0704030504030204" pitchFamily="34" charset="0"/>
            </a:endParaRPr>
          </a:p>
          <a:p>
            <a:pPr algn="ctr"/>
            <a:r>
              <a:rPr lang="en-GB" dirty="0" smtClean="0">
                <a:latin typeface="Arial Rounded MT Bold" panose="020F0704030504030204" pitchFamily="34" charset="0"/>
              </a:rPr>
              <a:t>A transcript of an hour long meeting will probably be 20 – 25 pages long</a:t>
            </a:r>
          </a:p>
          <a:p>
            <a:pPr algn="ctr"/>
            <a:endParaRPr lang="en-GB" dirty="0" smtClean="0">
              <a:latin typeface="Arial Rounded MT Bold" panose="020F0704030504030204" pitchFamily="34" charset="0"/>
            </a:endParaRPr>
          </a:p>
          <a:p>
            <a:pPr algn="ctr"/>
            <a:r>
              <a:rPr lang="en-GB" dirty="0" smtClean="0">
                <a:latin typeface="Arial Rounded MT Bold" panose="020F0704030504030204" pitchFamily="34" charset="0"/>
              </a:rPr>
              <a:t>Minutes of the same meeting would typically be 2-3 pages long</a:t>
            </a:r>
            <a:endParaRPr lang="en-GB" dirty="0">
              <a:latin typeface="Arial Rounded MT Bold" panose="020F0704030504030204" pitchFamily="34" charset="0"/>
            </a:endParaRPr>
          </a:p>
        </p:txBody>
      </p:sp>
    </p:spTree>
    <p:extLst>
      <p:ext uri="{BB962C8B-B14F-4D97-AF65-F5344CB8AC3E}">
        <p14:creationId xmlns:p14="http://schemas.microsoft.com/office/powerpoint/2010/main" val="40456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xmlns="" id="{CB7D5281-596E-8840-8C4C-F5A8A47BAD5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4" name="Title 1"/>
          <p:cNvSpPr txBox="1">
            <a:spLocks/>
          </p:cNvSpPr>
          <p:nvPr/>
        </p:nvSpPr>
        <p:spPr>
          <a:xfrm>
            <a:off x="2319618" y="183761"/>
            <a:ext cx="7552764" cy="80235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dirty="0" smtClean="0"/>
              <a:t>How to Record Meetings</a:t>
            </a:r>
            <a:endParaRPr lang="en-GB" dirty="0"/>
          </a:p>
        </p:txBody>
      </p:sp>
      <p:sp>
        <p:nvSpPr>
          <p:cNvPr id="5" name="TextBox 4"/>
          <p:cNvSpPr txBox="1"/>
          <p:nvPr/>
        </p:nvSpPr>
        <p:spPr>
          <a:xfrm>
            <a:off x="1004931" y="1649853"/>
            <a:ext cx="10182139" cy="2585323"/>
          </a:xfrm>
          <a:prstGeom prst="rect">
            <a:avLst/>
          </a:prstGeom>
          <a:noFill/>
        </p:spPr>
        <p:txBody>
          <a:bodyPr wrap="square" rtlCol="0">
            <a:spAutoFit/>
          </a:bodyPr>
          <a:lstStyle/>
          <a:p>
            <a:pPr marL="742950" lvl="1" indent="-285750">
              <a:buFont typeface="Arial" panose="020B0604020202020204" pitchFamily="34" charset="0"/>
              <a:buChar char="•"/>
            </a:pPr>
            <a:r>
              <a:rPr lang="en-GB" dirty="0" smtClean="0">
                <a:latin typeface="Arial Rounded MT Bold" panose="020F0704030504030204" pitchFamily="34" charset="0"/>
              </a:rPr>
              <a:t>A trained stenographer can type at an average of 200 - 300 words per minute</a:t>
            </a:r>
          </a:p>
          <a:p>
            <a:pPr lvl="1"/>
            <a:endParaRPr lang="en-GB" dirty="0" smtClean="0">
              <a:latin typeface="Arial Rounded MT Bold" panose="020F0704030504030204" pitchFamily="34" charset="0"/>
            </a:endParaRPr>
          </a:p>
          <a:p>
            <a:pPr marL="742950" lvl="1" indent="-285750">
              <a:buFont typeface="Arial" panose="020B0604020202020204" pitchFamily="34" charset="0"/>
              <a:buChar char="•"/>
            </a:pPr>
            <a:r>
              <a:rPr lang="en-GB" dirty="0" smtClean="0">
                <a:latin typeface="Arial Rounded MT Bold" panose="020F0704030504030204" pitchFamily="34" charset="0"/>
              </a:rPr>
              <a:t>A typical touch typist can type at an average of 80 words per minute</a:t>
            </a:r>
          </a:p>
          <a:p>
            <a:pPr lvl="1"/>
            <a:endParaRPr lang="en-GB" dirty="0" smtClean="0">
              <a:latin typeface="Arial Rounded MT Bold" panose="020F0704030504030204" pitchFamily="34" charset="0"/>
            </a:endParaRPr>
          </a:p>
          <a:p>
            <a:pPr marL="742950" lvl="1" indent="-285750">
              <a:buFont typeface="Arial" panose="020B0604020202020204" pitchFamily="34" charset="0"/>
              <a:buChar char="•"/>
            </a:pPr>
            <a:r>
              <a:rPr lang="en-GB" dirty="0" smtClean="0">
                <a:latin typeface="Arial Rounded MT Bold" panose="020F0704030504030204" pitchFamily="34" charset="0"/>
              </a:rPr>
              <a:t>A good shorthand practitioner can write an average of 80 words per minute</a:t>
            </a:r>
          </a:p>
          <a:p>
            <a:pPr lvl="1"/>
            <a:endParaRPr lang="en-GB" dirty="0" smtClean="0">
              <a:latin typeface="Arial Rounded MT Bold" panose="020F0704030504030204" pitchFamily="34" charset="0"/>
            </a:endParaRPr>
          </a:p>
          <a:p>
            <a:pPr marL="742950" lvl="1" indent="-285750">
              <a:buFont typeface="Arial" panose="020B0604020202020204" pitchFamily="34" charset="0"/>
              <a:buChar char="•"/>
            </a:pPr>
            <a:r>
              <a:rPr lang="en-GB" dirty="0" smtClean="0">
                <a:latin typeface="Arial Rounded MT Bold" panose="020F0704030504030204" pitchFamily="34" charset="0"/>
              </a:rPr>
              <a:t>A good speedwriter can write an average of 40 – 60 words per minute</a:t>
            </a:r>
          </a:p>
          <a:p>
            <a:pPr lvl="1"/>
            <a:endParaRPr lang="en-GB" dirty="0" smtClean="0">
              <a:latin typeface="Arial Rounded MT Bold" panose="020F0704030504030204" pitchFamily="34" charset="0"/>
            </a:endParaRPr>
          </a:p>
          <a:p>
            <a:pPr marL="742950" lvl="1" indent="-285750">
              <a:buFont typeface="Arial" panose="020B0604020202020204" pitchFamily="34" charset="0"/>
              <a:buChar char="•"/>
            </a:pPr>
            <a:r>
              <a:rPr lang="en-GB" dirty="0" smtClean="0">
                <a:latin typeface="Arial Rounded MT Bold" panose="020F0704030504030204" pitchFamily="34" charset="0"/>
              </a:rPr>
              <a:t>An average person can write longhand at an average of 25 – 45 words per minute</a:t>
            </a:r>
            <a:endParaRPr lang="en-GB" dirty="0">
              <a:latin typeface="Arial Rounded MT Bold" panose="020F0704030504030204" pitchFamily="34" charset="0"/>
            </a:endParaRPr>
          </a:p>
        </p:txBody>
      </p:sp>
      <p:sp>
        <p:nvSpPr>
          <p:cNvPr id="6" name="TextBox 5"/>
          <p:cNvSpPr txBox="1"/>
          <p:nvPr/>
        </p:nvSpPr>
        <p:spPr>
          <a:xfrm>
            <a:off x="2775697" y="4395109"/>
            <a:ext cx="6640605" cy="369332"/>
          </a:xfrm>
          <a:prstGeom prst="rect">
            <a:avLst/>
          </a:prstGeom>
          <a:noFill/>
        </p:spPr>
        <p:txBody>
          <a:bodyPr wrap="square" rtlCol="0">
            <a:spAutoFit/>
          </a:bodyPr>
          <a:lstStyle/>
          <a:p>
            <a:r>
              <a:rPr lang="en-GB" dirty="0" smtClean="0">
                <a:latin typeface="Arial Rounded MT Bold" panose="020F0704030504030204" pitchFamily="34" charset="0"/>
              </a:rPr>
              <a:t>The average person speaks at 150 – 200 words per minute</a:t>
            </a:r>
            <a:endParaRPr lang="en-GB" dirty="0">
              <a:latin typeface="Arial Rounded MT Bold" panose="020F0704030504030204" pitchFamily="34" charset="0"/>
            </a:endParaRPr>
          </a:p>
        </p:txBody>
      </p:sp>
      <p:sp>
        <p:nvSpPr>
          <p:cNvPr id="7" name="TextBox 6"/>
          <p:cNvSpPr txBox="1"/>
          <p:nvPr/>
        </p:nvSpPr>
        <p:spPr>
          <a:xfrm>
            <a:off x="591671" y="4924373"/>
            <a:ext cx="11008659" cy="646331"/>
          </a:xfrm>
          <a:prstGeom prst="rect">
            <a:avLst/>
          </a:prstGeom>
          <a:noFill/>
        </p:spPr>
        <p:txBody>
          <a:bodyPr wrap="square" rtlCol="0">
            <a:spAutoFit/>
          </a:bodyPr>
          <a:lstStyle/>
          <a:p>
            <a:pPr algn="ctr"/>
            <a:r>
              <a:rPr lang="en-GB" dirty="0" smtClean="0">
                <a:latin typeface="Arial Rounded MT Bold" panose="020F0704030504030204" pitchFamily="34" charset="0"/>
              </a:rPr>
              <a:t>Therefore unless you are a trained STENOGRAPHER you cannot possibly produce a TRANSCRIPT of a meeting so you write MINUTES</a:t>
            </a:r>
            <a:endParaRPr lang="en-GB" dirty="0">
              <a:latin typeface="Arial Rounded MT Bold" panose="020F0704030504030204" pitchFamily="34" charset="0"/>
            </a:endParaRPr>
          </a:p>
        </p:txBody>
      </p:sp>
      <p:sp>
        <p:nvSpPr>
          <p:cNvPr id="8" name="TextBox 7"/>
          <p:cNvSpPr txBox="1"/>
          <p:nvPr/>
        </p:nvSpPr>
        <p:spPr>
          <a:xfrm>
            <a:off x="1004931" y="1120588"/>
            <a:ext cx="10182139" cy="369332"/>
          </a:xfrm>
          <a:prstGeom prst="rect">
            <a:avLst/>
          </a:prstGeom>
          <a:noFill/>
        </p:spPr>
        <p:txBody>
          <a:bodyPr wrap="square" rtlCol="0">
            <a:spAutoFit/>
          </a:bodyPr>
          <a:lstStyle/>
          <a:p>
            <a:r>
              <a:rPr lang="en-GB" dirty="0">
                <a:latin typeface="Arial Rounded MT Bold" panose="020F0704030504030204" pitchFamily="34" charset="0"/>
              </a:rPr>
              <a:t>Consider the following statistics: -</a:t>
            </a:r>
          </a:p>
        </p:txBody>
      </p:sp>
    </p:spTree>
    <p:extLst>
      <p:ext uri="{BB962C8B-B14F-4D97-AF65-F5344CB8AC3E}">
        <p14:creationId xmlns:p14="http://schemas.microsoft.com/office/powerpoint/2010/main" val="200914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xmlns="" id="{CB7D5281-596E-8840-8C4C-F5A8A47BAD5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Title 1"/>
          <p:cNvSpPr txBox="1">
            <a:spLocks/>
          </p:cNvSpPr>
          <p:nvPr/>
        </p:nvSpPr>
        <p:spPr>
          <a:xfrm>
            <a:off x="2319618" y="183761"/>
            <a:ext cx="7552764" cy="80235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dirty="0" smtClean="0"/>
              <a:t>How to Record Meetings</a:t>
            </a:r>
            <a:endParaRPr lang="en-GB" dirty="0"/>
          </a:p>
        </p:txBody>
      </p:sp>
      <p:sp>
        <p:nvSpPr>
          <p:cNvPr id="4" name="TextBox 3"/>
          <p:cNvSpPr txBox="1"/>
          <p:nvPr/>
        </p:nvSpPr>
        <p:spPr>
          <a:xfrm>
            <a:off x="5446059" y="986119"/>
            <a:ext cx="1528482" cy="369332"/>
          </a:xfrm>
          <a:prstGeom prst="rect">
            <a:avLst/>
          </a:prstGeom>
          <a:noFill/>
        </p:spPr>
        <p:txBody>
          <a:bodyPr wrap="square" rtlCol="0">
            <a:spAutoFit/>
          </a:bodyPr>
          <a:lstStyle/>
          <a:p>
            <a:r>
              <a:rPr lang="en-GB" dirty="0" smtClean="0">
                <a:latin typeface="Arial Rounded MT Bold" panose="020F0704030504030204" pitchFamily="34" charset="0"/>
              </a:rPr>
              <a:t>Preparation</a:t>
            </a:r>
            <a:endParaRPr lang="en-GB" dirty="0">
              <a:latin typeface="Arial Rounded MT Bold" panose="020F0704030504030204" pitchFamily="34" charset="0"/>
            </a:endParaRPr>
          </a:p>
        </p:txBody>
      </p:sp>
      <p:sp>
        <p:nvSpPr>
          <p:cNvPr id="5" name="TextBox 4"/>
          <p:cNvSpPr txBox="1"/>
          <p:nvPr/>
        </p:nvSpPr>
        <p:spPr>
          <a:xfrm>
            <a:off x="623047" y="1443841"/>
            <a:ext cx="10945906" cy="3970318"/>
          </a:xfrm>
          <a:prstGeom prst="rect">
            <a:avLst/>
          </a:prstGeom>
          <a:noFill/>
        </p:spPr>
        <p:txBody>
          <a:bodyPr wrap="square" rtlCol="0">
            <a:spAutoFit/>
          </a:bodyPr>
          <a:lstStyle/>
          <a:p>
            <a:r>
              <a:rPr lang="en-GB" dirty="0" smtClean="0">
                <a:latin typeface="Arial Rounded MT Bold" panose="020F0704030504030204" pitchFamily="34" charset="0"/>
              </a:rPr>
              <a:t>As secretary it is your job to ensure you are fully prepared.</a:t>
            </a:r>
          </a:p>
          <a:p>
            <a:endParaRPr lang="en-GB" dirty="0">
              <a:latin typeface="Arial Rounded MT Bold" panose="020F0704030504030204" pitchFamily="34" charset="0"/>
            </a:endParaRPr>
          </a:p>
          <a:p>
            <a:r>
              <a:rPr lang="en-GB" dirty="0" smtClean="0">
                <a:latin typeface="Arial Rounded MT Bold" panose="020F0704030504030204" pitchFamily="34" charset="0"/>
              </a:rPr>
              <a:t>Discuss the agenda with the Chairperson</a:t>
            </a:r>
          </a:p>
          <a:p>
            <a:r>
              <a:rPr lang="en-GB" dirty="0" smtClean="0">
                <a:latin typeface="Arial Rounded MT Bold" panose="020F0704030504030204" pitchFamily="34" charset="0"/>
              </a:rPr>
              <a:t>Make sure you know who should be attending</a:t>
            </a:r>
          </a:p>
          <a:p>
            <a:r>
              <a:rPr lang="en-GB" dirty="0" smtClean="0">
                <a:latin typeface="Arial Rounded MT Bold" panose="020F0704030504030204" pitchFamily="34" charset="0"/>
              </a:rPr>
              <a:t>Circulate the agenda to all invitees and find out any apologies</a:t>
            </a:r>
          </a:p>
          <a:p>
            <a:r>
              <a:rPr lang="en-GB" dirty="0" smtClean="0">
                <a:latin typeface="Arial Rounded MT Bold" panose="020F0704030504030204" pitchFamily="34" charset="0"/>
              </a:rPr>
              <a:t>Ensure you have equipment to enable you to record the meeting minutes</a:t>
            </a:r>
          </a:p>
          <a:p>
            <a:pPr marL="742950" lvl="1" indent="-285750">
              <a:buFont typeface="Arial" panose="020B0604020202020204" pitchFamily="34" charset="0"/>
              <a:buChar char="•"/>
            </a:pPr>
            <a:r>
              <a:rPr lang="en-GB" dirty="0" smtClean="0">
                <a:latin typeface="Arial Rounded MT Bold" panose="020F0704030504030204" pitchFamily="34" charset="0"/>
              </a:rPr>
              <a:t>If using pen / pencil and paper make sure you have enough paper and a backup scribing tool</a:t>
            </a:r>
          </a:p>
          <a:p>
            <a:pPr marL="742950" lvl="1" indent="-285750">
              <a:buFont typeface="Arial" panose="020B0604020202020204" pitchFamily="34" charset="0"/>
              <a:buChar char="•"/>
            </a:pPr>
            <a:r>
              <a:rPr lang="en-GB" dirty="0" smtClean="0">
                <a:latin typeface="Arial Rounded MT Bold" panose="020F0704030504030204" pitchFamily="34" charset="0"/>
              </a:rPr>
              <a:t>If using a laptop make sure it is fully charged but also make sure you have a pen and paper in case of IT equipment failure</a:t>
            </a:r>
          </a:p>
          <a:p>
            <a:pPr marL="742950" lvl="1" indent="-285750">
              <a:buFont typeface="Arial" panose="020B0604020202020204" pitchFamily="34" charset="0"/>
              <a:buChar char="•"/>
            </a:pPr>
            <a:r>
              <a:rPr lang="en-GB" dirty="0" smtClean="0">
                <a:latin typeface="Arial Rounded MT Bold" panose="020F0704030504030204" pitchFamily="34" charset="0"/>
              </a:rPr>
              <a:t>REMEMBER it is </a:t>
            </a:r>
            <a:r>
              <a:rPr lang="en-GB" dirty="0" smtClean="0">
                <a:latin typeface="Arial Rounded MT Bold" panose="020F0704030504030204" pitchFamily="34" charset="0"/>
              </a:rPr>
              <a:t>not illegal </a:t>
            </a:r>
            <a:r>
              <a:rPr lang="en-GB" dirty="0" smtClean="0">
                <a:latin typeface="Arial Rounded MT Bold" panose="020F0704030504030204" pitchFamily="34" charset="0"/>
              </a:rPr>
              <a:t>to make an audio or visual record any meeting </a:t>
            </a:r>
            <a:r>
              <a:rPr lang="en-GB" dirty="0" smtClean="0">
                <a:latin typeface="Arial Rounded MT Bold" panose="020F0704030504030204" pitchFamily="34" charset="0"/>
              </a:rPr>
              <a:t>but it may be against company policy and you should have </a:t>
            </a:r>
            <a:r>
              <a:rPr lang="en-GB" dirty="0" smtClean="0">
                <a:latin typeface="Arial Rounded MT Bold" panose="020F0704030504030204" pitchFamily="34" charset="0"/>
              </a:rPr>
              <a:t>the express permission of ALL members.</a:t>
            </a:r>
          </a:p>
          <a:p>
            <a:endParaRPr lang="en-GB" dirty="0" smtClean="0">
              <a:latin typeface="Arial Rounded MT Bold" panose="020F0704030504030204" pitchFamily="34" charset="0"/>
            </a:endParaRPr>
          </a:p>
          <a:p>
            <a:r>
              <a:rPr lang="en-GB" dirty="0" smtClean="0">
                <a:latin typeface="Arial Rounded MT Bold" panose="020F0704030504030204" pitchFamily="34" charset="0"/>
              </a:rPr>
              <a:t>It may be helpful to prepare a template for use in the meeting based on the agenda</a:t>
            </a:r>
            <a:endParaRPr lang="en-GB" dirty="0">
              <a:latin typeface="Arial Rounded MT Bold" panose="020F0704030504030204" pitchFamily="34" charset="0"/>
            </a:endParaRPr>
          </a:p>
        </p:txBody>
      </p:sp>
    </p:spTree>
    <p:extLst>
      <p:ext uri="{BB962C8B-B14F-4D97-AF65-F5344CB8AC3E}">
        <p14:creationId xmlns:p14="http://schemas.microsoft.com/office/powerpoint/2010/main" val="409088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 calcmode="lin" valueType="num">
                                      <p:cBhvr additive="base">
                                        <p:cTn id="49"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xmlns="" id="{CB7D5281-596E-8840-8C4C-F5A8A47BAD5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Title 1"/>
          <p:cNvSpPr txBox="1">
            <a:spLocks/>
          </p:cNvSpPr>
          <p:nvPr/>
        </p:nvSpPr>
        <p:spPr>
          <a:xfrm>
            <a:off x="2319618" y="183761"/>
            <a:ext cx="7552764" cy="80235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dirty="0" smtClean="0"/>
              <a:t>How to Record Meetings</a:t>
            </a:r>
            <a:endParaRPr lang="en-GB" dirty="0"/>
          </a:p>
        </p:txBody>
      </p:sp>
      <p:sp>
        <p:nvSpPr>
          <p:cNvPr id="4" name="TextBox 3"/>
          <p:cNvSpPr txBox="1"/>
          <p:nvPr/>
        </p:nvSpPr>
        <p:spPr>
          <a:xfrm>
            <a:off x="4939554" y="1013006"/>
            <a:ext cx="2312893" cy="369332"/>
          </a:xfrm>
          <a:prstGeom prst="rect">
            <a:avLst/>
          </a:prstGeom>
          <a:noFill/>
        </p:spPr>
        <p:txBody>
          <a:bodyPr wrap="square" rtlCol="0">
            <a:spAutoFit/>
          </a:bodyPr>
          <a:lstStyle/>
          <a:p>
            <a:r>
              <a:rPr lang="en-GB" dirty="0" smtClean="0">
                <a:latin typeface="Arial Rounded MT Bold" panose="020F0704030504030204" pitchFamily="34" charset="0"/>
              </a:rPr>
              <a:t>During the Meeting</a:t>
            </a:r>
            <a:endParaRPr lang="en-GB" dirty="0">
              <a:latin typeface="Arial Rounded MT Bold" panose="020F0704030504030204" pitchFamily="34" charset="0"/>
            </a:endParaRPr>
          </a:p>
        </p:txBody>
      </p:sp>
      <p:sp>
        <p:nvSpPr>
          <p:cNvPr id="5" name="TextBox 4"/>
          <p:cNvSpPr txBox="1"/>
          <p:nvPr/>
        </p:nvSpPr>
        <p:spPr>
          <a:xfrm>
            <a:off x="1071282" y="1739153"/>
            <a:ext cx="10049436" cy="3139321"/>
          </a:xfrm>
          <a:prstGeom prst="rect">
            <a:avLst/>
          </a:prstGeom>
          <a:noFill/>
        </p:spPr>
        <p:txBody>
          <a:bodyPr wrap="square" rtlCol="0">
            <a:spAutoFit/>
          </a:bodyPr>
          <a:lstStyle/>
          <a:p>
            <a:r>
              <a:rPr lang="en-GB" dirty="0" smtClean="0">
                <a:latin typeface="Arial Rounded MT Bold" panose="020F0704030504030204" pitchFamily="34" charset="0"/>
              </a:rPr>
              <a:t>Sit next to the Chairperson to enable you to check on salient points</a:t>
            </a:r>
          </a:p>
          <a:p>
            <a:endParaRPr lang="en-GB" dirty="0">
              <a:latin typeface="Arial Rounded MT Bold" panose="020F0704030504030204" pitchFamily="34" charset="0"/>
            </a:endParaRPr>
          </a:p>
          <a:p>
            <a:r>
              <a:rPr lang="en-GB" dirty="0" smtClean="0">
                <a:latin typeface="Arial Rounded MT Bold" panose="020F0704030504030204" pitchFamily="34" charset="0"/>
              </a:rPr>
              <a:t>Ensure you know who is present and who has sent apologies</a:t>
            </a:r>
          </a:p>
          <a:p>
            <a:endParaRPr lang="en-GB" dirty="0">
              <a:latin typeface="Arial Rounded MT Bold" panose="020F0704030504030204" pitchFamily="34" charset="0"/>
            </a:endParaRPr>
          </a:p>
          <a:p>
            <a:r>
              <a:rPr lang="en-GB" dirty="0" smtClean="0">
                <a:latin typeface="Arial Rounded MT Bold" panose="020F0704030504030204" pitchFamily="34" charset="0"/>
              </a:rPr>
              <a:t>Record a summary of all discussions and resulting actions noting: </a:t>
            </a:r>
          </a:p>
          <a:p>
            <a:pPr marL="742950" lvl="1" indent="-285750">
              <a:buFont typeface="Arial" panose="020B0604020202020204" pitchFamily="34" charset="0"/>
              <a:buChar char="•"/>
            </a:pPr>
            <a:r>
              <a:rPr lang="en-GB" dirty="0" smtClean="0">
                <a:latin typeface="Arial Rounded MT Bold" panose="020F0704030504030204" pitchFamily="34" charset="0"/>
              </a:rPr>
              <a:t>Date action required by</a:t>
            </a:r>
          </a:p>
          <a:p>
            <a:pPr marL="742950" lvl="1" indent="-285750">
              <a:buFont typeface="Arial" panose="020B0604020202020204" pitchFamily="34" charset="0"/>
              <a:buChar char="•"/>
            </a:pPr>
            <a:r>
              <a:rPr lang="en-GB" dirty="0" smtClean="0">
                <a:latin typeface="Arial Rounded MT Bold" panose="020F0704030504030204" pitchFamily="34" charset="0"/>
              </a:rPr>
              <a:t>Person nominated with action</a:t>
            </a:r>
          </a:p>
          <a:p>
            <a:endParaRPr lang="en-GB" dirty="0">
              <a:latin typeface="Arial Rounded MT Bold" panose="020F0704030504030204" pitchFamily="34" charset="0"/>
            </a:endParaRPr>
          </a:p>
          <a:p>
            <a:r>
              <a:rPr lang="en-GB" dirty="0" smtClean="0">
                <a:latin typeface="Arial Rounded MT Bold" panose="020F0704030504030204" pitchFamily="34" charset="0"/>
              </a:rPr>
              <a:t>If in doubt as to whether or not something requires recording check with the Chairperson</a:t>
            </a:r>
          </a:p>
          <a:p>
            <a:endParaRPr lang="en-GB" dirty="0">
              <a:latin typeface="Arial Rounded MT Bold" panose="020F0704030504030204" pitchFamily="34" charset="0"/>
            </a:endParaRPr>
          </a:p>
          <a:p>
            <a:r>
              <a:rPr lang="en-GB" dirty="0" smtClean="0">
                <a:latin typeface="Arial Rounded MT Bold" panose="020F0704030504030204" pitchFamily="34" charset="0"/>
              </a:rPr>
              <a:t>If you miss something or need clarification ask for a repeat</a:t>
            </a:r>
            <a:endParaRPr lang="en-GB" dirty="0">
              <a:latin typeface="Arial Rounded MT Bold" panose="020F0704030504030204" pitchFamily="34" charset="0"/>
            </a:endParaRPr>
          </a:p>
        </p:txBody>
      </p:sp>
    </p:spTree>
    <p:extLst>
      <p:ext uri="{BB962C8B-B14F-4D97-AF65-F5344CB8AC3E}">
        <p14:creationId xmlns:p14="http://schemas.microsoft.com/office/powerpoint/2010/main" val="44796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 calcmode="lin" valueType="num">
                                      <p:cBhvr additive="base">
                                        <p:cTn id="3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 calcmode="lin" valueType="num">
                                      <p:cBhvr additive="base">
                                        <p:cTn id="39"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xmlns="" id="{CB7D5281-596E-8840-8C4C-F5A8A47BAD51}"/>
              </a:ext>
            </a:extLst>
          </p:cNvPr>
          <p:cNvPicPr>
            <a:picLocks noChangeAspect="1"/>
          </p:cNvPicPr>
          <p:nvPr/>
        </p:nvPicPr>
        <p:blipFill>
          <a:blip r:embed="rId3"/>
          <a:stretch>
            <a:fillRect/>
          </a:stretch>
        </p:blipFill>
        <p:spPr>
          <a:xfrm>
            <a:off x="9841230" y="5570704"/>
            <a:ext cx="1775513" cy="892792"/>
          </a:xfrm>
          <a:prstGeom prst="rect">
            <a:avLst/>
          </a:prstGeom>
        </p:spPr>
      </p:pic>
      <p:sp>
        <p:nvSpPr>
          <p:cNvPr id="3" name="Title 1"/>
          <p:cNvSpPr txBox="1">
            <a:spLocks/>
          </p:cNvSpPr>
          <p:nvPr/>
        </p:nvSpPr>
        <p:spPr>
          <a:xfrm>
            <a:off x="2319618" y="183761"/>
            <a:ext cx="7552764" cy="80235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dirty="0" smtClean="0"/>
              <a:t>How to Record Meetings</a:t>
            </a:r>
            <a:endParaRPr lang="en-GB" dirty="0"/>
          </a:p>
        </p:txBody>
      </p:sp>
      <p:sp>
        <p:nvSpPr>
          <p:cNvPr id="4" name="TextBox 3"/>
          <p:cNvSpPr txBox="1"/>
          <p:nvPr/>
        </p:nvSpPr>
        <p:spPr>
          <a:xfrm>
            <a:off x="5001186" y="1093686"/>
            <a:ext cx="2189628" cy="369332"/>
          </a:xfrm>
          <a:prstGeom prst="rect">
            <a:avLst/>
          </a:prstGeom>
          <a:noFill/>
        </p:spPr>
        <p:txBody>
          <a:bodyPr wrap="square" rtlCol="0">
            <a:spAutoFit/>
          </a:bodyPr>
          <a:lstStyle/>
          <a:p>
            <a:r>
              <a:rPr lang="en-GB" dirty="0" smtClean="0">
                <a:latin typeface="Arial Rounded MT Bold" panose="020F0704030504030204" pitchFamily="34" charset="0"/>
              </a:rPr>
              <a:t>After the Meeting</a:t>
            </a:r>
            <a:endParaRPr lang="en-GB" dirty="0">
              <a:latin typeface="Arial Rounded MT Bold" panose="020F0704030504030204" pitchFamily="34" charset="0"/>
            </a:endParaRPr>
          </a:p>
        </p:txBody>
      </p:sp>
      <p:sp>
        <p:nvSpPr>
          <p:cNvPr id="5" name="TextBox 4"/>
          <p:cNvSpPr txBox="1"/>
          <p:nvPr/>
        </p:nvSpPr>
        <p:spPr>
          <a:xfrm>
            <a:off x="1371040" y="1482757"/>
            <a:ext cx="9449921" cy="1477328"/>
          </a:xfrm>
          <a:prstGeom prst="rect">
            <a:avLst/>
          </a:prstGeom>
          <a:noFill/>
        </p:spPr>
        <p:txBody>
          <a:bodyPr wrap="square" rtlCol="0">
            <a:spAutoFit/>
          </a:bodyPr>
          <a:lstStyle/>
          <a:p>
            <a:pPr algn="ctr"/>
            <a:r>
              <a:rPr lang="en-GB" dirty="0" smtClean="0">
                <a:latin typeface="Arial Rounded MT Bold" panose="020F0704030504030204" pitchFamily="34" charset="0"/>
              </a:rPr>
              <a:t>Write the minutes as soon after the meeting as possible (within 24 hours if possible)</a:t>
            </a:r>
          </a:p>
          <a:p>
            <a:pPr algn="ctr"/>
            <a:endParaRPr lang="en-GB" dirty="0">
              <a:latin typeface="Arial Rounded MT Bold" panose="020F0704030504030204" pitchFamily="34" charset="0"/>
            </a:endParaRPr>
          </a:p>
          <a:p>
            <a:pPr algn="ctr"/>
            <a:r>
              <a:rPr lang="en-GB" dirty="0" smtClean="0">
                <a:latin typeface="Arial Rounded MT Bold" panose="020F0704030504030204" pitchFamily="34" charset="0"/>
              </a:rPr>
              <a:t>Liaise with the meeting chairperson to ensure minutes are complete and correct</a:t>
            </a:r>
          </a:p>
          <a:p>
            <a:pPr algn="ctr"/>
            <a:endParaRPr lang="en-GB" dirty="0">
              <a:latin typeface="Arial Rounded MT Bold" panose="020F0704030504030204" pitchFamily="34" charset="0"/>
            </a:endParaRPr>
          </a:p>
          <a:p>
            <a:pPr algn="ctr"/>
            <a:r>
              <a:rPr lang="en-GB" dirty="0" smtClean="0">
                <a:latin typeface="Arial Rounded MT Bold" panose="020F0704030504030204" pitchFamily="34" charset="0"/>
              </a:rPr>
              <a:t>Circulate the minutes to all attendees and apologies</a:t>
            </a:r>
            <a:endParaRPr lang="en-GB" dirty="0">
              <a:latin typeface="Arial Rounded MT Bold" panose="020F0704030504030204" pitchFamily="34" charset="0"/>
            </a:endParaRPr>
          </a:p>
        </p:txBody>
      </p:sp>
      <p:sp>
        <p:nvSpPr>
          <p:cNvPr id="6" name="TextBox 5"/>
          <p:cNvSpPr txBox="1"/>
          <p:nvPr/>
        </p:nvSpPr>
        <p:spPr>
          <a:xfrm>
            <a:off x="1656671" y="3048001"/>
            <a:ext cx="8878658" cy="1754326"/>
          </a:xfrm>
          <a:prstGeom prst="rect">
            <a:avLst/>
          </a:prstGeom>
          <a:noFill/>
        </p:spPr>
        <p:txBody>
          <a:bodyPr wrap="square" rtlCol="0">
            <a:spAutoFit/>
          </a:bodyPr>
          <a:lstStyle/>
          <a:p>
            <a:r>
              <a:rPr lang="en-GB" dirty="0" smtClean="0">
                <a:latin typeface="Arial Rounded MT Bold" panose="020F0704030504030204" pitchFamily="34" charset="0"/>
              </a:rPr>
              <a:t>REMEMBER</a:t>
            </a:r>
          </a:p>
          <a:p>
            <a:endParaRPr lang="en-GB" dirty="0">
              <a:latin typeface="Arial Rounded MT Bold" panose="020F0704030504030204" pitchFamily="34" charset="0"/>
            </a:endParaRPr>
          </a:p>
          <a:p>
            <a:r>
              <a:rPr lang="en-GB" dirty="0" smtClean="0">
                <a:latin typeface="Arial Rounded MT Bold" panose="020F0704030504030204" pitchFamily="34" charset="0"/>
              </a:rPr>
              <a:t>Minutes are meant to be a factual record of a meeting and should not include: -</a:t>
            </a:r>
          </a:p>
          <a:p>
            <a:endParaRPr lang="en-GB" dirty="0" smtClean="0">
              <a:latin typeface="Arial Rounded MT Bold" panose="020F0704030504030204" pitchFamily="34" charset="0"/>
            </a:endParaRPr>
          </a:p>
          <a:p>
            <a:pPr lvl="1"/>
            <a:r>
              <a:rPr lang="en-GB" dirty="0" smtClean="0">
                <a:latin typeface="Arial Rounded MT Bold" panose="020F0704030504030204" pitchFamily="34" charset="0"/>
              </a:rPr>
              <a:t>Personal opinion</a:t>
            </a:r>
          </a:p>
          <a:p>
            <a:pPr lvl="1"/>
            <a:r>
              <a:rPr lang="en-GB" dirty="0" smtClean="0">
                <a:latin typeface="Arial Rounded MT Bold" panose="020F0704030504030204" pitchFamily="34" charset="0"/>
              </a:rPr>
              <a:t>Information that was not available at the meeting</a:t>
            </a:r>
            <a:endParaRPr lang="en-GB" dirty="0">
              <a:latin typeface="Arial Rounded MT Bold" panose="020F0704030504030204" pitchFamily="34" charset="0"/>
            </a:endParaRPr>
          </a:p>
        </p:txBody>
      </p:sp>
    </p:spTree>
    <p:extLst>
      <p:ext uri="{BB962C8B-B14F-4D97-AF65-F5344CB8AC3E}">
        <p14:creationId xmlns:p14="http://schemas.microsoft.com/office/powerpoint/2010/main" val="286434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xmlns="" id="{CB7D5281-596E-8840-8C4C-F5A8A47BAD51}"/>
              </a:ext>
            </a:extLst>
          </p:cNvPr>
          <p:cNvPicPr>
            <a:picLocks noChangeAspect="1"/>
          </p:cNvPicPr>
          <p:nvPr/>
        </p:nvPicPr>
        <p:blipFill>
          <a:blip r:embed="rId3"/>
          <a:stretch>
            <a:fillRect/>
          </a:stretch>
        </p:blipFill>
        <p:spPr>
          <a:xfrm>
            <a:off x="9841229" y="5570704"/>
            <a:ext cx="1775513" cy="892792"/>
          </a:xfrm>
          <a:prstGeom prst="rect">
            <a:avLst/>
          </a:prstGeom>
        </p:spPr>
      </p:pic>
      <p:sp>
        <p:nvSpPr>
          <p:cNvPr id="3" name="Title 1"/>
          <p:cNvSpPr txBox="1">
            <a:spLocks/>
          </p:cNvSpPr>
          <p:nvPr/>
        </p:nvSpPr>
        <p:spPr>
          <a:xfrm>
            <a:off x="2319617" y="183761"/>
            <a:ext cx="7552764" cy="80235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dirty="0" smtClean="0"/>
              <a:t>How to Record Meetings</a:t>
            </a:r>
            <a:endParaRPr lang="en-GB" dirty="0"/>
          </a:p>
        </p:txBody>
      </p:sp>
      <p:sp>
        <p:nvSpPr>
          <p:cNvPr id="4" name="TextBox 3"/>
          <p:cNvSpPr txBox="1"/>
          <p:nvPr/>
        </p:nvSpPr>
        <p:spPr>
          <a:xfrm>
            <a:off x="4211169" y="905436"/>
            <a:ext cx="3769660" cy="369332"/>
          </a:xfrm>
          <a:prstGeom prst="rect">
            <a:avLst/>
          </a:prstGeom>
          <a:noFill/>
        </p:spPr>
        <p:txBody>
          <a:bodyPr wrap="square" rtlCol="0">
            <a:spAutoFit/>
          </a:bodyPr>
          <a:lstStyle/>
          <a:p>
            <a:r>
              <a:rPr lang="en-GB" dirty="0" smtClean="0">
                <a:latin typeface="Arial Rounded MT Bold" panose="020F0704030504030204" pitchFamily="34" charset="0"/>
              </a:rPr>
              <a:t>Suggested Structure of Minutes</a:t>
            </a:r>
            <a:endParaRPr lang="en-GB" dirty="0">
              <a:latin typeface="Arial Rounded MT Bold" panose="020F0704030504030204" pitchFamily="34" charset="0"/>
            </a:endParaRPr>
          </a:p>
        </p:txBody>
      </p:sp>
      <p:sp>
        <p:nvSpPr>
          <p:cNvPr id="5" name="TextBox 4"/>
          <p:cNvSpPr txBox="1"/>
          <p:nvPr/>
        </p:nvSpPr>
        <p:spPr>
          <a:xfrm>
            <a:off x="2129117" y="1358223"/>
            <a:ext cx="7933765" cy="3693319"/>
          </a:xfrm>
          <a:prstGeom prst="rect">
            <a:avLst/>
          </a:prstGeom>
          <a:noFill/>
        </p:spPr>
        <p:txBody>
          <a:bodyPr wrap="square" rtlCol="0">
            <a:spAutoFit/>
          </a:bodyPr>
          <a:lstStyle/>
          <a:p>
            <a:pPr algn="ctr"/>
            <a:r>
              <a:rPr lang="en-GB" dirty="0" smtClean="0">
                <a:latin typeface="Arial Rounded MT Bold" panose="020F0704030504030204" pitchFamily="34" charset="0"/>
              </a:rPr>
              <a:t>Meeting Title</a:t>
            </a:r>
          </a:p>
          <a:p>
            <a:r>
              <a:rPr lang="en-GB" dirty="0" smtClean="0">
                <a:latin typeface="Arial Rounded MT Bold" panose="020F0704030504030204" pitchFamily="34" charset="0"/>
              </a:rPr>
              <a:t>Date</a:t>
            </a:r>
          </a:p>
          <a:p>
            <a:r>
              <a:rPr lang="en-GB" dirty="0" smtClean="0">
                <a:latin typeface="Arial Rounded MT Bold" panose="020F0704030504030204" pitchFamily="34" charset="0"/>
              </a:rPr>
              <a:t>Location</a:t>
            </a:r>
          </a:p>
          <a:p>
            <a:r>
              <a:rPr lang="en-GB" dirty="0" smtClean="0">
                <a:latin typeface="Arial Rounded MT Bold" panose="020F0704030504030204" pitchFamily="34" charset="0"/>
              </a:rPr>
              <a:t>Chairperson</a:t>
            </a:r>
          </a:p>
          <a:p>
            <a:r>
              <a:rPr lang="en-GB" dirty="0" smtClean="0">
                <a:latin typeface="Arial Rounded MT Bold" panose="020F0704030504030204" pitchFamily="34" charset="0"/>
              </a:rPr>
              <a:t>Secretary</a:t>
            </a:r>
          </a:p>
          <a:p>
            <a:r>
              <a:rPr lang="en-GB" dirty="0" smtClean="0">
                <a:latin typeface="Arial Rounded MT Bold" panose="020F0704030504030204" pitchFamily="34" charset="0"/>
              </a:rPr>
              <a:t>Persons in Attendance</a:t>
            </a:r>
          </a:p>
          <a:p>
            <a:r>
              <a:rPr lang="en-GB" dirty="0" smtClean="0">
                <a:latin typeface="Arial Rounded MT Bold" panose="020F0704030504030204" pitchFamily="34" charset="0"/>
              </a:rPr>
              <a:t>Apologies</a:t>
            </a:r>
          </a:p>
          <a:p>
            <a:endParaRPr lang="en-GB" dirty="0">
              <a:latin typeface="Arial Rounded MT Bold" panose="020F0704030504030204" pitchFamily="34" charset="0"/>
            </a:endParaRPr>
          </a:p>
          <a:p>
            <a:pPr marL="342900" indent="-342900">
              <a:buFont typeface="+mj-lt"/>
              <a:buAutoNum type="arabicParenR"/>
            </a:pPr>
            <a:r>
              <a:rPr lang="en-GB" dirty="0" smtClean="0">
                <a:latin typeface="Arial Rounded MT Bold" panose="020F0704030504030204" pitchFamily="34" charset="0"/>
              </a:rPr>
              <a:t>Review of previous meeting minutes</a:t>
            </a:r>
          </a:p>
          <a:p>
            <a:pPr marL="342900" indent="-342900">
              <a:buFont typeface="+mj-lt"/>
              <a:buAutoNum type="arabicParenR"/>
            </a:pPr>
            <a:r>
              <a:rPr lang="en-GB" dirty="0" smtClean="0">
                <a:latin typeface="Arial Rounded MT Bold" panose="020F0704030504030204" pitchFamily="34" charset="0"/>
              </a:rPr>
              <a:t>Points arising</a:t>
            </a:r>
          </a:p>
          <a:p>
            <a:pPr marL="342900" indent="-342900">
              <a:buFont typeface="+mj-lt"/>
              <a:buAutoNum type="arabicParenR"/>
            </a:pPr>
            <a:r>
              <a:rPr lang="en-GB" dirty="0" smtClean="0">
                <a:latin typeface="Arial Rounded MT Bold" panose="020F0704030504030204" pitchFamily="34" charset="0"/>
              </a:rPr>
              <a:t>Discussion items with BRIEF resume of each item</a:t>
            </a:r>
          </a:p>
          <a:p>
            <a:pPr marL="342900" indent="-342900">
              <a:buFont typeface="+mj-lt"/>
              <a:buAutoNum type="arabicParenR"/>
            </a:pPr>
            <a:r>
              <a:rPr lang="en-GB" dirty="0" smtClean="0">
                <a:latin typeface="Arial Rounded MT Bold" panose="020F0704030504030204" pitchFamily="34" charset="0"/>
              </a:rPr>
              <a:t>Actions with Names and Date Action Due</a:t>
            </a:r>
          </a:p>
          <a:p>
            <a:pPr marL="342900" indent="-342900">
              <a:buFont typeface="+mj-lt"/>
              <a:buAutoNum type="arabicParenR"/>
            </a:pPr>
            <a:r>
              <a:rPr lang="en-GB" dirty="0" smtClean="0">
                <a:latin typeface="Arial Rounded MT Bold" panose="020F0704030504030204" pitchFamily="34" charset="0"/>
              </a:rPr>
              <a:t>Next meeting Location, Time &amp; Date</a:t>
            </a:r>
            <a:endParaRPr lang="en-GB" dirty="0">
              <a:latin typeface="Arial Rounded MT Bold" panose="020F0704030504030204" pitchFamily="34" charset="0"/>
            </a:endParaRPr>
          </a:p>
        </p:txBody>
      </p:sp>
    </p:spTree>
    <p:extLst>
      <p:ext uri="{BB962C8B-B14F-4D97-AF65-F5344CB8AC3E}">
        <p14:creationId xmlns:p14="http://schemas.microsoft.com/office/powerpoint/2010/main" val="1934017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xmlns="" id="{CB7D5281-596E-8840-8C4C-F5A8A47BAD51}"/>
              </a:ext>
            </a:extLst>
          </p:cNvPr>
          <p:cNvPicPr>
            <a:picLocks noChangeAspect="1"/>
          </p:cNvPicPr>
          <p:nvPr/>
        </p:nvPicPr>
        <p:blipFill>
          <a:blip r:embed="rId3"/>
          <a:stretch>
            <a:fillRect/>
          </a:stretch>
        </p:blipFill>
        <p:spPr>
          <a:xfrm>
            <a:off x="9841229" y="5570704"/>
            <a:ext cx="1775513" cy="892792"/>
          </a:xfrm>
          <a:prstGeom prst="rect">
            <a:avLst/>
          </a:prstGeom>
        </p:spPr>
      </p:pic>
      <p:sp>
        <p:nvSpPr>
          <p:cNvPr id="3" name="Title 1"/>
          <p:cNvSpPr txBox="1">
            <a:spLocks/>
          </p:cNvSpPr>
          <p:nvPr/>
        </p:nvSpPr>
        <p:spPr>
          <a:xfrm>
            <a:off x="2319617" y="183761"/>
            <a:ext cx="7552764" cy="802358"/>
          </a:xfrm>
          <a:prstGeom prst="rect">
            <a:avLst/>
          </a:prstGeom>
        </p:spPr>
        <p:txBody>
          <a:bodyPr/>
          <a:lst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a:lstStyle>
          <a:p>
            <a:r>
              <a:rPr lang="en-GB" dirty="0" smtClean="0"/>
              <a:t>How to Record Meetings</a:t>
            </a:r>
            <a:endParaRPr lang="en-GB" dirty="0"/>
          </a:p>
        </p:txBody>
      </p:sp>
      <p:sp>
        <p:nvSpPr>
          <p:cNvPr id="4" name="TextBox 3"/>
          <p:cNvSpPr txBox="1"/>
          <p:nvPr/>
        </p:nvSpPr>
        <p:spPr>
          <a:xfrm>
            <a:off x="2541495" y="1281953"/>
            <a:ext cx="7109011" cy="369332"/>
          </a:xfrm>
          <a:prstGeom prst="rect">
            <a:avLst/>
          </a:prstGeom>
          <a:noFill/>
        </p:spPr>
        <p:txBody>
          <a:bodyPr wrap="square" rtlCol="0">
            <a:spAutoFit/>
          </a:bodyPr>
          <a:lstStyle/>
          <a:p>
            <a:r>
              <a:rPr lang="en-GB" dirty="0" smtClean="0">
                <a:latin typeface="Arial Rounded MT Bold" panose="020F0704030504030204" pitchFamily="34" charset="0"/>
              </a:rPr>
              <a:t>Finally a few comments on audio/video recording of a meeting</a:t>
            </a:r>
            <a:endParaRPr lang="en-GB" dirty="0">
              <a:latin typeface="Arial Rounded MT Bold" panose="020F0704030504030204" pitchFamily="34" charset="0"/>
            </a:endParaRPr>
          </a:p>
        </p:txBody>
      </p:sp>
      <p:sp>
        <p:nvSpPr>
          <p:cNvPr id="5" name="TextBox 4"/>
          <p:cNvSpPr txBox="1"/>
          <p:nvPr/>
        </p:nvSpPr>
        <p:spPr>
          <a:xfrm>
            <a:off x="1255060" y="2286000"/>
            <a:ext cx="9681881" cy="2862322"/>
          </a:xfrm>
          <a:prstGeom prst="rect">
            <a:avLst/>
          </a:prstGeom>
          <a:noFill/>
        </p:spPr>
        <p:txBody>
          <a:bodyPr wrap="square" rtlCol="0">
            <a:spAutoFit/>
          </a:bodyPr>
          <a:lstStyle/>
          <a:p>
            <a:pPr marL="342900" indent="-342900">
              <a:buAutoNum type="arabicPeriod"/>
            </a:pPr>
            <a:r>
              <a:rPr lang="en-GB" dirty="0" smtClean="0">
                <a:latin typeface="Arial Rounded MT Bold" panose="020F0704030504030204" pitchFamily="34" charset="0"/>
              </a:rPr>
              <a:t>It is not ILLEGAL to </a:t>
            </a:r>
            <a:r>
              <a:rPr lang="en-GB" dirty="0" smtClean="0">
                <a:latin typeface="Arial Rounded MT Bold" panose="020F0704030504030204" pitchFamily="34" charset="0"/>
              </a:rPr>
              <a:t>record a meeting </a:t>
            </a:r>
            <a:r>
              <a:rPr lang="en-GB" dirty="0" smtClean="0">
                <a:latin typeface="Arial Rounded MT Bold" panose="020F0704030504030204" pitchFamily="34" charset="0"/>
              </a:rPr>
              <a:t>but you should obtain the agreement of </a:t>
            </a:r>
            <a:r>
              <a:rPr lang="en-GB" dirty="0" smtClean="0">
                <a:latin typeface="Arial Rounded MT Bold" panose="020F0704030504030204" pitchFamily="34" charset="0"/>
              </a:rPr>
              <a:t>ALL </a:t>
            </a:r>
            <a:r>
              <a:rPr lang="en-GB" dirty="0" smtClean="0">
                <a:latin typeface="Arial Rounded MT Bold" panose="020F0704030504030204" pitchFamily="34" charset="0"/>
              </a:rPr>
              <a:t>parties.</a:t>
            </a:r>
            <a:endParaRPr lang="en-GB" dirty="0" smtClean="0">
              <a:latin typeface="Arial Rounded MT Bold" panose="020F0704030504030204" pitchFamily="34" charset="0"/>
            </a:endParaRPr>
          </a:p>
          <a:p>
            <a:pPr marL="342900" indent="-342900">
              <a:buAutoNum type="arabicPeriod"/>
            </a:pPr>
            <a:endParaRPr lang="en-GB" dirty="0">
              <a:latin typeface="Arial Rounded MT Bold" panose="020F0704030504030204" pitchFamily="34" charset="0"/>
            </a:endParaRPr>
          </a:p>
          <a:p>
            <a:pPr marL="342900" indent="-342900">
              <a:buAutoNum type="arabicPeriod"/>
            </a:pPr>
            <a:r>
              <a:rPr lang="en-GB" dirty="0" smtClean="0">
                <a:latin typeface="Arial Rounded MT Bold" panose="020F0704030504030204" pitchFamily="34" charset="0"/>
              </a:rPr>
              <a:t>It is highly likely that company policy will expressly forbid recording of meetings</a:t>
            </a:r>
          </a:p>
          <a:p>
            <a:pPr marL="342900" indent="-342900">
              <a:buAutoNum type="arabicPeriod"/>
            </a:pPr>
            <a:endParaRPr lang="en-GB" dirty="0">
              <a:latin typeface="Arial Rounded MT Bold" panose="020F0704030504030204" pitchFamily="34" charset="0"/>
            </a:endParaRPr>
          </a:p>
          <a:p>
            <a:pPr marL="342900" indent="-342900">
              <a:buAutoNum type="arabicPeriod"/>
            </a:pPr>
            <a:r>
              <a:rPr lang="en-GB" dirty="0" smtClean="0">
                <a:latin typeface="Arial Rounded MT Bold" panose="020F0704030504030204" pitchFamily="34" charset="0"/>
              </a:rPr>
              <a:t>Recording meetings can make all or some of the parties attending uncomfortable and therefore may affect the way the meeting runs</a:t>
            </a:r>
          </a:p>
          <a:p>
            <a:pPr marL="342900" indent="-342900">
              <a:buAutoNum type="arabicPeriod"/>
            </a:pPr>
            <a:endParaRPr lang="en-GB" dirty="0">
              <a:latin typeface="Arial Rounded MT Bold" panose="020F0704030504030204" pitchFamily="34" charset="0"/>
            </a:endParaRPr>
          </a:p>
          <a:p>
            <a:pPr marL="342900" indent="-342900">
              <a:buAutoNum type="arabicPeriod"/>
            </a:pPr>
            <a:r>
              <a:rPr lang="en-GB" dirty="0" smtClean="0">
                <a:latin typeface="Arial Rounded MT Bold" panose="020F0704030504030204" pitchFamily="34" charset="0"/>
              </a:rPr>
              <a:t>It is preferable to have a dedicated meeting secretary who can then share the meeting minutes at a later date</a:t>
            </a:r>
            <a:endParaRPr lang="en-GB" dirty="0">
              <a:latin typeface="Arial Rounded MT Bold" panose="020F0704030504030204" pitchFamily="34" charset="0"/>
            </a:endParaRPr>
          </a:p>
        </p:txBody>
      </p:sp>
    </p:spTree>
    <p:extLst>
      <p:ext uri="{BB962C8B-B14F-4D97-AF65-F5344CB8AC3E}">
        <p14:creationId xmlns:p14="http://schemas.microsoft.com/office/powerpoint/2010/main" val="409362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715</TotalTime>
  <Words>1593</Words>
  <Application>Microsoft Office PowerPoint</Application>
  <PresentationFormat>Custom</PresentationFormat>
  <Paragraphs>124</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Main Event</vt:lpstr>
      <vt:lpstr>Recording Meetings</vt:lpstr>
      <vt:lpstr>How to Record Meetings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John Curr</cp:lastModifiedBy>
  <cp:revision>42</cp:revision>
  <dcterms:created xsi:type="dcterms:W3CDTF">2020-04-06T08:39:37Z</dcterms:created>
  <dcterms:modified xsi:type="dcterms:W3CDTF">2021-07-30T10:09:54Z</dcterms:modified>
</cp:coreProperties>
</file>