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9" r:id="rId2"/>
    <p:sldId id="288" r:id="rId3"/>
    <p:sldId id="260" r:id="rId4"/>
    <p:sldId id="279" r:id="rId5"/>
    <p:sldId id="280" r:id="rId6"/>
    <p:sldId id="273" r:id="rId7"/>
    <p:sldId id="281" r:id="rId8"/>
    <p:sldId id="289" r:id="rId9"/>
    <p:sldId id="274" r:id="rId10"/>
    <p:sldId id="275" r:id="rId11"/>
    <p:sldId id="276" r:id="rId12"/>
    <p:sldId id="277" r:id="rId13"/>
    <p:sldId id="278" r:id="rId14"/>
    <p:sldId id="282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21"/>
  </p:normalViewPr>
  <p:slideViewPr>
    <p:cSldViewPr snapToGrid="0" snapToObjects="1">
      <p:cViewPr varScale="1">
        <p:scale>
          <a:sx n="83" d="100"/>
          <a:sy n="83" d="100"/>
        </p:scale>
        <p:origin x="5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EA025-A487-412E-95D6-B60FAAF957FF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3862C-0482-4B0A-8C7F-912E54CC4B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0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42690B1-5F7E-422F-83F2-717E6E3B25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843A6A9-E821-44AF-81EA-ED29373A1D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C3DD117-0437-4CD8-B127-B74D11F3E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30D671-8846-48F3-AE3F-0C29D1D31E1E}" type="slidenum">
              <a:rPr lang="en-GB" altLang="en-US" sz="1300"/>
              <a:pPr>
                <a:spcBef>
                  <a:spcPct val="0"/>
                </a:spcBef>
              </a:pPr>
              <a:t>2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74693825-CAC2-4935-BE0F-82FAFFB2BD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56C54DD-8E2F-40F9-BF70-11B70D957E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13D6CE8-6251-4E74-9B6E-0FCC6083A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BF6212-2753-4D4E-A7B8-6178373B74F5}" type="slidenum">
              <a:rPr lang="en-GB" altLang="en-US" sz="1300"/>
              <a:pPr>
                <a:spcBef>
                  <a:spcPct val="0"/>
                </a:spcBef>
              </a:pPr>
              <a:t>11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CAB310A-F1C7-4670-B5C6-3DEAED150A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FB50BE7D-48E8-4132-912E-37C8067CCC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307B030-152C-4086-A0EF-FDC5464ED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C0C41-A0B6-40F1-A745-5343080B3BAF}" type="slidenum">
              <a:rPr lang="en-GB" altLang="en-US" sz="1300"/>
              <a:pPr>
                <a:spcBef>
                  <a:spcPct val="0"/>
                </a:spcBef>
              </a:pPr>
              <a:t>12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7A1D795D-84CF-45F4-B7BA-FD8ADC16D3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8BA6BEF-D742-4951-A0A7-0992B4A044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AE9413C7-3B13-40E7-8064-5149A99DF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8BA1BB-9578-4AB9-85EC-997C080EBBC9}" type="slidenum">
              <a:rPr lang="en-GB" altLang="en-US" sz="1300"/>
              <a:pPr>
                <a:spcBef>
                  <a:spcPct val="0"/>
                </a:spcBef>
              </a:pPr>
              <a:t>13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5C34AF19-3EAC-409D-88DE-2CBAE456D7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4E054FEB-84BD-4090-9084-414655F1D8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F83199F-3967-46B4-A596-B86CCBAA4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523BA2-F76B-4469-9444-7C750895DF0A}" type="slidenum">
              <a:rPr lang="en-GB" altLang="en-US" sz="1300"/>
              <a:pPr>
                <a:spcBef>
                  <a:spcPct val="0"/>
                </a:spcBef>
              </a:pPr>
              <a:t>14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0397DEE3-8CE4-42E8-BE68-5136471E8C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C50035AF-D801-43F8-B7C2-BE2C082054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7AF3F08-D5AE-4275-8D2C-8ACA9B87A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FC1530-F0CB-4F1E-8682-524EFACC1ECF}" type="slidenum">
              <a:rPr lang="en-GB" altLang="en-US" sz="1300"/>
              <a:pPr>
                <a:spcBef>
                  <a:spcPct val="0"/>
                </a:spcBef>
              </a:pPr>
              <a:t>15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F188EC8-E45D-4215-9DF4-40AB45E0F9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836CA72-8713-4CA3-A57C-41BB67A885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CE05BD4-C3A7-4296-9D4E-010012DE8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6C503-FC1A-4EC9-8117-416A7B09ADC5}" type="slidenum">
              <a:rPr lang="en-GB" altLang="en-US" sz="1300"/>
              <a:pPr>
                <a:spcBef>
                  <a:spcPct val="0"/>
                </a:spcBef>
              </a:pPr>
              <a:t>16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1F9F7F85-7882-458F-A349-73A0D54D98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32E250A4-6F82-4822-AFA9-DFA362085D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60BEAC4D-7ABE-46DD-BC9A-C22C87DF9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808437-5AEE-4E8B-A574-5DE4C4BC9EF3}" type="slidenum">
              <a:rPr lang="en-GB" altLang="en-US" sz="1300"/>
              <a:pPr>
                <a:spcBef>
                  <a:spcPct val="0"/>
                </a:spcBef>
              </a:pPr>
              <a:t>17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CC50AEF9-5CF8-4397-89B3-9399DAE5E7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4B99B71-FA12-468A-B24C-3D6CF0558C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4B13E046-3C87-4152-8491-B924EFF24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FD5AD7-EAB7-49CC-82EB-5B338C7183EB}" type="slidenum">
              <a:rPr lang="en-GB" altLang="en-US" sz="1300"/>
              <a:pPr>
                <a:spcBef>
                  <a:spcPct val="0"/>
                </a:spcBef>
              </a:pPr>
              <a:t>18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A0AF1386-E94D-418A-A99C-12488475E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FAC9218A-CD73-438E-887F-7AB1331961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C074DFB-391E-410E-8AB0-D5723F94A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AE613F-7519-4680-B6C8-F29B0A26316E}" type="slidenum">
              <a:rPr lang="en-GB" altLang="en-US" sz="1300"/>
              <a:pPr>
                <a:spcBef>
                  <a:spcPct val="0"/>
                </a:spcBef>
              </a:pPr>
              <a:t>19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A420473-1E20-4E9E-A41B-B6604FE49F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84B329D-9342-40FB-9928-76F425EF93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A49AAE8-7E42-4EBD-8CEE-9B0C87685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636490-D6D2-46B6-B271-93BD51BC6D0C}" type="slidenum">
              <a:rPr lang="en-GB" altLang="en-US" sz="1300"/>
              <a:pPr>
                <a:spcBef>
                  <a:spcPct val="0"/>
                </a:spcBef>
              </a:pPr>
              <a:t>3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6D9CC64-34A3-4C46-9912-3831DA307E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E73AFF3-20C3-4840-913D-F609D2D53B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E5379CB-319F-4C16-B7D3-14AA893E7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B789D0-793B-4B2B-8DCA-CAF4B14D1D32}" type="slidenum">
              <a:rPr lang="en-GB" altLang="en-US" sz="1300"/>
              <a:pPr>
                <a:spcBef>
                  <a:spcPct val="0"/>
                </a:spcBef>
              </a:pPr>
              <a:t>4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525009C-661C-4F5A-810D-F5812C6A43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2B7368F-EA5A-4923-85D3-1571023E6B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EBBCA36-302C-49EC-9CEE-1BFDBEB3D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F5F17-9934-4A15-B060-B1CE200D8BE8}" type="slidenum">
              <a:rPr lang="en-GB" altLang="en-US" sz="1300"/>
              <a:pPr>
                <a:spcBef>
                  <a:spcPct val="0"/>
                </a:spcBef>
              </a:pPr>
              <a:t>5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CC9EE6AD-7E27-464B-844D-D3E74CF967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4D07D45-9AA6-4CCE-8467-F510BF7C8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7D6FEFDD-B9ED-445E-A3B5-245B49FDC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8A955-9261-4FA1-9CDD-F0446E9B29F3}" type="slidenum">
              <a:rPr lang="en-GB" altLang="en-US" sz="1300"/>
              <a:pPr>
                <a:spcBef>
                  <a:spcPct val="0"/>
                </a:spcBef>
              </a:pPr>
              <a:t>6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7C7DD67-6907-400B-B67C-0F0D594DA4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C207647-65B4-4182-B866-96508925F7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Think about key objectives, developing arguments to support your proposal, allocating roles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11F12ED-E1CC-4557-B10D-CB3CF54B6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4F60FD-DC72-44D9-94EC-0350A0D667C8}" type="slidenum">
              <a:rPr lang="en-GB" altLang="en-US" sz="1300"/>
              <a:pPr>
                <a:spcBef>
                  <a:spcPct val="0"/>
                </a:spcBef>
              </a:pPr>
              <a:t>7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80E96D4-ACB8-462B-A47A-C6A15ADFDD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F5DCBB8E-D632-447F-A64C-87EA3480A6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D3F5428-1A5A-48CD-8675-25518CBF8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C4BC33-87A8-4B35-8FC1-23FFCD152B03}" type="slidenum">
              <a:rPr lang="en-GB" altLang="en-US" sz="1300"/>
              <a:pPr>
                <a:spcBef>
                  <a:spcPct val="0"/>
                </a:spcBef>
              </a:pPr>
              <a:t>8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39EF8FA-EC83-4FDC-920D-9C96A986AC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D9F991D-A10F-48E0-9CEA-D3BD0C5B58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A98A5780-E3BC-41FF-860D-385648C13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7F3DF1-4A59-46AA-89EF-3E7C16F5BD27}" type="slidenum">
              <a:rPr lang="en-GB" altLang="en-US" sz="1300"/>
              <a:pPr>
                <a:spcBef>
                  <a:spcPct val="0"/>
                </a:spcBef>
              </a:pPr>
              <a:t>9</a:t>
            </a:fld>
            <a:endParaRPr lang="en-GB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A2EEB92-2C1F-4743-9E8F-054DA22ABA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D9ABC24-E48F-4D2E-B9F4-8075A676A3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77642B6-4533-403B-A262-3CD185A92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E758DA-E4CF-468D-AFE4-97FCB22EFEAD}" type="slidenum">
              <a:rPr lang="en-GB" altLang="en-US" sz="1300"/>
              <a:pPr>
                <a:spcBef>
                  <a:spcPct val="0"/>
                </a:spcBef>
              </a:pPr>
              <a:t>10</a:t>
            </a:fld>
            <a:endParaRPr lang="en-GB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D9C5F7-F408-4224-8920-8C33228099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8000" dirty="0"/>
              <a:t>INTRODUCTION TO </a:t>
            </a:r>
            <a:br>
              <a:rPr lang="en-GB" altLang="en-US" sz="8000" dirty="0"/>
            </a:br>
            <a:r>
              <a:rPr lang="en-GB" altLang="en-US" sz="8000" dirty="0"/>
              <a:t>NEGOTIATING</a:t>
            </a:r>
            <a:r>
              <a:rPr lang="en-GB" altLang="en-US" sz="8000" b="1" dirty="0"/>
              <a:t> SKILLS</a:t>
            </a:r>
            <a:r>
              <a:rPr lang="en-GB" dirty="0"/>
              <a:t>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8869B-AD30-49EA-BA73-BD93122C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2B6C854-3D7B-4A1D-86CB-77D62726B7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9916" y="1496169"/>
            <a:ext cx="8229600" cy="407453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ClrTx/>
              <a:buSzPct val="120000"/>
              <a:buFont typeface="Wingdings" panose="05000000000000000000" pitchFamily="2" charset="2"/>
              <a:buNone/>
            </a:pPr>
            <a:r>
              <a:rPr lang="en-GB" altLang="en-US" sz="2400" dirty="0"/>
              <a:t>Physical, psychological, environmental: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your appearance (clothing etc.)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your body language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being mentally prepared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being confident and assured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location for the negotiation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layout of the room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positioning around the room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28A552-617A-4B9C-98A5-D09D53EB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35BADF-D7BB-4F5D-B3A9-016CF525D60E}"/>
              </a:ext>
            </a:extLst>
          </p:cNvPr>
          <p:cNvSpPr txBox="1">
            <a:spLocks/>
          </p:cNvSpPr>
          <p:nvPr/>
        </p:nvSpPr>
        <p:spPr>
          <a:xfrm>
            <a:off x="729916" y="549275"/>
            <a:ext cx="8229600" cy="59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/>
              <a:t>1st phase - preparation</a:t>
            </a:r>
            <a:endParaRPr lang="en-GB" sz="4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3A56-63F7-42ED-B17C-9D9B44FF12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9916" y="551265"/>
            <a:ext cx="8229600" cy="553254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2nd phase – proposal / CLAIM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AF6B8DA9-642C-499E-A507-6E97A52BB4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9916" y="1493210"/>
            <a:ext cx="8516937" cy="4074535"/>
          </a:xfrm>
        </p:spPr>
        <p:txBody>
          <a:bodyPr>
            <a:normAutofit lnSpcReduction="10000"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600" dirty="0"/>
              <a:t>Before submission: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draft and discuss to ensure consistent understanding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consider content – </a:t>
            </a:r>
          </a:p>
          <a:p>
            <a:pPr marL="1143000" lvl="3">
              <a:lnSpc>
                <a:spcPct val="100000"/>
              </a:lnSpc>
              <a:spcBef>
                <a:spcPts val="1000"/>
              </a:spcBef>
            </a:pPr>
            <a:r>
              <a:rPr lang="en-GB" altLang="en-US" sz="2000" dirty="0"/>
              <a:t>language – clear and understandable</a:t>
            </a:r>
          </a:p>
          <a:p>
            <a:pPr marL="1143000" lvl="3">
              <a:lnSpc>
                <a:spcPct val="100000"/>
              </a:lnSpc>
              <a:spcBef>
                <a:spcPts val="1000"/>
              </a:spcBef>
            </a:pPr>
            <a:r>
              <a:rPr lang="en-GB" altLang="en-US" sz="2000" dirty="0"/>
              <a:t>clarity of the claim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practice what you will say (especially if complex)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600" dirty="0"/>
              <a:t>On submission: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be clear on timescales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ensure / expect confidentiality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22BE68-5DD9-470D-91DE-8C0391623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7EFC-2816-4099-B1C8-E2E23E186D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7937" y="555929"/>
            <a:ext cx="8229600" cy="599657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3rd phase - negotiation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5BA893F6-95D0-4111-899A-C58E985DE8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7937" y="1365685"/>
            <a:ext cx="8229600" cy="3972933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ClrTx/>
              <a:buSzPct val="120000"/>
              <a:buFont typeface="Wingdings" panose="05000000000000000000" pitchFamily="2" charset="2"/>
              <a:buNone/>
            </a:pPr>
            <a:r>
              <a:rPr lang="en-GB" altLang="en-US" sz="3200" dirty="0"/>
              <a:t>Opening negotiations:</a:t>
            </a:r>
          </a:p>
          <a:p>
            <a:pPr marL="228600" lvl="1">
              <a:spcBef>
                <a:spcPts val="1000"/>
              </a:spcBef>
            </a:pPr>
            <a:r>
              <a:rPr lang="en-GB" altLang="en-US" sz="2600" dirty="0"/>
              <a:t>welcome and introductions</a:t>
            </a:r>
          </a:p>
          <a:p>
            <a:pPr marL="228600" lvl="1">
              <a:spcBef>
                <a:spcPts val="1000"/>
              </a:spcBef>
            </a:pPr>
            <a:r>
              <a:rPr lang="en-GB" altLang="en-US" sz="2600" dirty="0"/>
              <a:t>establish a clear agenda</a:t>
            </a:r>
          </a:p>
          <a:p>
            <a:pPr marL="228600" lvl="1">
              <a:spcBef>
                <a:spcPts val="1000"/>
              </a:spcBef>
            </a:pPr>
            <a:r>
              <a:rPr lang="en-GB" altLang="en-US" sz="2600" dirty="0"/>
              <a:t>establish terms of reference</a:t>
            </a:r>
          </a:p>
          <a:p>
            <a:pPr marL="228600" lvl="1">
              <a:spcBef>
                <a:spcPts val="1000"/>
              </a:spcBef>
            </a:pPr>
            <a:r>
              <a:rPr lang="en-GB" altLang="en-US" sz="2600" dirty="0"/>
              <a:t>open body language </a:t>
            </a:r>
          </a:p>
          <a:p>
            <a:pPr marL="228600" lvl="1">
              <a:spcBef>
                <a:spcPts val="1000"/>
              </a:spcBef>
            </a:pPr>
            <a:r>
              <a:rPr lang="en-GB" altLang="en-US" sz="2600" dirty="0"/>
              <a:t>show preparedness to be receptive</a:t>
            </a:r>
          </a:p>
          <a:p>
            <a:pPr marL="0" indent="0" eaLnBrk="1" hangingPunct="1">
              <a:buClrTx/>
              <a:buSzPct val="120000"/>
              <a:buFont typeface="Wingdings" panose="05000000000000000000" pitchFamily="2" charset="2"/>
              <a:buNone/>
            </a:pPr>
            <a:r>
              <a:rPr lang="en-GB" altLang="en-US" sz="2800" b="1" dirty="0"/>
              <a:t>N.B</a:t>
            </a:r>
            <a:r>
              <a:rPr lang="en-GB" altLang="en-US" sz="2800" dirty="0"/>
              <a:t>. – from the start:</a:t>
            </a:r>
          </a:p>
          <a:p>
            <a:pPr marL="685800" lvl="2">
              <a:spcBef>
                <a:spcPts val="1000"/>
              </a:spcBef>
            </a:pPr>
            <a:r>
              <a:rPr lang="en-GB" altLang="en-US" sz="2600" dirty="0"/>
              <a:t>keep to the issues</a:t>
            </a:r>
          </a:p>
          <a:p>
            <a:pPr marL="685800" lvl="2">
              <a:spcBef>
                <a:spcPts val="1000"/>
              </a:spcBef>
            </a:pPr>
            <a:r>
              <a:rPr lang="en-GB" altLang="en-US" sz="2600" dirty="0"/>
              <a:t>never let personalities get in the 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9202EA-B64C-4432-8E27-6A6B2A9E7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EFFFC34-2972-4EA5-847F-8873AC3167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7937" y="1473632"/>
            <a:ext cx="8229600" cy="37449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lang="en-GB" altLang="en-US" sz="3200" dirty="0"/>
              <a:t>Positioning the proposal: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outline the issues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200" dirty="0"/>
              <a:t>talk through your claim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communicate your position 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allow space for response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200" dirty="0"/>
              <a:t>may happen directly -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200" dirty="0"/>
              <a:t>but usually following adjournment</a:t>
            </a:r>
            <a:endParaRPr lang="en-GB" alt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FB6084-7966-44A4-8E8C-5EFE9656E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56CE88-AA5E-47F3-882B-EBA6368940A4}"/>
              </a:ext>
            </a:extLst>
          </p:cNvPr>
          <p:cNvSpPr txBox="1">
            <a:spLocks/>
          </p:cNvSpPr>
          <p:nvPr/>
        </p:nvSpPr>
        <p:spPr>
          <a:xfrm>
            <a:off x="737937" y="555929"/>
            <a:ext cx="8229600" cy="599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3rd phase - negotiation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6E78FC00-F9FE-478F-A047-8E1C907373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7937" y="1499633"/>
            <a:ext cx="8229600" cy="4071071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10000"/>
              </a:lnSpc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lang="en-GB" altLang="en-US" sz="2400" dirty="0"/>
              <a:t>Interpersonal skills: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maintain positive body language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reflect this in your verbal communication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use active listening skills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watch for reactions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question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frequently summarise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consider tactical silences and adjournments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1C0DCE-D461-4F68-9DAD-CEA39FE3B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BCAF60-A649-486C-86C5-93DAA35C8D60}"/>
              </a:ext>
            </a:extLst>
          </p:cNvPr>
          <p:cNvSpPr txBox="1">
            <a:spLocks/>
          </p:cNvSpPr>
          <p:nvPr/>
        </p:nvSpPr>
        <p:spPr>
          <a:xfrm>
            <a:off x="737937" y="580889"/>
            <a:ext cx="8229600" cy="706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/>
              <a:t>3rd phase - negotiation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F36DBF6-9F2F-4F2F-ADA6-52A6C9444A5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7937" y="1407319"/>
            <a:ext cx="8229600" cy="3571081"/>
          </a:xfrm>
        </p:spPr>
        <p:txBody>
          <a:bodyPr>
            <a:normAutofit/>
          </a:bodyPr>
          <a:lstStyle/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question and probe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determine specifics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identify and acknowledge common ground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remember your goals: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200" dirty="0"/>
              <a:t>don’t get hung up on minor issues</a:t>
            </a:r>
          </a:p>
          <a:p>
            <a:pPr marL="685800" lvl="2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200" dirty="0"/>
              <a:t>exchange concessionary items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  <a:defRPr/>
            </a:pPr>
            <a:r>
              <a:rPr lang="en-GB" altLang="en-US" sz="2400" dirty="0"/>
              <a:t>bank wins – summarise, check, confirm</a:t>
            </a:r>
            <a:endParaRPr lang="en-GB" alt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90490-2DA9-4645-B8BA-0ECEF0A6B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ABC4BE-1C2D-48A7-B846-5D1138AC6772}"/>
              </a:ext>
            </a:extLst>
          </p:cNvPr>
          <p:cNvSpPr txBox="1">
            <a:spLocks/>
          </p:cNvSpPr>
          <p:nvPr/>
        </p:nvSpPr>
        <p:spPr>
          <a:xfrm>
            <a:off x="737937" y="555929"/>
            <a:ext cx="8229600" cy="599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 dirty="0"/>
              <a:t>3rd phase - negotiating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DB8E-E152-468A-9D44-F1FC89D15D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9916" y="545432"/>
            <a:ext cx="8229600" cy="619543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4th phase - agreement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5045E2F-AA98-4B6F-9410-3A42AC2626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9916" y="1424566"/>
            <a:ext cx="10512425" cy="422926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lang="en-GB" altLang="en-US" sz="2400" dirty="0"/>
              <a:t>Finalising the negotiation: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en-US" sz="2400" dirty="0"/>
              <a:t>Summarise, clarify, check 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en-US" sz="2400" dirty="0"/>
              <a:t>Don’t be pressured into acceptance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en-US" sz="2400" dirty="0"/>
              <a:t>Adjourn with your team to consider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en-US" sz="2400" dirty="0"/>
              <a:t>Ensure there is consistent understanding across both teams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en-US" sz="2400" dirty="0"/>
              <a:t>Clarify timescales for receipt of a final draft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en-US" sz="2400" dirty="0"/>
              <a:t>Take back to the members</a:t>
            </a:r>
          </a:p>
          <a:p>
            <a:pPr marL="0" lvl="1" indent="0" eaLnBrk="1" hangingPunct="1">
              <a:lnSpc>
                <a:spcPct val="150000"/>
              </a:lnSpc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lang="en-GB" altLang="en-US" sz="2400" i="1" dirty="0"/>
              <a:t>Never be rushed into a decision – take your time!!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043BF3-EEF5-4329-B454-81B2F87C4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D8F5-45CE-4362-99CA-800A8CDAD3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5853" y="547354"/>
            <a:ext cx="8229600" cy="655804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Finally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0D363D9-430F-4E6C-8FB7-C4E797BFE5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5853" y="1470747"/>
            <a:ext cx="10585450" cy="347994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ClrTx/>
              <a:buSzPct val="120000"/>
              <a:buFont typeface="Wingdings" panose="05000000000000000000" pitchFamily="2" charset="2"/>
              <a:buNone/>
            </a:pPr>
            <a:r>
              <a:rPr lang="en-GB" altLang="en-US" sz="2400" dirty="0"/>
              <a:t>Remember we are professional negotiators - 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recognise the value of a well organised team working to its strengths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exercise control and discipline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value and appreciate your team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you cannot over prepare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view the negotiation strategically / tactically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400" dirty="0"/>
              <a:t>keep </a:t>
            </a:r>
            <a:r>
              <a:rPr lang="en-GB" altLang="en-US" sz="2400" dirty="0" err="1"/>
              <a:t>fOcussed</a:t>
            </a:r>
            <a:r>
              <a:rPr lang="en-GB" altLang="en-US" sz="2400" dirty="0"/>
              <a:t> and keep control – even when goaded!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635CC5-DB21-4A40-B47F-2D8B4AA2A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29FB-59C1-4216-9081-8EE854F831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1895" y="557088"/>
            <a:ext cx="8229600" cy="615699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Activity 3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D4892E4-4083-4C00-AE9E-3920DCD92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95" y="1493839"/>
            <a:ext cx="8858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b="1" dirty="0">
                <a:solidFill>
                  <a:srgbClr val="222222"/>
                </a:solidFill>
                <a:latin typeface="+mn-lt"/>
              </a:rPr>
              <a:t>SCENARIOS</a:t>
            </a:r>
          </a:p>
          <a:p>
            <a:endParaRPr lang="en-GB" altLang="en-US" sz="2400" dirty="0">
              <a:solidFill>
                <a:srgbClr val="222222"/>
              </a:solidFill>
              <a:latin typeface="+mn-lt"/>
            </a:endParaRPr>
          </a:p>
          <a:p>
            <a:r>
              <a:rPr lang="en-GB" altLang="en-US" sz="2400" dirty="0">
                <a:solidFill>
                  <a:srgbClr val="222222"/>
                </a:solidFill>
                <a:latin typeface="+mn-lt"/>
              </a:rPr>
              <a:t>Working in groups, think about how you would respond to the scenario you have been given</a:t>
            </a:r>
            <a:endParaRPr lang="en-GB" altLang="en-US" sz="24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F3FC34-3C83-4CAC-A921-9AF96950F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9AB9C-78ED-4EF5-93D8-5AB20B4137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1895" y="603501"/>
            <a:ext cx="8229600" cy="599657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Activity 4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4FDFFBF3-5E36-4655-98FA-D3E39FF53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95" y="1698043"/>
            <a:ext cx="8856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4000" b="1" dirty="0">
                <a:solidFill>
                  <a:srgbClr val="222222"/>
                </a:solidFill>
                <a:latin typeface="+mn-lt"/>
              </a:rPr>
              <a:t>CASE STUDY</a:t>
            </a:r>
            <a:endParaRPr lang="en-GB" altLang="en-US" sz="4400" dirty="0">
              <a:solidFill>
                <a:srgbClr val="22222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C1EC59-810C-496A-AB88-007DBE73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624303B-0823-47C1-8027-571CA297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8" y="1475875"/>
            <a:ext cx="9432925" cy="319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altLang="en-US" sz="2400" cap="all" dirty="0">
                <a:latin typeface="+mn-lt"/>
                <a:cs typeface="+mn-cs"/>
              </a:rPr>
              <a:t>“A Chess game is a dialogue, a conversation between a player and his opponent. </a:t>
            </a:r>
          </a:p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altLang="en-US" sz="2400" cap="all" dirty="0">
                <a:latin typeface="+mn-lt"/>
                <a:cs typeface="+mn-cs"/>
              </a:rPr>
              <a:t>Each move by the opponent may contain threats or be a blunder, but a player cannot defend against threats or take advantage of blunders </a:t>
            </a:r>
          </a:p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altLang="en-US" sz="2400" cap="all" dirty="0">
                <a:latin typeface="+mn-lt"/>
                <a:cs typeface="+mn-cs"/>
              </a:rPr>
              <a:t>if he does not first ask himself:</a:t>
            </a:r>
          </a:p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altLang="en-US" sz="2400" cap="all" dirty="0">
                <a:latin typeface="+mn-lt"/>
                <a:cs typeface="+mn-cs"/>
              </a:rPr>
              <a:t>	What is my opponent planning after each move?”</a:t>
            </a:r>
          </a:p>
          <a:p>
            <a:pPr defTabSz="914400"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altLang="en-US" sz="2400" cap="all" dirty="0">
                <a:latin typeface="+mn-lt"/>
                <a:cs typeface="+mn-cs"/>
              </a:rPr>
              <a:t>Bruce A. Moon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E73A35-D27E-4158-895D-13B188C27FF8}"/>
              </a:ext>
            </a:extLst>
          </p:cNvPr>
          <p:cNvSpPr txBox="1">
            <a:spLocks/>
          </p:cNvSpPr>
          <p:nvPr/>
        </p:nvSpPr>
        <p:spPr bwMode="auto">
          <a:xfrm>
            <a:off x="724218" y="549225"/>
            <a:ext cx="5371782" cy="67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defTabSz="9144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900" cap="all" dirty="0">
                <a:solidFill>
                  <a:schemeClr val="accent1"/>
                </a:solidFill>
                <a:latin typeface="+mj-lt"/>
              </a:rPr>
              <a:t>Food for thought…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E0FB807-72D7-4FB4-9688-1E1B5B1DF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FA96-74F6-4D77-8D5E-DB879B0174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4323" y="577131"/>
            <a:ext cx="8229600" cy="64591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GB" sz="4900" dirty="0"/>
              <a:t>Aims of this session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BA15136-D666-4356-BAD5-5127C3793A4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4323" y="1324643"/>
            <a:ext cx="10225088" cy="4246061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buClrTx/>
              <a:buSzPct val="120000"/>
              <a:buFont typeface="Wingdings" panose="05000000000000000000" pitchFamily="2" charset="2"/>
              <a:buNone/>
            </a:pPr>
            <a:r>
              <a:rPr lang="en-GB" altLang="en-US" sz="2400" dirty="0"/>
              <a:t>By the end of this session, you will </a:t>
            </a:r>
            <a:r>
              <a:rPr lang="en-GB" altLang="en-US" sz="2200" dirty="0"/>
              <a:t>describe the phases of negotiation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200" dirty="0"/>
              <a:t>understand how to prepare for a negotiation considering:</a:t>
            </a:r>
          </a:p>
          <a:p>
            <a:pPr marL="685800" lvl="3">
              <a:lnSpc>
                <a:spcPct val="100000"/>
              </a:lnSpc>
              <a:spcBef>
                <a:spcPts val="1000"/>
              </a:spcBef>
            </a:pPr>
            <a:r>
              <a:rPr lang="en-GB" altLang="en-US" sz="1800" dirty="0"/>
              <a:t>research, </a:t>
            </a:r>
          </a:p>
          <a:p>
            <a:pPr marL="685800" lvl="3">
              <a:lnSpc>
                <a:spcPct val="100000"/>
              </a:lnSpc>
              <a:spcBef>
                <a:spcPts val="1000"/>
              </a:spcBef>
            </a:pPr>
            <a:r>
              <a:rPr lang="en-GB" altLang="en-US" sz="1800" dirty="0"/>
              <a:t>strategy, </a:t>
            </a:r>
          </a:p>
          <a:p>
            <a:pPr marL="228600" lvl="2">
              <a:lnSpc>
                <a:spcPct val="100000"/>
              </a:lnSpc>
              <a:spcBef>
                <a:spcPts val="1000"/>
              </a:spcBef>
            </a:pPr>
            <a:r>
              <a:rPr lang="en-GB" altLang="en-US" sz="2200" dirty="0"/>
              <a:t>physical, psychological, environmental influences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GB" altLang="en-US" sz="2200" dirty="0"/>
              <a:t>understand key factors during negotiation including:</a:t>
            </a:r>
          </a:p>
          <a:p>
            <a:pPr marL="685800" lvl="3">
              <a:lnSpc>
                <a:spcPct val="100000"/>
              </a:lnSpc>
              <a:spcBef>
                <a:spcPts val="1000"/>
              </a:spcBef>
            </a:pPr>
            <a:r>
              <a:rPr lang="en-GB" altLang="en-US" sz="1800" dirty="0"/>
              <a:t>opening, </a:t>
            </a:r>
          </a:p>
          <a:p>
            <a:pPr marL="685800" lvl="3">
              <a:lnSpc>
                <a:spcPct val="100000"/>
              </a:lnSpc>
              <a:spcBef>
                <a:spcPts val="1000"/>
              </a:spcBef>
            </a:pPr>
            <a:r>
              <a:rPr lang="en-GB" altLang="en-US" sz="1800" dirty="0"/>
              <a:t>positioning, </a:t>
            </a:r>
          </a:p>
          <a:p>
            <a:pPr marL="685800" lvl="3">
              <a:lnSpc>
                <a:spcPct val="100000"/>
              </a:lnSpc>
              <a:spcBef>
                <a:spcPts val="1000"/>
              </a:spcBef>
            </a:pPr>
            <a:r>
              <a:rPr lang="en-GB" altLang="en-US" sz="1800" dirty="0"/>
              <a:t>communication skills, </a:t>
            </a:r>
          </a:p>
          <a:p>
            <a:pPr marL="685800" lvl="3">
              <a:lnSpc>
                <a:spcPct val="100000"/>
              </a:lnSpc>
              <a:spcBef>
                <a:spcPts val="1000"/>
              </a:spcBef>
            </a:pPr>
            <a:r>
              <a:rPr lang="en-GB" altLang="en-US" sz="1800" dirty="0"/>
              <a:t>time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A7186A-A54A-4184-97B7-06E26C1BF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8B25-B5DE-47D1-82A8-7DBC2E04EF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7937" y="580410"/>
            <a:ext cx="8229600" cy="624692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Activity 1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0B4A6F4-5D3E-4F7E-8B29-67628F8EE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37" y="1444961"/>
            <a:ext cx="8712200" cy="39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0015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altLang="en-US" sz="2400" cap="all" dirty="0">
                <a:latin typeface="+mn-lt"/>
                <a:cs typeface="+mn-cs"/>
              </a:rPr>
              <a:t>Working in pairs, find out from your colleague: -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>
                <a:latin typeface="+mn-lt"/>
                <a:cs typeface="+mn-cs"/>
              </a:rPr>
              <a:t>their name, union role and employer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>
                <a:latin typeface="+mn-lt"/>
                <a:cs typeface="+mn-cs"/>
              </a:rPr>
              <a:t>what their experience is of negotiating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>
                <a:latin typeface="+mn-lt"/>
                <a:cs typeface="+mn-cs"/>
              </a:rPr>
              <a:t>what successes they’ve had in the past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>
                <a:latin typeface="+mn-lt"/>
                <a:cs typeface="+mn-cs"/>
              </a:rPr>
              <a:t>what they see as their strong points</a:t>
            </a:r>
          </a:p>
          <a:p>
            <a:pPr marL="228600" lvl="1" indent="-22860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altLang="en-US" sz="2400" cap="all" dirty="0">
                <a:latin typeface="+mn-lt"/>
                <a:cs typeface="+mn-cs"/>
              </a:rPr>
              <a:t>what areas they would most like to develop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C0E3FB-7DA9-46B7-AA85-D20A8B8C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8C15-BED9-4B0F-A9C3-47687D0DAD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3979" y="564065"/>
            <a:ext cx="8229600" cy="607678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Definition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66B74C7-FD38-4F83-A983-76DC1C11C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79" y="1492501"/>
            <a:ext cx="9720262" cy="29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altLang="en-US" sz="2400" cap="all" dirty="0">
                <a:latin typeface="+mn-lt"/>
                <a:cs typeface="+mn-cs"/>
              </a:rPr>
              <a:t>Negotiation: -</a:t>
            </a:r>
          </a:p>
          <a:p>
            <a:pPr marL="0" lvl="1" indent="0" defTabSz="9144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GB" altLang="en-US" sz="2400" cap="all" dirty="0">
                <a:latin typeface="+mn-lt"/>
                <a:cs typeface="+mn-cs"/>
              </a:rPr>
              <a:t>is a dialogue between two or more people or parties intended to reach a mutually beneficial outcome, resolve points of difference, to gain advantage for an individual or collective, or to craft outcomes to satisfy various interests.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137282-062D-419D-8240-AC9385E26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A9B1-0D73-465E-BC66-96143F3EF7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9415" y="566738"/>
            <a:ext cx="8229600" cy="719137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Phases of negotiation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B962E6E1-19A5-4FAD-A005-5D9CF5AF82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41734" y="2537912"/>
            <a:ext cx="1800225" cy="531813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ClrTx/>
              <a:buSzPct val="120000"/>
              <a:buFont typeface="Wingdings" panose="05000000000000000000" pitchFamily="2" charset="2"/>
              <a:buNone/>
            </a:pPr>
            <a:r>
              <a:rPr lang="en-GB" altLang="en-US" sz="3200" dirty="0"/>
              <a:t>Proposal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8896B4-42DC-4B7E-9D0E-6E8C221E561D}"/>
              </a:ext>
            </a:extLst>
          </p:cNvPr>
          <p:cNvSpPr txBox="1">
            <a:spLocks/>
          </p:cNvSpPr>
          <p:nvPr/>
        </p:nvSpPr>
        <p:spPr bwMode="auto">
          <a:xfrm>
            <a:off x="1736684" y="1537787"/>
            <a:ext cx="2305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lang="en-GB" altLang="en-US" sz="3200" kern="0" dirty="0"/>
              <a:t>Preparation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86E93E-6D4A-4ED3-BA7E-46B2AA7EA29D}"/>
              </a:ext>
            </a:extLst>
          </p:cNvPr>
          <p:cNvSpPr txBox="1">
            <a:spLocks/>
          </p:cNvSpPr>
          <p:nvPr/>
        </p:nvSpPr>
        <p:spPr bwMode="auto">
          <a:xfrm>
            <a:off x="5697496" y="3545975"/>
            <a:ext cx="23034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lang="en-GB" altLang="en-US" sz="3200" kern="0" dirty="0"/>
              <a:t>Negotiation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B4E9DE-9BCF-40BB-92A7-7AD497C2D487}"/>
              </a:ext>
            </a:extLst>
          </p:cNvPr>
          <p:cNvSpPr txBox="1">
            <a:spLocks/>
          </p:cNvSpPr>
          <p:nvPr/>
        </p:nvSpPr>
        <p:spPr bwMode="auto">
          <a:xfrm>
            <a:off x="7785059" y="4554037"/>
            <a:ext cx="2232025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lang="en-GB" altLang="en-US" sz="3200" kern="0" dirty="0"/>
              <a:t>Agreement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90CECE11-0D89-4A30-93B4-15B94CF29944}"/>
              </a:ext>
            </a:extLst>
          </p:cNvPr>
          <p:cNvCxnSpPr>
            <a:stCxn id="6" idx="3"/>
            <a:endCxn id="13315" idx="0"/>
          </p:cNvCxnSpPr>
          <p:nvPr/>
        </p:nvCxnSpPr>
        <p:spPr>
          <a:xfrm>
            <a:off x="4041734" y="1804487"/>
            <a:ext cx="900112" cy="719138"/>
          </a:xfrm>
          <a:prstGeom prst="bentConnector2">
            <a:avLst/>
          </a:prstGeom>
          <a:ln w="76200" cap="rnd">
            <a:solidFill>
              <a:srgbClr val="FF0000"/>
            </a:solidFill>
            <a:headEnd type="none" w="sm" len="sm"/>
            <a:tailEnd type="arrow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1F1A01CF-C66C-4A22-B4B8-C0E64F18C0B2}"/>
              </a:ext>
            </a:extLst>
          </p:cNvPr>
          <p:cNvCxnSpPr>
            <a:stCxn id="13315" idx="3"/>
            <a:endCxn id="7" idx="0"/>
          </p:cNvCxnSpPr>
          <p:nvPr/>
        </p:nvCxnSpPr>
        <p:spPr>
          <a:xfrm>
            <a:off x="5841959" y="2803819"/>
            <a:ext cx="1007269" cy="742156"/>
          </a:xfrm>
          <a:prstGeom prst="bentConnector2">
            <a:avLst/>
          </a:prstGeom>
          <a:ln w="76200" cap="rnd">
            <a:solidFill>
              <a:srgbClr val="FF0000"/>
            </a:solidFill>
            <a:headEnd type="none" w="sm" len="sm"/>
            <a:tailEnd type="arrow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9F995B64-18E0-49BF-B0A7-F29464654184}"/>
              </a:ext>
            </a:extLst>
          </p:cNvPr>
          <p:cNvCxnSpPr>
            <a:stCxn id="7" idx="3"/>
            <a:endCxn id="8" idx="0"/>
          </p:cNvCxnSpPr>
          <p:nvPr/>
        </p:nvCxnSpPr>
        <p:spPr>
          <a:xfrm>
            <a:off x="8000959" y="3811881"/>
            <a:ext cx="900113" cy="742156"/>
          </a:xfrm>
          <a:prstGeom prst="bentConnector2">
            <a:avLst/>
          </a:prstGeom>
          <a:ln w="76200" cap="rnd">
            <a:solidFill>
              <a:srgbClr val="FF0000"/>
            </a:solidFill>
            <a:headEnd type="none" w="sm" len="sm"/>
            <a:tailEnd type="arrow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DD9E9F8-3274-4879-AA7C-7A61CEF59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D70B-EEEB-4418-B2DF-58079F0F18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5958" y="547353"/>
            <a:ext cx="8229600" cy="527467"/>
          </a:xfrm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Activity 2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30744E1-94AE-428D-91CA-2FE4AAE9D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57" y="1474955"/>
            <a:ext cx="96733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cap="all" dirty="0">
                <a:latin typeface="+mn-lt"/>
                <a:cs typeface="+mn-cs"/>
              </a:rPr>
              <a:t>1ST PHASE - PREPARATION</a:t>
            </a:r>
          </a:p>
          <a:p>
            <a:endParaRPr lang="en-GB" altLang="en-US" sz="2400" cap="all" dirty="0">
              <a:latin typeface="+mn-lt"/>
              <a:cs typeface="+mn-cs"/>
            </a:endParaRPr>
          </a:p>
          <a:p>
            <a:r>
              <a:rPr lang="en-GB" altLang="en-US" sz="2400" cap="all" dirty="0">
                <a:latin typeface="+mn-lt"/>
                <a:cs typeface="+mn-cs"/>
              </a:rPr>
              <a:t>Working in groups: -</a:t>
            </a:r>
          </a:p>
          <a:p>
            <a:endParaRPr lang="en-GB" altLang="en-US" sz="2400" cap="all" dirty="0">
              <a:latin typeface="+mn-lt"/>
              <a:cs typeface="+mn-cs"/>
            </a:endParaRPr>
          </a:p>
          <a:p>
            <a:r>
              <a:rPr lang="en-GB" altLang="en-US" sz="2400" cap="all" dirty="0">
                <a:latin typeface="+mn-lt"/>
                <a:cs typeface="+mn-cs"/>
              </a:rPr>
              <a:t>think about what you would do to prepare for a negotiation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AB99B-5C37-4416-81BE-C2DB90C5C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9465-FB54-4EC3-A66C-5CC2570997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9916" y="549275"/>
            <a:ext cx="8229600" cy="591636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GB" sz="4900" dirty="0"/>
              <a:t>1st phase - preparation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7953820-2984-42EA-B816-CCA05BFBDE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9916" y="1427748"/>
            <a:ext cx="8229600" cy="4002504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ClrTx/>
              <a:buSzPct val="120000"/>
              <a:buFont typeface="Wingdings" panose="05000000000000000000" pitchFamily="2" charset="2"/>
              <a:buNone/>
              <a:defRPr/>
            </a:pPr>
            <a:r>
              <a:rPr lang="en-GB" altLang="en-US" sz="9600" dirty="0"/>
              <a:t>Strategy: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en-US" sz="9600" dirty="0"/>
              <a:t>what are your aims / goals?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GB" altLang="en-US" sz="9400" dirty="0"/>
              <a:t>primary / secondary / concessionary?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GB" altLang="en-US" sz="9400" dirty="0"/>
              <a:t>minimum / fall back position?</a:t>
            </a:r>
          </a:p>
          <a:p>
            <a:pPr marL="685800" lvl="2">
              <a:spcBef>
                <a:spcPts val="1000"/>
              </a:spcBef>
              <a:defRPr/>
            </a:pPr>
            <a:r>
              <a:rPr lang="en-GB" altLang="en-US" sz="9400" dirty="0"/>
              <a:t>who defines them?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en-US" sz="9600" dirty="0"/>
              <a:t>what are the employers aims / goals?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en-US" sz="9600" dirty="0"/>
              <a:t>who will your team be?</a:t>
            </a:r>
          </a:p>
          <a:p>
            <a:pPr marL="228600" lvl="1">
              <a:spcBef>
                <a:spcPts val="1000"/>
              </a:spcBef>
              <a:defRPr/>
            </a:pPr>
            <a:r>
              <a:rPr lang="en-GB" altLang="en-US" sz="9600" dirty="0"/>
              <a:t>rules of engagement / terms of reference</a:t>
            </a:r>
          </a:p>
          <a:p>
            <a:pPr eaLnBrk="1" hangingPunct="1">
              <a:defRPr/>
            </a:pPr>
            <a:endParaRPr lang="en-GB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C5AB31-1A10-4D38-BE74-FB8E96DB0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CC77273-35B2-4A3F-BF19-1207401E05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9916" y="1434876"/>
            <a:ext cx="8805862" cy="3988247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ClrTx/>
              <a:buSzPct val="120000"/>
              <a:buFont typeface="Wingdings" panose="05000000000000000000" pitchFamily="2" charset="2"/>
              <a:buNone/>
            </a:pPr>
            <a:r>
              <a:rPr lang="en-GB" altLang="en-US" sz="2400" dirty="0"/>
              <a:t>Research: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GB" altLang="en-US" sz="2400" dirty="0"/>
              <a:t>gather facts / evidence</a:t>
            </a:r>
          </a:p>
          <a:p>
            <a:pPr marL="685800" lvl="2">
              <a:lnSpc>
                <a:spcPct val="150000"/>
              </a:lnSpc>
              <a:spcBef>
                <a:spcPts val="1000"/>
              </a:spcBef>
            </a:pPr>
            <a:r>
              <a:rPr lang="en-GB" altLang="en-US" sz="2400" dirty="0"/>
              <a:t>from who / what / where?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GB" altLang="en-US" sz="2400" dirty="0"/>
              <a:t>identify supporting information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GB" altLang="en-US" sz="2400" dirty="0"/>
              <a:t>think how the employer will support their position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GB" altLang="en-US" sz="2400" dirty="0"/>
              <a:t>never make assumptions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9B12B5-8747-47AF-948F-576D6884A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2E0CA0-3DCC-4685-92E5-86A0D2B52008}"/>
              </a:ext>
            </a:extLst>
          </p:cNvPr>
          <p:cNvSpPr txBox="1">
            <a:spLocks/>
          </p:cNvSpPr>
          <p:nvPr/>
        </p:nvSpPr>
        <p:spPr>
          <a:xfrm>
            <a:off x="729916" y="549275"/>
            <a:ext cx="8229600" cy="59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900"/>
              <a:t>1st phase - preparation</a:t>
            </a:r>
            <a:endParaRPr lang="en-GB" sz="49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659</TotalTime>
  <Words>720</Words>
  <Application>Microsoft Office PowerPoint</Application>
  <PresentationFormat>Widescreen</PresentationFormat>
  <Paragraphs>151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Impact</vt:lpstr>
      <vt:lpstr>Wingdings</vt:lpstr>
      <vt:lpstr>Main Event</vt:lpstr>
      <vt:lpstr>INTRODUCTION TO  NEGOTIATING SKILLS </vt:lpstr>
      <vt:lpstr>PowerPoint Presentation</vt:lpstr>
      <vt:lpstr>Aims of this session </vt:lpstr>
      <vt:lpstr>Activity 1</vt:lpstr>
      <vt:lpstr>Definition</vt:lpstr>
      <vt:lpstr>Phases of negotiation</vt:lpstr>
      <vt:lpstr>Activity 2</vt:lpstr>
      <vt:lpstr>1st phase - preparation</vt:lpstr>
      <vt:lpstr>PowerPoint Presentation</vt:lpstr>
      <vt:lpstr>PowerPoint Presentation</vt:lpstr>
      <vt:lpstr>2nd phase – proposal / CLAIM</vt:lpstr>
      <vt:lpstr>3rd phase - negotiation</vt:lpstr>
      <vt:lpstr>PowerPoint Presentation</vt:lpstr>
      <vt:lpstr>PowerPoint Presentation</vt:lpstr>
      <vt:lpstr>PowerPoint Presentation</vt:lpstr>
      <vt:lpstr>4th phase - agreement</vt:lpstr>
      <vt:lpstr>Finally</vt:lpstr>
      <vt:lpstr>Activity 3</vt:lpstr>
      <vt:lpstr>Activity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45</cp:revision>
  <dcterms:created xsi:type="dcterms:W3CDTF">2020-04-06T08:39:37Z</dcterms:created>
  <dcterms:modified xsi:type="dcterms:W3CDTF">2021-08-26T13:49:25Z</dcterms:modified>
</cp:coreProperties>
</file>