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68" r:id="rId3"/>
    <p:sldId id="286" r:id="rId4"/>
    <p:sldId id="269" r:id="rId5"/>
    <p:sldId id="270" r:id="rId6"/>
    <p:sldId id="271" r:id="rId7"/>
    <p:sldId id="272" r:id="rId8"/>
    <p:sldId id="288" r:id="rId9"/>
    <p:sldId id="273" r:id="rId10"/>
    <p:sldId id="274" r:id="rId11"/>
    <p:sldId id="289" r:id="rId12"/>
    <p:sldId id="275" r:id="rId13"/>
    <p:sldId id="276" r:id="rId14"/>
    <p:sldId id="277" r:id="rId15"/>
    <p:sldId id="291" r:id="rId16"/>
    <p:sldId id="278" r:id="rId17"/>
    <p:sldId id="290" r:id="rId18"/>
    <p:sldId id="292" r:id="rId19"/>
    <p:sldId id="279" r:id="rId20"/>
    <p:sldId id="293" r:id="rId21"/>
    <p:sldId id="281" r:id="rId22"/>
    <p:sldId id="294" r:id="rId23"/>
    <p:sldId id="283" r:id="rId24"/>
    <p:sldId id="284" r:id="rId25"/>
    <p:sldId id="287"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21"/>
  </p:normalViewPr>
  <p:slideViewPr>
    <p:cSldViewPr snapToGrid="0" snapToObjects="1">
      <p:cViewPr varScale="1">
        <p:scale>
          <a:sx n="95" d="100"/>
          <a:sy n="95" d="100"/>
        </p:scale>
        <p:origin x="106" y="72"/>
      </p:cViewPr>
      <p:guideLst/>
    </p:cSldViewPr>
  </p:slideViewPr>
  <p:notesTextViewPr>
    <p:cViewPr>
      <p:scale>
        <a:sx n="1" d="1"/>
        <a:sy n="1" d="1"/>
      </p:scale>
      <p:origin x="0" y="0"/>
    </p:cViewPr>
  </p:notesTextViewPr>
  <p:notesViewPr>
    <p:cSldViewPr snapToGrid="0" snapToObjects="1">
      <p:cViewPr varScale="1">
        <p:scale>
          <a:sx n="63" d="100"/>
          <a:sy n="63"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lker" userId="b4a0bcce7ba9e92a" providerId="LiveId" clId="{AE90252C-A6B7-4C29-822F-13FDBC0164F2}"/>
    <pc:docChg chg="delSld">
      <pc:chgData name="Andrew Walker" userId="b4a0bcce7ba9e92a" providerId="LiveId" clId="{AE90252C-A6B7-4C29-822F-13FDBC0164F2}" dt="2021-02-01T09:47:20.632" v="1" actId="47"/>
      <pc:docMkLst>
        <pc:docMk/>
      </pc:docMkLst>
      <pc:sldChg chg="del">
        <pc:chgData name="Andrew Walker" userId="b4a0bcce7ba9e92a" providerId="LiveId" clId="{AE90252C-A6B7-4C29-822F-13FDBC0164F2}" dt="2021-02-01T09:47:08.235" v="0" actId="47"/>
        <pc:sldMkLst>
          <pc:docMk/>
          <pc:sldMk cId="2621026078" sldId="280"/>
        </pc:sldMkLst>
      </pc:sldChg>
      <pc:sldChg chg="del">
        <pc:chgData name="Andrew Walker" userId="b4a0bcce7ba9e92a" providerId="LiveId" clId="{AE90252C-A6B7-4C29-822F-13FDBC0164F2}" dt="2021-02-01T09:47:20.632" v="1" actId="47"/>
        <pc:sldMkLst>
          <pc:docMk/>
          <pc:sldMk cId="3529346057"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F2EB4-B806-465F-99DB-4728D190C53C}" type="datetimeFigureOut">
              <a:rPr lang="en-GB" smtClean="0"/>
              <a:t>03/08/2021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76041-76D9-460B-96B2-C368438005FD}" type="slidenum">
              <a:rPr lang="en-GB" smtClean="0"/>
              <a:t>‹#›</a:t>
            </a:fld>
            <a:endParaRPr lang="en-GB"/>
          </a:p>
        </p:txBody>
      </p:sp>
    </p:spTree>
    <p:extLst>
      <p:ext uri="{BB962C8B-B14F-4D97-AF65-F5344CB8AC3E}">
        <p14:creationId xmlns:p14="http://schemas.microsoft.com/office/powerpoint/2010/main" val="115672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576041-76D9-460B-96B2-C368438005FD}" type="slidenum">
              <a:rPr lang="en-GB" smtClean="0"/>
              <a:t>1</a:t>
            </a:fld>
            <a:endParaRPr lang="en-GB"/>
          </a:p>
        </p:txBody>
      </p:sp>
    </p:spTree>
    <p:extLst>
      <p:ext uri="{BB962C8B-B14F-4D97-AF65-F5344CB8AC3E}">
        <p14:creationId xmlns:p14="http://schemas.microsoft.com/office/powerpoint/2010/main" val="84677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60000"/>
              </a:spcAft>
              <a:buClr>
                <a:schemeClr val="accent1"/>
              </a:buClr>
              <a:buFontTx/>
              <a:buChar char="•"/>
            </a:pPr>
            <a:r>
              <a:rPr lang="en-GB" altLang="en-US" sz="1200" dirty="0"/>
              <a:t>Very rarely do witnesses ask to write a statement themselves and prefer it written for them.</a:t>
            </a:r>
          </a:p>
          <a:p>
            <a:pPr eaLnBrk="1" hangingPunct="1">
              <a:buFontTx/>
              <a:buChar char="•"/>
            </a:pPr>
            <a:r>
              <a:rPr lang="en-GB" altLang="en-US" sz="1200" dirty="0"/>
              <a:t>It is better that the interviewer write the statement because of the statement writing rules that a witness is probably not aware of. The statement has to be legible and so time should be taken with the handwriting.</a:t>
            </a:r>
          </a:p>
          <a:p>
            <a:pPr eaLnBrk="1" hangingPunct="1">
              <a:buFontTx/>
              <a:buChar char="•"/>
            </a:pPr>
            <a:r>
              <a:rPr lang="en-GB" altLang="en-US" sz="1200" dirty="0"/>
              <a:t>The interviewer should ask the witness to describe everything that has occurred relevant to the incident first before setting anything in writing. This is so that the investigator fully understands what has happened and in what order.</a:t>
            </a:r>
          </a:p>
          <a:p>
            <a:pPr eaLnBrk="1" hangingPunct="1">
              <a:buFontTx/>
              <a:buChar char="•"/>
            </a:pPr>
            <a:r>
              <a:rPr lang="en-GB" altLang="en-US" sz="1200" dirty="0"/>
              <a:t>Then take the statement and write it down legibly</a:t>
            </a:r>
          </a:p>
          <a:p>
            <a:pPr eaLnBrk="1" hangingPunct="1">
              <a:buFontTx/>
              <a:buChar char="•"/>
            </a:pPr>
            <a:r>
              <a:rPr lang="en-GB" altLang="en-US" sz="1200" dirty="0"/>
              <a:t>The problem with taking notes, typing it up later and then taking it back to the interviewee to check is that it is harder to get a true record of what was said during the interview and the interviewee may also not agree with the typed version.</a:t>
            </a:r>
            <a:endParaRPr lang="en-US" altLang="en-US" sz="1200" dirty="0"/>
          </a:p>
        </p:txBody>
      </p:sp>
      <p:sp>
        <p:nvSpPr>
          <p:cNvPr id="4" name="Slide Number Placeholder 3"/>
          <p:cNvSpPr>
            <a:spLocks noGrp="1"/>
          </p:cNvSpPr>
          <p:nvPr>
            <p:ph type="sldNum" sz="quarter" idx="5"/>
          </p:nvPr>
        </p:nvSpPr>
        <p:spPr/>
        <p:txBody>
          <a:bodyPr/>
          <a:lstStyle/>
          <a:p>
            <a:fld id="{B4576041-76D9-460B-96B2-C368438005FD}" type="slidenum">
              <a:rPr lang="en-GB" smtClean="0"/>
              <a:t>10</a:t>
            </a:fld>
            <a:endParaRPr lang="en-GB"/>
          </a:p>
        </p:txBody>
      </p:sp>
    </p:spTree>
    <p:extLst>
      <p:ext uri="{BB962C8B-B14F-4D97-AF65-F5344CB8AC3E}">
        <p14:creationId xmlns:p14="http://schemas.microsoft.com/office/powerpoint/2010/main" val="204663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60000"/>
              </a:spcAft>
              <a:buClr>
                <a:schemeClr val="accent1"/>
              </a:buClr>
              <a:buFontTx/>
              <a:buChar char="•"/>
            </a:pPr>
            <a:r>
              <a:rPr lang="en-GB" altLang="en-US" sz="1200" dirty="0"/>
              <a:t>Very rarely do witnesses ask to write a statement themselves and prefer it written for them.</a:t>
            </a:r>
          </a:p>
          <a:p>
            <a:pPr eaLnBrk="1" hangingPunct="1">
              <a:buFontTx/>
              <a:buChar char="•"/>
            </a:pPr>
            <a:r>
              <a:rPr lang="en-GB" altLang="en-US" sz="1200" dirty="0"/>
              <a:t>It is better that the interviewer write the statement because of the statement writing rules that a witness is probably not aware of. The statement has to be legible and so time should be taken with the handwriting.</a:t>
            </a:r>
          </a:p>
          <a:p>
            <a:pPr eaLnBrk="1" hangingPunct="1">
              <a:buFontTx/>
              <a:buChar char="•"/>
            </a:pPr>
            <a:r>
              <a:rPr lang="en-GB" altLang="en-US" sz="1200" dirty="0"/>
              <a:t>The interviewer should ask the witness to describe everything that has occurred relevant to the incident first before setting anything in writing. This is so that the investigator fully understands what has happened and in what order.</a:t>
            </a:r>
          </a:p>
          <a:p>
            <a:pPr eaLnBrk="1" hangingPunct="1">
              <a:buFontTx/>
              <a:buChar char="•"/>
            </a:pPr>
            <a:r>
              <a:rPr lang="en-GB" altLang="en-US" sz="1200" dirty="0"/>
              <a:t>Then take the statement and write it down legibly</a:t>
            </a:r>
          </a:p>
          <a:p>
            <a:pPr eaLnBrk="1" hangingPunct="1">
              <a:buFontTx/>
              <a:buChar char="•"/>
            </a:pPr>
            <a:r>
              <a:rPr lang="en-GB" altLang="en-US" sz="1200" dirty="0"/>
              <a:t>The problem with taking notes, typing it up later and then taking it back to the interviewee to check is that it is harder to get a true record of what was said during the interview and the interviewee may also not agree with the typed version.</a:t>
            </a:r>
            <a:endParaRPr lang="en-US" altLang="en-US" sz="1200" dirty="0"/>
          </a:p>
        </p:txBody>
      </p:sp>
      <p:sp>
        <p:nvSpPr>
          <p:cNvPr id="4" name="Slide Number Placeholder 3"/>
          <p:cNvSpPr>
            <a:spLocks noGrp="1"/>
          </p:cNvSpPr>
          <p:nvPr>
            <p:ph type="sldNum" sz="quarter" idx="5"/>
          </p:nvPr>
        </p:nvSpPr>
        <p:spPr/>
        <p:txBody>
          <a:bodyPr/>
          <a:lstStyle/>
          <a:p>
            <a:fld id="{B4576041-76D9-460B-96B2-C368438005FD}" type="slidenum">
              <a:rPr lang="en-GB" smtClean="0"/>
              <a:t>11</a:t>
            </a:fld>
            <a:endParaRPr lang="en-GB"/>
          </a:p>
        </p:txBody>
      </p:sp>
    </p:spTree>
    <p:extLst>
      <p:ext uri="{BB962C8B-B14F-4D97-AF65-F5344CB8AC3E}">
        <p14:creationId xmlns:p14="http://schemas.microsoft.com/office/powerpoint/2010/main" val="80835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What the investigation is not about – our aim is to prevent reoccurrence</a:t>
            </a:r>
          </a:p>
          <a:p>
            <a:pPr eaLnBrk="1" hangingPunct="1"/>
            <a:endParaRPr lang="en-GB" altLang="en-US" sz="1200" dirty="0"/>
          </a:p>
          <a:p>
            <a:pPr eaLnBrk="1" hangingPunct="1"/>
            <a:r>
              <a:rPr lang="en-GB" altLang="en-US" sz="1200" dirty="0"/>
              <a:t>But people have to account for their actions or inactions, for instance unsafe acts must be dealt with in a Fair and Just manner</a:t>
            </a:r>
          </a:p>
          <a:p>
            <a:r>
              <a:rPr lang="en-GB" dirty="0"/>
              <a:t>-</a:t>
            </a:r>
          </a:p>
        </p:txBody>
      </p:sp>
      <p:sp>
        <p:nvSpPr>
          <p:cNvPr id="4" name="Slide Number Placeholder 3"/>
          <p:cNvSpPr>
            <a:spLocks noGrp="1"/>
          </p:cNvSpPr>
          <p:nvPr>
            <p:ph type="sldNum" sz="quarter" idx="5"/>
          </p:nvPr>
        </p:nvSpPr>
        <p:spPr/>
        <p:txBody>
          <a:bodyPr/>
          <a:lstStyle/>
          <a:p>
            <a:fld id="{B4576041-76D9-460B-96B2-C368438005FD}" type="slidenum">
              <a:rPr lang="en-GB" smtClean="0"/>
              <a:t>12</a:t>
            </a:fld>
            <a:endParaRPr lang="en-GB"/>
          </a:p>
        </p:txBody>
      </p:sp>
    </p:spTree>
    <p:extLst>
      <p:ext uri="{BB962C8B-B14F-4D97-AF65-F5344CB8AC3E}">
        <p14:creationId xmlns:p14="http://schemas.microsoft.com/office/powerpoint/2010/main" val="26315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altLang="en-US" sz="1200" dirty="0"/>
              <a:t>We’ve probably all seen the Swiss Cheese model</a:t>
            </a:r>
          </a:p>
          <a:p>
            <a:pPr>
              <a:spcBef>
                <a:spcPct val="50000"/>
              </a:spcBef>
            </a:pPr>
            <a:r>
              <a:rPr lang="en-GB" altLang="en-US" sz="1200" dirty="0"/>
              <a:t>An Incident is when a Target is affected by a Hazard </a:t>
            </a:r>
          </a:p>
          <a:p>
            <a:pPr>
              <a:spcBef>
                <a:spcPct val="50000"/>
              </a:spcBef>
            </a:pPr>
            <a:r>
              <a:rPr lang="en-GB" altLang="en-US" sz="1200" dirty="0"/>
              <a:t>Normally there are barriers (controls, defences, safeguards) in place that prevent the hazard from affecting the target. </a:t>
            </a:r>
          </a:p>
          <a:p>
            <a:pPr>
              <a:spcBef>
                <a:spcPct val="50000"/>
              </a:spcBef>
            </a:pPr>
            <a:r>
              <a:rPr lang="en-GB" altLang="en-US" sz="1200" dirty="0"/>
              <a:t>When all these barriers are either missing or fail then an Incident occurs</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13</a:t>
            </a:fld>
            <a:endParaRPr lang="en-GB"/>
          </a:p>
        </p:txBody>
      </p:sp>
    </p:spTree>
    <p:extLst>
      <p:ext uri="{BB962C8B-B14F-4D97-AF65-F5344CB8AC3E}">
        <p14:creationId xmlns:p14="http://schemas.microsoft.com/office/powerpoint/2010/main" val="409474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Tx/>
              <a:buChar char="•"/>
            </a:pPr>
            <a:r>
              <a:rPr lang="en-GB" altLang="en-US" sz="1000" dirty="0"/>
              <a:t>Pre-Incident components:</a:t>
            </a:r>
          </a:p>
          <a:p>
            <a:pPr lvl="1">
              <a:spcBef>
                <a:spcPct val="50000"/>
              </a:spcBef>
              <a:buFontTx/>
              <a:buChar char="•"/>
            </a:pPr>
            <a:r>
              <a:rPr lang="en-GB" altLang="en-US" sz="1000" dirty="0"/>
              <a:t>These are a series of events and circumstances which, when taken together, result in the Incident occurring.</a:t>
            </a:r>
          </a:p>
          <a:p>
            <a:pPr lvl="1">
              <a:spcBef>
                <a:spcPct val="50000"/>
              </a:spcBef>
              <a:buFontTx/>
              <a:buChar char="•"/>
            </a:pPr>
            <a:r>
              <a:rPr lang="en-GB" altLang="en-US" sz="1000" dirty="0"/>
              <a:t>These events and circumstances may have taken place immediately before the Incident or may have existed for some time.</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14</a:t>
            </a:fld>
            <a:endParaRPr lang="en-GB"/>
          </a:p>
        </p:txBody>
      </p:sp>
    </p:spTree>
    <p:extLst>
      <p:ext uri="{BB962C8B-B14F-4D97-AF65-F5344CB8AC3E}">
        <p14:creationId xmlns:p14="http://schemas.microsoft.com/office/powerpoint/2010/main" val="121704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The immediate causes of Incidents are generally either unsafe acts or unsafe conditions</a:t>
            </a:r>
          </a:p>
          <a:p>
            <a:pPr eaLnBrk="1" hangingPunct="1"/>
            <a:endParaRPr lang="en-GB" altLang="en-US" sz="1200" dirty="0"/>
          </a:p>
          <a:p>
            <a:pPr eaLnBrk="1" hangingPunct="1"/>
            <a:r>
              <a:rPr lang="en-GB" altLang="en-US" sz="1200" dirty="0"/>
              <a:t>People have to take responsibility for their actions</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15</a:t>
            </a:fld>
            <a:endParaRPr lang="en-GB"/>
          </a:p>
        </p:txBody>
      </p:sp>
    </p:spTree>
    <p:extLst>
      <p:ext uri="{BB962C8B-B14F-4D97-AF65-F5344CB8AC3E}">
        <p14:creationId xmlns:p14="http://schemas.microsoft.com/office/powerpoint/2010/main" val="113180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The immediate causes of Incidents are generally either unsafe acts or unsafe conditions</a:t>
            </a:r>
          </a:p>
          <a:p>
            <a:pPr eaLnBrk="1" hangingPunct="1"/>
            <a:endParaRPr lang="en-GB" altLang="en-US" sz="1200" dirty="0"/>
          </a:p>
          <a:p>
            <a:pPr eaLnBrk="1" hangingPunct="1"/>
            <a:r>
              <a:rPr lang="en-GB" altLang="en-US" sz="1200" dirty="0"/>
              <a:t>People have to take responsibility for their actions</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16</a:t>
            </a:fld>
            <a:endParaRPr lang="en-GB"/>
          </a:p>
        </p:txBody>
      </p:sp>
    </p:spTree>
    <p:extLst>
      <p:ext uri="{BB962C8B-B14F-4D97-AF65-F5344CB8AC3E}">
        <p14:creationId xmlns:p14="http://schemas.microsoft.com/office/powerpoint/2010/main" val="372063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The immediate causes of Incidents are generally either unsafe acts or unsafe conditions</a:t>
            </a:r>
          </a:p>
          <a:p>
            <a:pPr eaLnBrk="1" hangingPunct="1"/>
            <a:endParaRPr lang="en-GB" altLang="en-US" sz="1200" dirty="0"/>
          </a:p>
          <a:p>
            <a:pPr eaLnBrk="1" hangingPunct="1"/>
            <a:r>
              <a:rPr lang="en-GB" altLang="en-US" sz="1200" dirty="0"/>
              <a:t>People have to take responsibility for their actions</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17</a:t>
            </a:fld>
            <a:endParaRPr lang="en-GB"/>
          </a:p>
        </p:txBody>
      </p:sp>
    </p:spTree>
    <p:extLst>
      <p:ext uri="{BB962C8B-B14F-4D97-AF65-F5344CB8AC3E}">
        <p14:creationId xmlns:p14="http://schemas.microsoft.com/office/powerpoint/2010/main" val="1366311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The immediate causes of Incidents are generally either unsafe acts or unsafe conditions</a:t>
            </a:r>
          </a:p>
          <a:p>
            <a:pPr eaLnBrk="1" hangingPunct="1"/>
            <a:endParaRPr lang="en-GB" altLang="en-US" sz="1200" dirty="0"/>
          </a:p>
          <a:p>
            <a:pPr eaLnBrk="1" hangingPunct="1"/>
            <a:r>
              <a:rPr lang="en-GB" altLang="en-US" sz="1200" dirty="0"/>
              <a:t>People have to take responsibility for their actions</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18</a:t>
            </a:fld>
            <a:endParaRPr lang="en-GB"/>
          </a:p>
        </p:txBody>
      </p:sp>
    </p:spTree>
    <p:extLst>
      <p:ext uri="{BB962C8B-B14F-4D97-AF65-F5344CB8AC3E}">
        <p14:creationId xmlns:p14="http://schemas.microsoft.com/office/powerpoint/2010/main" val="420370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Tx/>
              <a:buChar char="•"/>
            </a:pPr>
            <a:r>
              <a:rPr lang="en-GB" altLang="en-US" sz="1200" dirty="0"/>
              <a:t>Identifying Root Causes and eliminating these is the only way of preventing incidents reoccurring</a:t>
            </a:r>
          </a:p>
          <a:p>
            <a:pPr>
              <a:spcBef>
                <a:spcPct val="50000"/>
              </a:spcBef>
              <a:buFontTx/>
              <a:buChar char="•"/>
            </a:pPr>
            <a:r>
              <a:rPr lang="en-GB" altLang="en-US" sz="1200" dirty="0"/>
              <a:t>There are different techniques for undertaking Root Causes Analysis, e.g. 5 Why or Fishbone</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19</a:t>
            </a:fld>
            <a:endParaRPr lang="en-GB"/>
          </a:p>
        </p:txBody>
      </p:sp>
    </p:spTree>
    <p:extLst>
      <p:ext uri="{BB962C8B-B14F-4D97-AF65-F5344CB8AC3E}">
        <p14:creationId xmlns:p14="http://schemas.microsoft.com/office/powerpoint/2010/main" val="189907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576041-76D9-460B-96B2-C368438005FD}" type="slidenum">
              <a:rPr lang="en-GB" smtClean="0"/>
              <a:t>2</a:t>
            </a:fld>
            <a:endParaRPr lang="en-GB"/>
          </a:p>
        </p:txBody>
      </p:sp>
    </p:spTree>
    <p:extLst>
      <p:ext uri="{BB962C8B-B14F-4D97-AF65-F5344CB8AC3E}">
        <p14:creationId xmlns:p14="http://schemas.microsoft.com/office/powerpoint/2010/main" val="92153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Tx/>
              <a:buChar char="•"/>
            </a:pPr>
            <a:r>
              <a:rPr lang="en-GB" altLang="en-US" sz="1200" dirty="0"/>
              <a:t>Identifying Root Causes and eliminating these is the only way of preventing incidents reoccurring</a:t>
            </a:r>
          </a:p>
          <a:p>
            <a:pPr>
              <a:spcBef>
                <a:spcPct val="50000"/>
              </a:spcBef>
              <a:buFontTx/>
              <a:buChar char="•"/>
            </a:pPr>
            <a:r>
              <a:rPr lang="en-GB" altLang="en-US" sz="1200" dirty="0"/>
              <a:t>There are different techniques for undertaking Root Causes Analysis, e.g. 5 Why or Fishbone</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20</a:t>
            </a:fld>
            <a:endParaRPr lang="en-GB"/>
          </a:p>
        </p:txBody>
      </p:sp>
    </p:spTree>
    <p:extLst>
      <p:ext uri="{BB962C8B-B14F-4D97-AF65-F5344CB8AC3E}">
        <p14:creationId xmlns:p14="http://schemas.microsoft.com/office/powerpoint/2010/main" val="139656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Worth reading for further information</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21</a:t>
            </a:fld>
            <a:endParaRPr lang="en-GB"/>
          </a:p>
        </p:txBody>
      </p:sp>
    </p:spTree>
    <p:extLst>
      <p:ext uri="{BB962C8B-B14F-4D97-AF65-F5344CB8AC3E}">
        <p14:creationId xmlns:p14="http://schemas.microsoft.com/office/powerpoint/2010/main" val="1573378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Worth reading for further information</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22</a:t>
            </a:fld>
            <a:endParaRPr lang="en-GB"/>
          </a:p>
        </p:txBody>
      </p:sp>
    </p:spTree>
    <p:extLst>
      <p:ext uri="{BB962C8B-B14F-4D97-AF65-F5344CB8AC3E}">
        <p14:creationId xmlns:p14="http://schemas.microsoft.com/office/powerpoint/2010/main" val="3624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20000"/>
              </a:spcBef>
            </a:pPr>
            <a:r>
              <a:rPr lang="en-US" altLang="en-US" sz="1200" dirty="0"/>
              <a:t>Isolate energy sources</a:t>
            </a:r>
          </a:p>
          <a:p>
            <a:pPr lvl="1" eaLnBrk="1" hangingPunct="1">
              <a:spcBef>
                <a:spcPct val="20000"/>
              </a:spcBef>
            </a:pPr>
            <a:r>
              <a:rPr lang="en-US" altLang="en-US" sz="1200" dirty="0"/>
              <a:t>Turn off equipment</a:t>
            </a:r>
          </a:p>
          <a:p>
            <a:pPr lvl="1" eaLnBrk="1" hangingPunct="1">
              <a:spcBef>
                <a:spcPct val="20000"/>
              </a:spcBef>
            </a:pPr>
            <a:r>
              <a:rPr lang="en-US" altLang="en-US" sz="1200" dirty="0"/>
              <a:t>Cordon area off</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23</a:t>
            </a:fld>
            <a:endParaRPr lang="en-GB"/>
          </a:p>
        </p:txBody>
      </p:sp>
    </p:spTree>
    <p:extLst>
      <p:ext uri="{BB962C8B-B14F-4D97-AF65-F5344CB8AC3E}">
        <p14:creationId xmlns:p14="http://schemas.microsoft.com/office/powerpoint/2010/main" val="1939739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58659"/>
          </a:xfrm>
        </p:spPr>
        <p:txBody>
          <a:bodyPr/>
          <a:lstStyle/>
          <a:p>
            <a:pPr>
              <a:spcBef>
                <a:spcPct val="50000"/>
              </a:spcBef>
            </a:pPr>
            <a:r>
              <a:rPr lang="en-GB" altLang="en-US" sz="900" dirty="0"/>
              <a:t>Establish the basic facts about the injured person:</a:t>
            </a:r>
          </a:p>
          <a:p>
            <a:pPr lvl="1">
              <a:spcBef>
                <a:spcPct val="50000"/>
              </a:spcBef>
              <a:buFontTx/>
              <a:buChar char="•"/>
            </a:pPr>
            <a:r>
              <a:rPr lang="en-GB" altLang="en-US" sz="900" dirty="0"/>
              <a:t>Name and clock number – Employee, contractor or visitor, Department where employed, Date and time of Incident, Age, Injured body part(s), Nature of injuries (burns, cuts or fractures), Normal occupation – Occupation at the time of Incident, PPE requirements - against worn at the time, Identify the exact location where the incident occurred</a:t>
            </a:r>
          </a:p>
          <a:p>
            <a:pPr>
              <a:spcBef>
                <a:spcPct val="50000"/>
              </a:spcBef>
            </a:pPr>
            <a:r>
              <a:rPr lang="en-GB" altLang="en-US" sz="900" dirty="0"/>
              <a:t>What happened:</a:t>
            </a:r>
          </a:p>
          <a:p>
            <a:pPr lvl="1">
              <a:spcBef>
                <a:spcPct val="50000"/>
              </a:spcBef>
              <a:buFontTx/>
              <a:buChar char="•"/>
            </a:pPr>
            <a:r>
              <a:rPr lang="en-GB" altLang="en-US" sz="900" dirty="0"/>
              <a:t>Identify what particular task was being undertaken at the time of the Incident</a:t>
            </a:r>
          </a:p>
          <a:p>
            <a:pPr lvl="1">
              <a:spcBef>
                <a:spcPct val="50000"/>
              </a:spcBef>
              <a:buFontTx/>
              <a:buChar char="•"/>
            </a:pPr>
            <a:r>
              <a:rPr lang="en-GB" altLang="en-US" sz="900" dirty="0"/>
              <a:t>Need to establish what the person / persons were attempting to achieve i.e. changing a grinding wheel, slinging a load from A to B</a:t>
            </a:r>
          </a:p>
          <a:p>
            <a:pPr lvl="1">
              <a:spcBef>
                <a:spcPct val="50000"/>
              </a:spcBef>
              <a:buFontTx/>
              <a:buChar char="•"/>
            </a:pPr>
            <a:r>
              <a:rPr lang="en-GB" altLang="en-US" sz="900" dirty="0"/>
              <a:t>Where no job was being performed (</a:t>
            </a:r>
            <a:r>
              <a:rPr lang="en-GB" altLang="en-US" sz="900" dirty="0" err="1"/>
              <a:t>i.e</a:t>
            </a:r>
            <a:r>
              <a:rPr lang="en-GB" altLang="en-US" sz="900" dirty="0"/>
              <a:t> making way to mess room) then the activity in which the person was engaged needs to be identified</a:t>
            </a:r>
          </a:p>
          <a:p>
            <a:pPr lvl="1">
              <a:spcBef>
                <a:spcPct val="50000"/>
              </a:spcBef>
              <a:buFontTx/>
              <a:buChar char="•"/>
            </a:pPr>
            <a:r>
              <a:rPr lang="en-GB" altLang="en-US" sz="900" dirty="0"/>
              <a:t>Determine and describe the relationship between those involved, the physical environment and any plant, machinery or equipment.</a:t>
            </a:r>
          </a:p>
          <a:p>
            <a:pPr lvl="1">
              <a:spcBef>
                <a:spcPct val="50000"/>
              </a:spcBef>
              <a:buFontTx/>
              <a:buChar char="•"/>
            </a:pPr>
            <a:r>
              <a:rPr lang="en-GB" altLang="en-US" sz="900" dirty="0"/>
              <a:t>Determine and describe who the people involved were and what they did.</a:t>
            </a:r>
          </a:p>
          <a:p>
            <a:pPr lvl="1">
              <a:spcBef>
                <a:spcPct val="50000"/>
              </a:spcBef>
              <a:buFontTx/>
              <a:buChar char="•"/>
            </a:pPr>
            <a:r>
              <a:rPr lang="en-GB" altLang="en-US" sz="900" dirty="0"/>
              <a:t>Determine and describe what events preceded the Incident</a:t>
            </a:r>
          </a:p>
          <a:p>
            <a:pPr lvl="1">
              <a:spcBef>
                <a:spcPct val="50000"/>
              </a:spcBef>
            </a:pPr>
            <a:r>
              <a:rPr lang="en-GB" altLang="en-US" sz="900" dirty="0"/>
              <a:t>Gathering Evidence</a:t>
            </a:r>
          </a:p>
          <a:p>
            <a:pPr lvl="1">
              <a:spcBef>
                <a:spcPct val="50000"/>
              </a:spcBef>
              <a:buFontTx/>
              <a:buChar char="•"/>
            </a:pPr>
            <a:r>
              <a:rPr lang="en-GB" altLang="en-US" sz="900" dirty="0"/>
              <a:t>Take photographs / and or video evidence, Make diagrams and sketches, Take measurements, weights, heights and distance</a:t>
            </a:r>
          </a:p>
          <a:p>
            <a:pPr lvl="1">
              <a:spcBef>
                <a:spcPct val="50000"/>
              </a:spcBef>
              <a:buFontTx/>
              <a:buChar char="•"/>
            </a:pPr>
            <a:r>
              <a:rPr lang="en-GB" altLang="en-US" sz="900" dirty="0"/>
              <a:t>Make checks and tests (if safe to do so), Assess the whole area, Take notes (physical, environmental, operating conditions).  It is necessary to give background information which should be given first in order to help those concerned with the report to understand the sequence of events</a:t>
            </a:r>
          </a:p>
          <a:p>
            <a:pPr lvl="1">
              <a:spcBef>
                <a:spcPct val="50000"/>
              </a:spcBef>
              <a:buFontTx/>
              <a:buChar char="•"/>
            </a:pPr>
            <a:r>
              <a:rPr lang="en-GB" altLang="en-US" sz="900" dirty="0"/>
              <a:t>Assess quantities (substance and materials)</a:t>
            </a:r>
            <a:endParaRPr lang="en-GB" sz="900" dirty="0"/>
          </a:p>
        </p:txBody>
      </p:sp>
      <p:sp>
        <p:nvSpPr>
          <p:cNvPr id="4" name="Slide Number Placeholder 3"/>
          <p:cNvSpPr>
            <a:spLocks noGrp="1"/>
          </p:cNvSpPr>
          <p:nvPr>
            <p:ph type="sldNum" sz="quarter" idx="5"/>
          </p:nvPr>
        </p:nvSpPr>
        <p:spPr/>
        <p:txBody>
          <a:bodyPr/>
          <a:lstStyle/>
          <a:p>
            <a:fld id="{B4576041-76D9-460B-96B2-C368438005FD}" type="slidenum">
              <a:rPr lang="en-GB" smtClean="0"/>
              <a:t>24</a:t>
            </a:fld>
            <a:endParaRPr lang="en-GB"/>
          </a:p>
        </p:txBody>
      </p:sp>
    </p:spTree>
    <p:extLst>
      <p:ext uri="{BB962C8B-B14F-4D97-AF65-F5344CB8AC3E}">
        <p14:creationId xmlns:p14="http://schemas.microsoft.com/office/powerpoint/2010/main" val="2928594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For example, an individual may need to be removed from the job, suspended even pending the inquiry</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25</a:t>
            </a:fld>
            <a:endParaRPr lang="en-GB"/>
          </a:p>
        </p:txBody>
      </p:sp>
    </p:spTree>
    <p:extLst>
      <p:ext uri="{BB962C8B-B14F-4D97-AF65-F5344CB8AC3E}">
        <p14:creationId xmlns:p14="http://schemas.microsoft.com/office/powerpoint/2010/main" val="1632393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576041-76D9-460B-96B2-C368438005FD}" type="slidenum">
              <a:rPr lang="en-GB" smtClean="0"/>
              <a:t>26</a:t>
            </a:fld>
            <a:endParaRPr lang="en-GB"/>
          </a:p>
        </p:txBody>
      </p:sp>
    </p:spTree>
    <p:extLst>
      <p:ext uri="{BB962C8B-B14F-4D97-AF65-F5344CB8AC3E}">
        <p14:creationId xmlns:p14="http://schemas.microsoft.com/office/powerpoint/2010/main" val="133476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This is a slide from the HSE to demonstrate how expensive incidents are</a:t>
            </a:r>
          </a:p>
          <a:p>
            <a:pPr eaLnBrk="1" hangingPunct="1"/>
            <a:endParaRPr lang="en-GB" altLang="en-US" dirty="0"/>
          </a:p>
          <a:p>
            <a:pPr eaLnBrk="1" hangingPunct="1"/>
            <a:r>
              <a:rPr lang="en-GB" altLang="en-US" dirty="0"/>
              <a:t>There is thus great benefit to the business if we can reduce the number of incidents we have</a:t>
            </a:r>
          </a:p>
          <a:p>
            <a:pPr eaLnBrk="1" hangingPunct="1"/>
            <a:endParaRPr lang="en-GB" altLang="en-US" dirty="0"/>
          </a:p>
          <a:p>
            <a:pPr eaLnBrk="1" hangingPunct="1"/>
            <a:r>
              <a:rPr lang="en-GB" altLang="en-US" dirty="0"/>
              <a:t>But how are we going to reduce the number of incidents we have</a:t>
            </a:r>
          </a:p>
        </p:txBody>
      </p:sp>
      <p:sp>
        <p:nvSpPr>
          <p:cNvPr id="4" name="Slide Number Placeholder 3"/>
          <p:cNvSpPr>
            <a:spLocks noGrp="1"/>
          </p:cNvSpPr>
          <p:nvPr>
            <p:ph type="sldNum" sz="quarter" idx="5"/>
          </p:nvPr>
        </p:nvSpPr>
        <p:spPr/>
        <p:txBody>
          <a:bodyPr/>
          <a:lstStyle/>
          <a:p>
            <a:fld id="{B4576041-76D9-460B-96B2-C368438005FD}" type="slidenum">
              <a:rPr lang="en-GB" smtClean="0"/>
              <a:t>3</a:t>
            </a:fld>
            <a:endParaRPr lang="en-GB"/>
          </a:p>
        </p:txBody>
      </p:sp>
    </p:spTree>
    <p:extLst>
      <p:ext uri="{BB962C8B-B14F-4D97-AF65-F5344CB8AC3E}">
        <p14:creationId xmlns:p14="http://schemas.microsoft.com/office/powerpoint/2010/main" val="373689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The key is to get to the Root Cause of incidents</a:t>
            </a:r>
          </a:p>
          <a:p>
            <a:pPr eaLnBrk="1" hangingPunct="1"/>
            <a:endParaRPr lang="en-GB" altLang="en-US" dirty="0"/>
          </a:p>
          <a:p>
            <a:pPr eaLnBrk="1" hangingPunct="1"/>
            <a:r>
              <a:rPr lang="en-GB" altLang="en-US" dirty="0"/>
              <a:t>If we don’t determine root causes and eliminate them we will continue to have repeat incidents</a:t>
            </a:r>
          </a:p>
          <a:p>
            <a:pPr eaLnBrk="1" hangingPunct="1"/>
            <a:endParaRPr lang="en-GB" altLang="en-US" dirty="0"/>
          </a:p>
          <a:p>
            <a:pPr eaLnBrk="1" hangingPunct="1"/>
            <a:r>
              <a:rPr lang="en-GB" altLang="en-US" dirty="0"/>
              <a:t>We need to treat the disease and not just the symptoms	</a:t>
            </a:r>
          </a:p>
          <a:p>
            <a:endParaRPr lang="en-GB" dirty="0"/>
          </a:p>
        </p:txBody>
      </p:sp>
      <p:sp>
        <p:nvSpPr>
          <p:cNvPr id="4" name="Slide Number Placeholder 3"/>
          <p:cNvSpPr>
            <a:spLocks noGrp="1"/>
          </p:cNvSpPr>
          <p:nvPr>
            <p:ph type="sldNum" sz="quarter" idx="5"/>
          </p:nvPr>
        </p:nvSpPr>
        <p:spPr/>
        <p:txBody>
          <a:bodyPr/>
          <a:lstStyle/>
          <a:p>
            <a:fld id="{B4576041-76D9-460B-96B2-C368438005FD}" type="slidenum">
              <a:rPr lang="en-GB" smtClean="0"/>
              <a:t>4</a:t>
            </a:fld>
            <a:endParaRPr lang="en-GB"/>
          </a:p>
        </p:txBody>
      </p:sp>
    </p:spTree>
    <p:extLst>
      <p:ext uri="{BB962C8B-B14F-4D97-AF65-F5344CB8AC3E}">
        <p14:creationId xmlns:p14="http://schemas.microsoft.com/office/powerpoint/2010/main" val="130610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solidFill>
                  <a:srgbClr val="000000"/>
                </a:solidFill>
              </a:rPr>
              <a:t>So the argument for investigating accidents is fairly clear</a:t>
            </a:r>
          </a:p>
          <a:p>
            <a:pPr eaLnBrk="1" hangingPunct="1"/>
            <a:endParaRPr lang="en-GB" altLang="en-US" sz="1200" dirty="0">
              <a:solidFill>
                <a:srgbClr val="000000"/>
              </a:solidFill>
            </a:endParaRPr>
          </a:p>
          <a:p>
            <a:pPr eaLnBrk="1" hangingPunct="1"/>
            <a:r>
              <a:rPr lang="en-GB" altLang="en-US" sz="1200" dirty="0">
                <a:solidFill>
                  <a:srgbClr val="000000"/>
                </a:solidFill>
              </a:rPr>
              <a:t>But the great benefit can come from investigating near misses, because we “got away with it”, no one was injured this time and we have the opportunity to learn from it</a:t>
            </a:r>
          </a:p>
          <a:p>
            <a:pPr eaLnBrk="1" hangingPunct="1"/>
            <a:endParaRPr lang="en-GB" altLang="en-US" sz="1200" dirty="0">
              <a:solidFill>
                <a:srgbClr val="000000"/>
              </a:solidFill>
            </a:endParaRPr>
          </a:p>
          <a:p>
            <a:pPr eaLnBrk="1" hangingPunct="1"/>
            <a:r>
              <a:rPr lang="en-GB" altLang="en-US" sz="1200" dirty="0">
                <a:solidFill>
                  <a:srgbClr val="000000"/>
                </a:solidFill>
              </a:rPr>
              <a:t>Investigating near misses can sometimes be easier than investigating accidents because no one has been harmed and thus we do not have to deal with injured people, their families and the workforce, and without the threat of criminal and civil action hanging over the whole proceedings. Witnesses will be more likely to be helpful and tell the truth. </a:t>
            </a:r>
          </a:p>
          <a:p>
            <a:pPr eaLnBrk="1" hangingPunct="1"/>
            <a:endParaRPr lang="en-GB" altLang="en-US" sz="1200" dirty="0">
              <a:solidFill>
                <a:srgbClr val="000000"/>
              </a:solidFill>
            </a:endParaRPr>
          </a:p>
          <a:p>
            <a:pPr eaLnBrk="1" hangingPunct="1"/>
            <a:r>
              <a:rPr lang="en-GB" altLang="en-US" sz="1200" dirty="0">
                <a:solidFill>
                  <a:srgbClr val="000000"/>
                </a:solidFill>
              </a:rPr>
              <a:t>Consider the following: </a:t>
            </a:r>
          </a:p>
          <a:p>
            <a:pPr eaLnBrk="1" hangingPunct="1"/>
            <a:r>
              <a:rPr lang="en-GB" altLang="en-US" sz="1200" dirty="0">
                <a:solidFill>
                  <a:srgbClr val="000000"/>
                </a:solidFill>
              </a:rPr>
              <a:t>‘I mistakenly turned the wrong valve which released the boiling water because the valves all look the same’ or ‘I don’t know how John was scalded.’ Which is the likely response to a near miss and which to an accident? More importantly, which is the most useful?</a:t>
            </a:r>
            <a:endParaRPr lang="en-GB" altLang="en-US" sz="1200" dirty="0"/>
          </a:p>
        </p:txBody>
      </p:sp>
      <p:sp>
        <p:nvSpPr>
          <p:cNvPr id="4" name="Slide Number Placeholder 3"/>
          <p:cNvSpPr>
            <a:spLocks noGrp="1"/>
          </p:cNvSpPr>
          <p:nvPr>
            <p:ph type="sldNum" sz="quarter" idx="5"/>
          </p:nvPr>
        </p:nvSpPr>
        <p:spPr/>
        <p:txBody>
          <a:bodyPr/>
          <a:lstStyle/>
          <a:p>
            <a:fld id="{B4576041-76D9-460B-96B2-C368438005FD}" type="slidenum">
              <a:rPr lang="en-GB" smtClean="0"/>
              <a:t>5</a:t>
            </a:fld>
            <a:endParaRPr lang="en-GB"/>
          </a:p>
        </p:txBody>
      </p:sp>
    </p:spTree>
    <p:extLst>
      <p:ext uri="{BB962C8B-B14F-4D97-AF65-F5344CB8AC3E}">
        <p14:creationId xmlns:p14="http://schemas.microsoft.com/office/powerpoint/2010/main" val="404374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In each case the Incident is the same, something has fallen off the crane, but from thereon the results are very different</a:t>
            </a:r>
          </a:p>
          <a:p>
            <a:pPr eaLnBrk="1" hangingPunct="1"/>
            <a:endParaRPr lang="en-GB" altLang="en-US" sz="1200" dirty="0"/>
          </a:p>
          <a:p>
            <a:pPr eaLnBrk="1" hangingPunct="1"/>
            <a:r>
              <a:rPr lang="en-GB" altLang="en-US" sz="1200" dirty="0"/>
              <a:t>Which of these incidents should we investigate? Only the third, only the last two or all three?</a:t>
            </a:r>
          </a:p>
        </p:txBody>
      </p:sp>
      <p:sp>
        <p:nvSpPr>
          <p:cNvPr id="4" name="Slide Number Placeholder 3"/>
          <p:cNvSpPr>
            <a:spLocks noGrp="1"/>
          </p:cNvSpPr>
          <p:nvPr>
            <p:ph type="sldNum" sz="quarter" idx="5"/>
          </p:nvPr>
        </p:nvSpPr>
        <p:spPr/>
        <p:txBody>
          <a:bodyPr/>
          <a:lstStyle/>
          <a:p>
            <a:fld id="{B4576041-76D9-460B-96B2-C368438005FD}" type="slidenum">
              <a:rPr lang="en-GB" smtClean="0"/>
              <a:t>6</a:t>
            </a:fld>
            <a:endParaRPr lang="en-GB"/>
          </a:p>
        </p:txBody>
      </p:sp>
    </p:spTree>
    <p:extLst>
      <p:ext uri="{BB962C8B-B14F-4D97-AF65-F5344CB8AC3E}">
        <p14:creationId xmlns:p14="http://schemas.microsoft.com/office/powerpoint/2010/main" val="142017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576041-76D9-460B-96B2-C368438005FD}" type="slidenum">
              <a:rPr lang="en-GB" smtClean="0"/>
              <a:t>7</a:t>
            </a:fld>
            <a:endParaRPr lang="en-GB"/>
          </a:p>
        </p:txBody>
      </p:sp>
    </p:spTree>
    <p:extLst>
      <p:ext uri="{BB962C8B-B14F-4D97-AF65-F5344CB8AC3E}">
        <p14:creationId xmlns:p14="http://schemas.microsoft.com/office/powerpoint/2010/main" val="137313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With injured persons, ensure that those being interviewed are fit to be interviewed</a:t>
            </a:r>
          </a:p>
        </p:txBody>
      </p:sp>
      <p:sp>
        <p:nvSpPr>
          <p:cNvPr id="4" name="Slide Number Placeholder 3"/>
          <p:cNvSpPr>
            <a:spLocks noGrp="1"/>
          </p:cNvSpPr>
          <p:nvPr>
            <p:ph type="sldNum" sz="quarter" idx="5"/>
          </p:nvPr>
        </p:nvSpPr>
        <p:spPr/>
        <p:txBody>
          <a:bodyPr/>
          <a:lstStyle/>
          <a:p>
            <a:fld id="{B4576041-76D9-460B-96B2-C368438005FD}" type="slidenum">
              <a:rPr lang="en-GB" smtClean="0"/>
              <a:t>8</a:t>
            </a:fld>
            <a:endParaRPr lang="en-GB"/>
          </a:p>
        </p:txBody>
      </p:sp>
    </p:spTree>
    <p:extLst>
      <p:ext uri="{BB962C8B-B14F-4D97-AF65-F5344CB8AC3E}">
        <p14:creationId xmlns:p14="http://schemas.microsoft.com/office/powerpoint/2010/main" val="144780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With injured persons, ensure that those being interviewed are fit to be interviewed</a:t>
            </a:r>
          </a:p>
        </p:txBody>
      </p:sp>
      <p:sp>
        <p:nvSpPr>
          <p:cNvPr id="4" name="Slide Number Placeholder 3"/>
          <p:cNvSpPr>
            <a:spLocks noGrp="1"/>
          </p:cNvSpPr>
          <p:nvPr>
            <p:ph type="sldNum" sz="quarter" idx="5"/>
          </p:nvPr>
        </p:nvSpPr>
        <p:spPr/>
        <p:txBody>
          <a:bodyPr/>
          <a:lstStyle/>
          <a:p>
            <a:fld id="{B4576041-76D9-460B-96B2-C368438005FD}" type="slidenum">
              <a:rPr lang="en-GB" smtClean="0"/>
              <a:t>9</a:t>
            </a:fld>
            <a:endParaRPr lang="en-GB"/>
          </a:p>
        </p:txBody>
      </p:sp>
    </p:spTree>
    <p:extLst>
      <p:ext uri="{BB962C8B-B14F-4D97-AF65-F5344CB8AC3E}">
        <p14:creationId xmlns:p14="http://schemas.microsoft.com/office/powerpoint/2010/main" val="2237144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8/3/2021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8/3/2021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normAutofit/>
          </a:bodyPr>
          <a:lstStyle/>
          <a:p>
            <a:r>
              <a:rPr lang="en-US" sz="7200" dirty="0"/>
              <a:t>Accident Investigation</a:t>
            </a:r>
          </a:p>
        </p:txBody>
      </p:sp>
      <p:pic>
        <p:nvPicPr>
          <p:cNvPr id="5" name="Picture 4">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90720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4">
            <a:extLst>
              <a:ext uri="{FF2B5EF4-FFF2-40B4-BE49-F238E27FC236}">
                <a16:creationId xmlns:a16="http://schemas.microsoft.com/office/drawing/2014/main" id="{3C3E7009-2243-4FC8-90C3-EE239213E132}"/>
              </a:ext>
            </a:extLst>
          </p:cNvPr>
          <p:cNvSpPr>
            <a:spLocks noChangeArrowheads="1"/>
          </p:cNvSpPr>
          <p:nvPr/>
        </p:nvSpPr>
        <p:spPr bwMode="auto">
          <a:xfrm>
            <a:off x="731086" y="1655763"/>
            <a:ext cx="1097017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Use the correct form</a:t>
            </a:r>
          </a:p>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The witness should be asked whether they require the interviewer to write the statement for them or whether they would like to write it themselves </a:t>
            </a:r>
          </a:p>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Make it legible </a:t>
            </a:r>
          </a:p>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Make it accurate and to the point</a:t>
            </a:r>
          </a:p>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No opinions – just the facts</a:t>
            </a:r>
          </a:p>
        </p:txBody>
      </p:sp>
      <p:sp>
        <p:nvSpPr>
          <p:cNvPr id="5" name="Rectangle 5">
            <a:extLst>
              <a:ext uri="{FF2B5EF4-FFF2-40B4-BE49-F238E27FC236}">
                <a16:creationId xmlns:a16="http://schemas.microsoft.com/office/drawing/2014/main" id="{05AA7EAD-F20F-49FD-BFC5-0C2D6E7A620D}"/>
              </a:ext>
            </a:extLst>
          </p:cNvPr>
          <p:cNvSpPr>
            <a:spLocks noChangeArrowheads="1"/>
          </p:cNvSpPr>
          <p:nvPr/>
        </p:nvSpPr>
        <p:spPr bwMode="auto">
          <a:xfrm>
            <a:off x="714460" y="524708"/>
            <a:ext cx="8875366" cy="78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900" b="1" dirty="0">
                <a:solidFill>
                  <a:schemeClr val="accent1"/>
                </a:solidFill>
                <a:latin typeface="+mn-lt"/>
                <a:cs typeface="Arial" panose="020B0604020202020204" pitchFamily="34" charset="0"/>
              </a:rPr>
              <a:t>Taking Statements</a:t>
            </a:r>
          </a:p>
        </p:txBody>
      </p:sp>
    </p:spTree>
    <p:extLst>
      <p:ext uri="{BB962C8B-B14F-4D97-AF65-F5344CB8AC3E}">
        <p14:creationId xmlns:p14="http://schemas.microsoft.com/office/powerpoint/2010/main" val="247736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4">
            <a:extLst>
              <a:ext uri="{FF2B5EF4-FFF2-40B4-BE49-F238E27FC236}">
                <a16:creationId xmlns:a16="http://schemas.microsoft.com/office/drawing/2014/main" id="{3C3E7009-2243-4FC8-90C3-EE239213E132}"/>
              </a:ext>
            </a:extLst>
          </p:cNvPr>
          <p:cNvSpPr>
            <a:spLocks noChangeArrowheads="1"/>
          </p:cNvSpPr>
          <p:nvPr/>
        </p:nvSpPr>
        <p:spPr bwMode="auto">
          <a:xfrm>
            <a:off x="655175" y="1623679"/>
            <a:ext cx="1013314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Logical order, from the beginning of the incident through to its conclusion </a:t>
            </a:r>
          </a:p>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Summarise and confirm what has been said, record it and agree it</a:t>
            </a:r>
          </a:p>
          <a:p>
            <a:pPr marL="360363" indent="-360363" eaLnBrk="1" hangingPunct="1">
              <a:spcBef>
                <a:spcPct val="50000"/>
              </a:spcBef>
              <a:buClr>
                <a:schemeClr val="accent1"/>
              </a:buClr>
              <a:buFontTx/>
              <a:buChar char="•"/>
            </a:pPr>
            <a:r>
              <a:rPr lang="en-GB" altLang="en-US" sz="2400" b="1" dirty="0">
                <a:latin typeface="+mn-lt"/>
                <a:cs typeface="Arial" panose="020B0604020202020204" pitchFamily="34" charset="0"/>
              </a:rPr>
              <a:t>No alterations should be made and mistakes should be crossed through and initialled by the witness.</a:t>
            </a:r>
          </a:p>
          <a:p>
            <a:pPr marL="360363" indent="-360363" eaLnBrk="1" hangingPunct="1">
              <a:buClr>
                <a:schemeClr val="accent1"/>
              </a:buClr>
              <a:buFontTx/>
              <a:buChar char="•"/>
            </a:pPr>
            <a:r>
              <a:rPr lang="en-GB" altLang="en-US" sz="2400" b="1" dirty="0">
                <a:latin typeface="+mn-lt"/>
                <a:cs typeface="Arial" panose="020B0604020202020204" pitchFamily="34" charset="0"/>
              </a:rPr>
              <a:t>At the statement conclusion the witness should be allowed to read it through and be asked whether they want to add or alter anything therein.</a:t>
            </a:r>
          </a:p>
        </p:txBody>
      </p:sp>
      <p:sp>
        <p:nvSpPr>
          <p:cNvPr id="5" name="Rectangle 5">
            <a:extLst>
              <a:ext uri="{FF2B5EF4-FFF2-40B4-BE49-F238E27FC236}">
                <a16:creationId xmlns:a16="http://schemas.microsoft.com/office/drawing/2014/main" id="{05AA7EAD-F20F-49FD-BFC5-0C2D6E7A620D}"/>
              </a:ext>
            </a:extLst>
          </p:cNvPr>
          <p:cNvSpPr>
            <a:spLocks noChangeArrowheads="1"/>
          </p:cNvSpPr>
          <p:nvPr/>
        </p:nvSpPr>
        <p:spPr bwMode="auto">
          <a:xfrm>
            <a:off x="754565" y="603250"/>
            <a:ext cx="8875366" cy="78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900" b="1" dirty="0">
                <a:solidFill>
                  <a:schemeClr val="accent1"/>
                </a:solidFill>
                <a:latin typeface="+mn-lt"/>
                <a:cs typeface="Arial" panose="020B0604020202020204" pitchFamily="34" charset="0"/>
              </a:rPr>
              <a:t>Taking Statements</a:t>
            </a:r>
          </a:p>
        </p:txBody>
      </p:sp>
    </p:spTree>
    <p:extLst>
      <p:ext uri="{BB962C8B-B14F-4D97-AF65-F5344CB8AC3E}">
        <p14:creationId xmlns:p14="http://schemas.microsoft.com/office/powerpoint/2010/main" val="210385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4">
            <a:extLst>
              <a:ext uri="{FF2B5EF4-FFF2-40B4-BE49-F238E27FC236}">
                <a16:creationId xmlns:a16="http://schemas.microsoft.com/office/drawing/2014/main" id="{92D94B97-8D99-4F6E-916B-604D4510444D}"/>
              </a:ext>
            </a:extLst>
          </p:cNvPr>
          <p:cNvSpPr txBox="1">
            <a:spLocks noChangeArrowheads="1"/>
          </p:cNvSpPr>
          <p:nvPr/>
        </p:nvSpPr>
        <p:spPr bwMode="auto">
          <a:xfrm>
            <a:off x="628649" y="1644562"/>
            <a:ext cx="5090361" cy="3488912"/>
          </a:xfrm>
          <a:prstGeom prst="rect">
            <a:avLst/>
          </a:prstGeo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spcBef>
                <a:spcPct val="20000"/>
              </a:spcBef>
              <a:buFontTx/>
              <a:buNone/>
            </a:pPr>
            <a:r>
              <a:rPr lang="en-GB" altLang="en-US" sz="2400" dirty="0"/>
              <a:t>The interview is to gather evidence</a:t>
            </a:r>
          </a:p>
          <a:p>
            <a:pPr>
              <a:spcBef>
                <a:spcPct val="20000"/>
              </a:spcBef>
              <a:buFontTx/>
              <a:buNone/>
            </a:pPr>
            <a:r>
              <a:rPr lang="en-GB" altLang="en-US" sz="2400" dirty="0"/>
              <a:t>Do not use it to </a:t>
            </a:r>
          </a:p>
          <a:p>
            <a:pPr marL="360363" indent="-360363">
              <a:spcBef>
                <a:spcPct val="20000"/>
              </a:spcBef>
            </a:pPr>
            <a:r>
              <a:rPr lang="en-GB" altLang="en-US" sz="2400" dirty="0"/>
              <a:t>Blame somebody</a:t>
            </a:r>
          </a:p>
          <a:p>
            <a:pPr marL="360363" indent="-360363">
              <a:spcBef>
                <a:spcPct val="20000"/>
              </a:spcBef>
            </a:pPr>
            <a:r>
              <a:rPr lang="en-GB" altLang="en-US" sz="2400" dirty="0"/>
              <a:t>Blame somebody else</a:t>
            </a:r>
          </a:p>
          <a:p>
            <a:pPr marL="360363" indent="-360363">
              <a:spcBef>
                <a:spcPct val="20000"/>
              </a:spcBef>
            </a:pPr>
            <a:r>
              <a:rPr lang="en-GB" altLang="en-US" sz="2400" dirty="0"/>
              <a:t>Protect oneself / department</a:t>
            </a:r>
          </a:p>
          <a:p>
            <a:pPr marL="360363" indent="-360363">
              <a:spcBef>
                <a:spcPct val="20000"/>
              </a:spcBef>
            </a:pPr>
            <a:r>
              <a:rPr lang="en-GB" altLang="en-US" sz="2400" dirty="0"/>
              <a:t>To enforce one’s own opinions or objectives</a:t>
            </a:r>
          </a:p>
          <a:p>
            <a:pPr>
              <a:spcBef>
                <a:spcPct val="20000"/>
              </a:spcBef>
            </a:pPr>
            <a:endParaRPr lang="en-GB" altLang="en-US" dirty="0"/>
          </a:p>
        </p:txBody>
      </p:sp>
      <p:sp>
        <p:nvSpPr>
          <p:cNvPr id="5" name="Rectangle 2">
            <a:extLst>
              <a:ext uri="{FF2B5EF4-FFF2-40B4-BE49-F238E27FC236}">
                <a16:creationId xmlns:a16="http://schemas.microsoft.com/office/drawing/2014/main" id="{D11AF82D-F2D0-49E4-BD9D-CAB8E2B23627}"/>
              </a:ext>
            </a:extLst>
          </p:cNvPr>
          <p:cNvSpPr txBox="1">
            <a:spLocks noChangeArrowheads="1"/>
          </p:cNvSpPr>
          <p:nvPr/>
        </p:nvSpPr>
        <p:spPr bwMode="auto">
          <a:xfrm>
            <a:off x="740945" y="564634"/>
            <a:ext cx="7886700" cy="674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Remember</a:t>
            </a:r>
          </a:p>
        </p:txBody>
      </p:sp>
      <p:pic>
        <p:nvPicPr>
          <p:cNvPr id="6" name="Picture 5">
            <a:extLst>
              <a:ext uri="{FF2B5EF4-FFF2-40B4-BE49-F238E27FC236}">
                <a16:creationId xmlns:a16="http://schemas.microsoft.com/office/drawing/2014/main" id="{7B5CACFF-D221-417E-A217-6E1427345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855" y="943612"/>
            <a:ext cx="3823849" cy="203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474D26E0-45E1-4EF4-BCCD-CCD12FD494CD}"/>
              </a:ext>
            </a:extLst>
          </p:cNvPr>
          <p:cNvSpPr>
            <a:spLocks noChangeArrowheads="1"/>
          </p:cNvSpPr>
          <p:nvPr/>
        </p:nvSpPr>
        <p:spPr bwMode="auto">
          <a:xfrm>
            <a:off x="5842793" y="3731199"/>
            <a:ext cx="5345113" cy="108426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000">
                <a:solidFill>
                  <a:schemeClr val="bg1"/>
                </a:solidFill>
              </a:rPr>
              <a:t>By conducting interviews in the correct manner</a:t>
            </a:r>
          </a:p>
          <a:p>
            <a:pPr algn="ctr"/>
            <a:r>
              <a:rPr lang="en-GB" altLang="en-US" sz="2000">
                <a:solidFill>
                  <a:schemeClr val="bg1"/>
                </a:solidFill>
              </a:rPr>
              <a:t>we are more likely to discover the facts</a:t>
            </a:r>
          </a:p>
        </p:txBody>
      </p:sp>
    </p:spTree>
    <p:extLst>
      <p:ext uri="{BB962C8B-B14F-4D97-AF65-F5344CB8AC3E}">
        <p14:creationId xmlns:p14="http://schemas.microsoft.com/office/powerpoint/2010/main" val="25499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409B22AB-8AD5-4B89-BC15-293FEC3935F7}"/>
              </a:ext>
            </a:extLst>
          </p:cNvPr>
          <p:cNvSpPr txBox="1">
            <a:spLocks noChangeArrowheads="1"/>
          </p:cNvSpPr>
          <p:nvPr/>
        </p:nvSpPr>
        <p:spPr bwMode="auto">
          <a:xfrm>
            <a:off x="628650" y="365126"/>
            <a:ext cx="7886700" cy="6728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Swiss Cheese Model</a:t>
            </a:r>
          </a:p>
        </p:txBody>
      </p:sp>
      <p:sp>
        <p:nvSpPr>
          <p:cNvPr id="5" name="Text Box 3">
            <a:extLst>
              <a:ext uri="{FF2B5EF4-FFF2-40B4-BE49-F238E27FC236}">
                <a16:creationId xmlns:a16="http://schemas.microsoft.com/office/drawing/2014/main" id="{26565103-55D8-4F6E-A449-C7813165CD2A}"/>
              </a:ext>
            </a:extLst>
          </p:cNvPr>
          <p:cNvSpPr txBox="1">
            <a:spLocks noChangeArrowheads="1"/>
          </p:cNvSpPr>
          <p:nvPr/>
        </p:nvSpPr>
        <p:spPr bwMode="auto">
          <a:xfrm>
            <a:off x="817563" y="5583238"/>
            <a:ext cx="767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GB" altLang="en-US">
              <a:cs typeface="Arial" panose="020B0604020202020204" pitchFamily="34" charset="0"/>
            </a:endParaRPr>
          </a:p>
        </p:txBody>
      </p:sp>
      <p:grpSp>
        <p:nvGrpSpPr>
          <p:cNvPr id="6" name="Group 6">
            <a:extLst>
              <a:ext uri="{FF2B5EF4-FFF2-40B4-BE49-F238E27FC236}">
                <a16:creationId xmlns:a16="http://schemas.microsoft.com/office/drawing/2014/main" id="{5481D85E-D256-421D-A182-1E8CA71A6171}"/>
              </a:ext>
            </a:extLst>
          </p:cNvPr>
          <p:cNvGrpSpPr>
            <a:grpSpLocks/>
          </p:cNvGrpSpPr>
          <p:nvPr/>
        </p:nvGrpSpPr>
        <p:grpSpPr bwMode="auto">
          <a:xfrm>
            <a:off x="628650" y="1096554"/>
            <a:ext cx="9895263" cy="4323343"/>
            <a:chOff x="0" y="731"/>
            <a:chExt cx="5760" cy="3398"/>
          </a:xfrm>
        </p:grpSpPr>
        <p:pic>
          <p:nvPicPr>
            <p:cNvPr id="7" name="Picture 2" descr="sun-illustration1">
              <a:extLst>
                <a:ext uri="{FF2B5EF4-FFF2-40B4-BE49-F238E27FC236}">
                  <a16:creationId xmlns:a16="http://schemas.microsoft.com/office/drawing/2014/main" id="{964E3388-B6AA-4696-A9B6-DF0E179C7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 y="1415"/>
              <a:ext cx="888"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ire_meaney2">
              <a:extLst>
                <a:ext uri="{FF2B5EF4-FFF2-40B4-BE49-F238E27FC236}">
                  <a16:creationId xmlns:a16="http://schemas.microsoft.com/office/drawing/2014/main" id="{6D688CB1-ACAF-40B0-90D8-C85B064D0F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04"/>
              <a:ext cx="80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3A3AA1A3-5FD2-41BA-8801-7EF8DAFE0A34}"/>
                </a:ext>
              </a:extLst>
            </p:cNvPr>
            <p:cNvSpPr txBox="1">
              <a:spLocks noChangeArrowheads="1"/>
            </p:cNvSpPr>
            <p:nvPr/>
          </p:nvSpPr>
          <p:spPr bwMode="auto">
            <a:xfrm>
              <a:off x="59" y="2663"/>
              <a:ext cx="691"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solidFill>
                    <a:srgbClr val="000066"/>
                  </a:solidFill>
                  <a:latin typeface="Arial" panose="020B0604020202020204" pitchFamily="34" charset="0"/>
                  <a:cs typeface="Arial" panose="020B0604020202020204" pitchFamily="34" charset="0"/>
                </a:rPr>
                <a:t>Hazards</a:t>
              </a:r>
            </a:p>
          </p:txBody>
        </p:sp>
        <p:sp>
          <p:nvSpPr>
            <p:cNvPr id="10" name="Text Box 6">
              <a:extLst>
                <a:ext uri="{FF2B5EF4-FFF2-40B4-BE49-F238E27FC236}">
                  <a16:creationId xmlns:a16="http://schemas.microsoft.com/office/drawing/2014/main" id="{89AE5671-9662-4938-8061-8E62EFB53B37}"/>
                </a:ext>
              </a:extLst>
            </p:cNvPr>
            <p:cNvSpPr txBox="1">
              <a:spLocks noChangeArrowheads="1"/>
            </p:cNvSpPr>
            <p:nvPr/>
          </p:nvSpPr>
          <p:spPr bwMode="auto">
            <a:xfrm>
              <a:off x="4994" y="2364"/>
              <a:ext cx="65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latin typeface="Arial" panose="020B0604020202020204" pitchFamily="34" charset="0"/>
                  <a:cs typeface="Arial" panose="020B0604020202020204" pitchFamily="34" charset="0"/>
                </a:rPr>
                <a:t>Incident</a:t>
              </a:r>
            </a:p>
          </p:txBody>
        </p:sp>
        <p:sp>
          <p:nvSpPr>
            <p:cNvPr id="11" name="AutoShape 7">
              <a:extLst>
                <a:ext uri="{FF2B5EF4-FFF2-40B4-BE49-F238E27FC236}">
                  <a16:creationId xmlns:a16="http://schemas.microsoft.com/office/drawing/2014/main" id="{EB0CC10F-47F5-41B0-B789-162224937A92}"/>
                </a:ext>
              </a:extLst>
            </p:cNvPr>
            <p:cNvSpPr>
              <a:spLocks noChangeArrowheads="1"/>
            </p:cNvSpPr>
            <p:nvPr/>
          </p:nvSpPr>
          <p:spPr bwMode="auto">
            <a:xfrm rot="16200000" flipH="1">
              <a:off x="33" y="1673"/>
              <a:ext cx="2767" cy="884"/>
            </a:xfrm>
            <a:prstGeom prst="parallelogram">
              <a:avLst>
                <a:gd name="adj" fmla="val 62442"/>
              </a:avLst>
            </a:prstGeom>
            <a:solidFill>
              <a:srgbClr val="FFFF00"/>
            </a:solidFill>
            <a:ln w="25400">
              <a:solidFill>
                <a:schemeClr val="tx1"/>
              </a:solidFill>
              <a:miter lim="800000"/>
              <a:headEnd/>
              <a:tailEnd/>
            </a:ln>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2" name="AutoShape 8">
              <a:extLst>
                <a:ext uri="{FF2B5EF4-FFF2-40B4-BE49-F238E27FC236}">
                  <a16:creationId xmlns:a16="http://schemas.microsoft.com/office/drawing/2014/main" id="{F14432F0-68BB-4861-8728-211DBBD3EADB}"/>
                </a:ext>
              </a:extLst>
            </p:cNvPr>
            <p:cNvSpPr>
              <a:spLocks noChangeArrowheads="1"/>
            </p:cNvSpPr>
            <p:nvPr/>
          </p:nvSpPr>
          <p:spPr bwMode="auto">
            <a:xfrm rot="16200000" flipH="1">
              <a:off x="993" y="1673"/>
              <a:ext cx="2767" cy="884"/>
            </a:xfrm>
            <a:prstGeom prst="parallelogram">
              <a:avLst>
                <a:gd name="adj" fmla="val 62442"/>
              </a:avLst>
            </a:prstGeom>
            <a:solidFill>
              <a:srgbClr val="FFFF00"/>
            </a:solidFill>
            <a:ln w="25400">
              <a:solidFill>
                <a:schemeClr val="tx1"/>
              </a:solidFill>
              <a:miter lim="800000"/>
              <a:headEnd/>
              <a:tailEnd/>
            </a:ln>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3" name="AutoShape 9">
              <a:extLst>
                <a:ext uri="{FF2B5EF4-FFF2-40B4-BE49-F238E27FC236}">
                  <a16:creationId xmlns:a16="http://schemas.microsoft.com/office/drawing/2014/main" id="{AB059B0B-E51E-4072-B66D-A3F8664E5623}"/>
                </a:ext>
              </a:extLst>
            </p:cNvPr>
            <p:cNvSpPr>
              <a:spLocks noChangeArrowheads="1"/>
            </p:cNvSpPr>
            <p:nvPr/>
          </p:nvSpPr>
          <p:spPr bwMode="auto">
            <a:xfrm rot="16200000" flipH="1">
              <a:off x="1953" y="1673"/>
              <a:ext cx="2767" cy="884"/>
            </a:xfrm>
            <a:prstGeom prst="parallelogram">
              <a:avLst>
                <a:gd name="adj" fmla="val 62442"/>
              </a:avLst>
            </a:prstGeom>
            <a:solidFill>
              <a:srgbClr val="FFFF00"/>
            </a:solidFill>
            <a:ln w="25400">
              <a:solidFill>
                <a:schemeClr val="tx1"/>
              </a:solidFill>
              <a:miter lim="800000"/>
              <a:headEnd/>
              <a:tailEnd/>
            </a:ln>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4" name="AutoShape 10">
              <a:extLst>
                <a:ext uri="{FF2B5EF4-FFF2-40B4-BE49-F238E27FC236}">
                  <a16:creationId xmlns:a16="http://schemas.microsoft.com/office/drawing/2014/main" id="{D3252E8F-2EA8-49DB-9161-E95F5C01A691}"/>
                </a:ext>
              </a:extLst>
            </p:cNvPr>
            <p:cNvSpPr>
              <a:spLocks noChangeArrowheads="1"/>
            </p:cNvSpPr>
            <p:nvPr/>
          </p:nvSpPr>
          <p:spPr bwMode="auto">
            <a:xfrm rot="16200000" flipH="1">
              <a:off x="2913" y="1673"/>
              <a:ext cx="2767" cy="884"/>
            </a:xfrm>
            <a:prstGeom prst="parallelogram">
              <a:avLst>
                <a:gd name="adj" fmla="val 62442"/>
              </a:avLst>
            </a:prstGeom>
            <a:solidFill>
              <a:srgbClr val="FFFF00"/>
            </a:solidFill>
            <a:ln w="25400">
              <a:solidFill>
                <a:schemeClr val="tx1"/>
              </a:solidFill>
              <a:miter lim="800000"/>
              <a:headEnd/>
              <a:tailEnd/>
            </a:ln>
          </p:spPr>
          <p:txBody>
            <a:bodyPr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5" name="Oval 11">
              <a:extLst>
                <a:ext uri="{FF2B5EF4-FFF2-40B4-BE49-F238E27FC236}">
                  <a16:creationId xmlns:a16="http://schemas.microsoft.com/office/drawing/2014/main" id="{2406F50D-84A5-4999-AD08-6EA9A7616A1B}"/>
                </a:ext>
              </a:extLst>
            </p:cNvPr>
            <p:cNvSpPr>
              <a:spLocks noChangeArrowheads="1"/>
            </p:cNvSpPr>
            <p:nvPr/>
          </p:nvSpPr>
          <p:spPr bwMode="auto">
            <a:xfrm>
              <a:off x="1111" y="2455"/>
              <a:ext cx="295" cy="567"/>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6" name="Oval 12">
              <a:extLst>
                <a:ext uri="{FF2B5EF4-FFF2-40B4-BE49-F238E27FC236}">
                  <a16:creationId xmlns:a16="http://schemas.microsoft.com/office/drawing/2014/main" id="{49E2562B-2A57-4D6B-99E8-EF7C2442CC27}"/>
                </a:ext>
              </a:extLst>
            </p:cNvPr>
            <p:cNvSpPr>
              <a:spLocks noChangeArrowheads="1"/>
            </p:cNvSpPr>
            <p:nvPr/>
          </p:nvSpPr>
          <p:spPr bwMode="auto">
            <a:xfrm>
              <a:off x="1519" y="1956"/>
              <a:ext cx="249" cy="408"/>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7" name="Oval 13">
              <a:extLst>
                <a:ext uri="{FF2B5EF4-FFF2-40B4-BE49-F238E27FC236}">
                  <a16:creationId xmlns:a16="http://schemas.microsoft.com/office/drawing/2014/main" id="{CA5D87EC-4324-4E0F-9832-2C8A9F33567A}"/>
                </a:ext>
              </a:extLst>
            </p:cNvPr>
            <p:cNvSpPr>
              <a:spLocks noChangeArrowheads="1"/>
            </p:cNvSpPr>
            <p:nvPr/>
          </p:nvSpPr>
          <p:spPr bwMode="auto">
            <a:xfrm>
              <a:off x="2404" y="1071"/>
              <a:ext cx="340" cy="635"/>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8" name="Oval 14">
              <a:extLst>
                <a:ext uri="{FF2B5EF4-FFF2-40B4-BE49-F238E27FC236}">
                  <a16:creationId xmlns:a16="http://schemas.microsoft.com/office/drawing/2014/main" id="{30B84711-1729-46AF-A78A-4677294647E5}"/>
                </a:ext>
              </a:extLst>
            </p:cNvPr>
            <p:cNvSpPr>
              <a:spLocks noChangeArrowheads="1"/>
            </p:cNvSpPr>
            <p:nvPr/>
          </p:nvSpPr>
          <p:spPr bwMode="auto">
            <a:xfrm>
              <a:off x="2064" y="2432"/>
              <a:ext cx="295" cy="567"/>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19" name="Oval 15">
              <a:extLst>
                <a:ext uri="{FF2B5EF4-FFF2-40B4-BE49-F238E27FC236}">
                  <a16:creationId xmlns:a16="http://schemas.microsoft.com/office/drawing/2014/main" id="{76622C53-2A0D-4163-B0DE-93C8C2EE8F06}"/>
                </a:ext>
              </a:extLst>
            </p:cNvPr>
            <p:cNvSpPr>
              <a:spLocks noChangeArrowheads="1"/>
            </p:cNvSpPr>
            <p:nvPr/>
          </p:nvSpPr>
          <p:spPr bwMode="auto">
            <a:xfrm>
              <a:off x="2494" y="2115"/>
              <a:ext cx="250" cy="385"/>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0" name="Oval 16">
              <a:extLst>
                <a:ext uri="{FF2B5EF4-FFF2-40B4-BE49-F238E27FC236}">
                  <a16:creationId xmlns:a16="http://schemas.microsoft.com/office/drawing/2014/main" id="{A6CE6371-03AE-4F0F-9182-11F503CD898F}"/>
                </a:ext>
              </a:extLst>
            </p:cNvPr>
            <p:cNvSpPr>
              <a:spLocks noChangeArrowheads="1"/>
            </p:cNvSpPr>
            <p:nvPr/>
          </p:nvSpPr>
          <p:spPr bwMode="auto">
            <a:xfrm>
              <a:off x="3379" y="2341"/>
              <a:ext cx="295" cy="567"/>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1" name="Oval 17">
              <a:extLst>
                <a:ext uri="{FF2B5EF4-FFF2-40B4-BE49-F238E27FC236}">
                  <a16:creationId xmlns:a16="http://schemas.microsoft.com/office/drawing/2014/main" id="{77EA7DD5-D135-47EB-830E-93F7A10FED87}"/>
                </a:ext>
              </a:extLst>
            </p:cNvPr>
            <p:cNvSpPr>
              <a:spLocks noChangeArrowheads="1"/>
            </p:cNvSpPr>
            <p:nvPr/>
          </p:nvSpPr>
          <p:spPr bwMode="auto">
            <a:xfrm>
              <a:off x="3016" y="2024"/>
              <a:ext cx="227" cy="295"/>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2" name="Oval 18">
              <a:extLst>
                <a:ext uri="{FF2B5EF4-FFF2-40B4-BE49-F238E27FC236}">
                  <a16:creationId xmlns:a16="http://schemas.microsoft.com/office/drawing/2014/main" id="{C749547B-ABDB-4425-A7F3-684CC62B42FA}"/>
                </a:ext>
              </a:extLst>
            </p:cNvPr>
            <p:cNvSpPr>
              <a:spLocks noChangeArrowheads="1"/>
            </p:cNvSpPr>
            <p:nvPr/>
          </p:nvSpPr>
          <p:spPr bwMode="auto">
            <a:xfrm>
              <a:off x="3991" y="1275"/>
              <a:ext cx="204" cy="363"/>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3" name="Oval 19">
              <a:extLst>
                <a:ext uri="{FF2B5EF4-FFF2-40B4-BE49-F238E27FC236}">
                  <a16:creationId xmlns:a16="http://schemas.microsoft.com/office/drawing/2014/main" id="{9F4D50D0-0E0D-4A5A-8254-DFCA2F5FE65C}"/>
                </a:ext>
              </a:extLst>
            </p:cNvPr>
            <p:cNvSpPr>
              <a:spLocks noChangeArrowheads="1"/>
            </p:cNvSpPr>
            <p:nvPr/>
          </p:nvSpPr>
          <p:spPr bwMode="auto">
            <a:xfrm>
              <a:off x="4014" y="2341"/>
              <a:ext cx="295" cy="567"/>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4" name="Oval 20">
              <a:extLst>
                <a:ext uri="{FF2B5EF4-FFF2-40B4-BE49-F238E27FC236}">
                  <a16:creationId xmlns:a16="http://schemas.microsoft.com/office/drawing/2014/main" id="{FE0C9486-A7C2-43F3-B6ED-FC4ECD34D63C}"/>
                </a:ext>
              </a:extLst>
            </p:cNvPr>
            <p:cNvSpPr>
              <a:spLocks noChangeArrowheads="1"/>
            </p:cNvSpPr>
            <p:nvPr/>
          </p:nvSpPr>
          <p:spPr bwMode="auto">
            <a:xfrm>
              <a:off x="4354" y="1389"/>
              <a:ext cx="340" cy="703"/>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5" name="Oval 21">
              <a:extLst>
                <a:ext uri="{FF2B5EF4-FFF2-40B4-BE49-F238E27FC236}">
                  <a16:creationId xmlns:a16="http://schemas.microsoft.com/office/drawing/2014/main" id="{CAB41985-CF96-4C65-83B2-41468BAF823F}"/>
                </a:ext>
              </a:extLst>
            </p:cNvPr>
            <p:cNvSpPr>
              <a:spLocks noChangeArrowheads="1"/>
            </p:cNvSpPr>
            <p:nvPr/>
          </p:nvSpPr>
          <p:spPr bwMode="auto">
            <a:xfrm>
              <a:off x="3356" y="1616"/>
              <a:ext cx="250" cy="408"/>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6" name="Oval 22">
              <a:extLst>
                <a:ext uri="{FF2B5EF4-FFF2-40B4-BE49-F238E27FC236}">
                  <a16:creationId xmlns:a16="http://schemas.microsoft.com/office/drawing/2014/main" id="{FED10F16-8E62-4DBC-8972-B579368C58B9}"/>
                </a:ext>
              </a:extLst>
            </p:cNvPr>
            <p:cNvSpPr>
              <a:spLocks noChangeArrowheads="1"/>
            </p:cNvSpPr>
            <p:nvPr/>
          </p:nvSpPr>
          <p:spPr bwMode="auto">
            <a:xfrm>
              <a:off x="2041" y="1684"/>
              <a:ext cx="227" cy="386"/>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7" name="Oval 23">
              <a:extLst>
                <a:ext uri="{FF2B5EF4-FFF2-40B4-BE49-F238E27FC236}">
                  <a16:creationId xmlns:a16="http://schemas.microsoft.com/office/drawing/2014/main" id="{3641CC80-FEED-4B6A-A87F-D44297CE8599}"/>
                </a:ext>
              </a:extLst>
            </p:cNvPr>
            <p:cNvSpPr>
              <a:spLocks noChangeArrowheads="1"/>
            </p:cNvSpPr>
            <p:nvPr/>
          </p:nvSpPr>
          <p:spPr bwMode="auto">
            <a:xfrm>
              <a:off x="1088" y="1570"/>
              <a:ext cx="272" cy="477"/>
            </a:xfrm>
            <a:prstGeom prst="ellipse">
              <a:avLst/>
            </a:prstGeom>
            <a:solidFill>
              <a:schemeClr val="bg1"/>
            </a:solidFill>
            <a:ln w="254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cs typeface="Arial" panose="020B0604020202020204" pitchFamily="34" charset="0"/>
              </a:endParaRPr>
            </a:p>
          </p:txBody>
        </p:sp>
        <p:sp>
          <p:nvSpPr>
            <p:cNvPr id="28" name="Text Box 7">
              <a:extLst>
                <a:ext uri="{FF2B5EF4-FFF2-40B4-BE49-F238E27FC236}">
                  <a16:creationId xmlns:a16="http://schemas.microsoft.com/office/drawing/2014/main" id="{FE7326E5-E7AF-441E-9316-A4FF15B501B6}"/>
                </a:ext>
              </a:extLst>
            </p:cNvPr>
            <p:cNvSpPr txBox="1">
              <a:spLocks noChangeArrowheads="1"/>
            </p:cNvSpPr>
            <p:nvPr/>
          </p:nvSpPr>
          <p:spPr bwMode="auto">
            <a:xfrm>
              <a:off x="798" y="3565"/>
              <a:ext cx="110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solidFill>
                    <a:srgbClr val="000066"/>
                  </a:solidFill>
                  <a:latin typeface="Arial" panose="020B0604020202020204" pitchFamily="34" charset="0"/>
                  <a:cs typeface="Arial" panose="020B0604020202020204" pitchFamily="34" charset="0"/>
                </a:rPr>
                <a:t>Organisational</a:t>
              </a:r>
            </a:p>
            <a:p>
              <a:pPr algn="ctr"/>
              <a:r>
                <a:rPr lang="en-GB" altLang="en-US">
                  <a:solidFill>
                    <a:srgbClr val="000066"/>
                  </a:solidFill>
                  <a:latin typeface="Arial" panose="020B0604020202020204" pitchFamily="34" charset="0"/>
                  <a:cs typeface="Arial" panose="020B0604020202020204" pitchFamily="34" charset="0"/>
                </a:rPr>
                <a:t>barriers</a:t>
              </a:r>
              <a:endParaRPr lang="en-GB" altLang="en-US">
                <a:solidFill>
                  <a:srgbClr val="660033"/>
                </a:solidFill>
                <a:latin typeface="Arial" panose="020B0604020202020204" pitchFamily="34" charset="0"/>
                <a:cs typeface="Arial" panose="020B0604020202020204" pitchFamily="34" charset="0"/>
              </a:endParaRPr>
            </a:p>
          </p:txBody>
        </p:sp>
        <p:sp>
          <p:nvSpPr>
            <p:cNvPr id="29" name="Text Box 8">
              <a:extLst>
                <a:ext uri="{FF2B5EF4-FFF2-40B4-BE49-F238E27FC236}">
                  <a16:creationId xmlns:a16="http://schemas.microsoft.com/office/drawing/2014/main" id="{268A55F1-E5C3-4E1E-87A3-3379C5CA1CBB}"/>
                </a:ext>
              </a:extLst>
            </p:cNvPr>
            <p:cNvSpPr txBox="1">
              <a:spLocks noChangeArrowheads="1"/>
            </p:cNvSpPr>
            <p:nvPr/>
          </p:nvSpPr>
          <p:spPr bwMode="auto">
            <a:xfrm>
              <a:off x="1884" y="3565"/>
              <a:ext cx="96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solidFill>
                    <a:srgbClr val="000066"/>
                  </a:solidFill>
                  <a:latin typeface="Arial" panose="020B0604020202020204" pitchFamily="34" charset="0"/>
                  <a:cs typeface="Arial" panose="020B0604020202020204" pitchFamily="34" charset="0"/>
                </a:rPr>
                <a:t>Leadership /</a:t>
              </a:r>
            </a:p>
            <a:p>
              <a:pPr algn="ctr"/>
              <a:r>
                <a:rPr lang="en-GB" altLang="en-US">
                  <a:solidFill>
                    <a:srgbClr val="000066"/>
                  </a:solidFill>
                  <a:latin typeface="Arial" panose="020B0604020202020204" pitchFamily="34" charset="0"/>
                  <a:cs typeface="Arial" panose="020B0604020202020204" pitchFamily="34" charset="0"/>
                </a:rPr>
                <a:t>Supervision</a:t>
              </a:r>
              <a:endParaRPr lang="en-GB" altLang="en-US">
                <a:solidFill>
                  <a:srgbClr val="660033"/>
                </a:solidFill>
                <a:latin typeface="Arial" panose="020B0604020202020204" pitchFamily="34" charset="0"/>
                <a:cs typeface="Arial" panose="020B0604020202020204" pitchFamily="34" charset="0"/>
              </a:endParaRPr>
            </a:p>
          </p:txBody>
        </p:sp>
        <p:sp>
          <p:nvSpPr>
            <p:cNvPr id="30" name="Text Box 9">
              <a:extLst>
                <a:ext uri="{FF2B5EF4-FFF2-40B4-BE49-F238E27FC236}">
                  <a16:creationId xmlns:a16="http://schemas.microsoft.com/office/drawing/2014/main" id="{4FBF92DC-5F1F-4242-81D4-D429DDE14CB9}"/>
                </a:ext>
              </a:extLst>
            </p:cNvPr>
            <p:cNvSpPr txBox="1">
              <a:spLocks noChangeArrowheads="1"/>
            </p:cNvSpPr>
            <p:nvPr/>
          </p:nvSpPr>
          <p:spPr bwMode="auto">
            <a:xfrm>
              <a:off x="2951" y="3565"/>
              <a:ext cx="85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solidFill>
                    <a:srgbClr val="000066"/>
                  </a:solidFill>
                  <a:latin typeface="Arial" panose="020B0604020202020204" pitchFamily="34" charset="0"/>
                  <a:cs typeface="Arial" panose="020B0604020202020204" pitchFamily="34" charset="0"/>
                </a:rPr>
                <a:t>Tools and</a:t>
              </a:r>
            </a:p>
            <a:p>
              <a:pPr algn="ctr"/>
              <a:r>
                <a:rPr lang="en-GB" altLang="en-US">
                  <a:solidFill>
                    <a:srgbClr val="000066"/>
                  </a:solidFill>
                  <a:latin typeface="Arial" panose="020B0604020202020204" pitchFamily="34" charset="0"/>
                  <a:cs typeface="Arial" panose="020B0604020202020204" pitchFamily="34" charset="0"/>
                </a:rPr>
                <a:t>Equipment</a:t>
              </a:r>
              <a:endParaRPr lang="en-GB" altLang="en-US">
                <a:solidFill>
                  <a:srgbClr val="660033"/>
                </a:solidFill>
                <a:latin typeface="Arial" panose="020B0604020202020204" pitchFamily="34" charset="0"/>
                <a:cs typeface="Arial" panose="020B0604020202020204" pitchFamily="34" charset="0"/>
              </a:endParaRPr>
            </a:p>
          </p:txBody>
        </p:sp>
        <p:sp>
          <p:nvSpPr>
            <p:cNvPr id="31" name="Text Box 10">
              <a:extLst>
                <a:ext uri="{FF2B5EF4-FFF2-40B4-BE49-F238E27FC236}">
                  <a16:creationId xmlns:a16="http://schemas.microsoft.com/office/drawing/2014/main" id="{65C01F44-8DCE-4D18-A618-FF180E046089}"/>
                </a:ext>
              </a:extLst>
            </p:cNvPr>
            <p:cNvSpPr txBox="1">
              <a:spLocks noChangeArrowheads="1"/>
            </p:cNvSpPr>
            <p:nvPr/>
          </p:nvSpPr>
          <p:spPr bwMode="auto">
            <a:xfrm>
              <a:off x="3990" y="3565"/>
              <a:ext cx="793"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solidFill>
                    <a:srgbClr val="000066"/>
                  </a:solidFill>
                  <a:latin typeface="Arial" panose="020B0604020202020204" pitchFamily="34" charset="0"/>
                  <a:cs typeface="Arial" panose="020B0604020202020204" pitchFamily="34" charset="0"/>
                </a:rPr>
                <a:t>Safe</a:t>
              </a:r>
            </a:p>
            <a:p>
              <a:pPr algn="ctr"/>
              <a:r>
                <a:rPr lang="en-GB" altLang="en-US">
                  <a:solidFill>
                    <a:srgbClr val="000066"/>
                  </a:solidFill>
                  <a:latin typeface="Arial" panose="020B0604020202020204" pitchFamily="34" charset="0"/>
                  <a:cs typeface="Arial" panose="020B0604020202020204" pitchFamily="34" charset="0"/>
                </a:rPr>
                <a:t>behaviour</a:t>
              </a:r>
              <a:endParaRPr lang="en-GB" altLang="en-US">
                <a:solidFill>
                  <a:srgbClr val="660033"/>
                </a:solidFill>
                <a:latin typeface="Arial" panose="020B0604020202020204" pitchFamily="34" charset="0"/>
                <a:cs typeface="Arial" panose="020B0604020202020204" pitchFamily="34" charset="0"/>
              </a:endParaRPr>
            </a:p>
          </p:txBody>
        </p:sp>
        <p:sp>
          <p:nvSpPr>
            <p:cNvPr id="32" name="Line 7">
              <a:extLst>
                <a:ext uri="{FF2B5EF4-FFF2-40B4-BE49-F238E27FC236}">
                  <a16:creationId xmlns:a16="http://schemas.microsoft.com/office/drawing/2014/main" id="{95CC6669-CEF9-4108-A79E-F6A7EF625EC9}"/>
                </a:ext>
              </a:extLst>
            </p:cNvPr>
            <p:cNvSpPr>
              <a:spLocks noChangeShapeType="1"/>
            </p:cNvSpPr>
            <p:nvPr/>
          </p:nvSpPr>
          <p:spPr bwMode="auto">
            <a:xfrm flipV="1">
              <a:off x="4354" y="1865"/>
              <a:ext cx="77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33" name="Line 7">
              <a:extLst>
                <a:ext uri="{FF2B5EF4-FFF2-40B4-BE49-F238E27FC236}">
                  <a16:creationId xmlns:a16="http://schemas.microsoft.com/office/drawing/2014/main" id="{4D44C9D6-C01C-44DF-913E-3F290FA6C91B}"/>
                </a:ext>
              </a:extLst>
            </p:cNvPr>
            <p:cNvSpPr>
              <a:spLocks noChangeShapeType="1"/>
            </p:cNvSpPr>
            <p:nvPr/>
          </p:nvSpPr>
          <p:spPr bwMode="auto">
            <a:xfrm flipV="1">
              <a:off x="3356" y="1865"/>
              <a:ext cx="499"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34" name="Line 7">
              <a:extLst>
                <a:ext uri="{FF2B5EF4-FFF2-40B4-BE49-F238E27FC236}">
                  <a16:creationId xmlns:a16="http://schemas.microsoft.com/office/drawing/2014/main" id="{6394AC89-633D-42B0-A621-73FCD5055755}"/>
                </a:ext>
              </a:extLst>
            </p:cNvPr>
            <p:cNvSpPr>
              <a:spLocks noChangeShapeType="1"/>
            </p:cNvSpPr>
            <p:nvPr/>
          </p:nvSpPr>
          <p:spPr bwMode="auto">
            <a:xfrm flipV="1">
              <a:off x="2041" y="1865"/>
              <a:ext cx="862"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35" name="Line 7">
              <a:extLst>
                <a:ext uri="{FF2B5EF4-FFF2-40B4-BE49-F238E27FC236}">
                  <a16:creationId xmlns:a16="http://schemas.microsoft.com/office/drawing/2014/main" id="{8B96B6CB-14B7-4D30-956C-DD02175B96E9}"/>
                </a:ext>
              </a:extLst>
            </p:cNvPr>
            <p:cNvSpPr>
              <a:spLocks noChangeShapeType="1"/>
            </p:cNvSpPr>
            <p:nvPr/>
          </p:nvSpPr>
          <p:spPr bwMode="auto">
            <a:xfrm flipV="1">
              <a:off x="1088" y="1865"/>
              <a:ext cx="839"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36" name="Line 7">
              <a:extLst>
                <a:ext uri="{FF2B5EF4-FFF2-40B4-BE49-F238E27FC236}">
                  <a16:creationId xmlns:a16="http://schemas.microsoft.com/office/drawing/2014/main" id="{E6A4B386-62B3-4836-AA3A-D95BD1734ECD}"/>
                </a:ext>
              </a:extLst>
            </p:cNvPr>
            <p:cNvSpPr>
              <a:spLocks noChangeShapeType="1"/>
            </p:cNvSpPr>
            <p:nvPr/>
          </p:nvSpPr>
          <p:spPr bwMode="auto">
            <a:xfrm flipV="1">
              <a:off x="521" y="1865"/>
              <a:ext cx="454"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Tree>
    <p:extLst>
      <p:ext uri="{BB962C8B-B14F-4D97-AF65-F5344CB8AC3E}">
        <p14:creationId xmlns:p14="http://schemas.microsoft.com/office/powerpoint/2010/main" val="149543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56B84B85-736E-46E6-85F1-A97BEDD3C75B}"/>
              </a:ext>
            </a:extLst>
          </p:cNvPr>
          <p:cNvSpPr txBox="1">
            <a:spLocks noChangeArrowheads="1"/>
          </p:cNvSpPr>
          <p:nvPr/>
        </p:nvSpPr>
        <p:spPr bwMode="auto">
          <a:xfrm>
            <a:off x="729916" y="590626"/>
            <a:ext cx="7886700" cy="789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Incident Components</a:t>
            </a:r>
          </a:p>
        </p:txBody>
      </p:sp>
      <p:sp>
        <p:nvSpPr>
          <p:cNvPr id="5" name="Text Box 4">
            <a:extLst>
              <a:ext uri="{FF2B5EF4-FFF2-40B4-BE49-F238E27FC236}">
                <a16:creationId xmlns:a16="http://schemas.microsoft.com/office/drawing/2014/main" id="{14A0FBD9-6981-4516-948A-238DA4F7E077}"/>
              </a:ext>
            </a:extLst>
          </p:cNvPr>
          <p:cNvSpPr txBox="1">
            <a:spLocks noChangeArrowheads="1"/>
          </p:cNvSpPr>
          <p:nvPr/>
        </p:nvSpPr>
        <p:spPr bwMode="auto">
          <a:xfrm>
            <a:off x="729915" y="1624639"/>
            <a:ext cx="8967537"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dirty="0">
                <a:latin typeface="+mn-lt"/>
                <a:cs typeface="Arial" panose="020B0604020202020204" pitchFamily="34" charset="0"/>
              </a:rPr>
              <a:t>Pre Incident components can be grouped into 2 areas:</a:t>
            </a:r>
            <a:br>
              <a:rPr lang="en-GB" altLang="en-US" sz="2400" b="1" dirty="0">
                <a:latin typeface="+mn-lt"/>
                <a:cs typeface="Arial" panose="020B0604020202020204" pitchFamily="34" charset="0"/>
              </a:rPr>
            </a:br>
            <a:endParaRPr lang="en-GB" altLang="en-US" sz="2400" b="1" dirty="0">
              <a:latin typeface="+mn-lt"/>
              <a:cs typeface="Arial" panose="020B0604020202020204" pitchFamily="34" charset="0"/>
            </a:endParaRPr>
          </a:p>
          <a:p>
            <a:pPr lvl="2">
              <a:spcBef>
                <a:spcPct val="50000"/>
              </a:spcBef>
              <a:buClr>
                <a:schemeClr val="accent1"/>
              </a:buClr>
              <a:buFontTx/>
              <a:buChar char="•"/>
            </a:pPr>
            <a:r>
              <a:rPr lang="en-GB" altLang="en-US" sz="2400" b="1" dirty="0">
                <a:latin typeface="+mn-lt"/>
                <a:cs typeface="Arial" panose="020B0604020202020204" pitchFamily="34" charset="0"/>
              </a:rPr>
              <a:t>Immediate causes (the symptoms)</a:t>
            </a:r>
            <a:br>
              <a:rPr lang="en-GB" altLang="en-US" sz="2400" b="1" dirty="0">
                <a:latin typeface="+mn-lt"/>
                <a:cs typeface="Arial" panose="020B0604020202020204" pitchFamily="34" charset="0"/>
              </a:rPr>
            </a:br>
            <a:br>
              <a:rPr lang="en-GB" altLang="en-US" sz="2400" b="1" dirty="0">
                <a:latin typeface="+mn-lt"/>
                <a:cs typeface="Arial" panose="020B0604020202020204" pitchFamily="34" charset="0"/>
              </a:rPr>
            </a:br>
            <a:r>
              <a:rPr lang="en-GB" altLang="en-US" sz="2400" b="1" dirty="0">
                <a:latin typeface="+mn-lt"/>
                <a:cs typeface="Arial" panose="020B0604020202020204" pitchFamily="34" charset="0"/>
              </a:rPr>
              <a:t>and</a:t>
            </a:r>
          </a:p>
          <a:p>
            <a:pPr lvl="2">
              <a:spcBef>
                <a:spcPct val="50000"/>
              </a:spcBef>
              <a:buClr>
                <a:schemeClr val="accent1"/>
              </a:buClr>
              <a:buFontTx/>
              <a:buChar char="•"/>
            </a:pPr>
            <a:r>
              <a:rPr lang="en-GB" altLang="en-US" sz="2400" b="1" dirty="0">
                <a:latin typeface="+mn-lt"/>
                <a:cs typeface="Arial" panose="020B0604020202020204" pitchFamily="34" charset="0"/>
              </a:rPr>
              <a:t>Root causes (the underlying factors)</a:t>
            </a:r>
          </a:p>
        </p:txBody>
      </p:sp>
      <p:sp>
        <p:nvSpPr>
          <p:cNvPr id="6" name="Rectangle 9">
            <a:extLst>
              <a:ext uri="{FF2B5EF4-FFF2-40B4-BE49-F238E27FC236}">
                <a16:creationId xmlns:a16="http://schemas.microsoft.com/office/drawing/2014/main" id="{0FD2E209-8D0B-48B7-B82D-3C20EB212DC3}"/>
              </a:ext>
            </a:extLst>
          </p:cNvPr>
          <p:cNvSpPr>
            <a:spLocks noChangeArrowheads="1"/>
          </p:cNvSpPr>
          <p:nvPr/>
        </p:nvSpPr>
        <p:spPr bwMode="auto">
          <a:xfrm>
            <a:off x="1829926" y="4443670"/>
            <a:ext cx="6767513" cy="10112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000" dirty="0">
                <a:solidFill>
                  <a:schemeClr val="bg1"/>
                </a:solidFill>
              </a:rPr>
              <a:t>It is vital that our Incident Investigation process </a:t>
            </a:r>
          </a:p>
          <a:p>
            <a:pPr algn="ctr"/>
            <a:r>
              <a:rPr lang="en-GB" altLang="en-US" sz="2000" dirty="0">
                <a:solidFill>
                  <a:schemeClr val="bg1"/>
                </a:solidFill>
              </a:rPr>
              <a:t>identifies both immediate and root causes</a:t>
            </a:r>
          </a:p>
        </p:txBody>
      </p:sp>
    </p:spTree>
    <p:extLst>
      <p:ext uri="{BB962C8B-B14F-4D97-AF65-F5344CB8AC3E}">
        <p14:creationId xmlns:p14="http://schemas.microsoft.com/office/powerpoint/2010/main" val="12161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155F8DC7-ACAE-472C-A111-1F702ACE3B03}"/>
              </a:ext>
            </a:extLst>
          </p:cNvPr>
          <p:cNvSpPr txBox="1">
            <a:spLocks noChangeArrowheads="1"/>
          </p:cNvSpPr>
          <p:nvPr/>
        </p:nvSpPr>
        <p:spPr bwMode="auto">
          <a:xfrm>
            <a:off x="748966" y="557631"/>
            <a:ext cx="9878930" cy="131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Incident Components – Immediate Causes</a:t>
            </a:r>
          </a:p>
        </p:txBody>
      </p:sp>
      <p:sp>
        <p:nvSpPr>
          <p:cNvPr id="6" name="Text Box 8">
            <a:extLst>
              <a:ext uri="{FF2B5EF4-FFF2-40B4-BE49-F238E27FC236}">
                <a16:creationId xmlns:a16="http://schemas.microsoft.com/office/drawing/2014/main" id="{CAD54C7F-4808-46C5-B0B5-FE132C500A69}"/>
              </a:ext>
            </a:extLst>
          </p:cNvPr>
          <p:cNvSpPr txBox="1">
            <a:spLocks noChangeArrowheads="1"/>
          </p:cNvSpPr>
          <p:nvPr/>
        </p:nvSpPr>
        <p:spPr bwMode="auto">
          <a:xfrm>
            <a:off x="748966" y="1950585"/>
            <a:ext cx="10681034" cy="362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spcBef>
                <a:spcPct val="50000"/>
              </a:spcBef>
              <a:buClr>
                <a:schemeClr val="accent1"/>
              </a:buClr>
            </a:pPr>
            <a:r>
              <a:rPr lang="en-GB" altLang="en-US" sz="2400" dirty="0">
                <a:latin typeface="+mn-lt"/>
                <a:cs typeface="Arial" panose="020B0604020202020204" pitchFamily="34" charset="0"/>
              </a:rPr>
              <a:t>Unsafe acts</a:t>
            </a:r>
          </a:p>
          <a:p>
            <a:pPr marL="0" indent="0">
              <a:spcBef>
                <a:spcPct val="50000"/>
              </a:spcBef>
              <a:buClr>
                <a:schemeClr val="accent1"/>
              </a:buClr>
            </a:pPr>
            <a:r>
              <a:rPr lang="en-GB" altLang="en-US" sz="2400" dirty="0">
                <a:latin typeface="+mn-lt"/>
                <a:cs typeface="Arial" panose="020B0604020202020204" pitchFamily="34" charset="0"/>
              </a:rPr>
              <a:t>These are actions by people who wilfully or inadvertently disregard correct procedures or practices and thus in turn reduce the degree of safety:</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Using equipment without authority</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Using equipment incorrectly</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Rendering safety devices inoperative by removing/disconnecting</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Using unsafe / damaged faulty equipment</a:t>
            </a:r>
          </a:p>
        </p:txBody>
      </p:sp>
    </p:spTree>
    <p:extLst>
      <p:ext uri="{BB962C8B-B14F-4D97-AF65-F5344CB8AC3E}">
        <p14:creationId xmlns:p14="http://schemas.microsoft.com/office/powerpoint/2010/main" val="160765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155F8DC7-ACAE-472C-A111-1F702ACE3B03}"/>
              </a:ext>
            </a:extLst>
          </p:cNvPr>
          <p:cNvSpPr txBox="1">
            <a:spLocks noChangeArrowheads="1"/>
          </p:cNvSpPr>
          <p:nvPr/>
        </p:nvSpPr>
        <p:spPr bwMode="auto">
          <a:xfrm>
            <a:off x="748966" y="557631"/>
            <a:ext cx="9878930" cy="131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Incident Components – Immediate Causes</a:t>
            </a:r>
          </a:p>
        </p:txBody>
      </p:sp>
      <p:sp>
        <p:nvSpPr>
          <p:cNvPr id="6" name="Text Box 8">
            <a:extLst>
              <a:ext uri="{FF2B5EF4-FFF2-40B4-BE49-F238E27FC236}">
                <a16:creationId xmlns:a16="http://schemas.microsoft.com/office/drawing/2014/main" id="{CAD54C7F-4808-46C5-B0B5-FE132C500A69}"/>
              </a:ext>
            </a:extLst>
          </p:cNvPr>
          <p:cNvSpPr txBox="1">
            <a:spLocks noChangeArrowheads="1"/>
          </p:cNvSpPr>
          <p:nvPr/>
        </p:nvSpPr>
        <p:spPr bwMode="auto">
          <a:xfrm>
            <a:off x="748966" y="1950584"/>
            <a:ext cx="10681034" cy="352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Failing to use P.P.E.</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Horseplay</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Unsafe loading or stacking</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Taking an unsafe posture or position</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Hazardous movements such as running, stepping or climbing over</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Drinking alcohol or taking drugs</a:t>
            </a:r>
          </a:p>
        </p:txBody>
      </p:sp>
    </p:spTree>
    <p:extLst>
      <p:ext uri="{BB962C8B-B14F-4D97-AF65-F5344CB8AC3E}">
        <p14:creationId xmlns:p14="http://schemas.microsoft.com/office/powerpoint/2010/main" val="197254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155F8DC7-ACAE-472C-A111-1F702ACE3B03}"/>
              </a:ext>
            </a:extLst>
          </p:cNvPr>
          <p:cNvSpPr txBox="1">
            <a:spLocks noChangeArrowheads="1"/>
          </p:cNvSpPr>
          <p:nvPr/>
        </p:nvSpPr>
        <p:spPr bwMode="auto">
          <a:xfrm>
            <a:off x="798237" y="574343"/>
            <a:ext cx="10743161" cy="1383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Incident Components – Immediate Causes</a:t>
            </a:r>
          </a:p>
        </p:txBody>
      </p:sp>
      <p:sp>
        <p:nvSpPr>
          <p:cNvPr id="7" name="Text Box 9">
            <a:extLst>
              <a:ext uri="{FF2B5EF4-FFF2-40B4-BE49-F238E27FC236}">
                <a16:creationId xmlns:a16="http://schemas.microsoft.com/office/drawing/2014/main" id="{5EDEA409-578E-4A52-B8A7-CFA25B0A0E52}"/>
              </a:ext>
            </a:extLst>
          </p:cNvPr>
          <p:cNvSpPr txBox="1">
            <a:spLocks noChangeArrowheads="1"/>
          </p:cNvSpPr>
          <p:nvPr/>
        </p:nvSpPr>
        <p:spPr bwMode="auto">
          <a:xfrm>
            <a:off x="798237" y="2047452"/>
            <a:ext cx="9974037" cy="346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indent="-360363">
              <a:spcBef>
                <a:spcPct val="50000"/>
              </a:spcBef>
              <a:buClr>
                <a:schemeClr val="accent1"/>
              </a:buClr>
            </a:pPr>
            <a:r>
              <a:rPr lang="en-GB" altLang="en-US" sz="2400" dirty="0">
                <a:latin typeface="+mn-lt"/>
                <a:cs typeface="Arial" panose="020B0604020202020204" pitchFamily="34" charset="0"/>
              </a:rPr>
              <a:t>Unsafe conditions</a:t>
            </a:r>
          </a:p>
          <a:p>
            <a:pPr marL="360363" indent="-360363">
              <a:spcBef>
                <a:spcPct val="50000"/>
              </a:spcBef>
              <a:buClr>
                <a:schemeClr val="accent1"/>
              </a:buClr>
            </a:pPr>
            <a:r>
              <a:rPr lang="en-GB" altLang="en-US" sz="2400" dirty="0">
                <a:latin typeface="+mn-lt"/>
                <a:cs typeface="Arial" panose="020B0604020202020204" pitchFamily="34" charset="0"/>
              </a:rPr>
              <a:t>These are environmental or physical conditions which, if left uncorrected may become the cause of an Incident:</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Inadequate guarding of machinery</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Faulty design, construction or maintenance, such as inadequate ventilation, lighting or poor means of access</a:t>
            </a:r>
          </a:p>
        </p:txBody>
      </p:sp>
    </p:spTree>
    <p:extLst>
      <p:ext uri="{BB962C8B-B14F-4D97-AF65-F5344CB8AC3E}">
        <p14:creationId xmlns:p14="http://schemas.microsoft.com/office/powerpoint/2010/main" val="89906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155F8DC7-ACAE-472C-A111-1F702ACE3B03}"/>
              </a:ext>
            </a:extLst>
          </p:cNvPr>
          <p:cNvSpPr txBox="1">
            <a:spLocks noChangeArrowheads="1"/>
          </p:cNvSpPr>
          <p:nvPr/>
        </p:nvSpPr>
        <p:spPr bwMode="auto">
          <a:xfrm>
            <a:off x="798237" y="574343"/>
            <a:ext cx="10743161" cy="1383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Incident Components – Immediate Causes</a:t>
            </a:r>
          </a:p>
        </p:txBody>
      </p:sp>
      <p:sp>
        <p:nvSpPr>
          <p:cNvPr id="7" name="Text Box 9">
            <a:extLst>
              <a:ext uri="{FF2B5EF4-FFF2-40B4-BE49-F238E27FC236}">
                <a16:creationId xmlns:a16="http://schemas.microsoft.com/office/drawing/2014/main" id="{5EDEA409-578E-4A52-B8A7-CFA25B0A0E52}"/>
              </a:ext>
            </a:extLst>
          </p:cNvPr>
          <p:cNvSpPr txBox="1">
            <a:spLocks noChangeArrowheads="1"/>
          </p:cNvSpPr>
          <p:nvPr/>
        </p:nvSpPr>
        <p:spPr bwMode="auto">
          <a:xfrm>
            <a:off x="798237" y="2047452"/>
            <a:ext cx="10743161" cy="352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indent="-360363">
              <a:spcBef>
                <a:spcPct val="50000"/>
              </a:spcBef>
              <a:buClr>
                <a:schemeClr val="accent1"/>
              </a:buClr>
            </a:pPr>
            <a:r>
              <a:rPr lang="en-GB" altLang="en-US" sz="2400" dirty="0">
                <a:latin typeface="+mn-lt"/>
                <a:cs typeface="Arial" panose="020B0604020202020204" pitchFamily="34" charset="0"/>
              </a:rPr>
              <a:t>Unsafe conditions</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Defects in equipment tools or machinery such as frayed lifting ropes, chipped hammer head, incorrectly adjusted breaks</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Lack of knowledge, skill or training</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Poor housekeeping</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Unsafe system of work</a:t>
            </a:r>
          </a:p>
          <a:p>
            <a:pPr marL="360363" lvl="1" indent="-360363">
              <a:spcBef>
                <a:spcPct val="50000"/>
              </a:spcBef>
              <a:buClr>
                <a:schemeClr val="accent1"/>
              </a:buClr>
              <a:buFont typeface="Arial" panose="020B0604020202020204" pitchFamily="34" charset="0"/>
              <a:buChar char="•"/>
            </a:pPr>
            <a:r>
              <a:rPr lang="en-GB" altLang="en-US" sz="2400" dirty="0">
                <a:latin typeface="+mn-lt"/>
                <a:cs typeface="Arial" panose="020B0604020202020204" pitchFamily="34" charset="0"/>
              </a:rPr>
              <a:t>Excessive noise</a:t>
            </a:r>
          </a:p>
          <a:p>
            <a:pPr>
              <a:spcBef>
                <a:spcPct val="50000"/>
              </a:spcBef>
              <a:buClr>
                <a:schemeClr val="accent1"/>
              </a:buClr>
              <a:buFont typeface="Arial" panose="020B0604020202020204" pitchFamily="34" charset="0"/>
              <a:buChar char="•"/>
            </a:pPr>
            <a:endParaRPr lang="en-GB"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24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FF9FE0F0-BFE8-4AA5-8941-A2247D799250}"/>
              </a:ext>
            </a:extLst>
          </p:cNvPr>
          <p:cNvSpPr txBox="1">
            <a:spLocks noChangeArrowheads="1"/>
          </p:cNvSpPr>
          <p:nvPr/>
        </p:nvSpPr>
        <p:spPr bwMode="auto">
          <a:xfrm>
            <a:off x="796550" y="601662"/>
            <a:ext cx="10360775" cy="730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Incident Components – Root Causes</a:t>
            </a:r>
          </a:p>
        </p:txBody>
      </p:sp>
      <p:sp>
        <p:nvSpPr>
          <p:cNvPr id="5" name="Text Box 6">
            <a:extLst>
              <a:ext uri="{FF2B5EF4-FFF2-40B4-BE49-F238E27FC236}">
                <a16:creationId xmlns:a16="http://schemas.microsoft.com/office/drawing/2014/main" id="{3AEF3130-0ACC-4585-8610-D50975C2C213}"/>
              </a:ext>
            </a:extLst>
          </p:cNvPr>
          <p:cNvSpPr txBox="1">
            <a:spLocks noChangeArrowheads="1"/>
          </p:cNvSpPr>
          <p:nvPr/>
        </p:nvSpPr>
        <p:spPr bwMode="auto">
          <a:xfrm>
            <a:off x="711368" y="1702718"/>
            <a:ext cx="9514873" cy="271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1600" indent="-101600">
              <a:defRPr>
                <a:solidFill>
                  <a:schemeClr val="tx1"/>
                </a:solidFill>
                <a:latin typeface="Calibri" panose="020F0502020204030204" pitchFamily="34" charset="0"/>
              </a:defRPr>
            </a:lvl1pPr>
            <a:lvl2pPr marL="768350" indent="-285750">
              <a:defRPr>
                <a:solidFill>
                  <a:schemeClr val="tx1"/>
                </a:solidFill>
                <a:latin typeface="Calibri" panose="020F0502020204030204" pitchFamily="34" charset="0"/>
              </a:defRPr>
            </a:lvl2pPr>
            <a:lvl3pPr marL="1187450" indent="-228600">
              <a:defRPr>
                <a:solidFill>
                  <a:schemeClr val="tx1"/>
                </a:solidFill>
                <a:latin typeface="Calibri" panose="020F0502020204030204" pitchFamily="34" charset="0"/>
              </a:defRPr>
            </a:lvl3pPr>
            <a:lvl4pPr marL="160655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spcBef>
                <a:spcPct val="50000"/>
              </a:spcBef>
              <a:buClr>
                <a:schemeClr val="accent1"/>
              </a:buClr>
            </a:pPr>
            <a:r>
              <a:rPr lang="en-GB" altLang="en-US" sz="2400" b="1" dirty="0">
                <a:latin typeface="+mn-lt"/>
                <a:cs typeface="Arial" panose="020B0604020202020204" pitchFamily="34" charset="0"/>
              </a:rPr>
              <a:t>Immediate causes are all deviations from required safe practice but they must be seen as the SYMPTOMS of more basic</a:t>
            </a:r>
          </a:p>
          <a:p>
            <a:pPr marL="0" indent="0">
              <a:spcBef>
                <a:spcPct val="50000"/>
              </a:spcBef>
              <a:buClr>
                <a:schemeClr val="accent1"/>
              </a:buClr>
            </a:pPr>
            <a:r>
              <a:rPr lang="en-GB" altLang="en-US" sz="2400" b="1" dirty="0">
                <a:latin typeface="+mn-lt"/>
                <a:cs typeface="Arial" panose="020B0604020202020204" pitchFamily="34" charset="0"/>
              </a:rPr>
              <a:t>underlying ROOT CAUSES.</a:t>
            </a:r>
          </a:p>
          <a:p>
            <a:pPr marL="0" indent="0">
              <a:spcBef>
                <a:spcPct val="50000"/>
              </a:spcBef>
              <a:buClr>
                <a:schemeClr val="accent1"/>
              </a:buClr>
            </a:pPr>
            <a:r>
              <a:rPr lang="en-GB" altLang="en-US" sz="2400" b="1" dirty="0">
                <a:latin typeface="+mn-lt"/>
                <a:cs typeface="Arial" panose="020B0604020202020204" pitchFamily="34" charset="0"/>
              </a:rPr>
              <a:t>A root cause is one which gives rise to an unsafe act or unsafe condition which could trigger off a chain reaction (domino effect) in turn giving rise to other unsafe acts or conditions.</a:t>
            </a:r>
          </a:p>
        </p:txBody>
      </p:sp>
    </p:spTree>
    <p:extLst>
      <p:ext uri="{BB962C8B-B14F-4D97-AF65-F5344CB8AC3E}">
        <p14:creationId xmlns:p14="http://schemas.microsoft.com/office/powerpoint/2010/main" val="211447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grpSp>
        <p:nvGrpSpPr>
          <p:cNvPr id="5" name="Group 4">
            <a:extLst>
              <a:ext uri="{FF2B5EF4-FFF2-40B4-BE49-F238E27FC236}">
                <a16:creationId xmlns:a16="http://schemas.microsoft.com/office/drawing/2014/main" id="{39B20D01-D047-4FF8-A31A-29A24E222ACA}"/>
              </a:ext>
            </a:extLst>
          </p:cNvPr>
          <p:cNvGrpSpPr>
            <a:grpSpLocks/>
          </p:cNvGrpSpPr>
          <p:nvPr/>
        </p:nvGrpSpPr>
        <p:grpSpPr bwMode="auto">
          <a:xfrm>
            <a:off x="3326473" y="693934"/>
            <a:ext cx="4703621" cy="4106862"/>
            <a:chOff x="1344" y="672"/>
            <a:chExt cx="2784" cy="2587"/>
          </a:xfrm>
        </p:grpSpPr>
        <p:sp>
          <p:nvSpPr>
            <p:cNvPr id="6" name="Oval 5">
              <a:extLst>
                <a:ext uri="{FF2B5EF4-FFF2-40B4-BE49-F238E27FC236}">
                  <a16:creationId xmlns:a16="http://schemas.microsoft.com/office/drawing/2014/main" id="{A950E33A-F7D4-4B8F-88E4-D1CE0238CD60}"/>
                </a:ext>
              </a:extLst>
            </p:cNvPr>
            <p:cNvSpPr>
              <a:spLocks noChangeArrowheads="1"/>
            </p:cNvSpPr>
            <p:nvPr/>
          </p:nvSpPr>
          <p:spPr bwMode="auto">
            <a:xfrm>
              <a:off x="1344" y="672"/>
              <a:ext cx="2784" cy="2587"/>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7" name="Oval 6">
              <a:extLst>
                <a:ext uri="{FF2B5EF4-FFF2-40B4-BE49-F238E27FC236}">
                  <a16:creationId xmlns:a16="http://schemas.microsoft.com/office/drawing/2014/main" id="{B78EC21F-A770-4338-B3FA-332FD4DE2726}"/>
                </a:ext>
              </a:extLst>
            </p:cNvPr>
            <p:cNvSpPr>
              <a:spLocks noChangeArrowheads="1"/>
            </p:cNvSpPr>
            <p:nvPr/>
          </p:nvSpPr>
          <p:spPr bwMode="auto">
            <a:xfrm>
              <a:off x="1789" y="1005"/>
              <a:ext cx="1878" cy="1827"/>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8" name="Oval 7">
              <a:extLst>
                <a:ext uri="{FF2B5EF4-FFF2-40B4-BE49-F238E27FC236}">
                  <a16:creationId xmlns:a16="http://schemas.microsoft.com/office/drawing/2014/main" id="{AB1B22AD-685A-45D7-8BE5-0BE28D5BEEE5}"/>
                </a:ext>
              </a:extLst>
            </p:cNvPr>
            <p:cNvSpPr>
              <a:spLocks noChangeArrowheads="1"/>
            </p:cNvSpPr>
            <p:nvPr/>
          </p:nvSpPr>
          <p:spPr bwMode="auto">
            <a:xfrm>
              <a:off x="2298" y="1530"/>
              <a:ext cx="842" cy="778"/>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9" name="Text Box 8">
              <a:extLst>
                <a:ext uri="{FF2B5EF4-FFF2-40B4-BE49-F238E27FC236}">
                  <a16:creationId xmlns:a16="http://schemas.microsoft.com/office/drawing/2014/main" id="{EA45B5E8-CC0D-4D4E-8ADB-AFA6FC834DF2}"/>
                </a:ext>
              </a:extLst>
            </p:cNvPr>
            <p:cNvSpPr txBox="1">
              <a:spLocks noChangeArrowheads="1"/>
            </p:cNvSpPr>
            <p:nvPr/>
          </p:nvSpPr>
          <p:spPr bwMode="auto">
            <a:xfrm>
              <a:off x="2448" y="2880"/>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cs typeface="Arial" panose="020B0604020202020204" pitchFamily="34" charset="0"/>
                </a:rPr>
                <a:t>HOW</a:t>
              </a:r>
            </a:p>
          </p:txBody>
        </p:sp>
        <p:sp>
          <p:nvSpPr>
            <p:cNvPr id="10" name="Text Box 9">
              <a:extLst>
                <a:ext uri="{FF2B5EF4-FFF2-40B4-BE49-F238E27FC236}">
                  <a16:creationId xmlns:a16="http://schemas.microsoft.com/office/drawing/2014/main" id="{4F9F4085-F66F-450D-90AC-A7FD94A644B8}"/>
                </a:ext>
              </a:extLst>
            </p:cNvPr>
            <p:cNvSpPr txBox="1">
              <a:spLocks noChangeArrowheads="1"/>
            </p:cNvSpPr>
            <p:nvPr/>
          </p:nvSpPr>
          <p:spPr bwMode="auto">
            <a:xfrm>
              <a:off x="2400" y="2400"/>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2400">
                  <a:cs typeface="Arial" panose="020B0604020202020204" pitchFamily="34" charset="0"/>
                </a:rPr>
                <a:t>WHAT</a:t>
              </a:r>
              <a:endParaRPr lang="en-US" altLang="en-US" sz="2400">
                <a:cs typeface="Arial" panose="020B0604020202020204" pitchFamily="34" charset="0"/>
              </a:endParaRPr>
            </a:p>
          </p:txBody>
        </p:sp>
        <p:sp>
          <p:nvSpPr>
            <p:cNvPr id="11" name="Text Box 10">
              <a:extLst>
                <a:ext uri="{FF2B5EF4-FFF2-40B4-BE49-F238E27FC236}">
                  <a16:creationId xmlns:a16="http://schemas.microsoft.com/office/drawing/2014/main" id="{BA31A32F-993C-4FE7-8E4B-EA640C63A4E3}"/>
                </a:ext>
              </a:extLst>
            </p:cNvPr>
            <p:cNvSpPr txBox="1">
              <a:spLocks noChangeArrowheads="1"/>
            </p:cNvSpPr>
            <p:nvPr/>
          </p:nvSpPr>
          <p:spPr bwMode="auto">
            <a:xfrm>
              <a:off x="2448" y="177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2400">
                  <a:cs typeface="Arial" panose="020B0604020202020204" pitchFamily="34" charset="0"/>
                </a:rPr>
                <a:t>WHY</a:t>
              </a:r>
              <a:endParaRPr lang="en-US" altLang="en-US" sz="2400">
                <a:cs typeface="Arial" panose="020B0604020202020204" pitchFamily="34" charset="0"/>
              </a:endParaRPr>
            </a:p>
          </p:txBody>
        </p:sp>
      </p:grpSp>
    </p:spTree>
    <p:extLst>
      <p:ext uri="{BB962C8B-B14F-4D97-AF65-F5344CB8AC3E}">
        <p14:creationId xmlns:p14="http://schemas.microsoft.com/office/powerpoint/2010/main" val="294961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FF9FE0F0-BFE8-4AA5-8941-A2247D799250}"/>
              </a:ext>
            </a:extLst>
          </p:cNvPr>
          <p:cNvSpPr txBox="1">
            <a:spLocks noChangeArrowheads="1"/>
          </p:cNvSpPr>
          <p:nvPr/>
        </p:nvSpPr>
        <p:spPr bwMode="auto">
          <a:xfrm>
            <a:off x="796550" y="601662"/>
            <a:ext cx="10360775" cy="730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Incident Components – Root Causes</a:t>
            </a:r>
          </a:p>
        </p:txBody>
      </p:sp>
      <p:sp>
        <p:nvSpPr>
          <p:cNvPr id="5" name="Text Box 6">
            <a:extLst>
              <a:ext uri="{FF2B5EF4-FFF2-40B4-BE49-F238E27FC236}">
                <a16:creationId xmlns:a16="http://schemas.microsoft.com/office/drawing/2014/main" id="{3AEF3130-0ACC-4585-8610-D50975C2C213}"/>
              </a:ext>
            </a:extLst>
          </p:cNvPr>
          <p:cNvSpPr txBox="1">
            <a:spLocks noChangeArrowheads="1"/>
          </p:cNvSpPr>
          <p:nvPr/>
        </p:nvSpPr>
        <p:spPr bwMode="auto">
          <a:xfrm>
            <a:off x="713873" y="1571499"/>
            <a:ext cx="10785309" cy="375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1600" indent="-101600">
              <a:defRPr>
                <a:solidFill>
                  <a:schemeClr val="tx1"/>
                </a:solidFill>
                <a:latin typeface="Calibri" panose="020F0502020204030204" pitchFamily="34" charset="0"/>
              </a:defRPr>
            </a:lvl1pPr>
            <a:lvl2pPr marL="768350" indent="-285750">
              <a:defRPr>
                <a:solidFill>
                  <a:schemeClr val="tx1"/>
                </a:solidFill>
                <a:latin typeface="Calibri" panose="020F0502020204030204" pitchFamily="34" charset="0"/>
              </a:defRPr>
            </a:lvl2pPr>
            <a:lvl3pPr marL="1187450" indent="-228600">
              <a:defRPr>
                <a:solidFill>
                  <a:schemeClr val="tx1"/>
                </a:solidFill>
                <a:latin typeface="Calibri" panose="020F0502020204030204" pitchFamily="34" charset="0"/>
              </a:defRPr>
            </a:lvl3pPr>
            <a:lvl4pPr marL="160655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lvl="1" indent="-360363">
              <a:spcBef>
                <a:spcPct val="50000"/>
              </a:spcBef>
              <a:buClr>
                <a:schemeClr val="accent1"/>
              </a:buClr>
              <a:buFontTx/>
              <a:buChar char="•"/>
            </a:pPr>
            <a:r>
              <a:rPr lang="en-GB" altLang="en-US" sz="2400" b="1" dirty="0">
                <a:latin typeface="+mn-lt"/>
                <a:cs typeface="Arial" panose="020B0604020202020204" pitchFamily="34" charset="0"/>
              </a:rPr>
              <a:t>Lack of policies, Lack of standards, procedures or risk assessments </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Lack of knowledge, information and training </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Lack of commitment, Attitudes , Tradition </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Behaviour in the workplace</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Financial restrictions </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Suitability </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Supervision</a:t>
            </a:r>
          </a:p>
        </p:txBody>
      </p:sp>
    </p:spTree>
    <p:extLst>
      <p:ext uri="{BB962C8B-B14F-4D97-AF65-F5344CB8AC3E}">
        <p14:creationId xmlns:p14="http://schemas.microsoft.com/office/powerpoint/2010/main" val="27150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3">
            <a:extLst>
              <a:ext uri="{FF2B5EF4-FFF2-40B4-BE49-F238E27FC236}">
                <a16:creationId xmlns:a16="http://schemas.microsoft.com/office/drawing/2014/main" id="{785ADF98-5060-4CBD-A987-76A568FB2246}"/>
              </a:ext>
            </a:extLst>
          </p:cNvPr>
          <p:cNvSpPr txBox="1">
            <a:spLocks noChangeArrowheads="1"/>
          </p:cNvSpPr>
          <p:nvPr/>
        </p:nvSpPr>
        <p:spPr bwMode="auto">
          <a:xfrm>
            <a:off x="628650" y="2006683"/>
            <a:ext cx="8315325" cy="3324225"/>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60363" indent="-360363">
              <a:buNone/>
            </a:pPr>
            <a:r>
              <a:rPr lang="en-GB" altLang="en-US" sz="2400" dirty="0"/>
              <a:t>HSE identify 4 steps </a:t>
            </a:r>
          </a:p>
          <a:p>
            <a:pPr marL="360363" lvl="1" indent="-360363"/>
            <a:r>
              <a:rPr lang="en-GB" altLang="en-US" sz="2400" dirty="0"/>
              <a:t>Information gathering</a:t>
            </a:r>
          </a:p>
          <a:p>
            <a:pPr marL="360363" lvl="1" indent="-360363"/>
            <a:r>
              <a:rPr lang="en-GB" altLang="en-US" sz="2400" dirty="0"/>
              <a:t>Analysis</a:t>
            </a:r>
          </a:p>
          <a:p>
            <a:pPr marL="360363" lvl="1" indent="-360363"/>
            <a:r>
              <a:rPr lang="en-GB" altLang="en-US" sz="2400" dirty="0"/>
              <a:t>Risk control measures</a:t>
            </a:r>
          </a:p>
          <a:p>
            <a:pPr marL="360363" lvl="1" indent="-360363"/>
            <a:r>
              <a:rPr lang="en-GB" altLang="en-US" sz="2400" dirty="0"/>
              <a:t>Action plan and implementation</a:t>
            </a:r>
          </a:p>
        </p:txBody>
      </p:sp>
      <p:sp>
        <p:nvSpPr>
          <p:cNvPr id="5" name="Rectangle 2">
            <a:extLst>
              <a:ext uri="{FF2B5EF4-FFF2-40B4-BE49-F238E27FC236}">
                <a16:creationId xmlns:a16="http://schemas.microsoft.com/office/drawing/2014/main" id="{653194E6-591A-4E91-AEB4-1B3DF999BFDB}"/>
              </a:ext>
            </a:extLst>
          </p:cNvPr>
          <p:cNvSpPr txBox="1">
            <a:spLocks noChangeArrowheads="1"/>
          </p:cNvSpPr>
          <p:nvPr/>
        </p:nvSpPr>
        <p:spPr bwMode="auto">
          <a:xfrm>
            <a:off x="628650" y="365126"/>
            <a:ext cx="10826288" cy="1401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HSG245: Investigating Accidents and Incidents</a:t>
            </a:r>
          </a:p>
        </p:txBody>
      </p:sp>
    </p:spTree>
    <p:extLst>
      <p:ext uri="{BB962C8B-B14F-4D97-AF65-F5344CB8AC3E}">
        <p14:creationId xmlns:p14="http://schemas.microsoft.com/office/powerpoint/2010/main" val="117994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3">
            <a:extLst>
              <a:ext uri="{FF2B5EF4-FFF2-40B4-BE49-F238E27FC236}">
                <a16:creationId xmlns:a16="http://schemas.microsoft.com/office/drawing/2014/main" id="{785ADF98-5060-4CBD-A987-76A568FB2246}"/>
              </a:ext>
            </a:extLst>
          </p:cNvPr>
          <p:cNvSpPr txBox="1">
            <a:spLocks noChangeArrowheads="1"/>
          </p:cNvSpPr>
          <p:nvPr/>
        </p:nvSpPr>
        <p:spPr bwMode="auto">
          <a:xfrm>
            <a:off x="737062" y="2006683"/>
            <a:ext cx="8315325" cy="3324225"/>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60363" indent="-360363">
              <a:buNone/>
            </a:pPr>
            <a:r>
              <a:rPr lang="en-GB" altLang="en-US" sz="2400" dirty="0"/>
              <a:t>HSE also refer to</a:t>
            </a:r>
          </a:p>
          <a:p>
            <a:pPr marL="360363" lvl="1" indent="-360363"/>
            <a:r>
              <a:rPr lang="en-GB" altLang="en-US" sz="2400" dirty="0"/>
              <a:t>Immediate causes – the agent of injury, </a:t>
            </a:r>
            <a:r>
              <a:rPr lang="en-GB" altLang="en-US" sz="2400" dirty="0" err="1"/>
              <a:t>e.g</a:t>
            </a:r>
            <a:r>
              <a:rPr lang="en-GB" altLang="en-US" sz="2400" dirty="0"/>
              <a:t> the blade</a:t>
            </a:r>
          </a:p>
          <a:p>
            <a:pPr marL="360363" lvl="1" indent="-360363"/>
            <a:r>
              <a:rPr lang="en-GB" altLang="en-US" sz="2400" dirty="0"/>
              <a:t>Underlying causes – the unsafe acts and conditions, e.g. the guard removed</a:t>
            </a:r>
          </a:p>
          <a:p>
            <a:pPr marL="360363" lvl="1" indent="-360363"/>
            <a:r>
              <a:rPr lang="en-GB" altLang="en-US" sz="2400" dirty="0"/>
              <a:t>Root causes – the initiating event or failings from which all other causes or failings spring, e.g. the lack of supervision</a:t>
            </a:r>
          </a:p>
          <a:p>
            <a:endParaRPr lang="en-GB" altLang="en-US" sz="1400" dirty="0"/>
          </a:p>
        </p:txBody>
      </p:sp>
      <p:sp>
        <p:nvSpPr>
          <p:cNvPr id="5" name="Rectangle 2">
            <a:extLst>
              <a:ext uri="{FF2B5EF4-FFF2-40B4-BE49-F238E27FC236}">
                <a16:creationId xmlns:a16="http://schemas.microsoft.com/office/drawing/2014/main" id="{653194E6-591A-4E91-AEB4-1B3DF999BFDB}"/>
              </a:ext>
            </a:extLst>
          </p:cNvPr>
          <p:cNvSpPr txBox="1">
            <a:spLocks noChangeArrowheads="1"/>
          </p:cNvSpPr>
          <p:nvPr/>
        </p:nvSpPr>
        <p:spPr bwMode="auto">
          <a:xfrm>
            <a:off x="628650" y="365126"/>
            <a:ext cx="10826288" cy="1401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HSG245: Investigating Accidents and Incidents</a:t>
            </a:r>
          </a:p>
        </p:txBody>
      </p:sp>
    </p:spTree>
    <p:extLst>
      <p:ext uri="{BB962C8B-B14F-4D97-AF65-F5344CB8AC3E}">
        <p14:creationId xmlns:p14="http://schemas.microsoft.com/office/powerpoint/2010/main" val="11341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1B35068F-CAE0-4A5B-B23E-05F1A44D6E6D}"/>
              </a:ext>
            </a:extLst>
          </p:cNvPr>
          <p:cNvSpPr txBox="1">
            <a:spLocks noChangeArrowheads="1"/>
          </p:cNvSpPr>
          <p:nvPr/>
        </p:nvSpPr>
        <p:spPr bwMode="auto">
          <a:xfrm>
            <a:off x="735013" y="533569"/>
            <a:ext cx="7886700" cy="781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Investigation Strategy</a:t>
            </a:r>
          </a:p>
        </p:txBody>
      </p:sp>
      <p:sp>
        <p:nvSpPr>
          <p:cNvPr id="5" name="Rectangle 4">
            <a:extLst>
              <a:ext uri="{FF2B5EF4-FFF2-40B4-BE49-F238E27FC236}">
                <a16:creationId xmlns:a16="http://schemas.microsoft.com/office/drawing/2014/main" id="{798C5A3B-156D-4C03-AE3F-980B74C49A7B}"/>
              </a:ext>
            </a:extLst>
          </p:cNvPr>
          <p:cNvSpPr>
            <a:spLocks noChangeArrowheads="1"/>
          </p:cNvSpPr>
          <p:nvPr/>
        </p:nvSpPr>
        <p:spPr bwMode="auto">
          <a:xfrm>
            <a:off x="757238" y="1932954"/>
            <a:ext cx="5828046" cy="326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8925" indent="-288925">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71500" indent="-280988">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38200" indent="-2651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0763" indent="-180975">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27150" indent="-24923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7843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415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6987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1559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Take control</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Ensure your own safety and that of others</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Make the area safe </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Attend to the injured</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“Freeze” the scene</a:t>
            </a:r>
          </a:p>
          <a:p>
            <a:pPr eaLnBrk="1" hangingPunct="1">
              <a:lnSpc>
                <a:spcPct val="100000"/>
              </a:lnSpc>
              <a:spcBef>
                <a:spcPct val="20000"/>
              </a:spcBef>
              <a:spcAft>
                <a:spcPct val="60000"/>
              </a:spcAft>
              <a:buClr>
                <a:schemeClr val="accent1"/>
              </a:buClr>
              <a:buFontTx/>
              <a:buChar char="•"/>
            </a:pPr>
            <a:endParaRPr lang="en-US" altLang="en-US" sz="2000" dirty="0">
              <a:latin typeface="Arial" panose="020B0604020202020204" pitchFamily="34" charset="0"/>
              <a:cs typeface="Arial" panose="020B0604020202020204" pitchFamily="34" charset="0"/>
            </a:endParaRPr>
          </a:p>
        </p:txBody>
      </p:sp>
      <p:graphicFrame>
        <p:nvGraphicFramePr>
          <p:cNvPr id="6" name="Object 5">
            <a:hlinkClick r:id="" action="ppaction://ole?verb=0"/>
            <a:extLst>
              <a:ext uri="{FF2B5EF4-FFF2-40B4-BE49-F238E27FC236}">
                <a16:creationId xmlns:a16="http://schemas.microsoft.com/office/drawing/2014/main" id="{060EA15F-6B5F-4386-8F36-B68E8A7BEE01}"/>
              </a:ext>
            </a:extLst>
          </p:cNvPr>
          <p:cNvGraphicFramePr>
            <a:graphicFrameLocks/>
          </p:cNvGraphicFramePr>
          <p:nvPr>
            <p:extLst>
              <p:ext uri="{D42A27DB-BD31-4B8C-83A1-F6EECF244321}">
                <p14:modId xmlns:p14="http://schemas.microsoft.com/office/powerpoint/2010/main" val="2801635602"/>
              </p:ext>
            </p:extLst>
          </p:nvPr>
        </p:nvGraphicFramePr>
        <p:xfrm>
          <a:off x="7023894" y="2103149"/>
          <a:ext cx="3195638" cy="2924175"/>
        </p:xfrm>
        <a:graphic>
          <a:graphicData uri="http://schemas.openxmlformats.org/presentationml/2006/ole">
            <mc:AlternateContent xmlns:mc="http://schemas.openxmlformats.org/markup-compatibility/2006">
              <mc:Choice xmlns:v="urn:schemas-microsoft-com:vml" Requires="v">
                <p:oleObj name="Clip" r:id="rId4" imgW="8101013" imgH="5508625" progId="MS_ClipArt_Gallery.5">
                  <p:embed/>
                </p:oleObj>
              </mc:Choice>
              <mc:Fallback>
                <p:oleObj name="Clip" r:id="rId4" imgW="8101013" imgH="5508625" progId="MS_ClipArt_Gallery.5">
                  <p:embed/>
                  <p:pic>
                    <p:nvPicPr>
                      <p:cNvPr id="6" name="Object 5">
                        <a:hlinkClick r:id="" action="ppaction://ole?verb=0"/>
                        <a:extLst>
                          <a:ext uri="{FF2B5EF4-FFF2-40B4-BE49-F238E27FC236}">
                            <a16:creationId xmlns:a16="http://schemas.microsoft.com/office/drawing/2014/main" id="{060EA15F-6B5F-4386-8F36-B68E8A7BEE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3894" y="2103149"/>
                        <a:ext cx="3195638"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121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7A68A6FC-9248-4E92-AFB1-6052CEEADB79}"/>
              </a:ext>
            </a:extLst>
          </p:cNvPr>
          <p:cNvSpPr txBox="1">
            <a:spLocks noChangeArrowheads="1"/>
          </p:cNvSpPr>
          <p:nvPr/>
        </p:nvSpPr>
        <p:spPr bwMode="auto">
          <a:xfrm>
            <a:off x="740401" y="571076"/>
            <a:ext cx="7886700" cy="565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Investigation Aims</a:t>
            </a:r>
          </a:p>
        </p:txBody>
      </p:sp>
      <p:graphicFrame>
        <p:nvGraphicFramePr>
          <p:cNvPr id="5" name="Object 9">
            <a:hlinkClick r:id="" action="ppaction://ole?verb=0"/>
            <a:extLst>
              <a:ext uri="{FF2B5EF4-FFF2-40B4-BE49-F238E27FC236}">
                <a16:creationId xmlns:a16="http://schemas.microsoft.com/office/drawing/2014/main" id="{5CA4E3CB-5564-4A84-945F-9C36763C2FB4}"/>
              </a:ext>
            </a:extLst>
          </p:cNvPr>
          <p:cNvGraphicFramePr>
            <a:graphicFrameLocks/>
          </p:cNvGraphicFramePr>
          <p:nvPr>
            <p:extLst>
              <p:ext uri="{D42A27DB-BD31-4B8C-83A1-F6EECF244321}">
                <p14:modId xmlns:p14="http://schemas.microsoft.com/office/powerpoint/2010/main" val="1362983302"/>
              </p:ext>
            </p:extLst>
          </p:nvPr>
        </p:nvGraphicFramePr>
        <p:xfrm>
          <a:off x="7688507" y="1750090"/>
          <a:ext cx="3195638" cy="2924175"/>
        </p:xfrm>
        <a:graphic>
          <a:graphicData uri="http://schemas.openxmlformats.org/presentationml/2006/ole">
            <mc:AlternateContent xmlns:mc="http://schemas.openxmlformats.org/markup-compatibility/2006">
              <mc:Choice xmlns:v="urn:schemas-microsoft-com:vml" Requires="v">
                <p:oleObj name="Clip" r:id="rId4" imgW="8101013" imgH="5508625" progId="MS_ClipArt_Gallery.5">
                  <p:embed/>
                </p:oleObj>
              </mc:Choice>
              <mc:Fallback>
                <p:oleObj name="Clip" r:id="rId4" imgW="8101013" imgH="5508625" progId="MS_ClipArt_Gallery.5">
                  <p:embed/>
                  <p:pic>
                    <p:nvPicPr>
                      <p:cNvPr id="5" name="Object 9">
                        <a:hlinkClick r:id="" action="ppaction://ole?verb=0"/>
                        <a:extLst>
                          <a:ext uri="{FF2B5EF4-FFF2-40B4-BE49-F238E27FC236}">
                            <a16:creationId xmlns:a16="http://schemas.microsoft.com/office/drawing/2014/main" id="{5CA4E3CB-5564-4A84-945F-9C36763C2FB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8507" y="1750090"/>
                        <a:ext cx="3195638"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0">
            <a:extLst>
              <a:ext uri="{FF2B5EF4-FFF2-40B4-BE49-F238E27FC236}">
                <a16:creationId xmlns:a16="http://schemas.microsoft.com/office/drawing/2014/main" id="{BDBB127A-4A78-4749-B4A3-E2846CEF0E62}"/>
              </a:ext>
            </a:extLst>
          </p:cNvPr>
          <p:cNvSpPr>
            <a:spLocks noChangeArrowheads="1"/>
          </p:cNvSpPr>
          <p:nvPr/>
        </p:nvSpPr>
        <p:spPr bwMode="auto">
          <a:xfrm>
            <a:off x="523833" y="1678695"/>
            <a:ext cx="6564299" cy="350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8925" indent="-288925">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71500" indent="-280988">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38200" indent="-2651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0763" indent="-180975">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27150" indent="-24923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7843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415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6987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155950" indent="-24923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Obtain information about injured parties</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Find out what task was being done</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Find out what happened </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Identify people involved and witnesses</a:t>
            </a:r>
          </a:p>
          <a:p>
            <a:pPr marL="360363" indent="-360363" eaLnBrk="1" hangingPunct="1">
              <a:lnSpc>
                <a:spcPct val="100000"/>
              </a:lnSpc>
              <a:spcBef>
                <a:spcPct val="20000"/>
              </a:spcBef>
              <a:spcAft>
                <a:spcPct val="60000"/>
              </a:spcAft>
              <a:buClr>
                <a:schemeClr val="accent1"/>
              </a:buClr>
              <a:buFontTx/>
              <a:buChar char="•"/>
            </a:pPr>
            <a:r>
              <a:rPr lang="en-US" altLang="en-US" sz="2400" dirty="0">
                <a:latin typeface="+mn-lt"/>
                <a:cs typeface="Arial" panose="020B0604020202020204" pitchFamily="34" charset="0"/>
              </a:rPr>
              <a:t>Gather physical evidence</a:t>
            </a:r>
          </a:p>
        </p:txBody>
      </p:sp>
    </p:spTree>
    <p:extLst>
      <p:ext uri="{BB962C8B-B14F-4D97-AF65-F5344CB8AC3E}">
        <p14:creationId xmlns:p14="http://schemas.microsoft.com/office/powerpoint/2010/main" val="220251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3">
            <a:extLst>
              <a:ext uri="{FF2B5EF4-FFF2-40B4-BE49-F238E27FC236}">
                <a16:creationId xmlns:a16="http://schemas.microsoft.com/office/drawing/2014/main" id="{26EAC489-663B-4225-B1D2-06B37FDFE208}"/>
              </a:ext>
            </a:extLst>
          </p:cNvPr>
          <p:cNvSpPr txBox="1">
            <a:spLocks noChangeArrowheads="1"/>
          </p:cNvSpPr>
          <p:nvPr/>
        </p:nvSpPr>
        <p:spPr bwMode="auto">
          <a:xfrm>
            <a:off x="628649" y="1254536"/>
            <a:ext cx="10377401" cy="3649973"/>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GB" altLang="en-US" dirty="0"/>
              <a:t>What was the Identified Loss, e.g. Injury to Person and details</a:t>
            </a:r>
          </a:p>
          <a:p>
            <a:r>
              <a:rPr lang="en-GB" altLang="en-US" dirty="0"/>
              <a:t>What Event caused the loss, e.g. struck by and details</a:t>
            </a:r>
          </a:p>
          <a:p>
            <a:r>
              <a:rPr lang="en-GB" altLang="en-US" dirty="0"/>
              <a:t>What were the Substandard Conditions, e.g. Inadequate Guards or Barriers and details</a:t>
            </a:r>
          </a:p>
          <a:p>
            <a:r>
              <a:rPr lang="en-GB" altLang="en-US" dirty="0"/>
              <a:t>What were the Substandard Acts, e.g. Operating Equipment without Authority and details</a:t>
            </a:r>
          </a:p>
          <a:p>
            <a:r>
              <a:rPr lang="en-GB" altLang="en-US" dirty="0"/>
              <a:t>Identify Immediate (Corrective) Actions to prevent reoccurrence – there should be a corrective action for each identified substandard condition and substandard act</a:t>
            </a:r>
          </a:p>
          <a:p>
            <a:r>
              <a:rPr lang="en-GB" altLang="en-US" dirty="0"/>
              <a:t>Where Substandard Acts are one of the immediate causes, immediate action may need to be taken against the individuals involved</a:t>
            </a:r>
          </a:p>
        </p:txBody>
      </p:sp>
      <p:sp>
        <p:nvSpPr>
          <p:cNvPr id="5" name="Rectangle 2">
            <a:extLst>
              <a:ext uri="{FF2B5EF4-FFF2-40B4-BE49-F238E27FC236}">
                <a16:creationId xmlns:a16="http://schemas.microsoft.com/office/drawing/2014/main" id="{E1FE23A5-6592-49DF-BC2E-9B108FA7DAEB}"/>
              </a:ext>
            </a:extLst>
          </p:cNvPr>
          <p:cNvSpPr txBox="1">
            <a:spLocks noChangeArrowheads="1"/>
          </p:cNvSpPr>
          <p:nvPr/>
        </p:nvSpPr>
        <p:spPr bwMode="auto">
          <a:xfrm>
            <a:off x="743950" y="414635"/>
            <a:ext cx="10377401"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Immediate Causes</a:t>
            </a:r>
          </a:p>
        </p:txBody>
      </p:sp>
      <p:sp>
        <p:nvSpPr>
          <p:cNvPr id="6" name="Rectangle 4">
            <a:extLst>
              <a:ext uri="{FF2B5EF4-FFF2-40B4-BE49-F238E27FC236}">
                <a16:creationId xmlns:a16="http://schemas.microsoft.com/office/drawing/2014/main" id="{9746CFA7-CB5D-4253-B55C-14571B4B5DEC}"/>
              </a:ext>
            </a:extLst>
          </p:cNvPr>
          <p:cNvSpPr>
            <a:spLocks noChangeArrowheads="1"/>
          </p:cNvSpPr>
          <p:nvPr/>
        </p:nvSpPr>
        <p:spPr bwMode="auto">
          <a:xfrm>
            <a:off x="1196974" y="5021476"/>
            <a:ext cx="8881785" cy="46551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000" dirty="0">
                <a:solidFill>
                  <a:schemeClr val="bg1"/>
                </a:solidFill>
              </a:rPr>
              <a:t>Immediate Causes need Immediate Action</a:t>
            </a:r>
          </a:p>
        </p:txBody>
      </p:sp>
    </p:spTree>
    <p:extLst>
      <p:ext uri="{BB962C8B-B14F-4D97-AF65-F5344CB8AC3E}">
        <p14:creationId xmlns:p14="http://schemas.microsoft.com/office/powerpoint/2010/main" val="19306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4652F088-8978-4D05-8A80-F5D050F7AA1B}"/>
              </a:ext>
            </a:extLst>
          </p:cNvPr>
          <p:cNvSpPr>
            <a:spLocks noGrp="1" noChangeArrowheads="1"/>
          </p:cNvSpPr>
          <p:nvPr>
            <p:ph type="title"/>
          </p:nvPr>
        </p:nvSpPr>
        <p:spPr>
          <a:xfrm>
            <a:off x="401637" y="298449"/>
            <a:ext cx="8592733" cy="620713"/>
          </a:xfrm>
        </p:spPr>
        <p:txBody>
          <a:bodyPr>
            <a:normAutofit fontScale="90000"/>
          </a:bodyPr>
          <a:lstStyle/>
          <a:p>
            <a:pPr fontAlgn="auto">
              <a:spcAft>
                <a:spcPts val="0"/>
              </a:spcAft>
              <a:defRPr/>
            </a:pPr>
            <a:r>
              <a:rPr lang="en-GB" altLang="en-US" dirty="0"/>
              <a:t>Immediate Causes</a:t>
            </a:r>
          </a:p>
        </p:txBody>
      </p:sp>
      <p:pic>
        <p:nvPicPr>
          <p:cNvPr id="5" name="Picture 6">
            <a:extLst>
              <a:ext uri="{FF2B5EF4-FFF2-40B4-BE49-F238E27FC236}">
                <a16:creationId xmlns:a16="http://schemas.microsoft.com/office/drawing/2014/main" id="{5090DC21-8054-433A-BA96-362B46677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64" y="1218819"/>
            <a:ext cx="3850858" cy="38123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4">
            <a:extLst>
              <a:ext uri="{FF2B5EF4-FFF2-40B4-BE49-F238E27FC236}">
                <a16:creationId xmlns:a16="http://schemas.microsoft.com/office/drawing/2014/main" id="{61606C23-0DF4-4781-A17B-A5041755F1F0}"/>
              </a:ext>
            </a:extLst>
          </p:cNvPr>
          <p:cNvSpPr txBox="1">
            <a:spLocks noChangeArrowheads="1"/>
          </p:cNvSpPr>
          <p:nvPr/>
        </p:nvSpPr>
        <p:spPr bwMode="auto">
          <a:xfrm>
            <a:off x="4275221" y="1066006"/>
            <a:ext cx="7066547" cy="4117975"/>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GB" altLang="en-US" sz="2400" dirty="0"/>
              <a:t>Event</a:t>
            </a:r>
          </a:p>
          <a:p>
            <a:pPr marL="360363" lvl="1" indent="-360363"/>
            <a:r>
              <a:rPr lang="en-GB" altLang="en-US" sz="2400" dirty="0"/>
              <a:t>Fall on Same Level</a:t>
            </a:r>
          </a:p>
          <a:p>
            <a:pPr marL="360363" indent="-360363">
              <a:buNone/>
            </a:pPr>
            <a:r>
              <a:rPr lang="en-GB" altLang="en-US" sz="2400" dirty="0"/>
              <a:t>Substandard Conditions</a:t>
            </a:r>
          </a:p>
          <a:p>
            <a:pPr marL="360363" lvl="1" indent="-360363"/>
            <a:r>
              <a:rPr lang="en-GB" altLang="en-US" sz="2400" dirty="0"/>
              <a:t>Poor Housekeeping or Disorderly Workplace</a:t>
            </a:r>
          </a:p>
          <a:p>
            <a:pPr marL="360363" indent="-360363">
              <a:buNone/>
            </a:pPr>
            <a:r>
              <a:rPr lang="en-GB" altLang="en-US" sz="2400" dirty="0"/>
              <a:t>Substandard Acts</a:t>
            </a:r>
          </a:p>
          <a:p>
            <a:pPr marL="360363" lvl="1" indent="-360363"/>
            <a:r>
              <a:rPr lang="en-GB" altLang="en-US" sz="2400" dirty="0"/>
              <a:t>Failure to Create or Secure a Safe Environment</a:t>
            </a:r>
          </a:p>
          <a:p>
            <a:pPr marL="360363" indent="-360363">
              <a:buNone/>
            </a:pPr>
            <a:r>
              <a:rPr lang="en-GB" altLang="en-US" sz="2400" dirty="0"/>
              <a:t>Immediate Actions</a:t>
            </a:r>
          </a:p>
          <a:p>
            <a:pPr marL="360363" lvl="1" indent="-360363"/>
            <a:r>
              <a:rPr lang="en-GB" altLang="en-US" sz="2400" dirty="0"/>
              <a:t>Clear up the water</a:t>
            </a:r>
          </a:p>
          <a:p>
            <a:pPr lvl="1"/>
            <a:endParaRPr lang="en-GB" altLang="en-US" sz="1600" dirty="0"/>
          </a:p>
        </p:txBody>
      </p:sp>
    </p:spTree>
    <p:extLst>
      <p:ext uri="{BB962C8B-B14F-4D97-AF65-F5344CB8AC3E}">
        <p14:creationId xmlns:p14="http://schemas.microsoft.com/office/powerpoint/2010/main" val="98772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Text Box 3">
            <a:extLst>
              <a:ext uri="{FF2B5EF4-FFF2-40B4-BE49-F238E27FC236}">
                <a16:creationId xmlns:a16="http://schemas.microsoft.com/office/drawing/2014/main" id="{716DAC69-67E7-438B-935E-0C984629190D}"/>
              </a:ext>
            </a:extLst>
          </p:cNvPr>
          <p:cNvSpPr txBox="1">
            <a:spLocks noChangeArrowheads="1"/>
          </p:cNvSpPr>
          <p:nvPr/>
        </p:nvSpPr>
        <p:spPr bwMode="auto">
          <a:xfrm>
            <a:off x="817563" y="5583238"/>
            <a:ext cx="767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GB" altLang="en-US">
              <a:cs typeface="Arial" panose="020B0604020202020204" pitchFamily="34" charset="0"/>
            </a:endParaRPr>
          </a:p>
        </p:txBody>
      </p:sp>
      <p:sp>
        <p:nvSpPr>
          <p:cNvPr id="5" name="Rectangle 38">
            <a:extLst>
              <a:ext uri="{FF2B5EF4-FFF2-40B4-BE49-F238E27FC236}">
                <a16:creationId xmlns:a16="http://schemas.microsoft.com/office/drawing/2014/main" id="{BC18B34A-9613-4272-8BDE-27575ABE4847}"/>
              </a:ext>
            </a:extLst>
          </p:cNvPr>
          <p:cNvSpPr>
            <a:spLocks noChangeArrowheads="1"/>
          </p:cNvSpPr>
          <p:nvPr/>
        </p:nvSpPr>
        <p:spPr bwMode="auto">
          <a:xfrm>
            <a:off x="8542655" y="1762323"/>
            <a:ext cx="1298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b="1" dirty="0">
                <a:cs typeface="Arial" panose="020B0604020202020204" pitchFamily="34" charset="0"/>
              </a:rPr>
              <a:t>Most of </a:t>
            </a:r>
          </a:p>
          <a:p>
            <a:r>
              <a:rPr lang="en-GB" altLang="en-US" sz="2000" b="1" dirty="0">
                <a:cs typeface="Arial" panose="020B0604020202020204" pitchFamily="34" charset="0"/>
              </a:rPr>
              <a:t>the cost </a:t>
            </a:r>
          </a:p>
          <a:p>
            <a:r>
              <a:rPr lang="en-GB" altLang="en-US" sz="2000" b="1" dirty="0">
                <a:cs typeface="Arial" panose="020B0604020202020204" pitchFamily="34" charset="0"/>
              </a:rPr>
              <a:t>is hidden</a:t>
            </a:r>
          </a:p>
        </p:txBody>
      </p:sp>
      <p:grpSp>
        <p:nvGrpSpPr>
          <p:cNvPr id="6" name="Group 45">
            <a:extLst>
              <a:ext uri="{FF2B5EF4-FFF2-40B4-BE49-F238E27FC236}">
                <a16:creationId xmlns:a16="http://schemas.microsoft.com/office/drawing/2014/main" id="{502B376F-3469-4737-A5CE-E890DEB6F1BD}"/>
              </a:ext>
            </a:extLst>
          </p:cNvPr>
          <p:cNvGrpSpPr>
            <a:grpSpLocks/>
          </p:cNvGrpSpPr>
          <p:nvPr/>
        </p:nvGrpSpPr>
        <p:grpSpPr bwMode="auto">
          <a:xfrm>
            <a:off x="981295" y="1571545"/>
            <a:ext cx="6950941" cy="3531062"/>
            <a:chOff x="596" y="928"/>
            <a:chExt cx="4084" cy="2494"/>
          </a:xfrm>
        </p:grpSpPr>
        <p:sp>
          <p:nvSpPr>
            <p:cNvPr id="7" name="Rectangle 31">
              <a:extLst>
                <a:ext uri="{FF2B5EF4-FFF2-40B4-BE49-F238E27FC236}">
                  <a16:creationId xmlns:a16="http://schemas.microsoft.com/office/drawing/2014/main" id="{172EB78C-CD1D-4C0D-BFCB-80CC04122842}"/>
                </a:ext>
              </a:extLst>
            </p:cNvPr>
            <p:cNvSpPr>
              <a:spLocks noChangeArrowheads="1"/>
            </p:cNvSpPr>
            <p:nvPr/>
          </p:nvSpPr>
          <p:spPr bwMode="auto">
            <a:xfrm>
              <a:off x="596" y="1110"/>
              <a:ext cx="3720" cy="217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8" name="Rectangle 32">
              <a:extLst>
                <a:ext uri="{FF2B5EF4-FFF2-40B4-BE49-F238E27FC236}">
                  <a16:creationId xmlns:a16="http://schemas.microsoft.com/office/drawing/2014/main" id="{CC7D4805-C325-4F24-8060-925878BDCA35}"/>
                </a:ext>
              </a:extLst>
            </p:cNvPr>
            <p:cNvSpPr>
              <a:spLocks noChangeArrowheads="1"/>
            </p:cNvSpPr>
            <p:nvPr/>
          </p:nvSpPr>
          <p:spPr bwMode="auto">
            <a:xfrm>
              <a:off x="596" y="1774"/>
              <a:ext cx="3720" cy="1648"/>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en-US">
                <a:latin typeface="Arial" panose="020B0604020202020204" pitchFamily="34" charset="0"/>
                <a:cs typeface="Arial" panose="020B0604020202020204" pitchFamily="34" charset="0"/>
              </a:endParaRPr>
            </a:p>
          </p:txBody>
        </p:sp>
        <p:sp>
          <p:nvSpPr>
            <p:cNvPr id="9" name="Freeform 33">
              <a:extLst>
                <a:ext uri="{FF2B5EF4-FFF2-40B4-BE49-F238E27FC236}">
                  <a16:creationId xmlns:a16="http://schemas.microsoft.com/office/drawing/2014/main" id="{7A9E2586-8952-4C65-8AAD-4ED2D46452A9}"/>
                </a:ext>
              </a:extLst>
            </p:cNvPr>
            <p:cNvSpPr>
              <a:spLocks/>
            </p:cNvSpPr>
            <p:nvPr/>
          </p:nvSpPr>
          <p:spPr bwMode="auto">
            <a:xfrm>
              <a:off x="642" y="928"/>
              <a:ext cx="2401" cy="2401"/>
            </a:xfrm>
            <a:custGeom>
              <a:avLst/>
              <a:gdLst>
                <a:gd name="T0" fmla="*/ 855 w 2401"/>
                <a:gd name="T1" fmla="*/ 95 h 2401"/>
                <a:gd name="T2" fmla="*/ 855 w 2401"/>
                <a:gd name="T3" fmla="*/ 222 h 2401"/>
                <a:gd name="T4" fmla="*/ 802 w 2401"/>
                <a:gd name="T5" fmla="*/ 284 h 2401"/>
                <a:gd name="T6" fmla="*/ 707 w 2401"/>
                <a:gd name="T7" fmla="*/ 315 h 2401"/>
                <a:gd name="T8" fmla="*/ 647 w 2401"/>
                <a:gd name="T9" fmla="*/ 418 h 2401"/>
                <a:gd name="T10" fmla="*/ 543 w 2401"/>
                <a:gd name="T11" fmla="*/ 472 h 2401"/>
                <a:gd name="T12" fmla="*/ 422 w 2401"/>
                <a:gd name="T13" fmla="*/ 551 h 2401"/>
                <a:gd name="T14" fmla="*/ 346 w 2401"/>
                <a:gd name="T15" fmla="*/ 646 h 2401"/>
                <a:gd name="T16" fmla="*/ 284 w 2401"/>
                <a:gd name="T17" fmla="*/ 764 h 2401"/>
                <a:gd name="T18" fmla="*/ 189 w 2401"/>
                <a:gd name="T19" fmla="*/ 866 h 2401"/>
                <a:gd name="T20" fmla="*/ 112 w 2401"/>
                <a:gd name="T21" fmla="*/ 1079 h 2401"/>
                <a:gd name="T22" fmla="*/ 25 w 2401"/>
                <a:gd name="T23" fmla="*/ 1259 h 2401"/>
                <a:gd name="T24" fmla="*/ 16 w 2401"/>
                <a:gd name="T25" fmla="*/ 1363 h 2401"/>
                <a:gd name="T26" fmla="*/ 8 w 2401"/>
                <a:gd name="T27" fmla="*/ 1535 h 2401"/>
                <a:gd name="T28" fmla="*/ 0 w 2401"/>
                <a:gd name="T29" fmla="*/ 1881 h 2401"/>
                <a:gd name="T30" fmla="*/ 0 w 2401"/>
                <a:gd name="T31" fmla="*/ 1992 h 2401"/>
                <a:gd name="T32" fmla="*/ 8 w 2401"/>
                <a:gd name="T33" fmla="*/ 2094 h 2401"/>
                <a:gd name="T34" fmla="*/ 103 w 2401"/>
                <a:gd name="T35" fmla="*/ 2172 h 2401"/>
                <a:gd name="T36" fmla="*/ 233 w 2401"/>
                <a:gd name="T37" fmla="*/ 2235 h 2401"/>
                <a:gd name="T38" fmla="*/ 362 w 2401"/>
                <a:gd name="T39" fmla="*/ 2299 h 2401"/>
                <a:gd name="T40" fmla="*/ 605 w 2401"/>
                <a:gd name="T41" fmla="*/ 2346 h 2401"/>
                <a:gd name="T42" fmla="*/ 836 w 2401"/>
                <a:gd name="T43" fmla="*/ 2313 h 2401"/>
                <a:gd name="T44" fmla="*/ 1070 w 2401"/>
                <a:gd name="T45" fmla="*/ 2156 h 2401"/>
                <a:gd name="T46" fmla="*/ 1260 w 2401"/>
                <a:gd name="T47" fmla="*/ 2156 h 2401"/>
                <a:gd name="T48" fmla="*/ 1432 w 2401"/>
                <a:gd name="T49" fmla="*/ 2228 h 2401"/>
                <a:gd name="T50" fmla="*/ 1562 w 2401"/>
                <a:gd name="T51" fmla="*/ 2259 h 2401"/>
                <a:gd name="T52" fmla="*/ 1675 w 2401"/>
                <a:gd name="T53" fmla="*/ 2313 h 2401"/>
                <a:gd name="T54" fmla="*/ 1804 w 2401"/>
                <a:gd name="T55" fmla="*/ 2400 h 2401"/>
                <a:gd name="T56" fmla="*/ 2037 w 2401"/>
                <a:gd name="T57" fmla="*/ 2400 h 2401"/>
                <a:gd name="T58" fmla="*/ 2080 w 2401"/>
                <a:gd name="T59" fmla="*/ 2313 h 2401"/>
                <a:gd name="T60" fmla="*/ 2080 w 2401"/>
                <a:gd name="T61" fmla="*/ 2189 h 2401"/>
                <a:gd name="T62" fmla="*/ 2080 w 2401"/>
                <a:gd name="T63" fmla="*/ 2077 h 2401"/>
                <a:gd name="T64" fmla="*/ 2159 w 2401"/>
                <a:gd name="T65" fmla="*/ 1959 h 2401"/>
                <a:gd name="T66" fmla="*/ 2228 w 2401"/>
                <a:gd name="T67" fmla="*/ 1841 h 2401"/>
                <a:gd name="T68" fmla="*/ 2236 w 2401"/>
                <a:gd name="T69" fmla="*/ 1740 h 2401"/>
                <a:gd name="T70" fmla="*/ 2279 w 2401"/>
                <a:gd name="T71" fmla="*/ 1638 h 2401"/>
                <a:gd name="T72" fmla="*/ 2391 w 2401"/>
                <a:gd name="T73" fmla="*/ 1535 h 2401"/>
                <a:gd name="T74" fmla="*/ 2375 w 2401"/>
                <a:gd name="T75" fmla="*/ 1425 h 2401"/>
                <a:gd name="T76" fmla="*/ 2245 w 2401"/>
                <a:gd name="T77" fmla="*/ 1354 h 2401"/>
                <a:gd name="T78" fmla="*/ 2107 w 2401"/>
                <a:gd name="T79" fmla="*/ 1307 h 2401"/>
                <a:gd name="T80" fmla="*/ 1993 w 2401"/>
                <a:gd name="T81" fmla="*/ 1299 h 2401"/>
                <a:gd name="T82" fmla="*/ 1838 w 2401"/>
                <a:gd name="T83" fmla="*/ 1323 h 2401"/>
                <a:gd name="T84" fmla="*/ 1719 w 2401"/>
                <a:gd name="T85" fmla="*/ 1290 h 2401"/>
                <a:gd name="T86" fmla="*/ 1691 w 2401"/>
                <a:gd name="T87" fmla="*/ 1181 h 2401"/>
                <a:gd name="T88" fmla="*/ 1614 w 2401"/>
                <a:gd name="T89" fmla="*/ 1102 h 2401"/>
                <a:gd name="T90" fmla="*/ 1502 w 2401"/>
                <a:gd name="T91" fmla="*/ 1048 h 2401"/>
                <a:gd name="T92" fmla="*/ 1468 w 2401"/>
                <a:gd name="T93" fmla="*/ 930 h 2401"/>
                <a:gd name="T94" fmla="*/ 1441 w 2401"/>
                <a:gd name="T95" fmla="*/ 779 h 2401"/>
                <a:gd name="T96" fmla="*/ 1355 w 2401"/>
                <a:gd name="T97" fmla="*/ 646 h 2401"/>
                <a:gd name="T98" fmla="*/ 1286 w 2401"/>
                <a:gd name="T99" fmla="*/ 543 h 2401"/>
                <a:gd name="T100" fmla="*/ 1225 w 2401"/>
                <a:gd name="T101" fmla="*/ 394 h 2401"/>
                <a:gd name="T102" fmla="*/ 1201 w 2401"/>
                <a:gd name="T103" fmla="*/ 268 h 2401"/>
                <a:gd name="T104" fmla="*/ 1191 w 2401"/>
                <a:gd name="T105" fmla="*/ 166 h 2401"/>
                <a:gd name="T106" fmla="*/ 1070 w 2401"/>
                <a:gd name="T107" fmla="*/ 95 h 2401"/>
                <a:gd name="T108" fmla="*/ 984 w 2401"/>
                <a:gd name="T109" fmla="*/ 17 h 2401"/>
                <a:gd name="T110" fmla="*/ 880 w 2401"/>
                <a:gd name="T111" fmla="*/ 0 h 2401"/>
                <a:gd name="T112" fmla="*/ 846 w 2401"/>
                <a:gd name="T113" fmla="*/ 71 h 2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01" h="2401">
                  <a:moveTo>
                    <a:pt x="844" y="14"/>
                  </a:moveTo>
                  <a:lnTo>
                    <a:pt x="855" y="40"/>
                  </a:lnTo>
                  <a:lnTo>
                    <a:pt x="855" y="71"/>
                  </a:lnTo>
                  <a:lnTo>
                    <a:pt x="855" y="95"/>
                  </a:lnTo>
                  <a:lnTo>
                    <a:pt x="855" y="127"/>
                  </a:lnTo>
                  <a:lnTo>
                    <a:pt x="855" y="166"/>
                  </a:lnTo>
                  <a:lnTo>
                    <a:pt x="855" y="197"/>
                  </a:lnTo>
                  <a:lnTo>
                    <a:pt x="855" y="222"/>
                  </a:lnTo>
                  <a:lnTo>
                    <a:pt x="855" y="245"/>
                  </a:lnTo>
                  <a:lnTo>
                    <a:pt x="855" y="268"/>
                  </a:lnTo>
                  <a:lnTo>
                    <a:pt x="827" y="284"/>
                  </a:lnTo>
                  <a:lnTo>
                    <a:pt x="802" y="284"/>
                  </a:lnTo>
                  <a:lnTo>
                    <a:pt x="777" y="284"/>
                  </a:lnTo>
                  <a:lnTo>
                    <a:pt x="751" y="284"/>
                  </a:lnTo>
                  <a:lnTo>
                    <a:pt x="725" y="284"/>
                  </a:lnTo>
                  <a:lnTo>
                    <a:pt x="707" y="315"/>
                  </a:lnTo>
                  <a:lnTo>
                    <a:pt x="691" y="340"/>
                  </a:lnTo>
                  <a:lnTo>
                    <a:pt x="681" y="363"/>
                  </a:lnTo>
                  <a:lnTo>
                    <a:pt x="673" y="386"/>
                  </a:lnTo>
                  <a:lnTo>
                    <a:pt x="647" y="418"/>
                  </a:lnTo>
                  <a:lnTo>
                    <a:pt x="621" y="425"/>
                  </a:lnTo>
                  <a:lnTo>
                    <a:pt x="596" y="425"/>
                  </a:lnTo>
                  <a:lnTo>
                    <a:pt x="568" y="449"/>
                  </a:lnTo>
                  <a:lnTo>
                    <a:pt x="543" y="472"/>
                  </a:lnTo>
                  <a:lnTo>
                    <a:pt x="509" y="512"/>
                  </a:lnTo>
                  <a:lnTo>
                    <a:pt x="482" y="528"/>
                  </a:lnTo>
                  <a:lnTo>
                    <a:pt x="457" y="528"/>
                  </a:lnTo>
                  <a:lnTo>
                    <a:pt x="422" y="551"/>
                  </a:lnTo>
                  <a:lnTo>
                    <a:pt x="396" y="568"/>
                  </a:lnTo>
                  <a:lnTo>
                    <a:pt x="371" y="590"/>
                  </a:lnTo>
                  <a:lnTo>
                    <a:pt x="352" y="622"/>
                  </a:lnTo>
                  <a:lnTo>
                    <a:pt x="346" y="646"/>
                  </a:lnTo>
                  <a:lnTo>
                    <a:pt x="346" y="669"/>
                  </a:lnTo>
                  <a:lnTo>
                    <a:pt x="346" y="694"/>
                  </a:lnTo>
                  <a:lnTo>
                    <a:pt x="302" y="740"/>
                  </a:lnTo>
                  <a:lnTo>
                    <a:pt x="284" y="764"/>
                  </a:lnTo>
                  <a:lnTo>
                    <a:pt x="267" y="787"/>
                  </a:lnTo>
                  <a:lnTo>
                    <a:pt x="250" y="812"/>
                  </a:lnTo>
                  <a:lnTo>
                    <a:pt x="216" y="843"/>
                  </a:lnTo>
                  <a:lnTo>
                    <a:pt x="189" y="866"/>
                  </a:lnTo>
                  <a:lnTo>
                    <a:pt x="164" y="897"/>
                  </a:lnTo>
                  <a:lnTo>
                    <a:pt x="146" y="976"/>
                  </a:lnTo>
                  <a:lnTo>
                    <a:pt x="129" y="1054"/>
                  </a:lnTo>
                  <a:lnTo>
                    <a:pt x="112" y="1079"/>
                  </a:lnTo>
                  <a:lnTo>
                    <a:pt x="93" y="1118"/>
                  </a:lnTo>
                  <a:lnTo>
                    <a:pt x="68" y="1149"/>
                  </a:lnTo>
                  <a:lnTo>
                    <a:pt x="50" y="1181"/>
                  </a:lnTo>
                  <a:lnTo>
                    <a:pt x="25" y="1259"/>
                  </a:lnTo>
                  <a:lnTo>
                    <a:pt x="16" y="1284"/>
                  </a:lnTo>
                  <a:lnTo>
                    <a:pt x="16" y="1315"/>
                  </a:lnTo>
                  <a:lnTo>
                    <a:pt x="16" y="1338"/>
                  </a:lnTo>
                  <a:lnTo>
                    <a:pt x="16" y="1363"/>
                  </a:lnTo>
                  <a:lnTo>
                    <a:pt x="16" y="1386"/>
                  </a:lnTo>
                  <a:lnTo>
                    <a:pt x="16" y="1425"/>
                  </a:lnTo>
                  <a:lnTo>
                    <a:pt x="8" y="1456"/>
                  </a:lnTo>
                  <a:lnTo>
                    <a:pt x="8" y="1535"/>
                  </a:lnTo>
                  <a:lnTo>
                    <a:pt x="8" y="1613"/>
                  </a:lnTo>
                  <a:lnTo>
                    <a:pt x="8" y="1708"/>
                  </a:lnTo>
                  <a:lnTo>
                    <a:pt x="0" y="1802"/>
                  </a:lnTo>
                  <a:lnTo>
                    <a:pt x="0" y="1881"/>
                  </a:lnTo>
                  <a:lnTo>
                    <a:pt x="0" y="1905"/>
                  </a:lnTo>
                  <a:lnTo>
                    <a:pt x="0" y="1928"/>
                  </a:lnTo>
                  <a:lnTo>
                    <a:pt x="0" y="1953"/>
                  </a:lnTo>
                  <a:lnTo>
                    <a:pt x="0" y="1992"/>
                  </a:lnTo>
                  <a:lnTo>
                    <a:pt x="0" y="2015"/>
                  </a:lnTo>
                  <a:lnTo>
                    <a:pt x="0" y="2038"/>
                  </a:lnTo>
                  <a:lnTo>
                    <a:pt x="0" y="2063"/>
                  </a:lnTo>
                  <a:lnTo>
                    <a:pt x="8" y="2094"/>
                  </a:lnTo>
                  <a:lnTo>
                    <a:pt x="16" y="2117"/>
                  </a:lnTo>
                  <a:lnTo>
                    <a:pt x="43" y="2141"/>
                  </a:lnTo>
                  <a:lnTo>
                    <a:pt x="68" y="2156"/>
                  </a:lnTo>
                  <a:lnTo>
                    <a:pt x="103" y="2172"/>
                  </a:lnTo>
                  <a:lnTo>
                    <a:pt x="137" y="2195"/>
                  </a:lnTo>
                  <a:lnTo>
                    <a:pt x="172" y="2212"/>
                  </a:lnTo>
                  <a:lnTo>
                    <a:pt x="198" y="2220"/>
                  </a:lnTo>
                  <a:lnTo>
                    <a:pt x="233" y="2235"/>
                  </a:lnTo>
                  <a:lnTo>
                    <a:pt x="259" y="2243"/>
                  </a:lnTo>
                  <a:lnTo>
                    <a:pt x="284" y="2251"/>
                  </a:lnTo>
                  <a:lnTo>
                    <a:pt x="318" y="2268"/>
                  </a:lnTo>
                  <a:lnTo>
                    <a:pt x="362" y="2299"/>
                  </a:lnTo>
                  <a:lnTo>
                    <a:pt x="388" y="2313"/>
                  </a:lnTo>
                  <a:lnTo>
                    <a:pt x="492" y="2330"/>
                  </a:lnTo>
                  <a:lnTo>
                    <a:pt x="577" y="2346"/>
                  </a:lnTo>
                  <a:lnTo>
                    <a:pt x="605" y="2346"/>
                  </a:lnTo>
                  <a:lnTo>
                    <a:pt x="691" y="2346"/>
                  </a:lnTo>
                  <a:lnTo>
                    <a:pt x="717" y="2346"/>
                  </a:lnTo>
                  <a:lnTo>
                    <a:pt x="751" y="2346"/>
                  </a:lnTo>
                  <a:lnTo>
                    <a:pt x="836" y="2313"/>
                  </a:lnTo>
                  <a:lnTo>
                    <a:pt x="940" y="2220"/>
                  </a:lnTo>
                  <a:lnTo>
                    <a:pt x="1027" y="2189"/>
                  </a:lnTo>
                  <a:lnTo>
                    <a:pt x="1044" y="2164"/>
                  </a:lnTo>
                  <a:lnTo>
                    <a:pt x="1070" y="2156"/>
                  </a:lnTo>
                  <a:lnTo>
                    <a:pt x="1095" y="2149"/>
                  </a:lnTo>
                  <a:lnTo>
                    <a:pt x="1139" y="2149"/>
                  </a:lnTo>
                  <a:lnTo>
                    <a:pt x="1173" y="2149"/>
                  </a:lnTo>
                  <a:lnTo>
                    <a:pt x="1260" y="2156"/>
                  </a:lnTo>
                  <a:lnTo>
                    <a:pt x="1345" y="2181"/>
                  </a:lnTo>
                  <a:lnTo>
                    <a:pt x="1382" y="2204"/>
                  </a:lnTo>
                  <a:lnTo>
                    <a:pt x="1407" y="2220"/>
                  </a:lnTo>
                  <a:lnTo>
                    <a:pt x="1432" y="2228"/>
                  </a:lnTo>
                  <a:lnTo>
                    <a:pt x="1468" y="2228"/>
                  </a:lnTo>
                  <a:lnTo>
                    <a:pt x="1502" y="2243"/>
                  </a:lnTo>
                  <a:lnTo>
                    <a:pt x="1528" y="2251"/>
                  </a:lnTo>
                  <a:lnTo>
                    <a:pt x="1562" y="2259"/>
                  </a:lnTo>
                  <a:lnTo>
                    <a:pt x="1589" y="2268"/>
                  </a:lnTo>
                  <a:lnTo>
                    <a:pt x="1623" y="2290"/>
                  </a:lnTo>
                  <a:lnTo>
                    <a:pt x="1648" y="2299"/>
                  </a:lnTo>
                  <a:lnTo>
                    <a:pt x="1675" y="2313"/>
                  </a:lnTo>
                  <a:lnTo>
                    <a:pt x="1700" y="2330"/>
                  </a:lnTo>
                  <a:lnTo>
                    <a:pt x="1744" y="2353"/>
                  </a:lnTo>
                  <a:lnTo>
                    <a:pt x="1778" y="2377"/>
                  </a:lnTo>
                  <a:lnTo>
                    <a:pt x="1804" y="2400"/>
                  </a:lnTo>
                  <a:lnTo>
                    <a:pt x="1829" y="2400"/>
                  </a:lnTo>
                  <a:lnTo>
                    <a:pt x="1916" y="2400"/>
                  </a:lnTo>
                  <a:lnTo>
                    <a:pt x="2003" y="2400"/>
                  </a:lnTo>
                  <a:lnTo>
                    <a:pt x="2037" y="2400"/>
                  </a:lnTo>
                  <a:lnTo>
                    <a:pt x="2063" y="2400"/>
                  </a:lnTo>
                  <a:lnTo>
                    <a:pt x="2073" y="2377"/>
                  </a:lnTo>
                  <a:lnTo>
                    <a:pt x="2080" y="2353"/>
                  </a:lnTo>
                  <a:lnTo>
                    <a:pt x="2080" y="2313"/>
                  </a:lnTo>
                  <a:lnTo>
                    <a:pt x="2080" y="2290"/>
                  </a:lnTo>
                  <a:lnTo>
                    <a:pt x="2080" y="2251"/>
                  </a:lnTo>
                  <a:lnTo>
                    <a:pt x="2080" y="2212"/>
                  </a:lnTo>
                  <a:lnTo>
                    <a:pt x="2080" y="2189"/>
                  </a:lnTo>
                  <a:lnTo>
                    <a:pt x="2080" y="2156"/>
                  </a:lnTo>
                  <a:lnTo>
                    <a:pt x="2080" y="2133"/>
                  </a:lnTo>
                  <a:lnTo>
                    <a:pt x="2080" y="2110"/>
                  </a:lnTo>
                  <a:lnTo>
                    <a:pt x="2080" y="2077"/>
                  </a:lnTo>
                  <a:lnTo>
                    <a:pt x="2088" y="2038"/>
                  </a:lnTo>
                  <a:lnTo>
                    <a:pt x="2116" y="1999"/>
                  </a:lnTo>
                  <a:lnTo>
                    <a:pt x="2132" y="1976"/>
                  </a:lnTo>
                  <a:lnTo>
                    <a:pt x="2159" y="1959"/>
                  </a:lnTo>
                  <a:lnTo>
                    <a:pt x="2184" y="1945"/>
                  </a:lnTo>
                  <a:lnTo>
                    <a:pt x="2209" y="1913"/>
                  </a:lnTo>
                  <a:lnTo>
                    <a:pt x="2228" y="1874"/>
                  </a:lnTo>
                  <a:lnTo>
                    <a:pt x="2228" y="1841"/>
                  </a:lnTo>
                  <a:lnTo>
                    <a:pt x="2228" y="1818"/>
                  </a:lnTo>
                  <a:lnTo>
                    <a:pt x="2228" y="1795"/>
                  </a:lnTo>
                  <a:lnTo>
                    <a:pt x="2228" y="1771"/>
                  </a:lnTo>
                  <a:lnTo>
                    <a:pt x="2236" y="1740"/>
                  </a:lnTo>
                  <a:lnTo>
                    <a:pt x="2245" y="1717"/>
                  </a:lnTo>
                  <a:lnTo>
                    <a:pt x="2245" y="1684"/>
                  </a:lnTo>
                  <a:lnTo>
                    <a:pt x="2253" y="1661"/>
                  </a:lnTo>
                  <a:lnTo>
                    <a:pt x="2279" y="1638"/>
                  </a:lnTo>
                  <a:lnTo>
                    <a:pt x="2305" y="1613"/>
                  </a:lnTo>
                  <a:lnTo>
                    <a:pt x="2322" y="1590"/>
                  </a:lnTo>
                  <a:lnTo>
                    <a:pt x="2366" y="1559"/>
                  </a:lnTo>
                  <a:lnTo>
                    <a:pt x="2391" y="1535"/>
                  </a:lnTo>
                  <a:lnTo>
                    <a:pt x="2400" y="1512"/>
                  </a:lnTo>
                  <a:lnTo>
                    <a:pt x="2400" y="1472"/>
                  </a:lnTo>
                  <a:lnTo>
                    <a:pt x="2400" y="1448"/>
                  </a:lnTo>
                  <a:lnTo>
                    <a:pt x="2375" y="1425"/>
                  </a:lnTo>
                  <a:lnTo>
                    <a:pt x="2347" y="1408"/>
                  </a:lnTo>
                  <a:lnTo>
                    <a:pt x="2313" y="1394"/>
                  </a:lnTo>
                  <a:lnTo>
                    <a:pt x="2279" y="1369"/>
                  </a:lnTo>
                  <a:lnTo>
                    <a:pt x="2245" y="1354"/>
                  </a:lnTo>
                  <a:lnTo>
                    <a:pt x="2209" y="1346"/>
                  </a:lnTo>
                  <a:lnTo>
                    <a:pt x="2175" y="1338"/>
                  </a:lnTo>
                  <a:lnTo>
                    <a:pt x="2132" y="1315"/>
                  </a:lnTo>
                  <a:lnTo>
                    <a:pt x="2107" y="1307"/>
                  </a:lnTo>
                  <a:lnTo>
                    <a:pt x="2080" y="1299"/>
                  </a:lnTo>
                  <a:lnTo>
                    <a:pt x="2054" y="1299"/>
                  </a:lnTo>
                  <a:lnTo>
                    <a:pt x="2020" y="1299"/>
                  </a:lnTo>
                  <a:lnTo>
                    <a:pt x="1993" y="1299"/>
                  </a:lnTo>
                  <a:lnTo>
                    <a:pt x="1943" y="1307"/>
                  </a:lnTo>
                  <a:lnTo>
                    <a:pt x="1907" y="1315"/>
                  </a:lnTo>
                  <a:lnTo>
                    <a:pt x="1873" y="1315"/>
                  </a:lnTo>
                  <a:lnTo>
                    <a:pt x="1838" y="1323"/>
                  </a:lnTo>
                  <a:lnTo>
                    <a:pt x="1804" y="1323"/>
                  </a:lnTo>
                  <a:lnTo>
                    <a:pt x="1770" y="1323"/>
                  </a:lnTo>
                  <a:lnTo>
                    <a:pt x="1744" y="1307"/>
                  </a:lnTo>
                  <a:lnTo>
                    <a:pt x="1719" y="1290"/>
                  </a:lnTo>
                  <a:lnTo>
                    <a:pt x="1700" y="1251"/>
                  </a:lnTo>
                  <a:lnTo>
                    <a:pt x="1691" y="1228"/>
                  </a:lnTo>
                  <a:lnTo>
                    <a:pt x="1691" y="1205"/>
                  </a:lnTo>
                  <a:lnTo>
                    <a:pt x="1691" y="1181"/>
                  </a:lnTo>
                  <a:lnTo>
                    <a:pt x="1691" y="1149"/>
                  </a:lnTo>
                  <a:lnTo>
                    <a:pt x="1691" y="1118"/>
                  </a:lnTo>
                  <a:lnTo>
                    <a:pt x="1657" y="1102"/>
                  </a:lnTo>
                  <a:lnTo>
                    <a:pt x="1614" y="1102"/>
                  </a:lnTo>
                  <a:lnTo>
                    <a:pt x="1589" y="1094"/>
                  </a:lnTo>
                  <a:lnTo>
                    <a:pt x="1562" y="1079"/>
                  </a:lnTo>
                  <a:lnTo>
                    <a:pt x="1519" y="1071"/>
                  </a:lnTo>
                  <a:lnTo>
                    <a:pt x="1502" y="1048"/>
                  </a:lnTo>
                  <a:lnTo>
                    <a:pt x="1485" y="1023"/>
                  </a:lnTo>
                  <a:lnTo>
                    <a:pt x="1475" y="984"/>
                  </a:lnTo>
                  <a:lnTo>
                    <a:pt x="1468" y="953"/>
                  </a:lnTo>
                  <a:lnTo>
                    <a:pt x="1468" y="930"/>
                  </a:lnTo>
                  <a:lnTo>
                    <a:pt x="1468" y="897"/>
                  </a:lnTo>
                  <a:lnTo>
                    <a:pt x="1460" y="858"/>
                  </a:lnTo>
                  <a:lnTo>
                    <a:pt x="1450" y="818"/>
                  </a:lnTo>
                  <a:lnTo>
                    <a:pt x="1441" y="779"/>
                  </a:lnTo>
                  <a:lnTo>
                    <a:pt x="1424" y="740"/>
                  </a:lnTo>
                  <a:lnTo>
                    <a:pt x="1407" y="708"/>
                  </a:lnTo>
                  <a:lnTo>
                    <a:pt x="1382" y="669"/>
                  </a:lnTo>
                  <a:lnTo>
                    <a:pt x="1355" y="646"/>
                  </a:lnTo>
                  <a:lnTo>
                    <a:pt x="1339" y="622"/>
                  </a:lnTo>
                  <a:lnTo>
                    <a:pt x="1320" y="599"/>
                  </a:lnTo>
                  <a:lnTo>
                    <a:pt x="1303" y="576"/>
                  </a:lnTo>
                  <a:lnTo>
                    <a:pt x="1286" y="543"/>
                  </a:lnTo>
                  <a:lnTo>
                    <a:pt x="1260" y="504"/>
                  </a:lnTo>
                  <a:lnTo>
                    <a:pt x="1243" y="464"/>
                  </a:lnTo>
                  <a:lnTo>
                    <a:pt x="1235" y="425"/>
                  </a:lnTo>
                  <a:lnTo>
                    <a:pt x="1225" y="394"/>
                  </a:lnTo>
                  <a:lnTo>
                    <a:pt x="1216" y="354"/>
                  </a:lnTo>
                  <a:lnTo>
                    <a:pt x="1216" y="331"/>
                  </a:lnTo>
                  <a:lnTo>
                    <a:pt x="1209" y="292"/>
                  </a:lnTo>
                  <a:lnTo>
                    <a:pt x="1201" y="268"/>
                  </a:lnTo>
                  <a:lnTo>
                    <a:pt x="1201" y="245"/>
                  </a:lnTo>
                  <a:lnTo>
                    <a:pt x="1191" y="222"/>
                  </a:lnTo>
                  <a:lnTo>
                    <a:pt x="1191" y="189"/>
                  </a:lnTo>
                  <a:lnTo>
                    <a:pt x="1191" y="166"/>
                  </a:lnTo>
                  <a:lnTo>
                    <a:pt x="1165" y="149"/>
                  </a:lnTo>
                  <a:lnTo>
                    <a:pt x="1123" y="127"/>
                  </a:lnTo>
                  <a:lnTo>
                    <a:pt x="1095" y="110"/>
                  </a:lnTo>
                  <a:lnTo>
                    <a:pt x="1070" y="95"/>
                  </a:lnTo>
                  <a:lnTo>
                    <a:pt x="1044" y="71"/>
                  </a:lnTo>
                  <a:lnTo>
                    <a:pt x="1027" y="48"/>
                  </a:lnTo>
                  <a:lnTo>
                    <a:pt x="1010" y="25"/>
                  </a:lnTo>
                  <a:lnTo>
                    <a:pt x="984" y="17"/>
                  </a:lnTo>
                  <a:lnTo>
                    <a:pt x="957" y="8"/>
                  </a:lnTo>
                  <a:lnTo>
                    <a:pt x="932" y="0"/>
                  </a:lnTo>
                  <a:lnTo>
                    <a:pt x="906" y="0"/>
                  </a:lnTo>
                  <a:lnTo>
                    <a:pt x="880" y="0"/>
                  </a:lnTo>
                  <a:lnTo>
                    <a:pt x="855" y="0"/>
                  </a:lnTo>
                  <a:lnTo>
                    <a:pt x="846" y="25"/>
                  </a:lnTo>
                  <a:lnTo>
                    <a:pt x="846" y="48"/>
                  </a:lnTo>
                  <a:lnTo>
                    <a:pt x="846" y="71"/>
                  </a:lnTo>
                </a:path>
              </a:pathLst>
            </a:custGeom>
            <a:noFill/>
            <a:ln w="762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Rectangle 34">
              <a:extLst>
                <a:ext uri="{FF2B5EF4-FFF2-40B4-BE49-F238E27FC236}">
                  <a16:creationId xmlns:a16="http://schemas.microsoft.com/office/drawing/2014/main" id="{7459A61C-1535-4A7C-9761-865821BA53E9}"/>
                </a:ext>
              </a:extLst>
            </p:cNvPr>
            <p:cNvSpPr>
              <a:spLocks noChangeArrowheads="1"/>
            </p:cNvSpPr>
            <p:nvPr/>
          </p:nvSpPr>
          <p:spPr bwMode="auto">
            <a:xfrm>
              <a:off x="1315" y="1246"/>
              <a:ext cx="73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b="1" dirty="0">
                  <a:cs typeface="Arial" panose="020B0604020202020204" pitchFamily="34" charset="0"/>
                </a:rPr>
                <a:t>£1</a:t>
              </a:r>
            </a:p>
          </p:txBody>
        </p:sp>
        <p:sp>
          <p:nvSpPr>
            <p:cNvPr id="11" name="Rectangle 35">
              <a:extLst>
                <a:ext uri="{FF2B5EF4-FFF2-40B4-BE49-F238E27FC236}">
                  <a16:creationId xmlns:a16="http://schemas.microsoft.com/office/drawing/2014/main" id="{F416AC89-6609-4B39-9B40-E811AF736454}"/>
                </a:ext>
              </a:extLst>
            </p:cNvPr>
            <p:cNvSpPr>
              <a:spLocks noChangeArrowheads="1"/>
            </p:cNvSpPr>
            <p:nvPr/>
          </p:nvSpPr>
          <p:spPr bwMode="auto">
            <a:xfrm>
              <a:off x="1050" y="2380"/>
              <a:ext cx="123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4000" b="1">
                  <a:solidFill>
                    <a:schemeClr val="bg1"/>
                  </a:solidFill>
                  <a:cs typeface="Arial" panose="020B0604020202020204" pitchFamily="34" charset="0"/>
                </a:rPr>
                <a:t>£8-£36</a:t>
              </a:r>
            </a:p>
          </p:txBody>
        </p:sp>
        <p:sp>
          <p:nvSpPr>
            <p:cNvPr id="12" name="Rectangle 36">
              <a:extLst>
                <a:ext uri="{FF2B5EF4-FFF2-40B4-BE49-F238E27FC236}">
                  <a16:creationId xmlns:a16="http://schemas.microsoft.com/office/drawing/2014/main" id="{E210E99D-B79F-4FBE-8048-75260C6352A0}"/>
                </a:ext>
              </a:extLst>
            </p:cNvPr>
            <p:cNvSpPr>
              <a:spLocks noChangeArrowheads="1"/>
            </p:cNvSpPr>
            <p:nvPr/>
          </p:nvSpPr>
          <p:spPr bwMode="auto">
            <a:xfrm>
              <a:off x="2984" y="1110"/>
              <a:ext cx="132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600" b="1">
                  <a:cs typeface="Arial" panose="020B0604020202020204" pitchFamily="34" charset="0"/>
                </a:rPr>
                <a:t>Insured costs</a:t>
              </a:r>
            </a:p>
            <a:p>
              <a:r>
                <a:rPr lang="en-GB" altLang="en-US" sz="1600" b="1">
                  <a:cs typeface="Arial" panose="020B0604020202020204" pitchFamily="34" charset="0"/>
                </a:rPr>
                <a:t>   injury</a:t>
              </a:r>
            </a:p>
            <a:p>
              <a:r>
                <a:rPr lang="en-GB" altLang="en-US" sz="1600" b="1">
                  <a:cs typeface="Arial" panose="020B0604020202020204" pitchFamily="34" charset="0"/>
                </a:rPr>
                <a:t>   ill-health</a:t>
              </a:r>
            </a:p>
            <a:p>
              <a:r>
                <a:rPr lang="en-GB" altLang="en-US" sz="1600" b="1">
                  <a:cs typeface="Arial" panose="020B0604020202020204" pitchFamily="34" charset="0"/>
                </a:rPr>
                <a:t>   damage</a:t>
              </a:r>
            </a:p>
          </p:txBody>
        </p:sp>
        <p:sp>
          <p:nvSpPr>
            <p:cNvPr id="13" name="Rectangle 37">
              <a:extLst>
                <a:ext uri="{FF2B5EF4-FFF2-40B4-BE49-F238E27FC236}">
                  <a16:creationId xmlns:a16="http://schemas.microsoft.com/office/drawing/2014/main" id="{45A138AB-BE1C-479E-925F-C7D92CF90BD7}"/>
                </a:ext>
              </a:extLst>
            </p:cNvPr>
            <p:cNvSpPr>
              <a:spLocks noChangeArrowheads="1"/>
            </p:cNvSpPr>
            <p:nvPr/>
          </p:nvSpPr>
          <p:spPr bwMode="auto">
            <a:xfrm>
              <a:off x="3031" y="2227"/>
              <a:ext cx="1649"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sz="2000" b="1" dirty="0">
                <a:solidFill>
                  <a:schemeClr val="bg1"/>
                </a:solidFill>
                <a:cs typeface="Arial" panose="020B0604020202020204" pitchFamily="34" charset="0"/>
              </a:endParaRPr>
            </a:p>
            <a:p>
              <a:r>
                <a:rPr lang="en-GB" altLang="en-US" sz="1600" b="1" dirty="0">
                  <a:solidFill>
                    <a:schemeClr val="bg1"/>
                  </a:solidFill>
                  <a:cs typeface="Arial" panose="020B0604020202020204" pitchFamily="34" charset="0"/>
                </a:rPr>
                <a:t>Uninsured costs</a:t>
              </a:r>
            </a:p>
            <a:p>
              <a:r>
                <a:rPr lang="en-GB" altLang="en-US" sz="1600" b="1" dirty="0">
                  <a:solidFill>
                    <a:schemeClr val="bg1"/>
                  </a:solidFill>
                  <a:cs typeface="Arial" panose="020B0604020202020204" pitchFamily="34" charset="0"/>
                </a:rPr>
                <a:t>   production delays</a:t>
              </a:r>
            </a:p>
            <a:p>
              <a:r>
                <a:rPr lang="en-GB" altLang="en-US" sz="1600" b="1" dirty="0">
                  <a:solidFill>
                    <a:schemeClr val="bg1"/>
                  </a:solidFill>
                  <a:cs typeface="Arial" panose="020B0604020202020204" pitchFamily="34" charset="0"/>
                </a:rPr>
                <a:t>   management time</a:t>
              </a:r>
            </a:p>
            <a:p>
              <a:r>
                <a:rPr lang="en-GB" altLang="en-US" sz="1600" b="1" dirty="0">
                  <a:solidFill>
                    <a:schemeClr val="bg1"/>
                  </a:solidFill>
                  <a:cs typeface="Arial" panose="020B0604020202020204" pitchFamily="34" charset="0"/>
                </a:rPr>
                <a:t>   legal costs</a:t>
              </a:r>
            </a:p>
            <a:p>
              <a:r>
                <a:rPr lang="en-GB" altLang="en-US" sz="1600" b="1" dirty="0">
                  <a:solidFill>
                    <a:schemeClr val="bg1"/>
                  </a:solidFill>
                  <a:cs typeface="Arial" panose="020B0604020202020204" pitchFamily="34" charset="0"/>
                </a:rPr>
                <a:t>   loss of personnel</a:t>
              </a:r>
            </a:p>
          </p:txBody>
        </p:sp>
      </p:grpSp>
      <p:sp>
        <p:nvSpPr>
          <p:cNvPr id="14" name="Rectangle 39">
            <a:extLst>
              <a:ext uri="{FF2B5EF4-FFF2-40B4-BE49-F238E27FC236}">
                <a16:creationId xmlns:a16="http://schemas.microsoft.com/office/drawing/2014/main" id="{84FA3BB5-9F7A-4EF9-8BCF-F5793A2E5218}"/>
              </a:ext>
            </a:extLst>
          </p:cNvPr>
          <p:cNvSpPr>
            <a:spLocks noChangeArrowheads="1"/>
          </p:cNvSpPr>
          <p:nvPr/>
        </p:nvSpPr>
        <p:spPr bwMode="auto">
          <a:xfrm>
            <a:off x="1768475" y="5102607"/>
            <a:ext cx="507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b="1" i="1" dirty="0">
                <a:cs typeface="Arial" panose="020B0604020202020204" pitchFamily="34" charset="0"/>
              </a:rPr>
              <a:t>Source: “The cost of Incidents at work”  HSE</a:t>
            </a:r>
          </a:p>
        </p:txBody>
      </p:sp>
      <p:pic>
        <p:nvPicPr>
          <p:cNvPr id="15" name="Picture 40">
            <a:extLst>
              <a:ext uri="{FF2B5EF4-FFF2-40B4-BE49-F238E27FC236}">
                <a16:creationId xmlns:a16="http://schemas.microsoft.com/office/drawing/2014/main" id="{859CCD4F-76D4-445E-B8E7-53B22C1D252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887" y="3801499"/>
            <a:ext cx="957262" cy="104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41">
            <a:extLst>
              <a:ext uri="{FF2B5EF4-FFF2-40B4-BE49-F238E27FC236}">
                <a16:creationId xmlns:a16="http://schemas.microsoft.com/office/drawing/2014/main" id="{1425801E-2B2F-424A-B182-4286E0102B68}"/>
              </a:ext>
            </a:extLst>
          </p:cNvPr>
          <p:cNvSpPr txBox="1">
            <a:spLocks noChangeArrowheads="1"/>
          </p:cNvSpPr>
          <p:nvPr/>
        </p:nvSpPr>
        <p:spPr bwMode="auto">
          <a:xfrm>
            <a:off x="731254" y="538244"/>
            <a:ext cx="7772400" cy="836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2075" tIns="46038" rIns="92075" bIns="46038"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The Incident Iceberg</a:t>
            </a:r>
            <a:endParaRPr lang="en-GB" altLang="en-US" sz="4900" i="1" dirty="0"/>
          </a:p>
        </p:txBody>
      </p:sp>
    </p:spTree>
    <p:extLst>
      <p:ext uri="{BB962C8B-B14F-4D97-AF65-F5344CB8AC3E}">
        <p14:creationId xmlns:p14="http://schemas.microsoft.com/office/powerpoint/2010/main" val="176865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12" name="Rectangle 1026">
            <a:extLst>
              <a:ext uri="{FF2B5EF4-FFF2-40B4-BE49-F238E27FC236}">
                <a16:creationId xmlns:a16="http://schemas.microsoft.com/office/drawing/2014/main" id="{E19F883F-F73F-49B5-A717-6016D158C384}"/>
              </a:ext>
            </a:extLst>
          </p:cNvPr>
          <p:cNvSpPr txBox="1">
            <a:spLocks noChangeArrowheads="1"/>
          </p:cNvSpPr>
          <p:nvPr/>
        </p:nvSpPr>
        <p:spPr bwMode="auto">
          <a:xfrm>
            <a:off x="772318" y="597737"/>
            <a:ext cx="7886700" cy="72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How</a:t>
            </a:r>
          </a:p>
        </p:txBody>
      </p:sp>
      <p:sp>
        <p:nvSpPr>
          <p:cNvPr id="13" name="Text Box 1028">
            <a:extLst>
              <a:ext uri="{FF2B5EF4-FFF2-40B4-BE49-F238E27FC236}">
                <a16:creationId xmlns:a16="http://schemas.microsoft.com/office/drawing/2014/main" id="{F9719B11-5F09-49AD-949A-4C91A2FB0DF3}"/>
              </a:ext>
            </a:extLst>
          </p:cNvPr>
          <p:cNvSpPr txBox="1">
            <a:spLocks noChangeArrowheads="1"/>
          </p:cNvSpPr>
          <p:nvPr/>
        </p:nvSpPr>
        <p:spPr bwMode="auto">
          <a:xfrm>
            <a:off x="772318" y="1636629"/>
            <a:ext cx="81740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2400" dirty="0">
                <a:latin typeface="+mn-lt"/>
              </a:rPr>
              <a:t>By Fully Investigating Incidents</a:t>
            </a:r>
          </a:p>
          <a:p>
            <a:pPr eaLnBrk="1" hangingPunct="1">
              <a:spcBef>
                <a:spcPct val="50000"/>
              </a:spcBef>
            </a:pPr>
            <a:r>
              <a:rPr lang="en-GB" altLang="en-US" sz="2400" dirty="0">
                <a:latin typeface="+mn-lt"/>
              </a:rPr>
              <a:t>Determining Root Causes</a:t>
            </a:r>
          </a:p>
          <a:p>
            <a:pPr eaLnBrk="1" hangingPunct="1">
              <a:spcBef>
                <a:spcPct val="50000"/>
              </a:spcBef>
            </a:pPr>
            <a:r>
              <a:rPr lang="en-GB" altLang="en-US" sz="2400" dirty="0">
                <a:latin typeface="+mn-lt"/>
              </a:rPr>
              <a:t>Implementing Actions to Prevent Reoccurrence</a:t>
            </a:r>
          </a:p>
        </p:txBody>
      </p:sp>
    </p:spTree>
    <p:extLst>
      <p:ext uri="{BB962C8B-B14F-4D97-AF65-F5344CB8AC3E}">
        <p14:creationId xmlns:p14="http://schemas.microsoft.com/office/powerpoint/2010/main" val="124526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2">
            <a:extLst>
              <a:ext uri="{FF2B5EF4-FFF2-40B4-BE49-F238E27FC236}">
                <a16:creationId xmlns:a16="http://schemas.microsoft.com/office/drawing/2014/main" id="{ACD1057D-226B-40CC-8638-5076442F6DF9}"/>
              </a:ext>
            </a:extLst>
          </p:cNvPr>
          <p:cNvSpPr txBox="1">
            <a:spLocks noChangeArrowheads="1"/>
          </p:cNvSpPr>
          <p:nvPr/>
        </p:nvSpPr>
        <p:spPr bwMode="auto">
          <a:xfrm>
            <a:off x="700840" y="553203"/>
            <a:ext cx="7886700" cy="7096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Why Investigate Incidents</a:t>
            </a:r>
          </a:p>
        </p:txBody>
      </p:sp>
      <p:sp>
        <p:nvSpPr>
          <p:cNvPr id="5" name="Text Box 4">
            <a:extLst>
              <a:ext uri="{FF2B5EF4-FFF2-40B4-BE49-F238E27FC236}">
                <a16:creationId xmlns:a16="http://schemas.microsoft.com/office/drawing/2014/main" id="{9D7BE069-6EA7-4F53-B7B2-8482E9E2F89D}"/>
              </a:ext>
            </a:extLst>
          </p:cNvPr>
          <p:cNvSpPr txBox="1">
            <a:spLocks noChangeArrowheads="1"/>
          </p:cNvSpPr>
          <p:nvPr/>
        </p:nvSpPr>
        <p:spPr bwMode="auto">
          <a:xfrm>
            <a:off x="700840" y="1575469"/>
            <a:ext cx="8255000" cy="212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dirty="0">
                <a:latin typeface="+mn-lt"/>
                <a:cs typeface="Arial" panose="020B0604020202020204" pitchFamily="34" charset="0"/>
              </a:rPr>
              <a:t>Opportunities:</a:t>
            </a:r>
          </a:p>
          <a:p>
            <a:pPr lvl="1">
              <a:spcBef>
                <a:spcPct val="50000"/>
              </a:spcBef>
              <a:buFontTx/>
              <a:buChar char="•"/>
            </a:pPr>
            <a:r>
              <a:rPr lang="en-GB" altLang="en-US" sz="2400" dirty="0">
                <a:latin typeface="+mn-lt"/>
                <a:cs typeface="Arial" panose="020B0604020202020204" pitchFamily="34" charset="0"/>
              </a:rPr>
              <a:t>Powerful tool to turn a negative situation into something positive</a:t>
            </a:r>
          </a:p>
          <a:p>
            <a:pPr lvl="1">
              <a:spcBef>
                <a:spcPct val="50000"/>
              </a:spcBef>
              <a:buFontTx/>
              <a:buChar char="•"/>
            </a:pPr>
            <a:r>
              <a:rPr lang="en-GB" altLang="en-US" sz="2400" dirty="0">
                <a:latin typeface="+mn-lt"/>
                <a:cs typeface="Arial" panose="020B0604020202020204" pitchFamily="34" charset="0"/>
              </a:rPr>
              <a:t>Opportunity to learn and prevent future incidents</a:t>
            </a:r>
          </a:p>
        </p:txBody>
      </p:sp>
      <p:sp>
        <p:nvSpPr>
          <p:cNvPr id="6" name="Rectangle 8">
            <a:extLst>
              <a:ext uri="{FF2B5EF4-FFF2-40B4-BE49-F238E27FC236}">
                <a16:creationId xmlns:a16="http://schemas.microsoft.com/office/drawing/2014/main" id="{7DEF03B2-0651-4894-B49C-931CFFE636CD}"/>
              </a:ext>
            </a:extLst>
          </p:cNvPr>
          <p:cNvSpPr>
            <a:spLocks noChangeArrowheads="1"/>
          </p:cNvSpPr>
          <p:nvPr/>
        </p:nvSpPr>
        <p:spPr bwMode="auto">
          <a:xfrm>
            <a:off x="1893887" y="4013201"/>
            <a:ext cx="6767513" cy="101123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000" dirty="0">
                <a:solidFill>
                  <a:schemeClr val="bg1"/>
                </a:solidFill>
              </a:rPr>
              <a:t>Done right, Incident investigation can be a motivator</a:t>
            </a:r>
          </a:p>
          <a:p>
            <a:pPr algn="ctr"/>
            <a:r>
              <a:rPr lang="en-GB" altLang="en-US" sz="2000" dirty="0">
                <a:solidFill>
                  <a:schemeClr val="bg1"/>
                </a:solidFill>
              </a:rPr>
              <a:t> and a team builder as it demonstrates concern, </a:t>
            </a:r>
          </a:p>
          <a:p>
            <a:pPr algn="ctr"/>
            <a:r>
              <a:rPr lang="en-GB" altLang="en-US" sz="2000" dirty="0">
                <a:solidFill>
                  <a:schemeClr val="bg1"/>
                </a:solidFill>
              </a:rPr>
              <a:t>commitment and a willingness to improve</a:t>
            </a:r>
          </a:p>
        </p:txBody>
      </p:sp>
    </p:spTree>
    <p:extLst>
      <p:ext uri="{BB962C8B-B14F-4D97-AF65-F5344CB8AC3E}">
        <p14:creationId xmlns:p14="http://schemas.microsoft.com/office/powerpoint/2010/main" val="302850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4">
            <a:extLst>
              <a:ext uri="{FF2B5EF4-FFF2-40B4-BE49-F238E27FC236}">
                <a16:creationId xmlns:a16="http://schemas.microsoft.com/office/drawing/2014/main" id="{B8F63BEA-D682-49B5-A20A-3791A2F40517}"/>
              </a:ext>
            </a:extLst>
          </p:cNvPr>
          <p:cNvSpPr txBox="1">
            <a:spLocks noChangeArrowheads="1"/>
          </p:cNvSpPr>
          <p:nvPr/>
        </p:nvSpPr>
        <p:spPr bwMode="auto">
          <a:xfrm>
            <a:off x="721894" y="1257918"/>
            <a:ext cx="6505074" cy="3547485"/>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60363" indent="-360363" eaLnBrk="0" hangingPunct="0">
              <a:spcBef>
                <a:spcPct val="50000"/>
              </a:spcBef>
            </a:pPr>
            <a:r>
              <a:rPr lang="en-GB" altLang="en-US" dirty="0"/>
              <a:t>A piece of metal falls from a crane and hits the ground making a slight depression</a:t>
            </a:r>
          </a:p>
          <a:p>
            <a:pPr marL="360363" indent="-360363" eaLnBrk="0" hangingPunct="0">
              <a:spcBef>
                <a:spcPct val="50000"/>
              </a:spcBef>
            </a:pPr>
            <a:r>
              <a:rPr lang="en-GB" altLang="en-US" dirty="0"/>
              <a:t>A second piece of metal falls from a crane and hits a piece of equipment at ground level causing damage</a:t>
            </a:r>
          </a:p>
          <a:p>
            <a:pPr marL="360363" indent="-360363" eaLnBrk="0" hangingPunct="0">
              <a:spcBef>
                <a:spcPct val="50000"/>
              </a:spcBef>
            </a:pPr>
            <a:r>
              <a:rPr lang="en-GB" altLang="en-US" dirty="0"/>
              <a:t>A third piece of metal falls from a crane hitting a man below causing serious personal injury</a:t>
            </a:r>
          </a:p>
          <a:p>
            <a:pPr marL="360363" indent="-360363" eaLnBrk="0" hangingPunct="0">
              <a:spcBef>
                <a:spcPct val="50000"/>
              </a:spcBef>
            </a:pPr>
            <a:r>
              <a:rPr lang="en-GB" altLang="en-US" dirty="0"/>
              <a:t>The above 3 cases describe the results of an Incident, not the Incident itself</a:t>
            </a:r>
          </a:p>
        </p:txBody>
      </p:sp>
      <p:sp>
        <p:nvSpPr>
          <p:cNvPr id="5" name="Rectangle 2">
            <a:extLst>
              <a:ext uri="{FF2B5EF4-FFF2-40B4-BE49-F238E27FC236}">
                <a16:creationId xmlns:a16="http://schemas.microsoft.com/office/drawing/2014/main" id="{4BCEAE53-826C-4BE8-9DB8-87B0918E4CB9}"/>
              </a:ext>
            </a:extLst>
          </p:cNvPr>
          <p:cNvSpPr txBox="1">
            <a:spLocks noChangeArrowheads="1"/>
          </p:cNvSpPr>
          <p:nvPr/>
        </p:nvSpPr>
        <p:spPr bwMode="auto">
          <a:xfrm>
            <a:off x="628649" y="365125"/>
            <a:ext cx="10261023" cy="8927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altLang="en-US" sz="4900" dirty="0"/>
              <a:t>Potential results from an Incident</a:t>
            </a:r>
          </a:p>
        </p:txBody>
      </p:sp>
      <p:sp>
        <p:nvSpPr>
          <p:cNvPr id="6" name="Rectangle 9">
            <a:extLst>
              <a:ext uri="{FF2B5EF4-FFF2-40B4-BE49-F238E27FC236}">
                <a16:creationId xmlns:a16="http://schemas.microsoft.com/office/drawing/2014/main" id="{019312D2-5C76-4FD3-840D-B38081D52F70}"/>
              </a:ext>
            </a:extLst>
          </p:cNvPr>
          <p:cNvSpPr>
            <a:spLocks noChangeArrowheads="1"/>
          </p:cNvSpPr>
          <p:nvPr/>
        </p:nvSpPr>
        <p:spPr bwMode="auto">
          <a:xfrm>
            <a:off x="2411122" y="4816123"/>
            <a:ext cx="6696075" cy="68897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a:solidFill>
                  <a:schemeClr val="bg1"/>
                </a:solidFill>
              </a:rPr>
              <a:t>The difference between the above 3 events might only </a:t>
            </a:r>
          </a:p>
          <a:p>
            <a:pPr algn="ctr" eaLnBrk="1" hangingPunct="1"/>
            <a:r>
              <a:rPr lang="en-GB" altLang="en-US" sz="2000" dirty="0">
                <a:solidFill>
                  <a:schemeClr val="bg1"/>
                </a:solidFill>
              </a:rPr>
              <a:t>be a matter of chance or good fortune</a:t>
            </a:r>
          </a:p>
        </p:txBody>
      </p:sp>
      <p:pic>
        <p:nvPicPr>
          <p:cNvPr id="7" name="Picture 11">
            <a:extLst>
              <a:ext uri="{FF2B5EF4-FFF2-40B4-BE49-F238E27FC236}">
                <a16:creationId xmlns:a16="http://schemas.microsoft.com/office/drawing/2014/main" id="{084B90BC-BAF8-43A8-B0E3-E3E4D7F50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126" y="1257918"/>
            <a:ext cx="3457244"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0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Rectangle 1027">
            <a:extLst>
              <a:ext uri="{FF2B5EF4-FFF2-40B4-BE49-F238E27FC236}">
                <a16:creationId xmlns:a16="http://schemas.microsoft.com/office/drawing/2014/main" id="{34FBD595-14F6-48D8-8EE0-094ACE676611}"/>
              </a:ext>
            </a:extLst>
          </p:cNvPr>
          <p:cNvSpPr txBox="1">
            <a:spLocks noChangeArrowheads="1"/>
          </p:cNvSpPr>
          <p:nvPr/>
        </p:nvSpPr>
        <p:spPr bwMode="auto">
          <a:xfrm>
            <a:off x="628649" y="1825625"/>
            <a:ext cx="10560281" cy="2596746"/>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60363" indent="-360363"/>
            <a:r>
              <a:rPr lang="en-GB" altLang="en-US" sz="2400" dirty="0">
                <a:cs typeface="Times New Roman" panose="02020603050405020304" pitchFamily="18" charset="0"/>
              </a:rPr>
              <a:t>So we need to consider not just actual consequences of an Incident but also potential consequences</a:t>
            </a:r>
          </a:p>
          <a:p>
            <a:pPr marL="360363" indent="-360363"/>
            <a:r>
              <a:rPr lang="en-GB" altLang="en-US" sz="2400" dirty="0">
                <a:cs typeface="Times New Roman" panose="02020603050405020304" pitchFamily="18" charset="0"/>
              </a:rPr>
              <a:t>The level of Incident Investigation should reflect the severity of the incident (actual and potential)</a:t>
            </a:r>
          </a:p>
        </p:txBody>
      </p:sp>
    </p:spTree>
    <p:extLst>
      <p:ext uri="{BB962C8B-B14F-4D97-AF65-F5344CB8AC3E}">
        <p14:creationId xmlns:p14="http://schemas.microsoft.com/office/powerpoint/2010/main" val="360582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5" name="Rectangle 8">
            <a:extLst>
              <a:ext uri="{FF2B5EF4-FFF2-40B4-BE49-F238E27FC236}">
                <a16:creationId xmlns:a16="http://schemas.microsoft.com/office/drawing/2014/main" id="{F678B7AB-55E3-440D-8AB0-86EB1F5BB0E5}"/>
              </a:ext>
            </a:extLst>
          </p:cNvPr>
          <p:cNvSpPr>
            <a:spLocks noChangeArrowheads="1"/>
          </p:cNvSpPr>
          <p:nvPr/>
        </p:nvSpPr>
        <p:spPr bwMode="auto">
          <a:xfrm>
            <a:off x="767515" y="1621255"/>
            <a:ext cx="10774680"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defRPr>
            </a:lvl1pPr>
            <a:lvl2pPr marL="762000" indent="-3810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lvl="1" indent="-360363">
              <a:spcBef>
                <a:spcPct val="50000"/>
              </a:spcBef>
              <a:buClr>
                <a:schemeClr val="accent1"/>
              </a:buClr>
              <a:buFontTx/>
              <a:buChar char="•"/>
            </a:pPr>
            <a:r>
              <a:rPr lang="en-GB" altLang="en-US" sz="2400" b="1" dirty="0">
                <a:latin typeface="+mn-lt"/>
                <a:cs typeface="Arial" panose="020B0604020202020204" pitchFamily="34" charset="0"/>
              </a:rPr>
              <a:t>Put the interviewee at ease</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Explain the purpose of the interview</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Be objective, open and fair</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Establish the facts</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Avoid interrogation and accusation</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Treat the person considerately, avoid sarcasm, aggression, and unfriendliness</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Do not interrupt, let them explain it as they remember things</a:t>
            </a:r>
          </a:p>
        </p:txBody>
      </p:sp>
      <p:sp>
        <p:nvSpPr>
          <p:cNvPr id="6" name="Rectangle 2">
            <a:extLst>
              <a:ext uri="{FF2B5EF4-FFF2-40B4-BE49-F238E27FC236}">
                <a16:creationId xmlns:a16="http://schemas.microsoft.com/office/drawing/2014/main" id="{8BC1EE59-88BF-4BC8-9DBB-B86D5D21C6F8}"/>
              </a:ext>
            </a:extLst>
          </p:cNvPr>
          <p:cNvSpPr txBox="1">
            <a:spLocks noChangeArrowheads="1"/>
          </p:cNvSpPr>
          <p:nvPr/>
        </p:nvSpPr>
        <p:spPr>
          <a:xfrm>
            <a:off x="767515" y="574048"/>
            <a:ext cx="7618413" cy="737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defRPr/>
            </a:pPr>
            <a:r>
              <a:rPr lang="en-GB" altLang="en-US" sz="4900" dirty="0"/>
              <a:t>Conducting Interviews</a:t>
            </a:r>
          </a:p>
        </p:txBody>
      </p:sp>
    </p:spTree>
    <p:extLst>
      <p:ext uri="{BB962C8B-B14F-4D97-AF65-F5344CB8AC3E}">
        <p14:creationId xmlns:p14="http://schemas.microsoft.com/office/powerpoint/2010/main" val="306141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5" name="Rectangle 8">
            <a:extLst>
              <a:ext uri="{FF2B5EF4-FFF2-40B4-BE49-F238E27FC236}">
                <a16:creationId xmlns:a16="http://schemas.microsoft.com/office/drawing/2014/main" id="{F678B7AB-55E3-440D-8AB0-86EB1F5BB0E5}"/>
              </a:ext>
            </a:extLst>
          </p:cNvPr>
          <p:cNvSpPr>
            <a:spLocks noChangeArrowheads="1"/>
          </p:cNvSpPr>
          <p:nvPr/>
        </p:nvSpPr>
        <p:spPr bwMode="auto">
          <a:xfrm>
            <a:off x="767514" y="1324434"/>
            <a:ext cx="10670507" cy="415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defRPr>
            </a:lvl1pPr>
            <a:lvl2pPr marL="762000" indent="-3810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363" lvl="1" indent="-360363">
              <a:spcBef>
                <a:spcPct val="50000"/>
              </a:spcBef>
              <a:buClr>
                <a:schemeClr val="accent1"/>
              </a:buClr>
              <a:buFontTx/>
              <a:buChar char="•"/>
            </a:pPr>
            <a:r>
              <a:rPr lang="en-GB" altLang="en-US" sz="2400" b="1" dirty="0">
                <a:latin typeface="+mn-lt"/>
                <a:cs typeface="Arial" panose="020B0604020202020204" pitchFamily="34" charset="0"/>
              </a:rPr>
              <a:t>Avoid leading questions (do not put words into their mouth)</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Be a good listener</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At the end of the interview summarise and confirm what has been said</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Conclude the interview and thank the interviewee</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Conduct witness interviews individually, not as a group</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Conduct interviews as soon as possible after the event – before people forget or have discussed the incident with others</a:t>
            </a:r>
          </a:p>
          <a:p>
            <a:pPr marL="360363" lvl="1" indent="-360363">
              <a:spcBef>
                <a:spcPct val="50000"/>
              </a:spcBef>
              <a:buClr>
                <a:schemeClr val="accent1"/>
              </a:buClr>
              <a:buFontTx/>
              <a:buChar char="•"/>
            </a:pPr>
            <a:r>
              <a:rPr lang="en-GB" altLang="en-US" sz="2400" b="1" dirty="0">
                <a:latin typeface="+mn-lt"/>
                <a:cs typeface="Arial" panose="020B0604020202020204" pitchFamily="34" charset="0"/>
              </a:rPr>
              <a:t>Interview all those involved, including those involved in the lead up to the event</a:t>
            </a:r>
          </a:p>
        </p:txBody>
      </p:sp>
      <p:sp>
        <p:nvSpPr>
          <p:cNvPr id="6" name="Rectangle 2">
            <a:extLst>
              <a:ext uri="{FF2B5EF4-FFF2-40B4-BE49-F238E27FC236}">
                <a16:creationId xmlns:a16="http://schemas.microsoft.com/office/drawing/2014/main" id="{8BC1EE59-88BF-4BC8-9DBB-B86D5D21C6F8}"/>
              </a:ext>
            </a:extLst>
          </p:cNvPr>
          <p:cNvSpPr txBox="1">
            <a:spLocks noChangeArrowheads="1"/>
          </p:cNvSpPr>
          <p:nvPr/>
        </p:nvSpPr>
        <p:spPr>
          <a:xfrm>
            <a:off x="767514" y="574048"/>
            <a:ext cx="7618413" cy="737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defRPr/>
            </a:pPr>
            <a:r>
              <a:rPr lang="en-GB" altLang="en-US" sz="4900" dirty="0">
                <a:latin typeface="+mn-lt"/>
              </a:rPr>
              <a:t>Conducting Interviews</a:t>
            </a:r>
          </a:p>
        </p:txBody>
      </p:sp>
    </p:spTree>
    <p:extLst>
      <p:ext uri="{BB962C8B-B14F-4D97-AF65-F5344CB8AC3E}">
        <p14:creationId xmlns:p14="http://schemas.microsoft.com/office/powerpoint/2010/main" val="40776621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597</TotalTime>
  <Words>2398</Words>
  <Application>Microsoft Office PowerPoint</Application>
  <PresentationFormat>Widescreen</PresentationFormat>
  <Paragraphs>277</Paragraphs>
  <Slides>26</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Impact</vt:lpstr>
      <vt:lpstr>Main Event</vt:lpstr>
      <vt:lpstr>Clip</vt:lpstr>
      <vt:lpstr>Accident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Immediate Causes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42</cp:revision>
  <dcterms:created xsi:type="dcterms:W3CDTF">2020-04-06T08:39:37Z</dcterms:created>
  <dcterms:modified xsi:type="dcterms:W3CDTF">2021-08-03T07:04:44Z</dcterms:modified>
</cp:coreProperties>
</file>