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9" r:id="rId2"/>
    <p:sldId id="257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321"/>
  </p:normalViewPr>
  <p:slideViewPr>
    <p:cSldViewPr snapToGrid="0" snapToObjects="1">
      <p:cViewPr varScale="1">
        <p:scale>
          <a:sx n="95" d="100"/>
          <a:sy n="95" d="100"/>
        </p:scale>
        <p:origin x="1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1732CE-F262-471A-9701-1226224A8E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C8A328-C950-4460-9C2A-6AD355EE72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E338D8-2D6D-46FF-9EB5-1FE2C6621A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7E1E87-57B3-41E1-9AFB-BBC68F2A49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5191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9D9C5F7-F408-4224-8920-8C33228099D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 rot="21420000">
            <a:off x="496218" y="672998"/>
            <a:ext cx="10150442" cy="2766528"/>
          </a:xfrm>
        </p:spPr>
        <p:txBody>
          <a:bodyPr/>
          <a:lstStyle/>
          <a:p>
            <a:pPr>
              <a:defRPr/>
            </a:pPr>
            <a:r>
              <a:rPr lang="en-GB" dirty="0"/>
              <a:t>Hierarchy of controls	</a:t>
            </a:r>
            <a:endParaRPr lang="en-US" dirty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2E96B1C-045E-4AB7-8B04-424BE3E10C0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The right priorities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38869B-AD30-49EA-BA73-BD93122C9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88333">
            <a:off x="8105120" y="4403337"/>
            <a:ext cx="3066994" cy="154219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FB8A12B-8487-4F51-8B83-11CD6ADCD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7D540E-2A21-4ECE-B3D6-1686F8C93108}"/>
              </a:ext>
            </a:extLst>
          </p:cNvPr>
          <p:cNvSpPr txBox="1"/>
          <p:nvPr/>
        </p:nvSpPr>
        <p:spPr>
          <a:xfrm>
            <a:off x="1052763" y="1549203"/>
            <a:ext cx="1008647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Risks should be reduced to the lowest reasonably practicable level by taking preventative measures, in order of priority. </a:t>
            </a:r>
          </a:p>
          <a:p>
            <a:endParaRPr lang="en-GB" sz="2400" dirty="0"/>
          </a:p>
          <a:p>
            <a:r>
              <a:rPr lang="en-GB" sz="2400" dirty="0"/>
              <a:t>The following slides show the headings in the order priority, do not simply jump to the easiest control measure to implement.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FB8A12B-8487-4F51-8B83-11CD6ADCD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7D540E-2A21-4ECE-B3D6-1686F8C93108}"/>
              </a:ext>
            </a:extLst>
          </p:cNvPr>
          <p:cNvSpPr txBox="1"/>
          <p:nvPr/>
        </p:nvSpPr>
        <p:spPr>
          <a:xfrm>
            <a:off x="770021" y="1637438"/>
            <a:ext cx="990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Redesign the job or substitute a substance so that the hazard is removed or eliminated.</a:t>
            </a:r>
          </a:p>
          <a:p>
            <a:endParaRPr lang="en-GB" sz="2400" dirty="0"/>
          </a:p>
          <a:p>
            <a:r>
              <a:rPr lang="en-GB" sz="2400" dirty="0"/>
              <a:t>This will protect everyone</a:t>
            </a:r>
          </a:p>
          <a:p>
            <a:endParaRPr lang="en-GB" sz="2400" dirty="0"/>
          </a:p>
          <a:p>
            <a:r>
              <a:rPr lang="en-GB" sz="2400" dirty="0"/>
              <a:t>For example, avoid working at height where they can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069A15-C6F6-4CD4-A662-3EECAEA12DFA}"/>
              </a:ext>
            </a:extLst>
          </p:cNvPr>
          <p:cNvSpPr txBox="1"/>
          <p:nvPr/>
        </p:nvSpPr>
        <p:spPr>
          <a:xfrm>
            <a:off x="737937" y="540223"/>
            <a:ext cx="6136104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900" dirty="0">
                <a:solidFill>
                  <a:schemeClr val="accent1"/>
                </a:solidFill>
              </a:rPr>
              <a:t>1 Elimination</a:t>
            </a:r>
          </a:p>
        </p:txBody>
      </p:sp>
    </p:spTree>
    <p:extLst>
      <p:ext uri="{BB962C8B-B14F-4D97-AF65-F5344CB8AC3E}">
        <p14:creationId xmlns:p14="http://schemas.microsoft.com/office/powerpoint/2010/main" val="161420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FB8A12B-8487-4F51-8B83-11CD6ADCD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7D540E-2A21-4ECE-B3D6-1686F8C93108}"/>
              </a:ext>
            </a:extLst>
          </p:cNvPr>
          <p:cNvSpPr txBox="1"/>
          <p:nvPr/>
        </p:nvSpPr>
        <p:spPr>
          <a:xfrm>
            <a:off x="745958" y="1677543"/>
            <a:ext cx="1017871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Replace the material or process with a less hazardous one.</a:t>
            </a:r>
          </a:p>
          <a:p>
            <a:endParaRPr lang="en-GB" sz="2400" dirty="0"/>
          </a:p>
          <a:p>
            <a:r>
              <a:rPr lang="en-GB" sz="2400" dirty="0"/>
              <a:t>For example, use a small MEWP to access work at height instead of step ladders.</a:t>
            </a:r>
          </a:p>
          <a:p>
            <a:endParaRPr lang="en-GB" sz="2400" dirty="0"/>
          </a:p>
          <a:p>
            <a:r>
              <a:rPr lang="en-GB" sz="2400" dirty="0"/>
              <a:t>Care should be taken to ensure the alternative is safer than the original.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3207A2-32AD-4660-94FE-FA0D8F273E34}"/>
              </a:ext>
            </a:extLst>
          </p:cNvPr>
          <p:cNvSpPr txBox="1"/>
          <p:nvPr/>
        </p:nvSpPr>
        <p:spPr>
          <a:xfrm>
            <a:off x="745959" y="577516"/>
            <a:ext cx="8057146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900" dirty="0">
                <a:solidFill>
                  <a:schemeClr val="accent1"/>
                </a:solidFill>
              </a:rPr>
              <a:t>2 Substitution</a:t>
            </a:r>
          </a:p>
        </p:txBody>
      </p:sp>
    </p:spTree>
    <p:extLst>
      <p:ext uri="{BB962C8B-B14F-4D97-AF65-F5344CB8AC3E}">
        <p14:creationId xmlns:p14="http://schemas.microsoft.com/office/powerpoint/2010/main" val="1389341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FB8A12B-8487-4F51-8B83-11CD6ADCD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7D540E-2A21-4ECE-B3D6-1686F8C93108}"/>
              </a:ext>
            </a:extLst>
          </p:cNvPr>
          <p:cNvSpPr txBox="1"/>
          <p:nvPr/>
        </p:nvSpPr>
        <p:spPr>
          <a:xfrm>
            <a:off x="729916" y="1597333"/>
            <a:ext cx="1027496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Use work equipment or other measures to prevent falls where you cannot avoid working at height.</a:t>
            </a:r>
          </a:p>
          <a:p>
            <a:endParaRPr lang="en-GB" sz="2400" dirty="0"/>
          </a:p>
          <a:p>
            <a:r>
              <a:rPr lang="en-GB" sz="2400" dirty="0"/>
              <a:t>Install or use additional machinery such as local exhaust ventilation to control risks from dust or fume.</a:t>
            </a:r>
          </a:p>
          <a:p>
            <a:endParaRPr lang="en-GB" sz="2400" dirty="0"/>
          </a:p>
          <a:p>
            <a:r>
              <a:rPr lang="en-GB" sz="2400" dirty="0"/>
              <a:t>Separate the hazard from operators by methods such as enclosing or guarding dangerous items of machinery/equipment.</a:t>
            </a:r>
          </a:p>
          <a:p>
            <a:endParaRPr lang="en-GB" sz="2400" dirty="0"/>
          </a:p>
          <a:p>
            <a:r>
              <a:rPr lang="en-GB" sz="2400" dirty="0"/>
              <a:t>Give priority to measures which protect collectively over individual measures.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776C18-2C81-42EA-8CA5-6E44E6678C0F}"/>
              </a:ext>
            </a:extLst>
          </p:cNvPr>
          <p:cNvSpPr txBox="1"/>
          <p:nvPr/>
        </p:nvSpPr>
        <p:spPr>
          <a:xfrm>
            <a:off x="693821" y="557348"/>
            <a:ext cx="6136104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900" dirty="0">
                <a:solidFill>
                  <a:schemeClr val="accent1"/>
                </a:solidFill>
              </a:rPr>
              <a:t>3 Engineering controls</a:t>
            </a:r>
          </a:p>
        </p:txBody>
      </p:sp>
    </p:spTree>
    <p:extLst>
      <p:ext uri="{BB962C8B-B14F-4D97-AF65-F5344CB8AC3E}">
        <p14:creationId xmlns:p14="http://schemas.microsoft.com/office/powerpoint/2010/main" val="4238704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FB8A12B-8487-4F51-8B83-11CD6ADCD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7D540E-2A21-4ECE-B3D6-1686F8C93108}"/>
              </a:ext>
            </a:extLst>
          </p:cNvPr>
          <p:cNvSpPr txBox="1"/>
          <p:nvPr/>
        </p:nvSpPr>
        <p:spPr>
          <a:xfrm>
            <a:off x="737938" y="1656360"/>
            <a:ext cx="1024288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These are all about identifying and implementing the procedures you need to work safely.</a:t>
            </a:r>
          </a:p>
          <a:p>
            <a:endParaRPr lang="en-GB" sz="2400" dirty="0"/>
          </a:p>
          <a:p>
            <a:r>
              <a:rPr lang="en-GB" sz="2400" dirty="0"/>
              <a:t>For example: -</a:t>
            </a:r>
          </a:p>
          <a:p>
            <a:endParaRPr lang="en-GB" sz="2400" dirty="0"/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Reducing the time workers are exposed to hazards (e.g. by job rotation)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Prohibiting use of mobile phones in hazardous areas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Increasing safety signage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and performing risk assessments.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E57756-67DF-44DB-9156-8B4E7CE005F6}"/>
              </a:ext>
            </a:extLst>
          </p:cNvPr>
          <p:cNvSpPr txBox="1"/>
          <p:nvPr/>
        </p:nvSpPr>
        <p:spPr>
          <a:xfrm>
            <a:off x="697832" y="566742"/>
            <a:ext cx="7515726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900" dirty="0">
                <a:solidFill>
                  <a:schemeClr val="accent1"/>
                </a:solidFill>
              </a:rPr>
              <a:t>4 Administrative controls</a:t>
            </a:r>
          </a:p>
        </p:txBody>
      </p:sp>
    </p:spTree>
    <p:extLst>
      <p:ext uri="{BB962C8B-B14F-4D97-AF65-F5344CB8AC3E}">
        <p14:creationId xmlns:p14="http://schemas.microsoft.com/office/powerpoint/2010/main" val="4232617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FB8A12B-8487-4F51-8B83-11CD6ADCD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7D540E-2A21-4ECE-B3D6-1686F8C93108}"/>
              </a:ext>
            </a:extLst>
          </p:cNvPr>
          <p:cNvSpPr txBox="1"/>
          <p:nvPr/>
        </p:nvSpPr>
        <p:spPr>
          <a:xfrm>
            <a:off x="689811" y="2043125"/>
            <a:ext cx="1042736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Only after all the previous measures have been tried and found ineffective in controlling risks to a reasonably practicable level, must personal protective equipment (PPE) be used. </a:t>
            </a:r>
          </a:p>
          <a:p>
            <a:endParaRPr lang="en-GB" sz="2000" dirty="0"/>
          </a:p>
          <a:p>
            <a:r>
              <a:rPr lang="en-GB" sz="2000" dirty="0"/>
              <a:t>For example: -</a:t>
            </a:r>
          </a:p>
          <a:p>
            <a:endParaRPr lang="en-GB" sz="2000" dirty="0"/>
          </a:p>
          <a:p>
            <a:r>
              <a:rPr lang="en-GB" sz="2000" dirty="0"/>
              <a:t>Where you cannot eliminate the risk of a fall, use work equipment or other measures to minimise the distance and consequences of a fall (should one occur).</a:t>
            </a:r>
          </a:p>
          <a:p>
            <a:endParaRPr lang="en-GB" sz="2000" dirty="0"/>
          </a:p>
          <a:p>
            <a:r>
              <a:rPr lang="en-GB" sz="2000" dirty="0"/>
              <a:t>If chosen, PPE should be selected and fitted by the person who uses it.</a:t>
            </a:r>
          </a:p>
          <a:p>
            <a:endParaRPr lang="en-GB" sz="2000" dirty="0"/>
          </a:p>
          <a:p>
            <a:r>
              <a:rPr lang="en-GB" sz="2000" dirty="0"/>
              <a:t>Workers must be trained in the function and limitation of each item of PPE.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E57756-67DF-44DB-9156-8B4E7CE005F6}"/>
              </a:ext>
            </a:extLst>
          </p:cNvPr>
          <p:cNvSpPr txBox="1"/>
          <p:nvPr/>
        </p:nvSpPr>
        <p:spPr>
          <a:xfrm>
            <a:off x="697832" y="442687"/>
            <a:ext cx="10547684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900" dirty="0">
                <a:solidFill>
                  <a:schemeClr val="accent1"/>
                </a:solidFill>
              </a:rPr>
              <a:t>5 Personal protective clothes and equipment</a:t>
            </a:r>
          </a:p>
        </p:txBody>
      </p:sp>
    </p:spTree>
    <p:extLst>
      <p:ext uri="{BB962C8B-B14F-4D97-AF65-F5344CB8AC3E}">
        <p14:creationId xmlns:p14="http://schemas.microsoft.com/office/powerpoint/2010/main" val="35805902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691</TotalTime>
  <Words>351</Words>
  <Application>Microsoft Office PowerPoint</Application>
  <PresentationFormat>Widescreen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Impact</vt:lpstr>
      <vt:lpstr>Main Event</vt:lpstr>
      <vt:lpstr>Hierarchy of controls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the disciplinary process</dc:title>
  <dc:creator>Ethan Pearson</dc:creator>
  <cp:lastModifiedBy>Andrew Walker</cp:lastModifiedBy>
  <cp:revision>48</cp:revision>
  <dcterms:created xsi:type="dcterms:W3CDTF">2020-04-06T08:39:37Z</dcterms:created>
  <dcterms:modified xsi:type="dcterms:W3CDTF">2021-08-03T14:50:50Z</dcterms:modified>
</cp:coreProperties>
</file>