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57" r:id="rId3"/>
    <p:sldId id="276" r:id="rId4"/>
    <p:sldId id="258" r:id="rId5"/>
    <p:sldId id="259" r:id="rId6"/>
    <p:sldId id="263" r:id="rId7"/>
    <p:sldId id="264" r:id="rId8"/>
    <p:sldId id="265" r:id="rId9"/>
    <p:sldId id="290" r:id="rId10"/>
    <p:sldId id="260" r:id="rId11"/>
    <p:sldId id="261" r:id="rId12"/>
    <p:sldId id="286" r:id="rId13"/>
    <p:sldId id="285"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71" autoAdjust="0"/>
    <p:restoredTop sz="81312" autoAdjust="0"/>
  </p:normalViewPr>
  <p:slideViewPr>
    <p:cSldViewPr snapToGrid="0" snapToObjects="1">
      <p:cViewPr>
        <p:scale>
          <a:sx n="50" d="100"/>
          <a:sy n="50" d="100"/>
        </p:scale>
        <p:origin x="-2448" y="-520"/>
      </p:cViewPr>
      <p:guideLst>
        <p:guide orient="horz" pos="2160"/>
        <p:guide pos="2880"/>
      </p:guideLst>
    </p:cSldViewPr>
  </p:slideViewPr>
  <p:outlineViewPr>
    <p:cViewPr>
      <p:scale>
        <a:sx n="33" d="100"/>
        <a:sy n="33" d="100"/>
      </p:scale>
      <p:origin x="0" y="0"/>
    </p:cViewPr>
  </p:outlineViewPr>
  <p:notesTextViewPr>
    <p:cViewPr>
      <p:scale>
        <a:sx n="85" d="100"/>
        <a:sy n="85"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printerSettings" Target="printerSettings/printerSettings1.bin"/><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C539FE-3DC2-6940-97FF-17E7F640EA7C}" type="datetimeFigureOut">
              <a:rPr lang="en-US" smtClean="0"/>
              <a:t>3/2/21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72C2639-59ED-1F42-99F2-09102170AB58}" type="slidenum">
              <a:rPr lang="en-US" smtClean="0"/>
              <a:t>‹#›</a:t>
            </a:fld>
            <a:endParaRPr lang="en-US"/>
          </a:p>
        </p:txBody>
      </p:sp>
    </p:spTree>
    <p:extLst>
      <p:ext uri="{BB962C8B-B14F-4D97-AF65-F5344CB8AC3E}">
        <p14:creationId xmlns:p14="http://schemas.microsoft.com/office/powerpoint/2010/main" val="140313720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baseline="0" dirty="0" smtClean="0"/>
              <a:t>Purpose </a:t>
            </a:r>
            <a:r>
              <a:rPr lang="en-US" baseline="0" dirty="0" smtClean="0"/>
              <a:t>of presentation is to introduce broader context of </a:t>
            </a:r>
            <a:r>
              <a:rPr lang="en-US" baseline="0" dirty="0" err="1" smtClean="0"/>
              <a:t>decarbonisation</a:t>
            </a:r>
            <a:r>
              <a:rPr lang="en-US" baseline="0" dirty="0" smtClean="0"/>
              <a:t> and the concept of </a:t>
            </a:r>
            <a:r>
              <a:rPr lang="en-US" baseline="0" dirty="0" smtClean="0"/>
              <a:t>a </a:t>
            </a:r>
            <a:r>
              <a:rPr lang="en-US" baseline="0" dirty="0" smtClean="0"/>
              <a:t>‘workers’ transition’</a:t>
            </a:r>
          </a:p>
          <a:p>
            <a:pPr marL="171450" indent="-171450">
              <a:buFont typeface="Arial"/>
              <a:buChar char="•"/>
            </a:pPr>
            <a:r>
              <a:rPr lang="en-US" baseline="0" dirty="0" smtClean="0"/>
              <a:t>And to then pose a set of questions to structure </a:t>
            </a:r>
            <a:r>
              <a:rPr lang="en-US" baseline="0" dirty="0" smtClean="0"/>
              <a:t>our discussion today</a:t>
            </a:r>
            <a:endParaRPr lang="en-US" baseline="0"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172C2639-59ED-1F42-99F2-09102170AB58}" type="slidenum">
              <a:rPr lang="en-US" smtClean="0"/>
              <a:t>1</a:t>
            </a:fld>
            <a:endParaRPr lang="en-US"/>
          </a:p>
        </p:txBody>
      </p:sp>
    </p:spTree>
    <p:extLst>
      <p:ext uri="{BB962C8B-B14F-4D97-AF65-F5344CB8AC3E}">
        <p14:creationId xmlns:p14="http://schemas.microsoft.com/office/powerpoint/2010/main" val="35975460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endParaRPr lang="en-US" dirty="0"/>
          </a:p>
        </p:txBody>
      </p:sp>
      <p:sp>
        <p:nvSpPr>
          <p:cNvPr id="4" name="Slide Number Placeholder 3"/>
          <p:cNvSpPr>
            <a:spLocks noGrp="1"/>
          </p:cNvSpPr>
          <p:nvPr>
            <p:ph type="sldNum" sz="quarter" idx="10"/>
          </p:nvPr>
        </p:nvSpPr>
        <p:spPr/>
        <p:txBody>
          <a:bodyPr/>
          <a:lstStyle/>
          <a:p>
            <a:fld id="{172C2639-59ED-1F42-99F2-09102170AB58}" type="slidenum">
              <a:rPr lang="en-US" smtClean="0"/>
              <a:t>10</a:t>
            </a:fld>
            <a:endParaRPr lang="en-US"/>
          </a:p>
        </p:txBody>
      </p:sp>
    </p:spTree>
    <p:extLst>
      <p:ext uri="{BB962C8B-B14F-4D97-AF65-F5344CB8AC3E}">
        <p14:creationId xmlns:p14="http://schemas.microsoft.com/office/powerpoint/2010/main" val="1484174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smtClean="0"/>
          </a:p>
        </p:txBody>
      </p:sp>
      <p:sp>
        <p:nvSpPr>
          <p:cNvPr id="4" name="Slide Number Placeholder 3"/>
          <p:cNvSpPr>
            <a:spLocks noGrp="1"/>
          </p:cNvSpPr>
          <p:nvPr>
            <p:ph type="sldNum" sz="quarter" idx="10"/>
          </p:nvPr>
        </p:nvSpPr>
        <p:spPr/>
        <p:txBody>
          <a:bodyPr/>
          <a:lstStyle/>
          <a:p>
            <a:fld id="{172C2639-59ED-1F42-99F2-09102170AB58}" type="slidenum">
              <a:rPr lang="en-US" smtClean="0"/>
              <a:t>11</a:t>
            </a:fld>
            <a:endParaRPr lang="en-US"/>
          </a:p>
        </p:txBody>
      </p:sp>
    </p:spTree>
    <p:extLst>
      <p:ext uri="{BB962C8B-B14F-4D97-AF65-F5344CB8AC3E}">
        <p14:creationId xmlns:p14="http://schemas.microsoft.com/office/powerpoint/2010/main" val="13557136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a:t>
            </a:r>
            <a:r>
              <a:rPr lang="en-US" dirty="0" smtClean="0"/>
              <a:t>‘magnificent seven’</a:t>
            </a:r>
            <a:r>
              <a:rPr lang="en-US" baseline="0" dirty="0" smtClean="0"/>
              <a:t> </a:t>
            </a:r>
            <a:r>
              <a:rPr lang="en-US" baseline="0" dirty="0" smtClean="0"/>
              <a:t>including:</a:t>
            </a:r>
            <a:endParaRPr lang="en-US" dirty="0" smtClean="0"/>
          </a:p>
          <a:p>
            <a:endParaRPr lang="en-US" dirty="0" smtClean="0"/>
          </a:p>
          <a:p>
            <a:r>
              <a:rPr lang="en-US" b="1" dirty="0" smtClean="0"/>
              <a:t>Housing Retrofit – </a:t>
            </a:r>
            <a:r>
              <a:rPr lang="en-US" dirty="0" smtClean="0"/>
              <a:t>a </a:t>
            </a:r>
            <a:r>
              <a:rPr lang="en-US" dirty="0" err="1" smtClean="0"/>
              <a:t>programme</a:t>
            </a:r>
            <a:r>
              <a:rPr lang="en-US" dirty="0" smtClean="0"/>
              <a:t> to increase energy efficiency and reduce carbon emissions in people’s homes that would create thousands of jobs a year for decades to come, including manufacturing more of the products needed to make it happen, here in the UK.</a:t>
            </a:r>
          </a:p>
          <a:p>
            <a:endParaRPr lang="en-US" dirty="0" smtClean="0"/>
          </a:p>
          <a:p>
            <a:r>
              <a:rPr lang="en-US" b="1" dirty="0" smtClean="0"/>
              <a:t>Offshore Wind </a:t>
            </a:r>
            <a:r>
              <a:rPr lang="en-US" dirty="0" smtClean="0"/>
              <a:t>– Doubling the number of UK wind turbines by 2024 would create 13,000 jobs by 2024. By 2030, 27,000 jobs could be created, rising to 80,000 by 2054, while pushing on with hydro, solar and nuclear plans for a balanced green energy policy.</a:t>
            </a:r>
            <a:endParaRPr lang="en-US" dirty="0"/>
          </a:p>
        </p:txBody>
      </p:sp>
      <p:sp>
        <p:nvSpPr>
          <p:cNvPr id="4" name="Slide Number Placeholder 3"/>
          <p:cNvSpPr>
            <a:spLocks noGrp="1"/>
          </p:cNvSpPr>
          <p:nvPr>
            <p:ph type="sldNum" sz="quarter" idx="10"/>
          </p:nvPr>
        </p:nvSpPr>
        <p:spPr/>
        <p:txBody>
          <a:bodyPr/>
          <a:lstStyle/>
          <a:p>
            <a:fld id="{172C2639-59ED-1F42-99F2-09102170AB58}" type="slidenum">
              <a:rPr lang="en-US" smtClean="0"/>
              <a:t>12</a:t>
            </a:fld>
            <a:endParaRPr lang="en-US"/>
          </a:p>
        </p:txBody>
      </p:sp>
    </p:spTree>
    <p:extLst>
      <p:ext uri="{BB962C8B-B14F-4D97-AF65-F5344CB8AC3E}">
        <p14:creationId xmlns:p14="http://schemas.microsoft.com/office/powerpoint/2010/main" val="3782744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a:buFont typeface="Arial"/>
              <a:buChar char="•"/>
            </a:pPr>
            <a:endParaRPr lang="en-US" sz="1200" b="0" i="0" u="none" strike="noStrike"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72C2639-59ED-1F42-99F2-09102170AB58}" type="slidenum">
              <a:rPr lang="en-US" smtClean="0"/>
              <a:t>13</a:t>
            </a:fld>
            <a:endParaRPr lang="en-US"/>
          </a:p>
        </p:txBody>
      </p:sp>
    </p:spTree>
    <p:extLst>
      <p:ext uri="{BB962C8B-B14F-4D97-AF65-F5344CB8AC3E}">
        <p14:creationId xmlns:p14="http://schemas.microsoft.com/office/powerpoint/2010/main" val="4184860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Brief introduction</a:t>
            </a:r>
            <a:r>
              <a:rPr lang="en-US" baseline="0" dirty="0" smtClean="0"/>
              <a:t> to context: unequivocally living in </a:t>
            </a:r>
            <a:r>
              <a:rPr lang="en-US" b="1" dirty="0" smtClean="0"/>
              <a:t>climate emergency </a:t>
            </a:r>
            <a:r>
              <a:rPr lang="en-US" b="0" dirty="0" smtClean="0"/>
              <a:t>[declared</a:t>
            </a:r>
            <a:r>
              <a:rPr lang="en-US" b="0" baseline="0" dirty="0" smtClean="0"/>
              <a:t> by UK </a:t>
            </a:r>
            <a:r>
              <a:rPr lang="en-US" b="0" baseline="0" dirty="0" err="1" smtClean="0"/>
              <a:t>gov</a:t>
            </a:r>
            <a:r>
              <a:rPr lang="en-US" b="0" baseline="0" dirty="0" smtClean="0"/>
              <a:t> in 2019</a:t>
            </a:r>
            <a:r>
              <a:rPr lang="mr-IN" b="0" baseline="0" dirty="0" smtClean="0"/>
              <a:t>–</a:t>
            </a:r>
            <a:r>
              <a:rPr lang="en-US" b="0" baseline="0" dirty="0" smtClean="0"/>
              <a:t> though not binding]</a:t>
            </a:r>
          </a:p>
          <a:p>
            <a:pPr marL="171450" indent="-171450">
              <a:buFont typeface="Arial"/>
              <a:buChar char="•"/>
            </a:pPr>
            <a:r>
              <a:rPr lang="en-US" b="0" baseline="0" dirty="0" smtClean="0"/>
              <a:t>The world is on track for at least 3 degrees of warming above pre-industrial levels by the end of century - the consequences of which will have a catastrophic impact on life on earth as we know it</a:t>
            </a:r>
          </a:p>
          <a:p>
            <a:pPr marL="171450" indent="-171450">
              <a:buFont typeface="Arial"/>
              <a:buChar char="•"/>
            </a:pPr>
            <a:r>
              <a:rPr lang="en-US" b="0" baseline="0" dirty="0" smtClean="0"/>
              <a:t>Impacts are already being felt</a:t>
            </a:r>
          </a:p>
          <a:p>
            <a:pPr marL="171450" indent="-171450">
              <a:buFont typeface="Arial"/>
              <a:buChar char="•"/>
            </a:pPr>
            <a:endParaRPr lang="en-US" b="0" baseline="0" dirty="0" smtClean="0"/>
          </a:p>
        </p:txBody>
      </p:sp>
      <p:sp>
        <p:nvSpPr>
          <p:cNvPr id="4" name="Slide Number Placeholder 3"/>
          <p:cNvSpPr>
            <a:spLocks noGrp="1"/>
          </p:cNvSpPr>
          <p:nvPr>
            <p:ph type="sldNum" sz="quarter" idx="10"/>
          </p:nvPr>
        </p:nvSpPr>
        <p:spPr/>
        <p:txBody>
          <a:bodyPr/>
          <a:lstStyle/>
          <a:p>
            <a:fld id="{1B6AA389-7CC7-4452-A319-E0A8825B3DE3}" type="slidenum">
              <a:rPr lang="en-GB" smtClean="0"/>
              <a:t>2</a:t>
            </a:fld>
            <a:endParaRPr lang="en-GB"/>
          </a:p>
        </p:txBody>
      </p:sp>
    </p:spTree>
    <p:extLst>
      <p:ext uri="{BB962C8B-B14F-4D97-AF65-F5344CB8AC3E}">
        <p14:creationId xmlns:p14="http://schemas.microsoft.com/office/powerpoint/2010/main" val="890083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b="0" dirty="0" smtClean="0">
                <a:latin typeface="Arial"/>
                <a:cs typeface="Arial"/>
              </a:rPr>
              <a:t>Yet climate catastrophe is </a:t>
            </a:r>
            <a:r>
              <a:rPr lang="en-US" sz="1200" b="1" dirty="0" smtClean="0">
                <a:latin typeface="Arial"/>
                <a:cs typeface="Arial"/>
              </a:rPr>
              <a:t>not inevitable</a:t>
            </a:r>
            <a:r>
              <a:rPr lang="en-US" sz="1200" b="1" baseline="0" dirty="0" smtClean="0">
                <a:latin typeface="Arial"/>
                <a:cs typeface="Arial"/>
              </a:rPr>
              <a:t> </a:t>
            </a:r>
            <a:r>
              <a:rPr lang="mr-IN" sz="1200" b="0" baseline="0" dirty="0" smtClean="0">
                <a:latin typeface="Arial"/>
                <a:cs typeface="Arial"/>
              </a:rPr>
              <a:t>–</a:t>
            </a:r>
            <a:r>
              <a:rPr lang="en-GB" sz="1200" b="0" baseline="0" dirty="0" smtClean="0">
                <a:latin typeface="Arial"/>
                <a:cs typeface="Arial"/>
              </a:rPr>
              <a:t> the</a:t>
            </a:r>
            <a:r>
              <a:rPr lang="en-US" sz="1200" b="0" baseline="0" dirty="0" smtClean="0">
                <a:latin typeface="Arial"/>
                <a:cs typeface="Arial"/>
              </a:rPr>
              <a:t> scientific consensus limiting the increase to 1.5 degree (or well below 2 degrees) will significantly reduce the risks and impacts of climate change.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b="0" baseline="0" dirty="0" smtClean="0">
                <a:latin typeface="Arial"/>
                <a:cs typeface="Arial"/>
              </a:rPr>
              <a:t>However achieving this target will require a radical change, in across the world, in our economy, the sectors that we work in. For many people this transformation will change how  we work and what we do, and certainly it will change how we live.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b="0" baseline="0" dirty="0" smtClean="0">
                <a:latin typeface="Arial"/>
                <a:cs typeface="Arial"/>
              </a:rPr>
              <a:t>This need to </a:t>
            </a:r>
            <a:r>
              <a:rPr lang="en-US" sz="1200" b="1" baseline="0" dirty="0" smtClean="0">
                <a:latin typeface="Arial"/>
                <a:cs typeface="Arial"/>
              </a:rPr>
              <a:t>change is not a bad thing </a:t>
            </a:r>
            <a:r>
              <a:rPr lang="mr-IN" sz="1200" b="0" baseline="0" dirty="0" smtClean="0">
                <a:latin typeface="Arial"/>
                <a:cs typeface="Arial"/>
              </a:rPr>
              <a:t>–</a:t>
            </a:r>
            <a:r>
              <a:rPr lang="en-US" sz="1200" b="0" baseline="0" dirty="0" smtClean="0">
                <a:latin typeface="Arial"/>
                <a:cs typeface="Arial"/>
              </a:rPr>
              <a:t> it is clear that we can’t go on like this. In fact what is at the heart of the idea of a workers transition is these necessary changes provides an opportunity to </a:t>
            </a:r>
            <a:r>
              <a:rPr lang="en-US" sz="1200" b="1" baseline="0" dirty="0" smtClean="0">
                <a:latin typeface="Arial"/>
                <a:cs typeface="Arial"/>
              </a:rPr>
              <a:t>build not only a green economy but a</a:t>
            </a:r>
            <a:r>
              <a:rPr lang="en-US" sz="1200" b="0" baseline="0" dirty="0" smtClean="0">
                <a:latin typeface="Arial"/>
                <a:cs typeface="Arial"/>
              </a:rPr>
              <a:t> </a:t>
            </a:r>
            <a:r>
              <a:rPr lang="en-US" sz="1200" b="1" baseline="0" dirty="0" smtClean="0">
                <a:latin typeface="Arial"/>
                <a:cs typeface="Arial"/>
              </a:rPr>
              <a:t>better economy </a:t>
            </a:r>
            <a:r>
              <a:rPr lang="en-US" sz="1200" b="0" baseline="0" dirty="0" smtClean="0">
                <a:latin typeface="Arial"/>
                <a:cs typeface="Arial"/>
              </a:rPr>
              <a:t>characterized by decent work and respect of trade union rights </a:t>
            </a:r>
            <a:r>
              <a:rPr lang="en-US" sz="1200" b="0" baseline="0" dirty="0" err="1" smtClean="0">
                <a:latin typeface="Arial"/>
                <a:cs typeface="Arial"/>
              </a:rPr>
              <a:t>etc</a:t>
            </a:r>
            <a:endParaRPr lang="en-US" sz="1200" b="0" baseline="0" dirty="0" smtClean="0">
              <a:latin typeface="Arial"/>
              <a:cs typeface="Arial"/>
            </a:endParaRPr>
          </a:p>
        </p:txBody>
      </p:sp>
      <p:sp>
        <p:nvSpPr>
          <p:cNvPr id="4" name="Slide Number Placeholder 3"/>
          <p:cNvSpPr>
            <a:spLocks noGrp="1"/>
          </p:cNvSpPr>
          <p:nvPr>
            <p:ph type="sldNum" sz="quarter" idx="10"/>
          </p:nvPr>
        </p:nvSpPr>
        <p:spPr/>
        <p:txBody>
          <a:bodyPr/>
          <a:lstStyle/>
          <a:p>
            <a:fld id="{172C2639-59ED-1F42-99F2-09102170AB58}" type="slidenum">
              <a:rPr lang="en-US" smtClean="0"/>
              <a:t>3</a:t>
            </a:fld>
            <a:endParaRPr lang="en-US"/>
          </a:p>
        </p:txBody>
      </p:sp>
    </p:spTree>
    <p:extLst>
      <p:ext uri="{BB962C8B-B14F-4D97-AF65-F5344CB8AC3E}">
        <p14:creationId xmlns:p14="http://schemas.microsoft.com/office/powerpoint/2010/main" val="2477555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b="1" dirty="0" smtClean="0"/>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b="1" dirty="0" smtClean="0"/>
          </a:p>
        </p:txBody>
      </p:sp>
      <p:sp>
        <p:nvSpPr>
          <p:cNvPr id="4" name="Slide Number Placeholder 3"/>
          <p:cNvSpPr>
            <a:spLocks noGrp="1"/>
          </p:cNvSpPr>
          <p:nvPr>
            <p:ph type="sldNum" sz="quarter" idx="10"/>
          </p:nvPr>
        </p:nvSpPr>
        <p:spPr/>
        <p:txBody>
          <a:bodyPr/>
          <a:lstStyle/>
          <a:p>
            <a:fld id="{172C2639-59ED-1F42-99F2-09102170AB58}" type="slidenum">
              <a:rPr lang="en-US" smtClean="0"/>
              <a:t>4</a:t>
            </a:fld>
            <a:endParaRPr lang="en-US"/>
          </a:p>
        </p:txBody>
      </p:sp>
    </p:spTree>
    <p:extLst>
      <p:ext uri="{BB962C8B-B14F-4D97-AF65-F5344CB8AC3E}">
        <p14:creationId xmlns:p14="http://schemas.microsoft.com/office/powerpoint/2010/main" val="3276289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sz="1200" b="1" i="0" u="none" strike="noStrike" kern="1200" dirty="0" smtClean="0">
                <a:solidFill>
                  <a:schemeClr val="tx1"/>
                </a:solidFill>
                <a:effectLst/>
                <a:latin typeface="+mn-lt"/>
                <a:ea typeface="+mn-ea"/>
                <a:cs typeface="+mn-cs"/>
              </a:rPr>
              <a:t>Impact on/relevance to Unite members: </a:t>
            </a:r>
            <a:r>
              <a:rPr lang="en-US" sz="1200" b="0" i="0" u="none" strike="noStrike" kern="1200" dirty="0" smtClean="0">
                <a:solidFill>
                  <a:schemeClr val="tx1"/>
                </a:solidFill>
                <a:effectLst/>
                <a:latin typeface="+mn-lt"/>
                <a:ea typeface="+mn-ea"/>
                <a:cs typeface="+mn-cs"/>
              </a:rPr>
              <a:t>Achieving these targets will transform our economy and touch all Unite sectors/members </a:t>
            </a:r>
            <a:r>
              <a:rPr lang="mr-IN" sz="1200" b="0" i="0" u="none" strike="noStrike" kern="1200" dirty="0" smtClean="0">
                <a:solidFill>
                  <a:schemeClr val="tx1"/>
                </a:solidFill>
                <a:effectLst/>
                <a:latin typeface="+mn-lt"/>
                <a:ea typeface="+mn-ea"/>
                <a:cs typeface="+mn-cs"/>
              </a:rPr>
              <a:t>–</a:t>
            </a:r>
            <a:r>
              <a:rPr lang="en-US" sz="1200" b="0" i="0" u="none" strike="noStrike" kern="1200" dirty="0" smtClean="0">
                <a:solidFill>
                  <a:schemeClr val="tx1"/>
                </a:solidFill>
                <a:effectLst/>
                <a:latin typeface="+mn-lt"/>
                <a:ea typeface="+mn-ea"/>
                <a:cs typeface="+mn-cs"/>
              </a:rPr>
              <a:t> from CPPT/energy/automobiles</a:t>
            </a:r>
            <a:r>
              <a:rPr lang="en-US" sz="1200" b="0" i="0" u="none" strike="noStrike" kern="1200" baseline="0" dirty="0" smtClean="0">
                <a:solidFill>
                  <a:schemeClr val="tx1"/>
                </a:solidFill>
                <a:effectLst/>
                <a:latin typeface="+mn-lt"/>
                <a:ea typeface="+mn-ea"/>
                <a:cs typeface="+mn-cs"/>
              </a:rPr>
              <a:t>/metal to care</a:t>
            </a:r>
            <a:endParaRPr lang="en-US" sz="1200" b="0" baseline="0" dirty="0" smtClean="0">
              <a:latin typeface="Arial"/>
              <a:cs typeface="Arial"/>
            </a:endParaRPr>
          </a:p>
          <a:p>
            <a:pPr marL="0" indent="0">
              <a:buFont typeface="Arial"/>
              <a:buNone/>
            </a:pPr>
            <a:endParaRPr lang="en-US" sz="1200" b="0" baseline="0" dirty="0" smtClean="0">
              <a:latin typeface="Arial"/>
              <a:cs typeface="Arial"/>
            </a:endParaRPr>
          </a:p>
        </p:txBody>
      </p:sp>
      <p:sp>
        <p:nvSpPr>
          <p:cNvPr id="4" name="Slide Number Placeholder 3"/>
          <p:cNvSpPr>
            <a:spLocks noGrp="1"/>
          </p:cNvSpPr>
          <p:nvPr>
            <p:ph type="sldNum" sz="quarter" idx="10"/>
          </p:nvPr>
        </p:nvSpPr>
        <p:spPr/>
        <p:txBody>
          <a:bodyPr/>
          <a:lstStyle/>
          <a:p>
            <a:fld id="{172C2639-59ED-1F42-99F2-09102170AB58}" type="slidenum">
              <a:rPr lang="en-US" smtClean="0"/>
              <a:t>5</a:t>
            </a:fld>
            <a:endParaRPr lang="en-US"/>
          </a:p>
        </p:txBody>
      </p:sp>
    </p:spTree>
    <p:extLst>
      <p:ext uri="{BB962C8B-B14F-4D97-AF65-F5344CB8AC3E}">
        <p14:creationId xmlns:p14="http://schemas.microsoft.com/office/powerpoint/2010/main" val="2267054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baseline="0" dirty="0" smtClean="0"/>
          </a:p>
        </p:txBody>
      </p:sp>
      <p:sp>
        <p:nvSpPr>
          <p:cNvPr id="4" name="Slide Number Placeholder 3"/>
          <p:cNvSpPr>
            <a:spLocks noGrp="1"/>
          </p:cNvSpPr>
          <p:nvPr>
            <p:ph type="sldNum" sz="quarter" idx="10"/>
          </p:nvPr>
        </p:nvSpPr>
        <p:spPr/>
        <p:txBody>
          <a:bodyPr/>
          <a:lstStyle/>
          <a:p>
            <a:fld id="{172C2639-59ED-1F42-99F2-09102170AB58}" type="slidenum">
              <a:rPr lang="en-US" smtClean="0"/>
              <a:t>6</a:t>
            </a:fld>
            <a:endParaRPr lang="en-US"/>
          </a:p>
        </p:txBody>
      </p:sp>
    </p:spTree>
    <p:extLst>
      <p:ext uri="{BB962C8B-B14F-4D97-AF65-F5344CB8AC3E}">
        <p14:creationId xmlns:p14="http://schemas.microsoft.com/office/powerpoint/2010/main" val="241407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i="1" dirty="0" smtClean="0"/>
          </a:p>
        </p:txBody>
      </p:sp>
      <p:sp>
        <p:nvSpPr>
          <p:cNvPr id="4" name="Slide Number Placeholder 3"/>
          <p:cNvSpPr>
            <a:spLocks noGrp="1"/>
          </p:cNvSpPr>
          <p:nvPr>
            <p:ph type="sldNum" sz="quarter" idx="10"/>
          </p:nvPr>
        </p:nvSpPr>
        <p:spPr/>
        <p:txBody>
          <a:bodyPr/>
          <a:lstStyle/>
          <a:p>
            <a:fld id="{172C2639-59ED-1F42-99F2-09102170AB58}" type="slidenum">
              <a:rPr lang="en-US" smtClean="0"/>
              <a:t>7</a:t>
            </a:fld>
            <a:endParaRPr lang="en-US"/>
          </a:p>
        </p:txBody>
      </p:sp>
    </p:spTree>
    <p:extLst>
      <p:ext uri="{BB962C8B-B14F-4D97-AF65-F5344CB8AC3E}">
        <p14:creationId xmlns:p14="http://schemas.microsoft.com/office/powerpoint/2010/main" val="3922879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172C2639-59ED-1F42-99F2-09102170AB58}" type="slidenum">
              <a:rPr lang="en-US" smtClean="0"/>
              <a:t>8</a:t>
            </a:fld>
            <a:endParaRPr lang="en-US"/>
          </a:p>
        </p:txBody>
      </p:sp>
    </p:spTree>
    <p:extLst>
      <p:ext uri="{BB962C8B-B14F-4D97-AF65-F5344CB8AC3E}">
        <p14:creationId xmlns:p14="http://schemas.microsoft.com/office/powerpoint/2010/main" val="694515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2C2639-59ED-1F42-99F2-09102170AB58}" type="slidenum">
              <a:rPr lang="en-US" smtClean="0"/>
              <a:t>9</a:t>
            </a:fld>
            <a:endParaRPr lang="en-US"/>
          </a:p>
        </p:txBody>
      </p:sp>
    </p:spTree>
    <p:extLst>
      <p:ext uri="{BB962C8B-B14F-4D97-AF65-F5344CB8AC3E}">
        <p14:creationId xmlns:p14="http://schemas.microsoft.com/office/powerpoint/2010/main" val="442092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322B5AD7-3975-B84F-B05A-4E198165D0F1}" type="datetimeFigureOut">
              <a:rPr lang="en-US" smtClean="0"/>
              <a:t>3/2/21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7D4F25-C33E-9E44-AB05-1FBED153B8BE}" type="slidenum">
              <a:rPr lang="en-US" smtClean="0"/>
              <a:t>‹#›</a:t>
            </a:fld>
            <a:endParaRPr lang="en-US"/>
          </a:p>
        </p:txBody>
      </p:sp>
    </p:spTree>
    <p:extLst>
      <p:ext uri="{BB962C8B-B14F-4D97-AF65-F5344CB8AC3E}">
        <p14:creationId xmlns:p14="http://schemas.microsoft.com/office/powerpoint/2010/main" val="1064465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322B5AD7-3975-B84F-B05A-4E198165D0F1}" type="datetimeFigureOut">
              <a:rPr lang="en-US" smtClean="0"/>
              <a:t>3/2/21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7D4F25-C33E-9E44-AB05-1FBED153B8BE}" type="slidenum">
              <a:rPr lang="en-US" smtClean="0"/>
              <a:t>‹#›</a:t>
            </a:fld>
            <a:endParaRPr lang="en-US"/>
          </a:p>
        </p:txBody>
      </p:sp>
    </p:spTree>
    <p:extLst>
      <p:ext uri="{BB962C8B-B14F-4D97-AF65-F5344CB8AC3E}">
        <p14:creationId xmlns:p14="http://schemas.microsoft.com/office/powerpoint/2010/main" val="2411272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322B5AD7-3975-B84F-B05A-4E198165D0F1}" type="datetimeFigureOut">
              <a:rPr lang="en-US" smtClean="0"/>
              <a:t>3/2/21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7D4F25-C33E-9E44-AB05-1FBED153B8BE}" type="slidenum">
              <a:rPr lang="en-US" smtClean="0"/>
              <a:t>‹#›</a:t>
            </a:fld>
            <a:endParaRPr lang="en-US"/>
          </a:p>
        </p:txBody>
      </p:sp>
    </p:spTree>
    <p:extLst>
      <p:ext uri="{BB962C8B-B14F-4D97-AF65-F5344CB8AC3E}">
        <p14:creationId xmlns:p14="http://schemas.microsoft.com/office/powerpoint/2010/main" val="513484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322B5AD7-3975-B84F-B05A-4E198165D0F1}" type="datetimeFigureOut">
              <a:rPr lang="en-US" smtClean="0"/>
              <a:t>3/2/21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7D4F25-C33E-9E44-AB05-1FBED153B8BE}" type="slidenum">
              <a:rPr lang="en-US" smtClean="0"/>
              <a:t>‹#›</a:t>
            </a:fld>
            <a:endParaRPr lang="en-US"/>
          </a:p>
        </p:txBody>
      </p:sp>
    </p:spTree>
    <p:extLst>
      <p:ext uri="{BB962C8B-B14F-4D97-AF65-F5344CB8AC3E}">
        <p14:creationId xmlns:p14="http://schemas.microsoft.com/office/powerpoint/2010/main" val="2856466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322B5AD7-3975-B84F-B05A-4E198165D0F1}" type="datetimeFigureOut">
              <a:rPr lang="en-US" smtClean="0"/>
              <a:t>3/2/21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7D4F25-C33E-9E44-AB05-1FBED153B8BE}" type="slidenum">
              <a:rPr lang="en-US" smtClean="0"/>
              <a:t>‹#›</a:t>
            </a:fld>
            <a:endParaRPr lang="en-US"/>
          </a:p>
        </p:txBody>
      </p:sp>
    </p:spTree>
    <p:extLst>
      <p:ext uri="{BB962C8B-B14F-4D97-AF65-F5344CB8AC3E}">
        <p14:creationId xmlns:p14="http://schemas.microsoft.com/office/powerpoint/2010/main" val="2081796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322B5AD7-3975-B84F-B05A-4E198165D0F1}" type="datetimeFigureOut">
              <a:rPr lang="en-US" smtClean="0"/>
              <a:t>3/2/21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7D4F25-C33E-9E44-AB05-1FBED153B8BE}" type="slidenum">
              <a:rPr lang="en-US" smtClean="0"/>
              <a:t>‹#›</a:t>
            </a:fld>
            <a:endParaRPr lang="en-US"/>
          </a:p>
        </p:txBody>
      </p:sp>
    </p:spTree>
    <p:extLst>
      <p:ext uri="{BB962C8B-B14F-4D97-AF65-F5344CB8AC3E}">
        <p14:creationId xmlns:p14="http://schemas.microsoft.com/office/powerpoint/2010/main" val="2454373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322B5AD7-3975-B84F-B05A-4E198165D0F1}" type="datetimeFigureOut">
              <a:rPr lang="en-US" smtClean="0"/>
              <a:t>3/2/21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7D4F25-C33E-9E44-AB05-1FBED153B8BE}" type="slidenum">
              <a:rPr lang="en-US" smtClean="0"/>
              <a:t>‹#›</a:t>
            </a:fld>
            <a:endParaRPr lang="en-US"/>
          </a:p>
        </p:txBody>
      </p:sp>
    </p:spTree>
    <p:extLst>
      <p:ext uri="{BB962C8B-B14F-4D97-AF65-F5344CB8AC3E}">
        <p14:creationId xmlns:p14="http://schemas.microsoft.com/office/powerpoint/2010/main" val="3202784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322B5AD7-3975-B84F-B05A-4E198165D0F1}" type="datetimeFigureOut">
              <a:rPr lang="en-US" smtClean="0"/>
              <a:t>3/2/21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7D4F25-C33E-9E44-AB05-1FBED153B8BE}" type="slidenum">
              <a:rPr lang="en-US" smtClean="0"/>
              <a:t>‹#›</a:t>
            </a:fld>
            <a:endParaRPr lang="en-US"/>
          </a:p>
        </p:txBody>
      </p:sp>
    </p:spTree>
    <p:extLst>
      <p:ext uri="{BB962C8B-B14F-4D97-AF65-F5344CB8AC3E}">
        <p14:creationId xmlns:p14="http://schemas.microsoft.com/office/powerpoint/2010/main" val="2417771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2B5AD7-3975-B84F-B05A-4E198165D0F1}" type="datetimeFigureOut">
              <a:rPr lang="en-US" smtClean="0"/>
              <a:t>3/2/21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7D4F25-C33E-9E44-AB05-1FBED153B8BE}" type="slidenum">
              <a:rPr lang="en-US" smtClean="0"/>
              <a:t>‹#›</a:t>
            </a:fld>
            <a:endParaRPr lang="en-US"/>
          </a:p>
        </p:txBody>
      </p:sp>
    </p:spTree>
    <p:extLst>
      <p:ext uri="{BB962C8B-B14F-4D97-AF65-F5344CB8AC3E}">
        <p14:creationId xmlns:p14="http://schemas.microsoft.com/office/powerpoint/2010/main" val="2067456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322B5AD7-3975-B84F-B05A-4E198165D0F1}" type="datetimeFigureOut">
              <a:rPr lang="en-US" smtClean="0"/>
              <a:t>3/2/21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7D4F25-C33E-9E44-AB05-1FBED153B8BE}" type="slidenum">
              <a:rPr lang="en-US" smtClean="0"/>
              <a:t>‹#›</a:t>
            </a:fld>
            <a:endParaRPr lang="en-US"/>
          </a:p>
        </p:txBody>
      </p:sp>
    </p:spTree>
    <p:extLst>
      <p:ext uri="{BB962C8B-B14F-4D97-AF65-F5344CB8AC3E}">
        <p14:creationId xmlns:p14="http://schemas.microsoft.com/office/powerpoint/2010/main" val="1332489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322B5AD7-3975-B84F-B05A-4E198165D0F1}" type="datetimeFigureOut">
              <a:rPr lang="en-US" smtClean="0"/>
              <a:t>3/2/21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7D4F25-C33E-9E44-AB05-1FBED153B8BE}" type="slidenum">
              <a:rPr lang="en-US" smtClean="0"/>
              <a:t>‹#›</a:t>
            </a:fld>
            <a:endParaRPr lang="en-US"/>
          </a:p>
        </p:txBody>
      </p:sp>
    </p:spTree>
    <p:extLst>
      <p:ext uri="{BB962C8B-B14F-4D97-AF65-F5344CB8AC3E}">
        <p14:creationId xmlns:p14="http://schemas.microsoft.com/office/powerpoint/2010/main" val="156446776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2B5AD7-3975-B84F-B05A-4E198165D0F1}" type="datetimeFigureOut">
              <a:rPr lang="en-US" smtClean="0"/>
              <a:t>3/2/21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7D4F25-C33E-9E44-AB05-1FBED153B8BE}" type="slidenum">
              <a:rPr lang="en-US" smtClean="0"/>
              <a:t>‹#›</a:t>
            </a:fld>
            <a:endParaRPr lang="en-US"/>
          </a:p>
        </p:txBody>
      </p:sp>
    </p:spTree>
    <p:extLst>
      <p:ext uri="{BB962C8B-B14F-4D97-AF65-F5344CB8AC3E}">
        <p14:creationId xmlns:p14="http://schemas.microsoft.com/office/powerpoint/2010/main" val="34750917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21-02-03 at 16.10.39.png"/>
          <p:cNvPicPr>
            <a:picLocks noChangeAspect="1"/>
          </p:cNvPicPr>
          <p:nvPr/>
        </p:nvPicPr>
        <p:blipFill rotWithShape="1">
          <a:blip r:embed="rId3">
            <a:extLst>
              <a:ext uri="{28A0092B-C50C-407E-A947-70E740481C1C}">
                <a14:useLocalDpi xmlns:a14="http://schemas.microsoft.com/office/drawing/2010/main" val="0"/>
              </a:ext>
            </a:extLst>
          </a:blip>
          <a:srcRect l="12866" r="9661" b="22677"/>
          <a:stretch/>
        </p:blipFill>
        <p:spPr>
          <a:xfrm>
            <a:off x="1" y="1"/>
            <a:ext cx="9144000" cy="6858000"/>
          </a:xfrm>
          <a:prstGeom prst="rect">
            <a:avLst/>
          </a:prstGeom>
        </p:spPr>
      </p:pic>
      <p:sp>
        <p:nvSpPr>
          <p:cNvPr id="6" name="TextBox 5"/>
          <p:cNvSpPr txBox="1"/>
          <p:nvPr/>
        </p:nvSpPr>
        <p:spPr>
          <a:xfrm>
            <a:off x="583517" y="579652"/>
            <a:ext cx="7976966" cy="2585323"/>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5400" b="1" dirty="0" err="1" smtClean="0">
                <a:solidFill>
                  <a:schemeClr val="bg1"/>
                </a:solidFill>
                <a:latin typeface="Arial"/>
                <a:cs typeface="Arial"/>
              </a:rPr>
              <a:t>Decarbonisation</a:t>
            </a:r>
            <a:r>
              <a:rPr lang="en-US" sz="5400" b="1" dirty="0" smtClean="0">
                <a:solidFill>
                  <a:schemeClr val="bg1"/>
                </a:solidFill>
                <a:latin typeface="Arial"/>
                <a:cs typeface="Arial"/>
              </a:rPr>
              <a:t> and </a:t>
            </a:r>
            <a:r>
              <a:rPr lang="en-GB" sz="5400" b="1" dirty="0" smtClean="0">
                <a:solidFill>
                  <a:schemeClr val="bg1"/>
                </a:solidFill>
                <a:latin typeface="Arial"/>
                <a:cs typeface="Arial"/>
              </a:rPr>
              <a:t>the need for a</a:t>
            </a:r>
            <a:endParaRPr lang="en-US" sz="5400" b="1" dirty="0" smtClean="0">
              <a:solidFill>
                <a:schemeClr val="bg1"/>
              </a:solidFill>
              <a:latin typeface="Arial"/>
              <a:cs typeface="Arial"/>
            </a:endParaRPr>
          </a:p>
          <a:p>
            <a:pPr algn="ctr"/>
            <a:r>
              <a:rPr lang="en-US" sz="5400" b="1" dirty="0" smtClean="0">
                <a:solidFill>
                  <a:schemeClr val="bg1"/>
                </a:solidFill>
                <a:latin typeface="Arial"/>
                <a:cs typeface="Arial"/>
              </a:rPr>
              <a:t>“workers</a:t>
            </a:r>
            <a:r>
              <a:rPr lang="en-US" sz="5400" b="1" dirty="0" smtClean="0">
                <a:solidFill>
                  <a:schemeClr val="bg1"/>
                </a:solidFill>
                <a:latin typeface="Arial"/>
                <a:cs typeface="Arial"/>
              </a:rPr>
              <a:t>’ transition”</a:t>
            </a:r>
            <a:endParaRPr lang="en-US" sz="5400" b="1" dirty="0">
              <a:solidFill>
                <a:schemeClr val="bg1"/>
              </a:solidFill>
              <a:latin typeface="Arial"/>
              <a:cs typeface="Arial"/>
            </a:endParaRPr>
          </a:p>
        </p:txBody>
      </p:sp>
      <p:sp>
        <p:nvSpPr>
          <p:cNvPr id="2" name="TextBox 1"/>
          <p:cNvSpPr txBox="1"/>
          <p:nvPr/>
        </p:nvSpPr>
        <p:spPr>
          <a:xfrm>
            <a:off x="1769742" y="5781238"/>
            <a:ext cx="5604517" cy="646331"/>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b="1" dirty="0" smtClean="0">
                <a:solidFill>
                  <a:schemeClr val="bg1"/>
                </a:solidFill>
                <a:latin typeface="Arial"/>
                <a:cs typeface="Arial"/>
              </a:rPr>
              <a:t>24</a:t>
            </a:r>
            <a:r>
              <a:rPr lang="en-US" b="1" baseline="30000" dirty="0" smtClean="0">
                <a:solidFill>
                  <a:schemeClr val="bg1"/>
                </a:solidFill>
                <a:latin typeface="Arial"/>
                <a:cs typeface="Arial"/>
              </a:rPr>
              <a:t>h</a:t>
            </a:r>
            <a:r>
              <a:rPr lang="en-US" b="1" dirty="0" smtClean="0">
                <a:solidFill>
                  <a:schemeClr val="bg1"/>
                </a:solidFill>
                <a:latin typeface="Arial"/>
                <a:cs typeface="Arial"/>
              </a:rPr>
              <a:t> February 2021 </a:t>
            </a:r>
          </a:p>
          <a:p>
            <a:pPr algn="ctr"/>
            <a:r>
              <a:rPr lang="en-US" b="1" dirty="0" smtClean="0">
                <a:solidFill>
                  <a:schemeClr val="bg1"/>
                </a:solidFill>
                <a:latin typeface="Arial"/>
                <a:cs typeface="Arial"/>
              </a:rPr>
              <a:t> Jess </a:t>
            </a:r>
            <a:r>
              <a:rPr lang="en-US" b="1" dirty="0" err="1" smtClean="0">
                <a:solidFill>
                  <a:schemeClr val="bg1"/>
                </a:solidFill>
                <a:latin typeface="Arial"/>
                <a:cs typeface="Arial"/>
              </a:rPr>
              <a:t>Whelligan</a:t>
            </a:r>
            <a:r>
              <a:rPr lang="en-US" b="1" dirty="0" smtClean="0">
                <a:solidFill>
                  <a:schemeClr val="bg1"/>
                </a:solidFill>
                <a:latin typeface="Arial"/>
                <a:cs typeface="Arial"/>
              </a:rPr>
              <a:t> // Global </a:t>
            </a:r>
            <a:r>
              <a:rPr lang="en-US" b="1" dirty="0" err="1" smtClean="0">
                <a:solidFill>
                  <a:schemeClr val="bg1"/>
                </a:solidFill>
                <a:latin typeface="Arial"/>
                <a:cs typeface="Arial"/>
              </a:rPr>
              <a:t>Labour</a:t>
            </a:r>
            <a:r>
              <a:rPr lang="en-US" b="1" dirty="0" smtClean="0">
                <a:solidFill>
                  <a:schemeClr val="bg1"/>
                </a:solidFill>
                <a:latin typeface="Arial"/>
                <a:cs typeface="Arial"/>
              </a:rPr>
              <a:t> Institute (GLI)</a:t>
            </a:r>
            <a:endParaRPr lang="en-US" b="1" dirty="0">
              <a:solidFill>
                <a:schemeClr val="bg1"/>
              </a:solidFill>
              <a:latin typeface="Arial"/>
              <a:cs typeface="Arial"/>
            </a:endParaRPr>
          </a:p>
        </p:txBody>
      </p:sp>
      <p:pic>
        <p:nvPicPr>
          <p:cNvPr id="3" name="Picture 2" descr="GLI LOGO (SMAL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6419" y="5781237"/>
            <a:ext cx="888127" cy="850900"/>
          </a:xfrm>
          <a:prstGeom prst="rect">
            <a:avLst/>
          </a:prstGeom>
        </p:spPr>
      </p:pic>
    </p:spTree>
    <p:extLst>
      <p:ext uri="{BB962C8B-B14F-4D97-AF65-F5344CB8AC3E}">
        <p14:creationId xmlns:p14="http://schemas.microsoft.com/office/powerpoint/2010/main" val="244989272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21-02-03 at 19.18.32.png"/>
          <p:cNvPicPr>
            <a:picLocks noChangeAspect="1"/>
          </p:cNvPicPr>
          <p:nvPr/>
        </p:nvPicPr>
        <p:blipFill rotWithShape="1">
          <a:blip r:embed="rId3" cstate="screen">
            <a:extLst>
              <a:ext uri="{28A0092B-C50C-407E-A947-70E740481C1C}">
                <a14:useLocalDpi xmlns:a14="http://schemas.microsoft.com/office/drawing/2010/main"/>
              </a:ext>
            </a:extLst>
          </a:blip>
          <a:srcRect l="3625" r="3711"/>
          <a:stretch/>
        </p:blipFill>
        <p:spPr>
          <a:xfrm>
            <a:off x="0" y="-7576"/>
            <a:ext cx="9144000" cy="6865576"/>
          </a:xfrm>
          <a:prstGeom prst="rect">
            <a:avLst/>
          </a:prstGeom>
        </p:spPr>
      </p:pic>
      <p:sp>
        <p:nvSpPr>
          <p:cNvPr id="2" name="TextBox 1"/>
          <p:cNvSpPr txBox="1"/>
          <p:nvPr/>
        </p:nvSpPr>
        <p:spPr>
          <a:xfrm>
            <a:off x="609600" y="543580"/>
            <a:ext cx="3048000" cy="646331"/>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sz="3600" b="1" dirty="0" smtClean="0">
                <a:solidFill>
                  <a:schemeClr val="bg1"/>
                </a:solidFill>
                <a:latin typeface="Arial"/>
                <a:cs typeface="Arial"/>
              </a:rPr>
              <a:t>Challenges</a:t>
            </a:r>
            <a:r>
              <a:rPr lang="en-US" sz="2800" b="1" dirty="0" smtClean="0">
                <a:solidFill>
                  <a:schemeClr val="bg1"/>
                </a:solidFill>
                <a:latin typeface="Arial"/>
                <a:cs typeface="Arial"/>
              </a:rPr>
              <a:t>?</a:t>
            </a:r>
            <a:endParaRPr lang="en-US" sz="2800" b="1" dirty="0">
              <a:solidFill>
                <a:schemeClr val="bg1"/>
              </a:solidFill>
              <a:latin typeface="Arial"/>
              <a:cs typeface="Arial"/>
            </a:endParaRPr>
          </a:p>
        </p:txBody>
      </p:sp>
      <p:sp>
        <p:nvSpPr>
          <p:cNvPr id="3" name="TextBox 2"/>
          <p:cNvSpPr txBox="1"/>
          <p:nvPr/>
        </p:nvSpPr>
        <p:spPr>
          <a:xfrm>
            <a:off x="609600" y="2692400"/>
            <a:ext cx="7696200" cy="2677656"/>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marL="342900" indent="-342900">
              <a:buAutoNum type="arabicPeriod"/>
            </a:pPr>
            <a:r>
              <a:rPr lang="en-US" sz="2800" b="1" dirty="0" smtClean="0">
                <a:solidFill>
                  <a:srgbClr val="FFFFFF"/>
                </a:solidFill>
                <a:latin typeface="Arial"/>
                <a:cs typeface="Arial"/>
              </a:rPr>
              <a:t> A </a:t>
            </a:r>
            <a:r>
              <a:rPr lang="en-US" sz="2800" b="1" dirty="0">
                <a:solidFill>
                  <a:srgbClr val="FFFFFF"/>
                </a:solidFill>
                <a:latin typeface="Arial"/>
                <a:cs typeface="Arial"/>
              </a:rPr>
              <a:t>lack of government commitment </a:t>
            </a:r>
            <a:r>
              <a:rPr lang="en-US" sz="2800" b="1" dirty="0" smtClean="0">
                <a:solidFill>
                  <a:srgbClr val="FFFFFF"/>
                </a:solidFill>
                <a:latin typeface="Arial"/>
                <a:cs typeface="Arial"/>
              </a:rPr>
              <a:t>to even </a:t>
            </a:r>
            <a:r>
              <a:rPr lang="en-US" sz="2800" b="1" dirty="0">
                <a:solidFill>
                  <a:srgbClr val="FFFFFF"/>
                </a:solidFill>
                <a:latin typeface="Arial"/>
                <a:cs typeface="Arial"/>
              </a:rPr>
              <a:t>the most basic principles of a just </a:t>
            </a:r>
            <a:r>
              <a:rPr lang="en-US" sz="2800" b="1" dirty="0" smtClean="0">
                <a:solidFill>
                  <a:srgbClr val="FFFFFF"/>
                </a:solidFill>
                <a:latin typeface="Arial"/>
                <a:cs typeface="Arial"/>
              </a:rPr>
              <a:t>transition</a:t>
            </a:r>
          </a:p>
          <a:p>
            <a:pPr marL="342900" indent="-342900">
              <a:buAutoNum type="arabicPeriod"/>
            </a:pPr>
            <a:endParaRPr lang="en-US" sz="2800" b="1" dirty="0" smtClean="0">
              <a:solidFill>
                <a:srgbClr val="FFFFFF"/>
              </a:solidFill>
              <a:latin typeface="Arial"/>
              <a:cs typeface="Arial"/>
            </a:endParaRPr>
          </a:p>
          <a:p>
            <a:pPr marL="342900" indent="-342900">
              <a:buAutoNum type="arabicPeriod"/>
            </a:pPr>
            <a:r>
              <a:rPr lang="en-US" sz="2800" b="1" dirty="0" smtClean="0">
                <a:solidFill>
                  <a:srgbClr val="FFFFFF"/>
                </a:solidFill>
                <a:latin typeface="Arial"/>
                <a:cs typeface="Arial"/>
              </a:rPr>
              <a:t> Current </a:t>
            </a:r>
            <a:r>
              <a:rPr lang="en-US" sz="2800" b="1" dirty="0">
                <a:solidFill>
                  <a:srgbClr val="FFFFFF"/>
                </a:solidFill>
                <a:latin typeface="Arial"/>
                <a:cs typeface="Arial"/>
              </a:rPr>
              <a:t>government policy/action </a:t>
            </a:r>
            <a:r>
              <a:rPr lang="en-US" sz="2800" b="1" dirty="0" smtClean="0">
                <a:solidFill>
                  <a:srgbClr val="FFFFFF"/>
                </a:solidFill>
                <a:latin typeface="Arial"/>
                <a:cs typeface="Arial"/>
              </a:rPr>
              <a:t>is inadequate</a:t>
            </a:r>
            <a:endParaRPr lang="en-US" sz="2800" dirty="0">
              <a:solidFill>
                <a:srgbClr val="FFFFFF"/>
              </a:solidFill>
              <a:latin typeface="Arial"/>
              <a:cs typeface="Arial"/>
            </a:endParaRPr>
          </a:p>
        </p:txBody>
      </p:sp>
    </p:spTree>
    <p:extLst>
      <p:ext uri="{BB962C8B-B14F-4D97-AF65-F5344CB8AC3E}">
        <p14:creationId xmlns:p14="http://schemas.microsoft.com/office/powerpoint/2010/main" val="259891157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21-02-03 at 19.23.37.png"/>
          <p:cNvPicPr>
            <a:picLocks noChangeAspect="1"/>
          </p:cNvPicPr>
          <p:nvPr/>
        </p:nvPicPr>
        <p:blipFill rotWithShape="1">
          <a:blip r:embed="rId3">
            <a:extLst>
              <a:ext uri="{28A0092B-C50C-407E-A947-70E740481C1C}">
                <a14:useLocalDpi xmlns:a14="http://schemas.microsoft.com/office/drawing/2010/main" val="0"/>
              </a:ext>
            </a:extLst>
          </a:blip>
          <a:srcRect t="2784" r="2700"/>
          <a:stretch/>
        </p:blipFill>
        <p:spPr>
          <a:xfrm rot="20811895">
            <a:off x="1957296" y="3277080"/>
            <a:ext cx="2350339" cy="3235206"/>
          </a:xfrm>
          <a:prstGeom prst="rect">
            <a:avLst/>
          </a:prstGeom>
        </p:spPr>
      </p:pic>
      <p:pic>
        <p:nvPicPr>
          <p:cNvPr id="2" name="Picture 1" descr="Screen Shot 2021-02-23 at 14.31.0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45970">
            <a:off x="5119683" y="3216040"/>
            <a:ext cx="2346402" cy="3282905"/>
          </a:xfrm>
          <a:prstGeom prst="rect">
            <a:avLst/>
          </a:prstGeom>
        </p:spPr>
      </p:pic>
      <p:pic>
        <p:nvPicPr>
          <p:cNvPr id="6" name="Picture 5" descr="Screen Shot 2021-02-23 at 14.40.0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67844">
            <a:off x="686859" y="1253714"/>
            <a:ext cx="7915254" cy="1655542"/>
          </a:xfrm>
          <a:prstGeom prst="rect">
            <a:avLst/>
          </a:prstGeom>
        </p:spPr>
      </p:pic>
      <p:sp>
        <p:nvSpPr>
          <p:cNvPr id="7" name="TextBox 6"/>
          <p:cNvSpPr txBox="1"/>
          <p:nvPr/>
        </p:nvSpPr>
        <p:spPr>
          <a:xfrm>
            <a:off x="606555" y="642034"/>
            <a:ext cx="5878532" cy="646331"/>
          </a:xfrm>
          <a:prstGeom prst="rect">
            <a:avLst/>
          </a:prstGeom>
        </p:spPr>
        <p:style>
          <a:lnRef idx="3">
            <a:schemeClr val="lt1"/>
          </a:lnRef>
          <a:fillRef idx="1">
            <a:schemeClr val="accent6"/>
          </a:fillRef>
          <a:effectRef idx="1">
            <a:schemeClr val="accent6"/>
          </a:effectRef>
          <a:fontRef idx="minor">
            <a:schemeClr val="lt1"/>
          </a:fontRef>
        </p:style>
        <p:txBody>
          <a:bodyPr wrap="none" rtlCol="0">
            <a:spAutoFit/>
          </a:bodyPr>
          <a:lstStyle/>
          <a:p>
            <a:r>
              <a:rPr lang="en-US" sz="3600" b="1" dirty="0" smtClean="0">
                <a:latin typeface="Arial"/>
                <a:cs typeface="Arial"/>
              </a:rPr>
              <a:t>Work is already underway</a:t>
            </a:r>
            <a:endParaRPr lang="en-US" sz="3600" b="1" dirty="0">
              <a:latin typeface="Arial"/>
              <a:cs typeface="Arial"/>
            </a:endParaRPr>
          </a:p>
        </p:txBody>
      </p:sp>
    </p:spTree>
    <p:extLst>
      <p:ext uri="{BB962C8B-B14F-4D97-AF65-F5344CB8AC3E}">
        <p14:creationId xmlns:p14="http://schemas.microsoft.com/office/powerpoint/2010/main" val="79630981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21-02-23 at 14.59.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41356">
            <a:off x="508000" y="693177"/>
            <a:ext cx="7874000" cy="5242587"/>
          </a:xfrm>
          <a:prstGeom prst="rect">
            <a:avLst/>
          </a:prstGeom>
        </p:spPr>
      </p:pic>
    </p:spTree>
    <p:extLst>
      <p:ext uri="{BB962C8B-B14F-4D97-AF65-F5344CB8AC3E}">
        <p14:creationId xmlns:p14="http://schemas.microsoft.com/office/powerpoint/2010/main" val="306769329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21-02-23 at 14.25.30.png"/>
          <p:cNvPicPr>
            <a:picLocks noChangeAspect="1"/>
          </p:cNvPicPr>
          <p:nvPr/>
        </p:nvPicPr>
        <p:blipFill rotWithShape="1">
          <a:blip r:embed="rId3">
            <a:extLst>
              <a:ext uri="{28A0092B-C50C-407E-A947-70E740481C1C}">
                <a14:useLocalDpi xmlns:a14="http://schemas.microsoft.com/office/drawing/2010/main" val="0"/>
              </a:ext>
            </a:extLst>
          </a:blip>
          <a:srcRect l="7401" t="2836" r="6014" b="1448"/>
          <a:stretch/>
        </p:blipFill>
        <p:spPr>
          <a:xfrm>
            <a:off x="0" y="0"/>
            <a:ext cx="9144000" cy="6858000"/>
          </a:xfrm>
          <a:prstGeom prst="rect">
            <a:avLst/>
          </a:prstGeom>
        </p:spPr>
      </p:pic>
      <p:sp>
        <p:nvSpPr>
          <p:cNvPr id="6" name="TextBox 5"/>
          <p:cNvSpPr txBox="1"/>
          <p:nvPr/>
        </p:nvSpPr>
        <p:spPr>
          <a:xfrm>
            <a:off x="558800" y="914400"/>
            <a:ext cx="7899400" cy="4031873"/>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marL="514350" indent="-514350">
              <a:buAutoNum type="arabicParenR"/>
            </a:pPr>
            <a:r>
              <a:rPr lang="en-US" sz="3200" b="1" dirty="0" smtClean="0">
                <a:solidFill>
                  <a:srgbClr val="FFFFFF"/>
                </a:solidFill>
                <a:latin typeface="Arial"/>
                <a:cs typeface="Arial"/>
              </a:rPr>
              <a:t>What </a:t>
            </a:r>
            <a:r>
              <a:rPr lang="en-US" sz="3200" b="1" dirty="0">
                <a:solidFill>
                  <a:srgbClr val="FFFFFF"/>
                </a:solidFill>
                <a:latin typeface="Arial"/>
                <a:cs typeface="Arial"/>
              </a:rPr>
              <a:t>does UNITE </a:t>
            </a:r>
            <a:r>
              <a:rPr lang="en-US" sz="3200" b="1" dirty="0" smtClean="0">
                <a:solidFill>
                  <a:srgbClr val="FFFFFF"/>
                </a:solidFill>
                <a:latin typeface="Arial"/>
                <a:cs typeface="Arial"/>
              </a:rPr>
              <a:t>want </a:t>
            </a:r>
            <a:r>
              <a:rPr lang="en-US" sz="3200" b="1" dirty="0">
                <a:solidFill>
                  <a:srgbClr val="FFFFFF"/>
                </a:solidFill>
                <a:latin typeface="Arial"/>
                <a:cs typeface="Arial"/>
              </a:rPr>
              <a:t>to happen </a:t>
            </a:r>
            <a:r>
              <a:rPr lang="en-US" sz="3200" b="1" dirty="0" smtClean="0">
                <a:solidFill>
                  <a:srgbClr val="FFFFFF"/>
                </a:solidFill>
                <a:latin typeface="Arial"/>
                <a:cs typeface="Arial"/>
              </a:rPr>
              <a:t>?</a:t>
            </a:r>
          </a:p>
          <a:p>
            <a:r>
              <a:rPr lang="en-US" sz="3200" b="1" i="1" dirty="0" smtClean="0">
                <a:solidFill>
                  <a:srgbClr val="FF0000"/>
                </a:solidFill>
                <a:latin typeface="Arial"/>
                <a:cs typeface="Arial"/>
              </a:rPr>
              <a:t>(vision/</a:t>
            </a:r>
            <a:r>
              <a:rPr lang="en-US" sz="3200" b="1" i="1" dirty="0" err="1" smtClean="0">
                <a:solidFill>
                  <a:srgbClr val="FF0000"/>
                </a:solidFill>
                <a:latin typeface="Arial"/>
                <a:cs typeface="Arial"/>
              </a:rPr>
              <a:t>programme</a:t>
            </a:r>
            <a:r>
              <a:rPr lang="en-US" sz="3200" b="1" i="1" dirty="0" smtClean="0">
                <a:solidFill>
                  <a:srgbClr val="FF0000"/>
                </a:solidFill>
                <a:latin typeface="Arial"/>
                <a:cs typeface="Arial"/>
              </a:rPr>
              <a:t>)</a:t>
            </a:r>
            <a:endParaRPr lang="en-US" sz="3200" b="1" i="1" dirty="0" smtClean="0">
              <a:solidFill>
                <a:srgbClr val="FF0000"/>
              </a:solidFill>
              <a:latin typeface="Arial"/>
              <a:cs typeface="Arial"/>
            </a:endParaRPr>
          </a:p>
          <a:p>
            <a:endParaRPr lang="en-US" sz="3200" b="1" dirty="0">
              <a:solidFill>
                <a:srgbClr val="FFFFFF"/>
              </a:solidFill>
              <a:latin typeface="Arial"/>
              <a:cs typeface="Arial"/>
            </a:endParaRPr>
          </a:p>
          <a:p>
            <a:r>
              <a:rPr lang="en-US" sz="3200" b="1" dirty="0" smtClean="0">
                <a:solidFill>
                  <a:srgbClr val="FFFFFF"/>
                </a:solidFill>
                <a:latin typeface="Arial"/>
                <a:cs typeface="Arial"/>
              </a:rPr>
              <a:t>2) How </a:t>
            </a:r>
            <a:r>
              <a:rPr lang="en-US" sz="3200" b="1" dirty="0">
                <a:solidFill>
                  <a:srgbClr val="FFFFFF"/>
                </a:solidFill>
                <a:latin typeface="Arial"/>
                <a:cs typeface="Arial"/>
              </a:rPr>
              <a:t>do we make it happen? </a:t>
            </a:r>
            <a:endParaRPr lang="en-US" sz="3200" b="1" dirty="0" smtClean="0">
              <a:solidFill>
                <a:srgbClr val="FFFFFF"/>
              </a:solidFill>
              <a:latin typeface="Arial"/>
              <a:cs typeface="Arial"/>
            </a:endParaRPr>
          </a:p>
          <a:p>
            <a:r>
              <a:rPr lang="en-US" sz="3200" b="1" i="1" dirty="0" smtClean="0">
                <a:solidFill>
                  <a:srgbClr val="FF0000"/>
                </a:solidFill>
                <a:latin typeface="Arial"/>
                <a:cs typeface="Arial"/>
              </a:rPr>
              <a:t>(strategy)</a:t>
            </a:r>
            <a:endParaRPr lang="en-US" sz="3200" b="1" i="1" dirty="0" smtClean="0">
              <a:solidFill>
                <a:srgbClr val="FF0000"/>
              </a:solidFill>
              <a:latin typeface="Arial"/>
              <a:cs typeface="Arial"/>
            </a:endParaRPr>
          </a:p>
          <a:p>
            <a:pPr marL="514350" indent="-514350">
              <a:buAutoNum type="arabicParenR"/>
            </a:pPr>
            <a:endParaRPr lang="en-US" sz="3200" b="1" dirty="0" smtClean="0">
              <a:solidFill>
                <a:srgbClr val="FFFFFF"/>
              </a:solidFill>
              <a:latin typeface="Arial"/>
              <a:cs typeface="Arial"/>
            </a:endParaRPr>
          </a:p>
          <a:p>
            <a:r>
              <a:rPr lang="en-US" sz="3200" b="1" dirty="0" smtClean="0">
                <a:solidFill>
                  <a:srgbClr val="FFFFFF"/>
                </a:solidFill>
                <a:latin typeface="Arial"/>
                <a:cs typeface="Arial"/>
              </a:rPr>
              <a:t>3) </a:t>
            </a:r>
            <a:r>
              <a:rPr lang="en-US" sz="3200" b="1" dirty="0" smtClean="0">
                <a:solidFill>
                  <a:srgbClr val="FFFFFF"/>
                </a:solidFill>
                <a:latin typeface="Arial"/>
                <a:cs typeface="Arial"/>
              </a:rPr>
              <a:t>Who </a:t>
            </a:r>
            <a:r>
              <a:rPr lang="en-US" sz="3200" b="1" dirty="0" smtClean="0">
                <a:solidFill>
                  <a:srgbClr val="FFFFFF"/>
                </a:solidFill>
                <a:latin typeface="Arial"/>
                <a:cs typeface="Arial"/>
              </a:rPr>
              <a:t>will make it happen</a:t>
            </a:r>
            <a:r>
              <a:rPr lang="en-US" sz="3200" b="1" dirty="0" smtClean="0">
                <a:solidFill>
                  <a:srgbClr val="FFFFFF"/>
                </a:solidFill>
                <a:latin typeface="Arial"/>
                <a:cs typeface="Arial"/>
              </a:rPr>
              <a:t>?</a:t>
            </a:r>
          </a:p>
          <a:p>
            <a:r>
              <a:rPr lang="en-US" sz="3200" b="1" i="1" dirty="0" smtClean="0">
                <a:solidFill>
                  <a:srgbClr val="FF0000"/>
                </a:solidFill>
                <a:latin typeface="Arial"/>
                <a:cs typeface="Arial"/>
              </a:rPr>
              <a:t>(responsibilities/ownership)</a:t>
            </a:r>
            <a:endParaRPr lang="en-US" sz="3200" b="1" i="1" dirty="0">
              <a:solidFill>
                <a:srgbClr val="FF0000"/>
              </a:solidFill>
              <a:latin typeface="Arial"/>
              <a:cs typeface="Arial"/>
            </a:endParaRPr>
          </a:p>
        </p:txBody>
      </p:sp>
    </p:spTree>
    <p:extLst>
      <p:ext uri="{BB962C8B-B14F-4D97-AF65-F5344CB8AC3E}">
        <p14:creationId xmlns:p14="http://schemas.microsoft.com/office/powerpoint/2010/main" val="218429801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X demo.jpg"/>
          <p:cNvPicPr>
            <a:picLocks noChangeAspect="1"/>
          </p:cNvPicPr>
          <p:nvPr/>
        </p:nvPicPr>
        <p:blipFill rotWithShape="1">
          <a:blip r:embed="rId3">
            <a:extLst>
              <a:ext uri="{28A0092B-C50C-407E-A947-70E740481C1C}">
                <a14:useLocalDpi xmlns:a14="http://schemas.microsoft.com/office/drawing/2010/main" val="0"/>
              </a:ext>
            </a:extLst>
          </a:blip>
          <a:srcRect l="1349" r="19419" b="9861"/>
          <a:stretch/>
        </p:blipFill>
        <p:spPr>
          <a:xfrm>
            <a:off x="0" y="-115468"/>
            <a:ext cx="9144000" cy="6973468"/>
          </a:xfrm>
          <a:prstGeom prst="rect">
            <a:avLst/>
          </a:prstGeom>
        </p:spPr>
      </p:pic>
      <p:sp>
        <p:nvSpPr>
          <p:cNvPr id="3" name="TextBox 2"/>
          <p:cNvSpPr txBox="1"/>
          <p:nvPr/>
        </p:nvSpPr>
        <p:spPr>
          <a:xfrm>
            <a:off x="220133" y="204858"/>
            <a:ext cx="2590799" cy="707886"/>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sz="4000" b="1" dirty="0" smtClean="0">
                <a:solidFill>
                  <a:srgbClr val="FFFFFF"/>
                </a:solidFill>
                <a:latin typeface="Arial"/>
                <a:cs typeface="Arial"/>
              </a:rPr>
              <a:t>Context</a:t>
            </a:r>
            <a:r>
              <a:rPr lang="mr-IN" sz="4000" b="1" dirty="0" smtClean="0">
                <a:solidFill>
                  <a:srgbClr val="FFFFFF"/>
                </a:solidFill>
                <a:latin typeface="Arial"/>
                <a:cs typeface="Arial"/>
              </a:rPr>
              <a:t>…</a:t>
            </a:r>
            <a:endParaRPr lang="en-US" sz="4000" b="1" dirty="0">
              <a:solidFill>
                <a:srgbClr val="FFFFFF"/>
              </a:solidFill>
              <a:latin typeface="Arial"/>
              <a:cs typeface="Arial"/>
            </a:endParaRPr>
          </a:p>
        </p:txBody>
      </p:sp>
    </p:spTree>
    <p:extLst>
      <p:ext uri="{BB962C8B-B14F-4D97-AF65-F5344CB8AC3E}">
        <p14:creationId xmlns:p14="http://schemas.microsoft.com/office/powerpoint/2010/main" val="121452049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21-02-10 at 22.26.10.png"/>
          <p:cNvPicPr>
            <a:picLocks noChangeAspect="1"/>
          </p:cNvPicPr>
          <p:nvPr/>
        </p:nvPicPr>
        <p:blipFill rotWithShape="1">
          <a:blip r:embed="rId3">
            <a:extLst>
              <a:ext uri="{28A0092B-C50C-407E-A947-70E740481C1C}">
                <a14:useLocalDpi xmlns:a14="http://schemas.microsoft.com/office/drawing/2010/main" val="0"/>
              </a:ext>
            </a:extLst>
          </a:blip>
          <a:srcRect l="12037" r="12273"/>
          <a:stretch/>
        </p:blipFill>
        <p:spPr>
          <a:xfrm>
            <a:off x="0" y="0"/>
            <a:ext cx="9144000" cy="6858000"/>
          </a:xfrm>
          <a:prstGeom prst="rect">
            <a:avLst/>
          </a:prstGeom>
        </p:spPr>
      </p:pic>
    </p:spTree>
    <p:extLst>
      <p:ext uri="{BB962C8B-B14F-4D97-AF65-F5344CB8AC3E}">
        <p14:creationId xmlns:p14="http://schemas.microsoft.com/office/powerpoint/2010/main" val="148812102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19564012">
            <a:off x="188412" y="2420547"/>
            <a:ext cx="4735293" cy="2453077"/>
          </a:xfrm>
          <a:prstGeom prst="rect">
            <a:avLst/>
          </a:prstGeom>
        </p:spPr>
      </p:pic>
      <p:pic>
        <p:nvPicPr>
          <p:cNvPr id="5" name="Picture 4" descr="Screen Shot 2021-02-03 at 16.35.53.png"/>
          <p:cNvPicPr>
            <a:picLocks noChangeAspect="1"/>
          </p:cNvPicPr>
          <p:nvPr/>
        </p:nvPicPr>
        <p:blipFill rotWithShape="1">
          <a:blip r:embed="rId4">
            <a:extLst>
              <a:ext uri="{28A0092B-C50C-407E-A947-70E740481C1C}">
                <a14:useLocalDpi xmlns:a14="http://schemas.microsoft.com/office/drawing/2010/main" val="0"/>
              </a:ext>
            </a:extLst>
          </a:blip>
          <a:srcRect l="8716" t="8685" r="5358" b="7457"/>
          <a:stretch/>
        </p:blipFill>
        <p:spPr>
          <a:xfrm rot="19540579">
            <a:off x="2798593" y="3294343"/>
            <a:ext cx="6216916" cy="2375677"/>
          </a:xfrm>
          <a:prstGeom prst="rect">
            <a:avLst/>
          </a:prstGeom>
        </p:spPr>
      </p:pic>
      <p:sp>
        <p:nvSpPr>
          <p:cNvPr id="6" name="TextBox 5"/>
          <p:cNvSpPr txBox="1"/>
          <p:nvPr/>
        </p:nvSpPr>
        <p:spPr>
          <a:xfrm>
            <a:off x="237067" y="424990"/>
            <a:ext cx="6913020" cy="1323439"/>
          </a:xfrm>
          <a:prstGeom prst="rect">
            <a:avLst/>
          </a:prstGeom>
        </p:spPr>
        <p:style>
          <a:lnRef idx="3">
            <a:schemeClr val="lt1"/>
          </a:lnRef>
          <a:fillRef idx="1">
            <a:schemeClr val="accent6"/>
          </a:fillRef>
          <a:effectRef idx="1">
            <a:schemeClr val="accent6"/>
          </a:effectRef>
          <a:fontRef idx="minor">
            <a:schemeClr val="lt1"/>
          </a:fontRef>
        </p:style>
        <p:txBody>
          <a:bodyPr wrap="none" rtlCol="0">
            <a:spAutoFit/>
          </a:bodyPr>
          <a:lstStyle/>
          <a:p>
            <a:r>
              <a:rPr lang="en-US" sz="4000" b="1" dirty="0" smtClean="0">
                <a:latin typeface="Arial"/>
                <a:cs typeface="Arial"/>
              </a:rPr>
              <a:t>Global/UK commitments: </a:t>
            </a:r>
          </a:p>
          <a:p>
            <a:r>
              <a:rPr lang="en-US" sz="4000" b="1" dirty="0" smtClean="0">
                <a:latin typeface="Arial"/>
                <a:cs typeface="Arial"/>
              </a:rPr>
              <a:t>Net-zero emissions by 2050</a:t>
            </a:r>
            <a:endParaRPr lang="en-US" sz="4000" b="1" dirty="0">
              <a:latin typeface="Arial"/>
              <a:cs typeface="Arial"/>
            </a:endParaRPr>
          </a:p>
        </p:txBody>
      </p:sp>
    </p:spTree>
    <p:extLst>
      <p:ext uri="{BB962C8B-B14F-4D97-AF65-F5344CB8AC3E}">
        <p14:creationId xmlns:p14="http://schemas.microsoft.com/office/powerpoint/2010/main" val="7137466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21-02-10 at 22.35.16.png"/>
          <p:cNvPicPr>
            <a:picLocks noChangeAspect="1"/>
          </p:cNvPicPr>
          <p:nvPr/>
        </p:nvPicPr>
        <p:blipFill rotWithShape="1">
          <a:blip r:embed="rId3">
            <a:extLst>
              <a:ext uri="{28A0092B-C50C-407E-A947-70E740481C1C}">
                <a14:useLocalDpi xmlns:a14="http://schemas.microsoft.com/office/drawing/2010/main" val="0"/>
              </a:ext>
            </a:extLst>
          </a:blip>
          <a:srcRect l="5618" r="5493"/>
          <a:stretch/>
        </p:blipFill>
        <p:spPr>
          <a:xfrm>
            <a:off x="0" y="0"/>
            <a:ext cx="9144000" cy="6858000"/>
          </a:xfrm>
          <a:prstGeom prst="rect">
            <a:avLst/>
          </a:prstGeom>
        </p:spPr>
      </p:pic>
      <p:sp>
        <p:nvSpPr>
          <p:cNvPr id="7" name="TextBox 6"/>
          <p:cNvSpPr txBox="1"/>
          <p:nvPr/>
        </p:nvSpPr>
        <p:spPr>
          <a:xfrm>
            <a:off x="330200" y="433457"/>
            <a:ext cx="4203695" cy="707886"/>
          </a:xfrm>
          <a:prstGeom prst="rect">
            <a:avLst/>
          </a:prstGeom>
        </p:spPr>
        <p:style>
          <a:lnRef idx="3">
            <a:schemeClr val="lt1"/>
          </a:lnRef>
          <a:fillRef idx="1">
            <a:schemeClr val="accent6"/>
          </a:fillRef>
          <a:effectRef idx="1">
            <a:schemeClr val="accent6"/>
          </a:effectRef>
          <a:fontRef idx="minor">
            <a:schemeClr val="lt1"/>
          </a:fontRef>
        </p:style>
        <p:txBody>
          <a:bodyPr wrap="none" rtlCol="0">
            <a:spAutoFit/>
          </a:bodyPr>
          <a:lstStyle/>
          <a:p>
            <a:r>
              <a:rPr lang="en-US" sz="4000" b="1" dirty="0" err="1" smtClean="0">
                <a:solidFill>
                  <a:schemeClr val="bg1"/>
                </a:solidFill>
                <a:latin typeface="Arial"/>
                <a:cs typeface="Arial"/>
              </a:rPr>
              <a:t>Decarbonisation</a:t>
            </a:r>
            <a:endParaRPr lang="en-US" sz="4000" b="1" dirty="0">
              <a:solidFill>
                <a:schemeClr val="bg1"/>
              </a:solidFill>
              <a:latin typeface="Arial"/>
              <a:cs typeface="Arial"/>
            </a:endParaRPr>
          </a:p>
        </p:txBody>
      </p:sp>
    </p:spTree>
    <p:extLst>
      <p:ext uri="{BB962C8B-B14F-4D97-AF65-F5344CB8AC3E}">
        <p14:creationId xmlns:p14="http://schemas.microsoft.com/office/powerpoint/2010/main" val="3577458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21-02-03 at 21.46.49.png"/>
          <p:cNvPicPr>
            <a:picLocks noChangeAspect="1"/>
          </p:cNvPicPr>
          <p:nvPr/>
        </p:nvPicPr>
        <p:blipFill rotWithShape="1">
          <a:blip r:embed="rId3">
            <a:extLst>
              <a:ext uri="{28A0092B-C50C-407E-A947-70E740481C1C}">
                <a14:useLocalDpi xmlns:a14="http://schemas.microsoft.com/office/drawing/2010/main" val="0"/>
              </a:ext>
            </a:extLst>
          </a:blip>
          <a:srcRect l="2936" t="2065" r="3257" b="2386"/>
          <a:stretch/>
        </p:blipFill>
        <p:spPr>
          <a:xfrm>
            <a:off x="0" y="0"/>
            <a:ext cx="9144000" cy="6858000"/>
          </a:xfrm>
          <a:prstGeom prst="rect">
            <a:avLst/>
          </a:prstGeom>
        </p:spPr>
      </p:pic>
      <p:sp>
        <p:nvSpPr>
          <p:cNvPr id="5" name="TextBox 4"/>
          <p:cNvSpPr txBox="1"/>
          <p:nvPr/>
        </p:nvSpPr>
        <p:spPr>
          <a:xfrm>
            <a:off x="268283" y="393546"/>
            <a:ext cx="3198812" cy="707886"/>
          </a:xfrm>
          <a:prstGeom prst="rect">
            <a:avLst/>
          </a:prstGeom>
        </p:spPr>
        <p:style>
          <a:lnRef idx="3">
            <a:schemeClr val="lt1"/>
          </a:lnRef>
          <a:fillRef idx="1">
            <a:schemeClr val="accent6"/>
          </a:fillRef>
          <a:effectRef idx="1">
            <a:schemeClr val="accent6"/>
          </a:effectRef>
          <a:fontRef idx="minor">
            <a:schemeClr val="lt1"/>
          </a:fontRef>
        </p:style>
        <p:txBody>
          <a:bodyPr wrap="none" rtlCol="0">
            <a:spAutoFit/>
          </a:bodyPr>
          <a:lstStyle/>
          <a:p>
            <a:r>
              <a:rPr lang="en-US" sz="4000" b="1" dirty="0" smtClean="0">
                <a:solidFill>
                  <a:srgbClr val="FFFFFF"/>
                </a:solidFill>
              </a:rPr>
              <a:t>Just transition</a:t>
            </a:r>
            <a:endParaRPr lang="en-US" sz="4000" b="1" dirty="0">
              <a:solidFill>
                <a:srgbClr val="FFFFFF"/>
              </a:solidFill>
            </a:endParaRPr>
          </a:p>
        </p:txBody>
      </p:sp>
    </p:spTree>
    <p:extLst>
      <p:ext uri="{BB962C8B-B14F-4D97-AF65-F5344CB8AC3E}">
        <p14:creationId xmlns:p14="http://schemas.microsoft.com/office/powerpoint/2010/main" val="147069171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8240"/>
            <a:ext cx="8092105" cy="4385958"/>
          </a:xfrm>
        </p:spPr>
        <p:txBody>
          <a:bodyPr>
            <a:normAutofit fontScale="85000" lnSpcReduction="10000"/>
          </a:bodyPr>
          <a:lstStyle/>
          <a:p>
            <a:pPr marL="0" indent="0">
              <a:buNone/>
            </a:pPr>
            <a:r>
              <a:rPr lang="en-US" b="1" i="1" dirty="0" smtClean="0"/>
              <a:t>“Just Transition</a:t>
            </a:r>
            <a:r>
              <a:rPr lang="en-US" b="1" i="1" dirty="0"/>
              <a:t> </a:t>
            </a:r>
            <a:r>
              <a:rPr lang="en-US" i="1" dirty="0" smtClean="0"/>
              <a:t>is </a:t>
            </a:r>
            <a:r>
              <a:rPr lang="en-US" i="1" dirty="0"/>
              <a:t>the name of a comprehensive and broad strategy put </a:t>
            </a:r>
            <a:r>
              <a:rPr lang="en-US" i="1" dirty="0" smtClean="0"/>
              <a:t>forward by </a:t>
            </a:r>
            <a:r>
              <a:rPr lang="en-US" i="1" dirty="0"/>
              <a:t>the global trade union movement to </a:t>
            </a:r>
            <a:r>
              <a:rPr lang="en-US" b="1" i="1" dirty="0"/>
              <a:t>protect those whose jobs, incomes and livelihoods are at risk</a:t>
            </a:r>
            <a:r>
              <a:rPr lang="en-US" i="1" dirty="0"/>
              <a:t> because of climate </a:t>
            </a:r>
            <a:r>
              <a:rPr lang="en-US" i="1" dirty="0" smtClean="0"/>
              <a:t>policies</a:t>
            </a:r>
            <a:r>
              <a:rPr lang="mr-IN" i="1" dirty="0" smtClean="0"/>
              <a:t>…</a:t>
            </a:r>
            <a:endParaRPr lang="en-GB" i="1" dirty="0" smtClean="0"/>
          </a:p>
          <a:p>
            <a:pPr marL="0" indent="0">
              <a:buNone/>
            </a:pPr>
            <a:endParaRPr lang="en-GB" i="1" dirty="0"/>
          </a:p>
          <a:p>
            <a:pPr marL="0" indent="0">
              <a:buNone/>
            </a:pPr>
            <a:r>
              <a:rPr lang="en-US" i="1" dirty="0" smtClean="0"/>
              <a:t>Effective </a:t>
            </a:r>
            <a:r>
              <a:rPr lang="en-US" i="1" dirty="0"/>
              <a:t>Just Transition policies need a </a:t>
            </a:r>
            <a:r>
              <a:rPr lang="en-US" b="1" i="1" dirty="0"/>
              <a:t>social dialogue process </a:t>
            </a:r>
            <a:r>
              <a:rPr lang="en-US" i="1" dirty="0"/>
              <a:t>between governments, employers, workers and their unions to develop plans and measures that will build trust and drive effective transformation. </a:t>
            </a:r>
            <a:r>
              <a:rPr lang="en-US" b="1" i="1" dirty="0"/>
              <a:t>It’s about workers and their unions having a seat at the table to negotiate their future. </a:t>
            </a:r>
            <a:r>
              <a:rPr lang="en-GB" i="1" dirty="0" smtClean="0"/>
              <a:t>.</a:t>
            </a:r>
            <a:r>
              <a:rPr lang="en-US" i="1" dirty="0" smtClean="0"/>
              <a:t>” (ITUC, 2018)</a:t>
            </a:r>
            <a:endParaRPr lang="en-US" i="1" dirty="0"/>
          </a:p>
          <a:p>
            <a:endParaRPr lang="en-US" dirty="0"/>
          </a:p>
          <a:p>
            <a:pPr marL="0" indent="0">
              <a:buNone/>
            </a:pPr>
            <a:endParaRPr lang="en-US" dirty="0" smtClean="0"/>
          </a:p>
        </p:txBody>
      </p:sp>
      <p:sp>
        <p:nvSpPr>
          <p:cNvPr id="4" name="TextBox 3"/>
          <p:cNvSpPr txBox="1"/>
          <p:nvPr/>
        </p:nvSpPr>
        <p:spPr>
          <a:xfrm>
            <a:off x="457200" y="535482"/>
            <a:ext cx="4114678" cy="646331"/>
          </a:xfrm>
          <a:prstGeom prst="rect">
            <a:avLst/>
          </a:prstGeom>
        </p:spPr>
        <p:style>
          <a:lnRef idx="3">
            <a:schemeClr val="lt1"/>
          </a:lnRef>
          <a:fillRef idx="1">
            <a:schemeClr val="accent6"/>
          </a:fillRef>
          <a:effectRef idx="1">
            <a:schemeClr val="accent6"/>
          </a:effectRef>
          <a:fontRef idx="minor">
            <a:schemeClr val="lt1"/>
          </a:fontRef>
        </p:style>
        <p:txBody>
          <a:bodyPr wrap="none" rtlCol="0">
            <a:spAutoFit/>
          </a:bodyPr>
          <a:lstStyle/>
          <a:p>
            <a:r>
              <a:rPr lang="en-US" sz="3600" b="1" dirty="0" smtClean="0">
                <a:solidFill>
                  <a:srgbClr val="FFFFFF"/>
                </a:solidFill>
              </a:rPr>
              <a:t>ITUC/social dialogue</a:t>
            </a:r>
            <a:endParaRPr lang="en-US" sz="3600" b="1" dirty="0">
              <a:solidFill>
                <a:srgbClr val="FFFFFF"/>
              </a:solidFill>
            </a:endParaRPr>
          </a:p>
        </p:txBody>
      </p:sp>
    </p:spTree>
    <p:extLst>
      <p:ext uri="{BB962C8B-B14F-4D97-AF65-F5344CB8AC3E}">
        <p14:creationId xmlns:p14="http://schemas.microsoft.com/office/powerpoint/2010/main" val="61838761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21-02-03 at 23.04.05.png"/>
          <p:cNvPicPr>
            <a:picLocks noChangeAspect="1"/>
          </p:cNvPicPr>
          <p:nvPr/>
        </p:nvPicPr>
        <p:blipFill rotWithShape="1">
          <a:blip r:embed="rId3">
            <a:extLst>
              <a:ext uri="{28A0092B-C50C-407E-A947-70E740481C1C}">
                <a14:useLocalDpi xmlns:a14="http://schemas.microsoft.com/office/drawing/2010/main" val="0"/>
              </a:ext>
            </a:extLst>
          </a:blip>
          <a:srcRect l="2152" t="14756" r="14807" b="3331"/>
          <a:stretch/>
        </p:blipFill>
        <p:spPr>
          <a:xfrm>
            <a:off x="0" y="1037532"/>
            <a:ext cx="9144000" cy="7629077"/>
          </a:xfrm>
          <a:prstGeom prst="rect">
            <a:avLst/>
          </a:prstGeom>
        </p:spPr>
      </p:pic>
      <p:sp>
        <p:nvSpPr>
          <p:cNvPr id="4" name="TextBox 3"/>
          <p:cNvSpPr txBox="1"/>
          <p:nvPr/>
        </p:nvSpPr>
        <p:spPr>
          <a:xfrm>
            <a:off x="125199" y="151451"/>
            <a:ext cx="7213784" cy="646331"/>
          </a:xfrm>
          <a:prstGeom prst="rect">
            <a:avLst/>
          </a:prstGeom>
        </p:spPr>
        <p:style>
          <a:lnRef idx="3">
            <a:schemeClr val="lt1"/>
          </a:lnRef>
          <a:fillRef idx="1">
            <a:schemeClr val="accent6"/>
          </a:fillRef>
          <a:effectRef idx="1">
            <a:schemeClr val="accent6"/>
          </a:effectRef>
          <a:fontRef idx="minor">
            <a:schemeClr val="lt1"/>
          </a:fontRef>
        </p:style>
        <p:txBody>
          <a:bodyPr wrap="none" rtlCol="0">
            <a:spAutoFit/>
          </a:bodyPr>
          <a:lstStyle/>
          <a:p>
            <a:r>
              <a:rPr lang="en-US" sz="3600" b="1" dirty="0" smtClean="0">
                <a:solidFill>
                  <a:srgbClr val="FFFFFF"/>
                </a:solidFill>
                <a:latin typeface="Arial"/>
                <a:cs typeface="Arial"/>
              </a:rPr>
              <a:t>Just transition</a:t>
            </a:r>
            <a:r>
              <a:rPr lang="mr-IN" sz="3600" b="1" dirty="0" smtClean="0">
                <a:solidFill>
                  <a:srgbClr val="FFFFFF"/>
                </a:solidFill>
                <a:latin typeface="Arial"/>
                <a:cs typeface="Arial"/>
              </a:rPr>
              <a:t>…</a:t>
            </a:r>
            <a:r>
              <a:rPr lang="en-GB" sz="3600" b="1" dirty="0" smtClean="0">
                <a:solidFill>
                  <a:srgbClr val="FFFFFF"/>
                </a:solidFill>
                <a:latin typeface="Arial"/>
                <a:cs typeface="Arial"/>
              </a:rPr>
              <a:t>where are you?</a:t>
            </a:r>
            <a:endParaRPr lang="en-US" sz="3600" b="1" dirty="0">
              <a:solidFill>
                <a:srgbClr val="FFFFFF"/>
              </a:solidFill>
              <a:latin typeface="Arial"/>
              <a:cs typeface="Arial"/>
            </a:endParaRPr>
          </a:p>
        </p:txBody>
      </p:sp>
    </p:spTree>
    <p:extLst>
      <p:ext uri="{BB962C8B-B14F-4D97-AF65-F5344CB8AC3E}">
        <p14:creationId xmlns:p14="http://schemas.microsoft.com/office/powerpoint/2010/main" val="56231583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21-02-10 at 23.31.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22587">
            <a:off x="2035427" y="470165"/>
            <a:ext cx="4454888" cy="5907568"/>
          </a:xfrm>
          <a:prstGeom prst="rect">
            <a:avLst/>
          </a:prstGeom>
        </p:spPr>
      </p:pic>
    </p:spTree>
    <p:extLst>
      <p:ext uri="{BB962C8B-B14F-4D97-AF65-F5344CB8AC3E}">
        <p14:creationId xmlns:p14="http://schemas.microsoft.com/office/powerpoint/2010/main" val="327981243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4585</TotalTime>
  <Words>539</Words>
  <Application>Microsoft Macintosh PowerPoint</Application>
  <PresentationFormat>On-screen Show (4:3)</PresentationFormat>
  <Paragraphs>54</Paragraphs>
  <Slides>13</Slides>
  <Notes>13</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GLI Network Ltd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 W</dc:creator>
  <cp:lastModifiedBy>Jess W</cp:lastModifiedBy>
  <cp:revision>183</cp:revision>
  <dcterms:created xsi:type="dcterms:W3CDTF">2021-02-03T15:32:31Z</dcterms:created>
  <dcterms:modified xsi:type="dcterms:W3CDTF">2021-03-03T16:52:39Z</dcterms:modified>
</cp:coreProperties>
</file>