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8" r:id="rId4"/>
    <p:sldId id="259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7A95F2-867D-426A-BC08-DC3BD04802D2}" v="570" dt="2020-11-16T19:24:16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21"/>
  </p:normalViewPr>
  <p:slideViewPr>
    <p:cSldViewPr snapToGrid="0" snapToObjects="1">
      <p:cViewPr varScale="1">
        <p:scale>
          <a:sx n="95" d="100"/>
          <a:sy n="95" d="100"/>
        </p:scale>
        <p:origin x="1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gov/cpscpub/prerel/prhtml02/02133a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cornwall.gov.uk/Council-Services/Images/fire.gif" TargetMode="External"/><Relationship Id="rId7" Type="http://schemas.openxmlformats.org/officeDocument/2006/relationships/hyperlink" Target="http://images.google.com/imgres?imgurl=www.southportcardinals.org/sportsmed/sun.gif&amp;imgrefurl=http://www.southportcardinals.org/sportsmed/heatill.htm&amp;h=248&amp;w=248&amp;prev=/images%3Fq%3Dsun%2Bheat%26start%3D40%26svnum%3D10%26hl%3Den%26lr%3D%26ie%3DUTF-8%26oe%3DUTF-8%26sa%3D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tap.gallaudet.edu/magglas.gif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re%20Safety%20Demo.wm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7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F67A-356A-B94C-A3E2-F08BD22F3F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FIRE SAFETY AT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6AA59-09C3-034B-B2E6-25FEBD77A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37A42-5C83-C24B-8301-A1B85CBFA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8333">
            <a:off x="8105120" y="4403337"/>
            <a:ext cx="3066994" cy="15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0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8A8EFF-9EB1-4EFF-AE12-55D81D364371}"/>
              </a:ext>
            </a:extLst>
          </p:cNvPr>
          <p:cNvSpPr txBox="1">
            <a:spLocks noChangeArrowheads="1"/>
          </p:cNvSpPr>
          <p:nvPr/>
        </p:nvSpPr>
        <p:spPr>
          <a:xfrm>
            <a:off x="680865" y="578151"/>
            <a:ext cx="2433491" cy="798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900" b="1" dirty="0">
                <a:solidFill>
                  <a:schemeClr val="accent1"/>
                </a:solidFill>
              </a:rPr>
              <a:t>Oxygen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CF7AB5-ABCB-4062-A565-63DF7F463FFE}"/>
              </a:ext>
            </a:extLst>
          </p:cNvPr>
          <p:cNvSpPr txBox="1">
            <a:spLocks noChangeArrowheads="1"/>
          </p:cNvSpPr>
          <p:nvPr/>
        </p:nvSpPr>
        <p:spPr>
          <a:xfrm>
            <a:off x="704003" y="1473138"/>
            <a:ext cx="7772400" cy="23595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altLang="en-US" sz="2400" dirty="0"/>
              <a:t>Oxygen is present in the air, approximately 21% at sea level</a:t>
            </a:r>
          </a:p>
          <a:p>
            <a:pPr>
              <a:buFontTx/>
              <a:buNone/>
            </a:pPr>
            <a:endParaRPr lang="en-GB" altLang="en-US" sz="2400" dirty="0"/>
          </a:p>
          <a:p>
            <a:pPr>
              <a:buFontTx/>
              <a:buNone/>
            </a:pPr>
            <a:r>
              <a:rPr lang="en-GB" altLang="en-US" sz="2400" dirty="0"/>
              <a:t>A level of only 16% is needed to support a fire</a:t>
            </a:r>
          </a:p>
        </p:txBody>
      </p:sp>
    </p:spTree>
    <p:extLst>
      <p:ext uri="{BB962C8B-B14F-4D97-AF65-F5344CB8AC3E}">
        <p14:creationId xmlns:p14="http://schemas.microsoft.com/office/powerpoint/2010/main" val="267826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6A583C-2010-4975-904E-F301ED7B450D}"/>
              </a:ext>
            </a:extLst>
          </p:cNvPr>
          <p:cNvSpPr txBox="1">
            <a:spLocks noChangeArrowheads="1"/>
          </p:cNvSpPr>
          <p:nvPr/>
        </p:nvSpPr>
        <p:spPr>
          <a:xfrm>
            <a:off x="672339" y="547182"/>
            <a:ext cx="4579845" cy="6589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900" b="1" dirty="0">
                <a:solidFill>
                  <a:schemeClr val="accent1"/>
                </a:solidFill>
                <a:latin typeface="+mn-lt"/>
              </a:rPr>
              <a:t>Fire Spread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124262-62A3-4AAD-9859-4387777B6BA1}"/>
              </a:ext>
            </a:extLst>
          </p:cNvPr>
          <p:cNvSpPr txBox="1">
            <a:spLocks noChangeArrowheads="1"/>
          </p:cNvSpPr>
          <p:nvPr/>
        </p:nvSpPr>
        <p:spPr>
          <a:xfrm>
            <a:off x="694974" y="1479697"/>
            <a:ext cx="3109857" cy="3195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buClr>
                <a:schemeClr val="accent1"/>
              </a:buClr>
            </a:pPr>
            <a:r>
              <a:rPr lang="en-GB" altLang="en-US" sz="2400" dirty="0"/>
              <a:t>Conduction</a:t>
            </a:r>
          </a:p>
          <a:p>
            <a:pPr marL="360363" indent="-360363">
              <a:buClr>
                <a:schemeClr val="accent1"/>
              </a:buClr>
            </a:pPr>
            <a:endParaRPr lang="en-GB" altLang="en-US" sz="2400" dirty="0"/>
          </a:p>
          <a:p>
            <a:pPr marL="360363" indent="-360363">
              <a:buClr>
                <a:schemeClr val="accent1"/>
              </a:buClr>
            </a:pPr>
            <a:r>
              <a:rPr lang="en-GB" altLang="en-US" sz="2400" dirty="0"/>
              <a:t>Convection</a:t>
            </a:r>
          </a:p>
          <a:p>
            <a:pPr marL="360363" indent="-360363">
              <a:buClr>
                <a:schemeClr val="accent1"/>
              </a:buClr>
            </a:pPr>
            <a:endParaRPr lang="en-GB" altLang="en-US" sz="2400" dirty="0"/>
          </a:p>
          <a:p>
            <a:pPr marL="360363" indent="-360363">
              <a:buClr>
                <a:schemeClr val="accent1"/>
              </a:buClr>
            </a:pPr>
            <a:r>
              <a:rPr lang="en-GB" altLang="en-US" sz="2400" dirty="0"/>
              <a:t>Radiation</a:t>
            </a:r>
          </a:p>
        </p:txBody>
      </p:sp>
    </p:spTree>
    <p:extLst>
      <p:ext uri="{BB962C8B-B14F-4D97-AF65-F5344CB8AC3E}">
        <p14:creationId xmlns:p14="http://schemas.microsoft.com/office/powerpoint/2010/main" val="3526271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DA496DD-04B0-4C5C-A30A-24AFBC8DA725}"/>
              </a:ext>
            </a:extLst>
          </p:cNvPr>
          <p:cNvSpPr txBox="1">
            <a:spLocks noChangeArrowheads="1"/>
          </p:cNvSpPr>
          <p:nvPr/>
        </p:nvSpPr>
        <p:spPr>
          <a:xfrm>
            <a:off x="741412" y="1630917"/>
            <a:ext cx="3548640" cy="25193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buClr>
                <a:schemeClr val="accent1"/>
              </a:buClr>
            </a:pPr>
            <a:r>
              <a:rPr lang="en-GB" altLang="en-US" sz="2400" dirty="0"/>
              <a:t>Heat is transferred through solid material such as a metal beam</a:t>
            </a:r>
          </a:p>
        </p:txBody>
      </p:sp>
      <p:sp>
        <p:nvSpPr>
          <p:cNvPr id="4" name="Rectangle 248">
            <a:extLst>
              <a:ext uri="{FF2B5EF4-FFF2-40B4-BE49-F238E27FC236}">
                <a16:creationId xmlns:a16="http://schemas.microsoft.com/office/drawing/2014/main" id="{6FAAB2D7-FAB7-49BD-BF43-2B6D34CBD43E}"/>
              </a:ext>
            </a:extLst>
          </p:cNvPr>
          <p:cNvSpPr txBox="1">
            <a:spLocks noChangeArrowheads="1"/>
          </p:cNvSpPr>
          <p:nvPr/>
        </p:nvSpPr>
        <p:spPr>
          <a:xfrm>
            <a:off x="744211" y="580485"/>
            <a:ext cx="3554067" cy="6953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900" b="1" dirty="0">
                <a:solidFill>
                  <a:schemeClr val="accent1"/>
                </a:solidFill>
              </a:rPr>
              <a:t>Conduction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0B4C76-C328-4C91-829B-351C633509C3}"/>
              </a:ext>
            </a:extLst>
          </p:cNvPr>
          <p:cNvGrpSpPr>
            <a:grpSpLocks/>
          </p:cNvGrpSpPr>
          <p:nvPr/>
        </p:nvGrpSpPr>
        <p:grpSpPr bwMode="auto">
          <a:xfrm>
            <a:off x="5378824" y="1275810"/>
            <a:ext cx="5194965" cy="4070351"/>
            <a:chOff x="1200" y="1920"/>
            <a:chExt cx="3457" cy="225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4F4F3BC-4D69-4D5D-8AFC-1CE0AFC36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3237"/>
              <a:ext cx="418" cy="205"/>
            </a:xfrm>
            <a:custGeom>
              <a:avLst/>
              <a:gdLst>
                <a:gd name="T0" fmla="*/ 2 w 418"/>
                <a:gd name="T1" fmla="*/ 68 h 205"/>
                <a:gd name="T2" fmla="*/ 0 w 418"/>
                <a:gd name="T3" fmla="*/ 24 h 205"/>
                <a:gd name="T4" fmla="*/ 89 w 418"/>
                <a:gd name="T5" fmla="*/ 38 h 205"/>
                <a:gd name="T6" fmla="*/ 70 w 418"/>
                <a:gd name="T7" fmla="*/ 46 h 205"/>
                <a:gd name="T8" fmla="*/ 90 w 418"/>
                <a:gd name="T9" fmla="*/ 57 h 205"/>
                <a:gd name="T10" fmla="*/ 110 w 418"/>
                <a:gd name="T11" fmla="*/ 70 h 205"/>
                <a:gd name="T12" fmla="*/ 126 w 418"/>
                <a:gd name="T13" fmla="*/ 79 h 205"/>
                <a:gd name="T14" fmla="*/ 145 w 418"/>
                <a:gd name="T15" fmla="*/ 91 h 205"/>
                <a:gd name="T16" fmla="*/ 163 w 418"/>
                <a:gd name="T17" fmla="*/ 107 h 205"/>
                <a:gd name="T18" fmla="*/ 178 w 418"/>
                <a:gd name="T19" fmla="*/ 124 h 205"/>
                <a:gd name="T20" fmla="*/ 178 w 418"/>
                <a:gd name="T21" fmla="*/ 35 h 205"/>
                <a:gd name="T22" fmla="*/ 154 w 418"/>
                <a:gd name="T23" fmla="*/ 35 h 205"/>
                <a:gd name="T24" fmla="*/ 207 w 418"/>
                <a:gd name="T25" fmla="*/ 0 h 205"/>
                <a:gd name="T26" fmla="*/ 261 w 418"/>
                <a:gd name="T27" fmla="*/ 35 h 205"/>
                <a:gd name="T28" fmla="*/ 237 w 418"/>
                <a:gd name="T29" fmla="*/ 35 h 205"/>
                <a:gd name="T30" fmla="*/ 237 w 418"/>
                <a:gd name="T31" fmla="*/ 125 h 205"/>
                <a:gd name="T32" fmla="*/ 253 w 418"/>
                <a:gd name="T33" fmla="*/ 108 h 205"/>
                <a:gd name="T34" fmla="*/ 268 w 418"/>
                <a:gd name="T35" fmla="*/ 94 h 205"/>
                <a:gd name="T36" fmla="*/ 286 w 418"/>
                <a:gd name="T37" fmla="*/ 82 h 205"/>
                <a:gd name="T38" fmla="*/ 307 w 418"/>
                <a:gd name="T39" fmla="*/ 69 h 205"/>
                <a:gd name="T40" fmla="*/ 322 w 418"/>
                <a:gd name="T41" fmla="*/ 59 h 205"/>
                <a:gd name="T42" fmla="*/ 345 w 418"/>
                <a:gd name="T43" fmla="*/ 46 h 205"/>
                <a:gd name="T44" fmla="*/ 327 w 418"/>
                <a:gd name="T45" fmla="*/ 38 h 205"/>
                <a:gd name="T46" fmla="*/ 417 w 418"/>
                <a:gd name="T47" fmla="*/ 24 h 205"/>
                <a:gd name="T48" fmla="*/ 414 w 418"/>
                <a:gd name="T49" fmla="*/ 68 h 205"/>
                <a:gd name="T50" fmla="*/ 392 w 418"/>
                <a:gd name="T51" fmla="*/ 62 h 205"/>
                <a:gd name="T52" fmla="*/ 375 w 418"/>
                <a:gd name="T53" fmla="*/ 74 h 205"/>
                <a:gd name="T54" fmla="*/ 355 w 418"/>
                <a:gd name="T55" fmla="*/ 87 h 205"/>
                <a:gd name="T56" fmla="*/ 338 w 418"/>
                <a:gd name="T57" fmla="*/ 100 h 205"/>
                <a:gd name="T58" fmla="*/ 323 w 418"/>
                <a:gd name="T59" fmla="*/ 111 h 205"/>
                <a:gd name="T60" fmla="*/ 311 w 418"/>
                <a:gd name="T61" fmla="*/ 121 h 205"/>
                <a:gd name="T62" fmla="*/ 298 w 418"/>
                <a:gd name="T63" fmla="*/ 133 h 205"/>
                <a:gd name="T64" fmla="*/ 285 w 418"/>
                <a:gd name="T65" fmla="*/ 147 h 205"/>
                <a:gd name="T66" fmla="*/ 279 w 418"/>
                <a:gd name="T67" fmla="*/ 161 h 205"/>
                <a:gd name="T68" fmla="*/ 279 w 418"/>
                <a:gd name="T69" fmla="*/ 204 h 205"/>
                <a:gd name="T70" fmla="*/ 140 w 418"/>
                <a:gd name="T71" fmla="*/ 204 h 205"/>
                <a:gd name="T72" fmla="*/ 140 w 418"/>
                <a:gd name="T73" fmla="*/ 161 h 205"/>
                <a:gd name="T74" fmla="*/ 132 w 418"/>
                <a:gd name="T75" fmla="*/ 147 h 205"/>
                <a:gd name="T76" fmla="*/ 116 w 418"/>
                <a:gd name="T77" fmla="*/ 129 h 205"/>
                <a:gd name="T78" fmla="*/ 102 w 418"/>
                <a:gd name="T79" fmla="*/ 118 h 205"/>
                <a:gd name="T80" fmla="*/ 90 w 418"/>
                <a:gd name="T81" fmla="*/ 108 h 205"/>
                <a:gd name="T82" fmla="*/ 76 w 418"/>
                <a:gd name="T83" fmla="*/ 97 h 205"/>
                <a:gd name="T84" fmla="*/ 61 w 418"/>
                <a:gd name="T85" fmla="*/ 87 h 205"/>
                <a:gd name="T86" fmla="*/ 44 w 418"/>
                <a:gd name="T87" fmla="*/ 75 h 205"/>
                <a:gd name="T88" fmla="*/ 24 w 418"/>
                <a:gd name="T89" fmla="*/ 61 h 205"/>
                <a:gd name="T90" fmla="*/ 2 w 418"/>
                <a:gd name="T91" fmla="*/ 6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8" h="205">
                  <a:moveTo>
                    <a:pt x="2" y="68"/>
                  </a:moveTo>
                  <a:lnTo>
                    <a:pt x="0" y="24"/>
                  </a:lnTo>
                  <a:lnTo>
                    <a:pt x="89" y="38"/>
                  </a:lnTo>
                  <a:lnTo>
                    <a:pt x="70" y="46"/>
                  </a:lnTo>
                  <a:lnTo>
                    <a:pt x="90" y="57"/>
                  </a:lnTo>
                  <a:lnTo>
                    <a:pt x="110" y="70"/>
                  </a:lnTo>
                  <a:lnTo>
                    <a:pt x="126" y="79"/>
                  </a:lnTo>
                  <a:lnTo>
                    <a:pt x="145" y="91"/>
                  </a:lnTo>
                  <a:lnTo>
                    <a:pt x="163" y="107"/>
                  </a:lnTo>
                  <a:lnTo>
                    <a:pt x="178" y="124"/>
                  </a:lnTo>
                  <a:lnTo>
                    <a:pt x="178" y="35"/>
                  </a:lnTo>
                  <a:lnTo>
                    <a:pt x="154" y="35"/>
                  </a:lnTo>
                  <a:lnTo>
                    <a:pt x="207" y="0"/>
                  </a:lnTo>
                  <a:lnTo>
                    <a:pt x="261" y="35"/>
                  </a:lnTo>
                  <a:lnTo>
                    <a:pt x="237" y="35"/>
                  </a:lnTo>
                  <a:lnTo>
                    <a:pt x="237" y="125"/>
                  </a:lnTo>
                  <a:lnTo>
                    <a:pt x="253" y="108"/>
                  </a:lnTo>
                  <a:lnTo>
                    <a:pt x="268" y="94"/>
                  </a:lnTo>
                  <a:lnTo>
                    <a:pt x="286" y="82"/>
                  </a:lnTo>
                  <a:lnTo>
                    <a:pt x="307" y="69"/>
                  </a:lnTo>
                  <a:lnTo>
                    <a:pt x="322" y="59"/>
                  </a:lnTo>
                  <a:lnTo>
                    <a:pt x="345" y="46"/>
                  </a:lnTo>
                  <a:lnTo>
                    <a:pt x="327" y="38"/>
                  </a:lnTo>
                  <a:lnTo>
                    <a:pt x="417" y="24"/>
                  </a:lnTo>
                  <a:lnTo>
                    <a:pt x="414" y="68"/>
                  </a:lnTo>
                  <a:lnTo>
                    <a:pt x="392" y="62"/>
                  </a:lnTo>
                  <a:lnTo>
                    <a:pt x="375" y="74"/>
                  </a:lnTo>
                  <a:lnTo>
                    <a:pt x="355" y="87"/>
                  </a:lnTo>
                  <a:lnTo>
                    <a:pt x="338" y="100"/>
                  </a:lnTo>
                  <a:lnTo>
                    <a:pt x="323" y="111"/>
                  </a:lnTo>
                  <a:lnTo>
                    <a:pt x="311" y="121"/>
                  </a:lnTo>
                  <a:lnTo>
                    <a:pt x="298" y="133"/>
                  </a:lnTo>
                  <a:lnTo>
                    <a:pt x="285" y="147"/>
                  </a:lnTo>
                  <a:lnTo>
                    <a:pt x="279" y="161"/>
                  </a:lnTo>
                  <a:lnTo>
                    <a:pt x="279" y="204"/>
                  </a:lnTo>
                  <a:lnTo>
                    <a:pt x="140" y="204"/>
                  </a:lnTo>
                  <a:lnTo>
                    <a:pt x="140" y="161"/>
                  </a:lnTo>
                  <a:lnTo>
                    <a:pt x="132" y="147"/>
                  </a:lnTo>
                  <a:lnTo>
                    <a:pt x="116" y="129"/>
                  </a:lnTo>
                  <a:lnTo>
                    <a:pt x="102" y="118"/>
                  </a:lnTo>
                  <a:lnTo>
                    <a:pt x="90" y="108"/>
                  </a:lnTo>
                  <a:lnTo>
                    <a:pt x="76" y="97"/>
                  </a:lnTo>
                  <a:lnTo>
                    <a:pt x="61" y="87"/>
                  </a:lnTo>
                  <a:lnTo>
                    <a:pt x="44" y="75"/>
                  </a:lnTo>
                  <a:lnTo>
                    <a:pt x="24" y="61"/>
                  </a:lnTo>
                  <a:lnTo>
                    <a:pt x="2" y="68"/>
                  </a:lnTo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C63436A-594D-4687-AB18-F85960C11A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2" y="2563"/>
              <a:ext cx="489" cy="454"/>
              <a:chOff x="1232" y="2563"/>
              <a:chExt cx="489" cy="454"/>
            </a:xfrm>
          </p:grpSpPr>
          <p:grpSp>
            <p:nvGrpSpPr>
              <p:cNvPr id="138" name="Group 7">
                <a:extLst>
                  <a:ext uri="{FF2B5EF4-FFF2-40B4-BE49-F238E27FC236}">
                    <a16:creationId xmlns:a16="http://schemas.microsoft.com/office/drawing/2014/main" id="{AF19E18D-A5F4-4284-970F-5A5E0AD05A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9" y="2563"/>
                <a:ext cx="232" cy="454"/>
                <a:chOff x="1489" y="2563"/>
                <a:chExt cx="232" cy="454"/>
              </a:xfrm>
            </p:grpSpPr>
            <p:sp>
              <p:nvSpPr>
                <p:cNvPr id="195" name="Rectangle 8">
                  <a:extLst>
                    <a:ext uri="{FF2B5EF4-FFF2-40B4-BE49-F238E27FC236}">
                      <a16:creationId xmlns:a16="http://schemas.microsoft.com/office/drawing/2014/main" id="{70B14730-5BD9-4A46-B984-37206A5CDE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9" y="2563"/>
                  <a:ext cx="232" cy="454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96" name="Group 9">
                  <a:extLst>
                    <a:ext uri="{FF2B5EF4-FFF2-40B4-BE49-F238E27FC236}">
                      <a16:creationId xmlns:a16="http://schemas.microsoft.com/office/drawing/2014/main" id="{B88091B8-E6D5-4905-B471-56F885FF91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07" y="2585"/>
                  <a:ext cx="198" cy="131"/>
                  <a:chOff x="1507" y="2585"/>
                  <a:chExt cx="198" cy="131"/>
                </a:xfrm>
              </p:grpSpPr>
              <p:sp>
                <p:nvSpPr>
                  <p:cNvPr id="233" name="Rectangle 10">
                    <a:extLst>
                      <a:ext uri="{FF2B5EF4-FFF2-40B4-BE49-F238E27FC236}">
                        <a16:creationId xmlns:a16="http://schemas.microsoft.com/office/drawing/2014/main" id="{1786C559-7A10-4C58-B27F-F8F4BDF5F2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07" y="2585"/>
                    <a:ext cx="198" cy="124"/>
                  </a:xfrm>
                  <a:prstGeom prst="rect">
                    <a:avLst/>
                  </a:prstGeom>
                  <a:solidFill>
                    <a:srgbClr val="9F9F9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234" name="Group 11">
                    <a:extLst>
                      <a:ext uri="{FF2B5EF4-FFF2-40B4-BE49-F238E27FC236}">
                        <a16:creationId xmlns:a16="http://schemas.microsoft.com/office/drawing/2014/main" id="{F47A99E6-2D49-4074-9B39-920FB58076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65" y="2601"/>
                    <a:ext cx="96" cy="115"/>
                    <a:chOff x="1565" y="2601"/>
                    <a:chExt cx="96" cy="115"/>
                  </a:xfrm>
                </p:grpSpPr>
                <p:grpSp>
                  <p:nvGrpSpPr>
                    <p:cNvPr id="235" name="Group 12">
                      <a:extLst>
                        <a:ext uri="{FF2B5EF4-FFF2-40B4-BE49-F238E27FC236}">
                          <a16:creationId xmlns:a16="http://schemas.microsoft.com/office/drawing/2014/main" id="{91C573EE-8E67-4DB5-A367-5B4CF08B1F6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5" y="2601"/>
                      <a:ext cx="96" cy="25"/>
                      <a:chOff x="1565" y="2601"/>
                      <a:chExt cx="96" cy="25"/>
                    </a:xfrm>
                  </p:grpSpPr>
                  <p:sp>
                    <p:nvSpPr>
                      <p:cNvPr id="245" name="Freeform 13">
                        <a:extLst>
                          <a:ext uri="{FF2B5EF4-FFF2-40B4-BE49-F238E27FC236}">
                            <a16:creationId xmlns:a16="http://schemas.microsoft.com/office/drawing/2014/main" id="{8AF4A7AC-A68C-4AC8-9119-79EB45AEA6F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5" y="2604"/>
                        <a:ext cx="92" cy="22"/>
                      </a:xfrm>
                      <a:custGeom>
                        <a:avLst/>
                        <a:gdLst>
                          <a:gd name="T0" fmla="*/ 5 w 92"/>
                          <a:gd name="T1" fmla="*/ 8 h 22"/>
                          <a:gd name="T2" fmla="*/ 14 w 92"/>
                          <a:gd name="T3" fmla="*/ 17 h 22"/>
                          <a:gd name="T4" fmla="*/ 87 w 92"/>
                          <a:gd name="T5" fmla="*/ 17 h 22"/>
                          <a:gd name="T6" fmla="*/ 77 w 92"/>
                          <a:gd name="T7" fmla="*/ 6 h 22"/>
                          <a:gd name="T8" fmla="*/ 77 w 92"/>
                          <a:gd name="T9" fmla="*/ 0 h 22"/>
                          <a:gd name="T10" fmla="*/ 91 w 92"/>
                          <a:gd name="T11" fmla="*/ 14 h 22"/>
                          <a:gd name="T12" fmla="*/ 91 w 92"/>
                          <a:gd name="T13" fmla="*/ 21 h 22"/>
                          <a:gd name="T14" fmla="*/ 11 w 92"/>
                          <a:gd name="T15" fmla="*/ 21 h 22"/>
                          <a:gd name="T16" fmla="*/ 0 w 92"/>
                          <a:gd name="T17" fmla="*/ 8 h 22"/>
                          <a:gd name="T18" fmla="*/ 5 w 92"/>
                          <a:gd name="T19" fmla="*/ 8 h 2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92" h="22">
                            <a:moveTo>
                              <a:pt x="5" y="8"/>
                            </a:moveTo>
                            <a:lnTo>
                              <a:pt x="14" y="17"/>
                            </a:lnTo>
                            <a:lnTo>
                              <a:pt x="87" y="17"/>
                            </a:lnTo>
                            <a:lnTo>
                              <a:pt x="77" y="6"/>
                            </a:lnTo>
                            <a:lnTo>
                              <a:pt x="77" y="0"/>
                            </a:lnTo>
                            <a:lnTo>
                              <a:pt x="91" y="14"/>
                            </a:lnTo>
                            <a:lnTo>
                              <a:pt x="91" y="21"/>
                            </a:lnTo>
                            <a:lnTo>
                              <a:pt x="11" y="21"/>
                            </a:lnTo>
                            <a:lnTo>
                              <a:pt x="0" y="8"/>
                            </a:lnTo>
                            <a:lnTo>
                              <a:pt x="5" y="8"/>
                            </a:lnTo>
                          </a:path>
                        </a:pathLst>
                      </a:custGeom>
                      <a:solidFill>
                        <a:srgbClr val="5F5F5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46" name="Freeform 14">
                        <a:extLst>
                          <a:ext uri="{FF2B5EF4-FFF2-40B4-BE49-F238E27FC236}">
                            <a16:creationId xmlns:a16="http://schemas.microsoft.com/office/drawing/2014/main" id="{360AC0F5-9ACB-4BD4-AB02-AD0F3AE7C21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5" y="2601"/>
                        <a:ext cx="43" cy="17"/>
                      </a:xfrm>
                      <a:custGeom>
                        <a:avLst/>
                        <a:gdLst>
                          <a:gd name="T0" fmla="*/ 4 w 43"/>
                          <a:gd name="T1" fmla="*/ 5 h 17"/>
                          <a:gd name="T2" fmla="*/ 5 w 43"/>
                          <a:gd name="T3" fmla="*/ 0 h 17"/>
                          <a:gd name="T4" fmla="*/ 1 w 43"/>
                          <a:gd name="T5" fmla="*/ 0 h 17"/>
                          <a:gd name="T6" fmla="*/ 0 w 43"/>
                          <a:gd name="T7" fmla="*/ 5 h 17"/>
                          <a:gd name="T8" fmla="*/ 0 w 43"/>
                          <a:gd name="T9" fmla="*/ 16 h 17"/>
                          <a:gd name="T10" fmla="*/ 42 w 43"/>
                          <a:gd name="T11" fmla="*/ 16 h 17"/>
                          <a:gd name="T12" fmla="*/ 42 w 43"/>
                          <a:gd name="T13" fmla="*/ 5 h 17"/>
                          <a:gd name="T14" fmla="*/ 4 w 43"/>
                          <a:gd name="T15" fmla="*/ 5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43" h="17">
                            <a:moveTo>
                              <a:pt x="4" y="5"/>
                            </a:moveTo>
                            <a:lnTo>
                              <a:pt x="5" y="0"/>
                            </a:lnTo>
                            <a:lnTo>
                              <a:pt x="1" y="0"/>
                            </a:lnTo>
                            <a:lnTo>
                              <a:pt x="0" y="5"/>
                            </a:lnTo>
                            <a:lnTo>
                              <a:pt x="0" y="16"/>
                            </a:lnTo>
                            <a:lnTo>
                              <a:pt x="42" y="16"/>
                            </a:lnTo>
                            <a:lnTo>
                              <a:pt x="42" y="5"/>
                            </a:lnTo>
                            <a:lnTo>
                              <a:pt x="4" y="5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47" name="Freeform 15">
                        <a:extLst>
                          <a:ext uri="{FF2B5EF4-FFF2-40B4-BE49-F238E27FC236}">
                            <a16:creationId xmlns:a16="http://schemas.microsoft.com/office/drawing/2014/main" id="{8F216EE7-3532-4018-971C-D3047091DC6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04" y="2601"/>
                        <a:ext cx="41" cy="17"/>
                      </a:xfrm>
                      <a:custGeom>
                        <a:avLst/>
                        <a:gdLst>
                          <a:gd name="T0" fmla="*/ 35 w 41"/>
                          <a:gd name="T1" fmla="*/ 5 h 17"/>
                          <a:gd name="T2" fmla="*/ 34 w 41"/>
                          <a:gd name="T3" fmla="*/ 0 h 17"/>
                          <a:gd name="T4" fmla="*/ 38 w 41"/>
                          <a:gd name="T5" fmla="*/ 0 h 17"/>
                          <a:gd name="T6" fmla="*/ 40 w 41"/>
                          <a:gd name="T7" fmla="*/ 5 h 17"/>
                          <a:gd name="T8" fmla="*/ 40 w 41"/>
                          <a:gd name="T9" fmla="*/ 16 h 17"/>
                          <a:gd name="T10" fmla="*/ 0 w 41"/>
                          <a:gd name="T11" fmla="*/ 16 h 17"/>
                          <a:gd name="T12" fmla="*/ 0 w 41"/>
                          <a:gd name="T13" fmla="*/ 5 h 17"/>
                          <a:gd name="T14" fmla="*/ 35 w 41"/>
                          <a:gd name="T15" fmla="*/ 5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41" h="17">
                            <a:moveTo>
                              <a:pt x="35" y="5"/>
                            </a:moveTo>
                            <a:lnTo>
                              <a:pt x="34" y="0"/>
                            </a:lnTo>
                            <a:lnTo>
                              <a:pt x="38" y="0"/>
                            </a:lnTo>
                            <a:lnTo>
                              <a:pt x="40" y="5"/>
                            </a:lnTo>
                            <a:lnTo>
                              <a:pt x="40" y="16"/>
                            </a:lnTo>
                            <a:lnTo>
                              <a:pt x="0" y="16"/>
                            </a:lnTo>
                            <a:lnTo>
                              <a:pt x="0" y="5"/>
                            </a:lnTo>
                            <a:lnTo>
                              <a:pt x="35" y="5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48" name="Freeform 16">
                        <a:extLst>
                          <a:ext uri="{FF2B5EF4-FFF2-40B4-BE49-F238E27FC236}">
                            <a16:creationId xmlns:a16="http://schemas.microsoft.com/office/drawing/2014/main" id="{18F585DE-6A99-419F-AF38-CC24EE2A62B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5" y="2601"/>
                        <a:ext cx="23" cy="17"/>
                      </a:xfrm>
                      <a:custGeom>
                        <a:avLst/>
                        <a:gdLst>
                          <a:gd name="T0" fmla="*/ 17 w 23"/>
                          <a:gd name="T1" fmla="*/ 16 h 17"/>
                          <a:gd name="T2" fmla="*/ 22 w 23"/>
                          <a:gd name="T3" fmla="*/ 0 h 17"/>
                          <a:gd name="T4" fmla="*/ 7 w 23"/>
                          <a:gd name="T5" fmla="*/ 0 h 17"/>
                          <a:gd name="T6" fmla="*/ 0 w 23"/>
                          <a:gd name="T7" fmla="*/ 16 h 17"/>
                          <a:gd name="T8" fmla="*/ 17 w 23"/>
                          <a:gd name="T9" fmla="*/ 16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3" h="17">
                            <a:moveTo>
                              <a:pt x="17" y="16"/>
                            </a:moveTo>
                            <a:lnTo>
                              <a:pt x="22" y="0"/>
                            </a:lnTo>
                            <a:lnTo>
                              <a:pt x="7" y="0"/>
                            </a:lnTo>
                            <a:lnTo>
                              <a:pt x="0" y="16"/>
                            </a:lnTo>
                            <a:lnTo>
                              <a:pt x="17" y="16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49" name="Freeform 17">
                        <a:extLst>
                          <a:ext uri="{FF2B5EF4-FFF2-40B4-BE49-F238E27FC236}">
                            <a16:creationId xmlns:a16="http://schemas.microsoft.com/office/drawing/2014/main" id="{0012C2AA-8123-4627-AB49-BC3DCA63DDE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9" y="2601"/>
                        <a:ext cx="22" cy="17"/>
                      </a:xfrm>
                      <a:custGeom>
                        <a:avLst/>
                        <a:gdLst>
                          <a:gd name="T0" fmla="*/ 4 w 22"/>
                          <a:gd name="T1" fmla="*/ 16 h 17"/>
                          <a:gd name="T2" fmla="*/ 0 w 22"/>
                          <a:gd name="T3" fmla="*/ 0 h 17"/>
                          <a:gd name="T4" fmla="*/ 14 w 22"/>
                          <a:gd name="T5" fmla="*/ 0 h 17"/>
                          <a:gd name="T6" fmla="*/ 21 w 22"/>
                          <a:gd name="T7" fmla="*/ 16 h 17"/>
                          <a:gd name="T8" fmla="*/ 4 w 22"/>
                          <a:gd name="T9" fmla="*/ 16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2" h="17">
                            <a:moveTo>
                              <a:pt x="4" y="16"/>
                            </a:moveTo>
                            <a:lnTo>
                              <a:pt x="0" y="0"/>
                            </a:lnTo>
                            <a:lnTo>
                              <a:pt x="14" y="0"/>
                            </a:lnTo>
                            <a:lnTo>
                              <a:pt x="21" y="16"/>
                            </a:lnTo>
                            <a:lnTo>
                              <a:pt x="4" y="16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236" name="Group 18">
                      <a:extLst>
                        <a:ext uri="{FF2B5EF4-FFF2-40B4-BE49-F238E27FC236}">
                          <a16:creationId xmlns:a16="http://schemas.microsoft.com/office/drawing/2014/main" id="{7F27172B-33FB-46D4-92D9-863617CE7AD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72" y="2668"/>
                      <a:ext cx="68" cy="48"/>
                      <a:chOff x="1572" y="2668"/>
                      <a:chExt cx="68" cy="48"/>
                    </a:xfrm>
                  </p:grpSpPr>
                  <p:sp>
                    <p:nvSpPr>
                      <p:cNvPr id="237" name="Rectangle 19">
                        <a:extLst>
                          <a:ext uri="{FF2B5EF4-FFF2-40B4-BE49-F238E27FC236}">
                            <a16:creationId xmlns:a16="http://schemas.microsoft.com/office/drawing/2014/main" id="{52737B8D-F487-4FD3-A3C3-D0122F81787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72" y="2668"/>
                        <a:ext cx="68" cy="14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38" name="Rectangle 20">
                        <a:extLst>
                          <a:ext uri="{FF2B5EF4-FFF2-40B4-BE49-F238E27FC236}">
                            <a16:creationId xmlns:a16="http://schemas.microsoft.com/office/drawing/2014/main" id="{49E9615F-6E32-4025-8423-913F5866B99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76" y="2671"/>
                        <a:ext cx="57" cy="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239" name="Group 21">
                        <a:extLst>
                          <a:ext uri="{FF2B5EF4-FFF2-40B4-BE49-F238E27FC236}">
                            <a16:creationId xmlns:a16="http://schemas.microsoft.com/office/drawing/2014/main" id="{76EE7F53-44E5-4F9D-A8F4-D3CF2495B78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0" y="2694"/>
                        <a:ext cx="24" cy="22"/>
                        <a:chOff x="1600" y="2694"/>
                        <a:chExt cx="24" cy="22"/>
                      </a:xfrm>
                    </p:grpSpPr>
                    <p:sp>
                      <p:nvSpPr>
                        <p:cNvPr id="240" name="Oval 22">
                          <a:extLst>
                            <a:ext uri="{FF2B5EF4-FFF2-40B4-BE49-F238E27FC236}">
                              <a16:creationId xmlns:a16="http://schemas.microsoft.com/office/drawing/2014/main" id="{E44F48ED-9385-4931-B170-67DA6C70027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0" y="2695"/>
                          <a:ext cx="13" cy="10"/>
                        </a:xfrm>
                        <a:prstGeom prst="ellipse">
                          <a:avLst/>
                        </a:prstGeom>
                        <a:solidFill>
                          <a:srgbClr val="3F3F3F"/>
                        </a:solidFill>
                        <a:ln w="12700">
                          <a:solidFill>
                            <a:srgbClr val="3F3F3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grpSp>
                      <p:nvGrpSpPr>
                        <p:cNvPr id="241" name="Group 23">
                          <a:extLst>
                            <a:ext uri="{FF2B5EF4-FFF2-40B4-BE49-F238E27FC236}">
                              <a16:creationId xmlns:a16="http://schemas.microsoft.com/office/drawing/2014/main" id="{0B7604A4-D964-4291-999D-03A6072634A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0" y="2694"/>
                          <a:ext cx="24" cy="22"/>
                          <a:chOff x="1600" y="2694"/>
                          <a:chExt cx="24" cy="22"/>
                        </a:xfrm>
                      </p:grpSpPr>
                      <p:sp>
                        <p:nvSpPr>
                          <p:cNvPr id="242" name="Oval 24">
                            <a:extLst>
                              <a:ext uri="{FF2B5EF4-FFF2-40B4-BE49-F238E27FC236}">
                                <a16:creationId xmlns:a16="http://schemas.microsoft.com/office/drawing/2014/main" id="{700EF8E0-52E8-43F6-ADCA-DA258DADA47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00" y="2694"/>
                            <a:ext cx="13" cy="10"/>
                          </a:xfrm>
                          <a:prstGeom prst="ellipse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243" name="Oval 25">
                            <a:extLst>
                              <a:ext uri="{FF2B5EF4-FFF2-40B4-BE49-F238E27FC236}">
                                <a16:creationId xmlns:a16="http://schemas.microsoft.com/office/drawing/2014/main" id="{764A8AF7-642D-4A41-9EB8-1723A55B9CC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05" y="2697"/>
                            <a:ext cx="14" cy="8"/>
                          </a:xfrm>
                          <a:prstGeom prst="ellipse">
                            <a:avLst/>
                          </a:prstGeom>
                          <a:solidFill>
                            <a:srgbClr val="3F3F3F"/>
                          </a:solidFill>
                          <a:ln w="12700">
                            <a:solidFill>
                              <a:srgbClr val="3F3F3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244" name="Freeform 26">
                            <a:extLst>
                              <a:ext uri="{FF2B5EF4-FFF2-40B4-BE49-F238E27FC236}">
                                <a16:creationId xmlns:a16="http://schemas.microsoft.com/office/drawing/2014/main" id="{834382DF-AD53-4B70-8E6B-A41A3A9679D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01" y="2699"/>
                            <a:ext cx="23" cy="17"/>
                          </a:xfrm>
                          <a:custGeom>
                            <a:avLst/>
                            <a:gdLst>
                              <a:gd name="T0" fmla="*/ 8 w 23"/>
                              <a:gd name="T1" fmla="*/ 0 h 17"/>
                              <a:gd name="T2" fmla="*/ 0 w 23"/>
                              <a:gd name="T3" fmla="*/ 16 h 17"/>
                              <a:gd name="T4" fmla="*/ 22 w 23"/>
                              <a:gd name="T5" fmla="*/ 16 h 17"/>
                              <a:gd name="T6" fmla="*/ 16 w 23"/>
                              <a:gd name="T7" fmla="*/ 0 h 17"/>
                              <a:gd name="T8" fmla="*/ 8 w 23"/>
                              <a:gd name="T9" fmla="*/ 0 h 1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23" h="17">
                                <a:moveTo>
                                  <a:pt x="8" y="0"/>
                                </a:moveTo>
                                <a:lnTo>
                                  <a:pt x="0" y="16"/>
                                </a:lnTo>
                                <a:lnTo>
                                  <a:pt x="22" y="16"/>
                                </a:lnTo>
                                <a:lnTo>
                                  <a:pt x="16" y="0"/>
                                </a:lnTo>
                                <a:lnTo>
                                  <a:pt x="8" y="0"/>
                                </a:lnTo>
                              </a:path>
                            </a:pathLst>
                          </a:custGeom>
                          <a:solidFill>
                            <a:srgbClr val="3F3F3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197" name="Group 27">
                  <a:extLst>
                    <a:ext uri="{FF2B5EF4-FFF2-40B4-BE49-F238E27FC236}">
                      <a16:creationId xmlns:a16="http://schemas.microsoft.com/office/drawing/2014/main" id="{BFE4CDD5-7FA4-450B-A784-75C08B13CC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07" y="2730"/>
                  <a:ext cx="198" cy="131"/>
                  <a:chOff x="1507" y="2730"/>
                  <a:chExt cx="198" cy="131"/>
                </a:xfrm>
              </p:grpSpPr>
              <p:sp>
                <p:nvSpPr>
                  <p:cNvPr id="216" name="Rectangle 28">
                    <a:extLst>
                      <a:ext uri="{FF2B5EF4-FFF2-40B4-BE49-F238E27FC236}">
                        <a16:creationId xmlns:a16="http://schemas.microsoft.com/office/drawing/2014/main" id="{4CD3E754-07E6-4ECC-86A5-5688F21D75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07" y="2730"/>
                    <a:ext cx="198" cy="124"/>
                  </a:xfrm>
                  <a:prstGeom prst="rect">
                    <a:avLst/>
                  </a:prstGeom>
                  <a:solidFill>
                    <a:srgbClr val="9F9F9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217" name="Group 29">
                    <a:extLst>
                      <a:ext uri="{FF2B5EF4-FFF2-40B4-BE49-F238E27FC236}">
                        <a16:creationId xmlns:a16="http://schemas.microsoft.com/office/drawing/2014/main" id="{BF5BB73B-B306-4A8D-8569-5A8F30DE36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65" y="2747"/>
                    <a:ext cx="96" cy="114"/>
                    <a:chOff x="1565" y="2747"/>
                    <a:chExt cx="96" cy="114"/>
                  </a:xfrm>
                </p:grpSpPr>
                <p:grpSp>
                  <p:nvGrpSpPr>
                    <p:cNvPr id="218" name="Group 30">
                      <a:extLst>
                        <a:ext uri="{FF2B5EF4-FFF2-40B4-BE49-F238E27FC236}">
                          <a16:creationId xmlns:a16="http://schemas.microsoft.com/office/drawing/2014/main" id="{AA28B231-AB4C-47E7-99CD-9EA4CDC30F9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5" y="2747"/>
                      <a:ext cx="96" cy="25"/>
                      <a:chOff x="1565" y="2747"/>
                      <a:chExt cx="96" cy="25"/>
                    </a:xfrm>
                  </p:grpSpPr>
                  <p:sp>
                    <p:nvSpPr>
                      <p:cNvPr id="228" name="Freeform 31">
                        <a:extLst>
                          <a:ext uri="{FF2B5EF4-FFF2-40B4-BE49-F238E27FC236}">
                            <a16:creationId xmlns:a16="http://schemas.microsoft.com/office/drawing/2014/main" id="{101A2E40-DF09-4B29-92AC-3D5BDE4A118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5" y="2750"/>
                        <a:ext cx="92" cy="22"/>
                      </a:xfrm>
                      <a:custGeom>
                        <a:avLst/>
                        <a:gdLst>
                          <a:gd name="T0" fmla="*/ 5 w 92"/>
                          <a:gd name="T1" fmla="*/ 8 h 22"/>
                          <a:gd name="T2" fmla="*/ 14 w 92"/>
                          <a:gd name="T3" fmla="*/ 17 h 22"/>
                          <a:gd name="T4" fmla="*/ 87 w 92"/>
                          <a:gd name="T5" fmla="*/ 17 h 22"/>
                          <a:gd name="T6" fmla="*/ 77 w 92"/>
                          <a:gd name="T7" fmla="*/ 6 h 22"/>
                          <a:gd name="T8" fmla="*/ 77 w 92"/>
                          <a:gd name="T9" fmla="*/ 0 h 22"/>
                          <a:gd name="T10" fmla="*/ 91 w 92"/>
                          <a:gd name="T11" fmla="*/ 14 h 22"/>
                          <a:gd name="T12" fmla="*/ 91 w 92"/>
                          <a:gd name="T13" fmla="*/ 21 h 22"/>
                          <a:gd name="T14" fmla="*/ 11 w 92"/>
                          <a:gd name="T15" fmla="*/ 21 h 22"/>
                          <a:gd name="T16" fmla="*/ 0 w 92"/>
                          <a:gd name="T17" fmla="*/ 8 h 22"/>
                          <a:gd name="T18" fmla="*/ 5 w 92"/>
                          <a:gd name="T19" fmla="*/ 8 h 2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92" h="22">
                            <a:moveTo>
                              <a:pt x="5" y="8"/>
                            </a:moveTo>
                            <a:lnTo>
                              <a:pt x="14" y="17"/>
                            </a:lnTo>
                            <a:lnTo>
                              <a:pt x="87" y="17"/>
                            </a:lnTo>
                            <a:lnTo>
                              <a:pt x="77" y="6"/>
                            </a:lnTo>
                            <a:lnTo>
                              <a:pt x="77" y="0"/>
                            </a:lnTo>
                            <a:lnTo>
                              <a:pt x="91" y="14"/>
                            </a:lnTo>
                            <a:lnTo>
                              <a:pt x="91" y="21"/>
                            </a:lnTo>
                            <a:lnTo>
                              <a:pt x="11" y="21"/>
                            </a:lnTo>
                            <a:lnTo>
                              <a:pt x="0" y="8"/>
                            </a:lnTo>
                            <a:lnTo>
                              <a:pt x="5" y="8"/>
                            </a:lnTo>
                          </a:path>
                        </a:pathLst>
                      </a:custGeom>
                      <a:solidFill>
                        <a:srgbClr val="5F5F5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29" name="Freeform 32">
                        <a:extLst>
                          <a:ext uri="{FF2B5EF4-FFF2-40B4-BE49-F238E27FC236}">
                            <a16:creationId xmlns:a16="http://schemas.microsoft.com/office/drawing/2014/main" id="{B696DCAD-7F20-40CE-9AB0-CAF3752BB0C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5" y="2747"/>
                        <a:ext cx="43" cy="17"/>
                      </a:xfrm>
                      <a:custGeom>
                        <a:avLst/>
                        <a:gdLst>
                          <a:gd name="T0" fmla="*/ 4 w 43"/>
                          <a:gd name="T1" fmla="*/ 5 h 17"/>
                          <a:gd name="T2" fmla="*/ 5 w 43"/>
                          <a:gd name="T3" fmla="*/ 0 h 17"/>
                          <a:gd name="T4" fmla="*/ 1 w 43"/>
                          <a:gd name="T5" fmla="*/ 0 h 17"/>
                          <a:gd name="T6" fmla="*/ 0 w 43"/>
                          <a:gd name="T7" fmla="*/ 5 h 17"/>
                          <a:gd name="T8" fmla="*/ 0 w 43"/>
                          <a:gd name="T9" fmla="*/ 16 h 17"/>
                          <a:gd name="T10" fmla="*/ 42 w 43"/>
                          <a:gd name="T11" fmla="*/ 16 h 17"/>
                          <a:gd name="T12" fmla="*/ 42 w 43"/>
                          <a:gd name="T13" fmla="*/ 5 h 17"/>
                          <a:gd name="T14" fmla="*/ 4 w 43"/>
                          <a:gd name="T15" fmla="*/ 5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43" h="17">
                            <a:moveTo>
                              <a:pt x="4" y="5"/>
                            </a:moveTo>
                            <a:lnTo>
                              <a:pt x="5" y="0"/>
                            </a:lnTo>
                            <a:lnTo>
                              <a:pt x="1" y="0"/>
                            </a:lnTo>
                            <a:lnTo>
                              <a:pt x="0" y="5"/>
                            </a:lnTo>
                            <a:lnTo>
                              <a:pt x="0" y="16"/>
                            </a:lnTo>
                            <a:lnTo>
                              <a:pt x="42" y="16"/>
                            </a:lnTo>
                            <a:lnTo>
                              <a:pt x="42" y="5"/>
                            </a:lnTo>
                            <a:lnTo>
                              <a:pt x="4" y="5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30" name="Freeform 33">
                        <a:extLst>
                          <a:ext uri="{FF2B5EF4-FFF2-40B4-BE49-F238E27FC236}">
                            <a16:creationId xmlns:a16="http://schemas.microsoft.com/office/drawing/2014/main" id="{00BE612F-C41E-478C-9142-37EE8BB787A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04" y="2747"/>
                        <a:ext cx="41" cy="17"/>
                      </a:xfrm>
                      <a:custGeom>
                        <a:avLst/>
                        <a:gdLst>
                          <a:gd name="T0" fmla="*/ 35 w 41"/>
                          <a:gd name="T1" fmla="*/ 5 h 17"/>
                          <a:gd name="T2" fmla="*/ 34 w 41"/>
                          <a:gd name="T3" fmla="*/ 0 h 17"/>
                          <a:gd name="T4" fmla="*/ 38 w 41"/>
                          <a:gd name="T5" fmla="*/ 0 h 17"/>
                          <a:gd name="T6" fmla="*/ 40 w 41"/>
                          <a:gd name="T7" fmla="*/ 5 h 17"/>
                          <a:gd name="T8" fmla="*/ 40 w 41"/>
                          <a:gd name="T9" fmla="*/ 16 h 17"/>
                          <a:gd name="T10" fmla="*/ 0 w 41"/>
                          <a:gd name="T11" fmla="*/ 16 h 17"/>
                          <a:gd name="T12" fmla="*/ 0 w 41"/>
                          <a:gd name="T13" fmla="*/ 5 h 17"/>
                          <a:gd name="T14" fmla="*/ 35 w 41"/>
                          <a:gd name="T15" fmla="*/ 5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41" h="17">
                            <a:moveTo>
                              <a:pt x="35" y="5"/>
                            </a:moveTo>
                            <a:lnTo>
                              <a:pt x="34" y="0"/>
                            </a:lnTo>
                            <a:lnTo>
                              <a:pt x="38" y="0"/>
                            </a:lnTo>
                            <a:lnTo>
                              <a:pt x="40" y="5"/>
                            </a:lnTo>
                            <a:lnTo>
                              <a:pt x="40" y="16"/>
                            </a:lnTo>
                            <a:lnTo>
                              <a:pt x="0" y="16"/>
                            </a:lnTo>
                            <a:lnTo>
                              <a:pt x="0" y="5"/>
                            </a:lnTo>
                            <a:lnTo>
                              <a:pt x="35" y="5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31" name="Freeform 34">
                        <a:extLst>
                          <a:ext uri="{FF2B5EF4-FFF2-40B4-BE49-F238E27FC236}">
                            <a16:creationId xmlns:a16="http://schemas.microsoft.com/office/drawing/2014/main" id="{58BAD67B-26EF-439F-8D7E-12D779FB1A4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5" y="2747"/>
                        <a:ext cx="23" cy="17"/>
                      </a:xfrm>
                      <a:custGeom>
                        <a:avLst/>
                        <a:gdLst>
                          <a:gd name="T0" fmla="*/ 17 w 23"/>
                          <a:gd name="T1" fmla="*/ 16 h 17"/>
                          <a:gd name="T2" fmla="*/ 22 w 23"/>
                          <a:gd name="T3" fmla="*/ 0 h 17"/>
                          <a:gd name="T4" fmla="*/ 7 w 23"/>
                          <a:gd name="T5" fmla="*/ 0 h 17"/>
                          <a:gd name="T6" fmla="*/ 0 w 23"/>
                          <a:gd name="T7" fmla="*/ 16 h 17"/>
                          <a:gd name="T8" fmla="*/ 17 w 23"/>
                          <a:gd name="T9" fmla="*/ 16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3" h="17">
                            <a:moveTo>
                              <a:pt x="17" y="16"/>
                            </a:moveTo>
                            <a:lnTo>
                              <a:pt x="22" y="0"/>
                            </a:lnTo>
                            <a:lnTo>
                              <a:pt x="7" y="0"/>
                            </a:lnTo>
                            <a:lnTo>
                              <a:pt x="0" y="16"/>
                            </a:lnTo>
                            <a:lnTo>
                              <a:pt x="17" y="16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32" name="Freeform 35">
                        <a:extLst>
                          <a:ext uri="{FF2B5EF4-FFF2-40B4-BE49-F238E27FC236}">
                            <a16:creationId xmlns:a16="http://schemas.microsoft.com/office/drawing/2014/main" id="{8BB66BEA-C990-4ABB-80AF-D5738A14007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9" y="2747"/>
                        <a:ext cx="22" cy="17"/>
                      </a:xfrm>
                      <a:custGeom>
                        <a:avLst/>
                        <a:gdLst>
                          <a:gd name="T0" fmla="*/ 4 w 22"/>
                          <a:gd name="T1" fmla="*/ 16 h 17"/>
                          <a:gd name="T2" fmla="*/ 0 w 22"/>
                          <a:gd name="T3" fmla="*/ 0 h 17"/>
                          <a:gd name="T4" fmla="*/ 14 w 22"/>
                          <a:gd name="T5" fmla="*/ 0 h 17"/>
                          <a:gd name="T6" fmla="*/ 21 w 22"/>
                          <a:gd name="T7" fmla="*/ 16 h 17"/>
                          <a:gd name="T8" fmla="*/ 4 w 22"/>
                          <a:gd name="T9" fmla="*/ 16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2" h="17">
                            <a:moveTo>
                              <a:pt x="4" y="16"/>
                            </a:moveTo>
                            <a:lnTo>
                              <a:pt x="0" y="0"/>
                            </a:lnTo>
                            <a:lnTo>
                              <a:pt x="14" y="0"/>
                            </a:lnTo>
                            <a:lnTo>
                              <a:pt x="21" y="16"/>
                            </a:lnTo>
                            <a:lnTo>
                              <a:pt x="4" y="16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219" name="Group 36">
                      <a:extLst>
                        <a:ext uri="{FF2B5EF4-FFF2-40B4-BE49-F238E27FC236}">
                          <a16:creationId xmlns:a16="http://schemas.microsoft.com/office/drawing/2014/main" id="{1731E19E-366E-4AAE-8212-13C7178D2BB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72" y="2815"/>
                      <a:ext cx="68" cy="46"/>
                      <a:chOff x="1572" y="2815"/>
                      <a:chExt cx="68" cy="46"/>
                    </a:xfrm>
                  </p:grpSpPr>
                  <p:sp>
                    <p:nvSpPr>
                      <p:cNvPr id="220" name="Rectangle 37">
                        <a:extLst>
                          <a:ext uri="{FF2B5EF4-FFF2-40B4-BE49-F238E27FC236}">
                            <a16:creationId xmlns:a16="http://schemas.microsoft.com/office/drawing/2014/main" id="{1650DA73-2BF4-4F3F-AAF6-418DD7A22B7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72" y="2815"/>
                        <a:ext cx="68" cy="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21" name="Rectangle 38">
                        <a:extLst>
                          <a:ext uri="{FF2B5EF4-FFF2-40B4-BE49-F238E27FC236}">
                            <a16:creationId xmlns:a16="http://schemas.microsoft.com/office/drawing/2014/main" id="{18A6B3FE-E8B9-46F9-BE88-BB2A91CE8A1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76" y="2817"/>
                        <a:ext cx="57" cy="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222" name="Group 39">
                        <a:extLst>
                          <a:ext uri="{FF2B5EF4-FFF2-40B4-BE49-F238E27FC236}">
                            <a16:creationId xmlns:a16="http://schemas.microsoft.com/office/drawing/2014/main" id="{0FBA9A23-AF66-4F9B-B56B-6048338140C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0" y="2839"/>
                        <a:ext cx="24" cy="22"/>
                        <a:chOff x="1600" y="2839"/>
                        <a:chExt cx="24" cy="22"/>
                      </a:xfrm>
                    </p:grpSpPr>
                    <p:sp>
                      <p:nvSpPr>
                        <p:cNvPr id="223" name="Oval 40">
                          <a:extLst>
                            <a:ext uri="{FF2B5EF4-FFF2-40B4-BE49-F238E27FC236}">
                              <a16:creationId xmlns:a16="http://schemas.microsoft.com/office/drawing/2014/main" id="{CD80AA44-28FB-41E2-9448-CB1A198BCCE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0" y="2840"/>
                          <a:ext cx="13" cy="11"/>
                        </a:xfrm>
                        <a:prstGeom prst="ellipse">
                          <a:avLst/>
                        </a:prstGeom>
                        <a:solidFill>
                          <a:srgbClr val="3F3F3F"/>
                        </a:solidFill>
                        <a:ln w="12700">
                          <a:solidFill>
                            <a:srgbClr val="3F3F3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grpSp>
                      <p:nvGrpSpPr>
                        <p:cNvPr id="224" name="Group 41">
                          <a:extLst>
                            <a:ext uri="{FF2B5EF4-FFF2-40B4-BE49-F238E27FC236}">
                              <a16:creationId xmlns:a16="http://schemas.microsoft.com/office/drawing/2014/main" id="{D756AEE6-0F45-44B9-ADC8-AA3E4CBD172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0" y="2839"/>
                          <a:ext cx="24" cy="22"/>
                          <a:chOff x="1600" y="2839"/>
                          <a:chExt cx="24" cy="22"/>
                        </a:xfrm>
                      </p:grpSpPr>
                      <p:sp>
                        <p:nvSpPr>
                          <p:cNvPr id="225" name="Oval 42">
                            <a:extLst>
                              <a:ext uri="{FF2B5EF4-FFF2-40B4-BE49-F238E27FC236}">
                                <a16:creationId xmlns:a16="http://schemas.microsoft.com/office/drawing/2014/main" id="{184457AB-BA44-4263-BE27-F74B7029951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00" y="2839"/>
                            <a:ext cx="13" cy="11"/>
                          </a:xfrm>
                          <a:prstGeom prst="ellipse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226" name="Oval 43">
                            <a:extLst>
                              <a:ext uri="{FF2B5EF4-FFF2-40B4-BE49-F238E27FC236}">
                                <a16:creationId xmlns:a16="http://schemas.microsoft.com/office/drawing/2014/main" id="{5C7C7BE4-6D47-4155-87F0-8BBAB1DFD2E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05" y="2843"/>
                            <a:ext cx="14" cy="8"/>
                          </a:xfrm>
                          <a:prstGeom prst="ellipse">
                            <a:avLst/>
                          </a:prstGeom>
                          <a:solidFill>
                            <a:srgbClr val="3F3F3F"/>
                          </a:solidFill>
                          <a:ln w="12700">
                            <a:solidFill>
                              <a:srgbClr val="3F3F3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227" name="Freeform 44">
                            <a:extLst>
                              <a:ext uri="{FF2B5EF4-FFF2-40B4-BE49-F238E27FC236}">
                                <a16:creationId xmlns:a16="http://schemas.microsoft.com/office/drawing/2014/main" id="{25756025-5CA9-44E1-82D4-EAF524556AD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01" y="2844"/>
                            <a:ext cx="23" cy="17"/>
                          </a:xfrm>
                          <a:custGeom>
                            <a:avLst/>
                            <a:gdLst>
                              <a:gd name="T0" fmla="*/ 8 w 23"/>
                              <a:gd name="T1" fmla="*/ 0 h 17"/>
                              <a:gd name="T2" fmla="*/ 0 w 23"/>
                              <a:gd name="T3" fmla="*/ 16 h 17"/>
                              <a:gd name="T4" fmla="*/ 22 w 23"/>
                              <a:gd name="T5" fmla="*/ 16 h 17"/>
                              <a:gd name="T6" fmla="*/ 16 w 23"/>
                              <a:gd name="T7" fmla="*/ 0 h 17"/>
                              <a:gd name="T8" fmla="*/ 8 w 23"/>
                              <a:gd name="T9" fmla="*/ 0 h 1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23" h="17">
                                <a:moveTo>
                                  <a:pt x="8" y="0"/>
                                </a:moveTo>
                                <a:lnTo>
                                  <a:pt x="0" y="16"/>
                                </a:lnTo>
                                <a:lnTo>
                                  <a:pt x="22" y="16"/>
                                </a:lnTo>
                                <a:lnTo>
                                  <a:pt x="16" y="0"/>
                                </a:lnTo>
                                <a:lnTo>
                                  <a:pt x="8" y="0"/>
                                </a:lnTo>
                              </a:path>
                            </a:pathLst>
                          </a:custGeom>
                          <a:solidFill>
                            <a:srgbClr val="3F3F3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198" name="Group 45">
                  <a:extLst>
                    <a:ext uri="{FF2B5EF4-FFF2-40B4-BE49-F238E27FC236}">
                      <a16:creationId xmlns:a16="http://schemas.microsoft.com/office/drawing/2014/main" id="{877C2270-04C3-43E8-A155-6D9F17C510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07" y="2874"/>
                  <a:ext cx="198" cy="131"/>
                  <a:chOff x="1507" y="2874"/>
                  <a:chExt cx="198" cy="131"/>
                </a:xfrm>
              </p:grpSpPr>
              <p:sp>
                <p:nvSpPr>
                  <p:cNvPr id="199" name="Rectangle 46">
                    <a:extLst>
                      <a:ext uri="{FF2B5EF4-FFF2-40B4-BE49-F238E27FC236}">
                        <a16:creationId xmlns:a16="http://schemas.microsoft.com/office/drawing/2014/main" id="{166687B8-DCB6-426B-8CCA-D3D71726C7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07" y="2874"/>
                    <a:ext cx="198" cy="125"/>
                  </a:xfrm>
                  <a:prstGeom prst="rect">
                    <a:avLst/>
                  </a:prstGeom>
                  <a:solidFill>
                    <a:srgbClr val="9F9F9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200" name="Group 47">
                    <a:extLst>
                      <a:ext uri="{FF2B5EF4-FFF2-40B4-BE49-F238E27FC236}">
                        <a16:creationId xmlns:a16="http://schemas.microsoft.com/office/drawing/2014/main" id="{33C21AB0-09E1-428D-94D4-F50B6C77607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65" y="2892"/>
                    <a:ext cx="96" cy="113"/>
                    <a:chOff x="1565" y="2892"/>
                    <a:chExt cx="96" cy="113"/>
                  </a:xfrm>
                </p:grpSpPr>
                <p:grpSp>
                  <p:nvGrpSpPr>
                    <p:cNvPr id="201" name="Group 48">
                      <a:extLst>
                        <a:ext uri="{FF2B5EF4-FFF2-40B4-BE49-F238E27FC236}">
                          <a16:creationId xmlns:a16="http://schemas.microsoft.com/office/drawing/2014/main" id="{BD9E8B5F-4C03-44F9-8B9C-953F5DFFBB7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5" y="2892"/>
                      <a:ext cx="96" cy="26"/>
                      <a:chOff x="1565" y="2892"/>
                      <a:chExt cx="96" cy="26"/>
                    </a:xfrm>
                  </p:grpSpPr>
                  <p:sp>
                    <p:nvSpPr>
                      <p:cNvPr id="211" name="Freeform 49">
                        <a:extLst>
                          <a:ext uri="{FF2B5EF4-FFF2-40B4-BE49-F238E27FC236}">
                            <a16:creationId xmlns:a16="http://schemas.microsoft.com/office/drawing/2014/main" id="{552E3C76-94B1-4931-9810-17EFEEB294B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5" y="2894"/>
                        <a:ext cx="92" cy="24"/>
                      </a:xfrm>
                      <a:custGeom>
                        <a:avLst/>
                        <a:gdLst>
                          <a:gd name="T0" fmla="*/ 5 w 92"/>
                          <a:gd name="T1" fmla="*/ 8 h 24"/>
                          <a:gd name="T2" fmla="*/ 14 w 92"/>
                          <a:gd name="T3" fmla="*/ 18 h 24"/>
                          <a:gd name="T4" fmla="*/ 87 w 92"/>
                          <a:gd name="T5" fmla="*/ 18 h 24"/>
                          <a:gd name="T6" fmla="*/ 77 w 92"/>
                          <a:gd name="T7" fmla="*/ 6 h 24"/>
                          <a:gd name="T8" fmla="*/ 77 w 92"/>
                          <a:gd name="T9" fmla="*/ 0 h 24"/>
                          <a:gd name="T10" fmla="*/ 91 w 92"/>
                          <a:gd name="T11" fmla="*/ 15 h 24"/>
                          <a:gd name="T12" fmla="*/ 91 w 92"/>
                          <a:gd name="T13" fmla="*/ 23 h 24"/>
                          <a:gd name="T14" fmla="*/ 11 w 92"/>
                          <a:gd name="T15" fmla="*/ 23 h 24"/>
                          <a:gd name="T16" fmla="*/ 0 w 92"/>
                          <a:gd name="T17" fmla="*/ 8 h 24"/>
                          <a:gd name="T18" fmla="*/ 5 w 92"/>
                          <a:gd name="T19" fmla="*/ 8 h 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92" h="24">
                            <a:moveTo>
                              <a:pt x="5" y="8"/>
                            </a:moveTo>
                            <a:lnTo>
                              <a:pt x="14" y="18"/>
                            </a:lnTo>
                            <a:lnTo>
                              <a:pt x="87" y="18"/>
                            </a:lnTo>
                            <a:lnTo>
                              <a:pt x="77" y="6"/>
                            </a:lnTo>
                            <a:lnTo>
                              <a:pt x="77" y="0"/>
                            </a:lnTo>
                            <a:lnTo>
                              <a:pt x="91" y="15"/>
                            </a:lnTo>
                            <a:lnTo>
                              <a:pt x="91" y="23"/>
                            </a:lnTo>
                            <a:lnTo>
                              <a:pt x="11" y="23"/>
                            </a:lnTo>
                            <a:lnTo>
                              <a:pt x="0" y="8"/>
                            </a:lnTo>
                            <a:lnTo>
                              <a:pt x="5" y="8"/>
                            </a:lnTo>
                          </a:path>
                        </a:pathLst>
                      </a:custGeom>
                      <a:solidFill>
                        <a:srgbClr val="5F5F5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12" name="Freeform 50">
                        <a:extLst>
                          <a:ext uri="{FF2B5EF4-FFF2-40B4-BE49-F238E27FC236}">
                            <a16:creationId xmlns:a16="http://schemas.microsoft.com/office/drawing/2014/main" id="{74DD8DDD-9654-41C6-A356-EE8ADE95D31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5" y="2892"/>
                        <a:ext cx="43" cy="17"/>
                      </a:xfrm>
                      <a:custGeom>
                        <a:avLst/>
                        <a:gdLst>
                          <a:gd name="T0" fmla="*/ 4 w 43"/>
                          <a:gd name="T1" fmla="*/ 4 h 17"/>
                          <a:gd name="T2" fmla="*/ 5 w 43"/>
                          <a:gd name="T3" fmla="*/ 0 h 17"/>
                          <a:gd name="T4" fmla="*/ 1 w 43"/>
                          <a:gd name="T5" fmla="*/ 0 h 17"/>
                          <a:gd name="T6" fmla="*/ 0 w 43"/>
                          <a:gd name="T7" fmla="*/ 4 h 17"/>
                          <a:gd name="T8" fmla="*/ 0 w 43"/>
                          <a:gd name="T9" fmla="*/ 16 h 17"/>
                          <a:gd name="T10" fmla="*/ 42 w 43"/>
                          <a:gd name="T11" fmla="*/ 16 h 17"/>
                          <a:gd name="T12" fmla="*/ 42 w 43"/>
                          <a:gd name="T13" fmla="*/ 4 h 17"/>
                          <a:gd name="T14" fmla="*/ 4 w 43"/>
                          <a:gd name="T15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43" h="17">
                            <a:moveTo>
                              <a:pt x="4" y="4"/>
                            </a:moveTo>
                            <a:lnTo>
                              <a:pt x="5" y="0"/>
                            </a:lnTo>
                            <a:lnTo>
                              <a:pt x="1" y="0"/>
                            </a:lnTo>
                            <a:lnTo>
                              <a:pt x="0" y="4"/>
                            </a:lnTo>
                            <a:lnTo>
                              <a:pt x="0" y="16"/>
                            </a:lnTo>
                            <a:lnTo>
                              <a:pt x="42" y="16"/>
                            </a:lnTo>
                            <a:lnTo>
                              <a:pt x="42" y="4"/>
                            </a:lnTo>
                            <a:lnTo>
                              <a:pt x="4" y="4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13" name="Freeform 51">
                        <a:extLst>
                          <a:ext uri="{FF2B5EF4-FFF2-40B4-BE49-F238E27FC236}">
                            <a16:creationId xmlns:a16="http://schemas.microsoft.com/office/drawing/2014/main" id="{2F0D1492-A863-4804-9AAA-85EFEDBA80F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04" y="2892"/>
                        <a:ext cx="41" cy="17"/>
                      </a:xfrm>
                      <a:custGeom>
                        <a:avLst/>
                        <a:gdLst>
                          <a:gd name="T0" fmla="*/ 35 w 41"/>
                          <a:gd name="T1" fmla="*/ 4 h 17"/>
                          <a:gd name="T2" fmla="*/ 34 w 41"/>
                          <a:gd name="T3" fmla="*/ 0 h 17"/>
                          <a:gd name="T4" fmla="*/ 38 w 41"/>
                          <a:gd name="T5" fmla="*/ 0 h 17"/>
                          <a:gd name="T6" fmla="*/ 40 w 41"/>
                          <a:gd name="T7" fmla="*/ 4 h 17"/>
                          <a:gd name="T8" fmla="*/ 40 w 41"/>
                          <a:gd name="T9" fmla="*/ 16 h 17"/>
                          <a:gd name="T10" fmla="*/ 0 w 41"/>
                          <a:gd name="T11" fmla="*/ 16 h 17"/>
                          <a:gd name="T12" fmla="*/ 0 w 41"/>
                          <a:gd name="T13" fmla="*/ 4 h 17"/>
                          <a:gd name="T14" fmla="*/ 35 w 41"/>
                          <a:gd name="T15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41" h="17">
                            <a:moveTo>
                              <a:pt x="35" y="4"/>
                            </a:moveTo>
                            <a:lnTo>
                              <a:pt x="34" y="0"/>
                            </a:lnTo>
                            <a:lnTo>
                              <a:pt x="38" y="0"/>
                            </a:lnTo>
                            <a:lnTo>
                              <a:pt x="40" y="4"/>
                            </a:lnTo>
                            <a:lnTo>
                              <a:pt x="40" y="16"/>
                            </a:lnTo>
                            <a:lnTo>
                              <a:pt x="0" y="16"/>
                            </a:lnTo>
                            <a:lnTo>
                              <a:pt x="0" y="4"/>
                            </a:lnTo>
                            <a:lnTo>
                              <a:pt x="35" y="4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14" name="Freeform 52">
                        <a:extLst>
                          <a:ext uri="{FF2B5EF4-FFF2-40B4-BE49-F238E27FC236}">
                            <a16:creationId xmlns:a16="http://schemas.microsoft.com/office/drawing/2014/main" id="{2F101FF7-63C4-42B7-8EFE-F14AE844D39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5" y="2892"/>
                        <a:ext cx="23" cy="17"/>
                      </a:xfrm>
                      <a:custGeom>
                        <a:avLst/>
                        <a:gdLst>
                          <a:gd name="T0" fmla="*/ 17 w 23"/>
                          <a:gd name="T1" fmla="*/ 16 h 17"/>
                          <a:gd name="T2" fmla="*/ 22 w 23"/>
                          <a:gd name="T3" fmla="*/ 0 h 17"/>
                          <a:gd name="T4" fmla="*/ 7 w 23"/>
                          <a:gd name="T5" fmla="*/ 0 h 17"/>
                          <a:gd name="T6" fmla="*/ 0 w 23"/>
                          <a:gd name="T7" fmla="*/ 16 h 17"/>
                          <a:gd name="T8" fmla="*/ 17 w 23"/>
                          <a:gd name="T9" fmla="*/ 16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3" h="17">
                            <a:moveTo>
                              <a:pt x="17" y="16"/>
                            </a:moveTo>
                            <a:lnTo>
                              <a:pt x="22" y="0"/>
                            </a:lnTo>
                            <a:lnTo>
                              <a:pt x="7" y="0"/>
                            </a:lnTo>
                            <a:lnTo>
                              <a:pt x="0" y="16"/>
                            </a:lnTo>
                            <a:lnTo>
                              <a:pt x="17" y="16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15" name="Freeform 53">
                        <a:extLst>
                          <a:ext uri="{FF2B5EF4-FFF2-40B4-BE49-F238E27FC236}">
                            <a16:creationId xmlns:a16="http://schemas.microsoft.com/office/drawing/2014/main" id="{A811A2B8-38CA-4135-B2E0-DCA0891BE82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9" y="2892"/>
                        <a:ext cx="22" cy="17"/>
                      </a:xfrm>
                      <a:custGeom>
                        <a:avLst/>
                        <a:gdLst>
                          <a:gd name="T0" fmla="*/ 4 w 22"/>
                          <a:gd name="T1" fmla="*/ 16 h 17"/>
                          <a:gd name="T2" fmla="*/ 0 w 22"/>
                          <a:gd name="T3" fmla="*/ 0 h 17"/>
                          <a:gd name="T4" fmla="*/ 14 w 22"/>
                          <a:gd name="T5" fmla="*/ 0 h 17"/>
                          <a:gd name="T6" fmla="*/ 21 w 22"/>
                          <a:gd name="T7" fmla="*/ 16 h 17"/>
                          <a:gd name="T8" fmla="*/ 4 w 22"/>
                          <a:gd name="T9" fmla="*/ 16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2" h="17">
                            <a:moveTo>
                              <a:pt x="4" y="16"/>
                            </a:moveTo>
                            <a:lnTo>
                              <a:pt x="0" y="0"/>
                            </a:lnTo>
                            <a:lnTo>
                              <a:pt x="14" y="0"/>
                            </a:lnTo>
                            <a:lnTo>
                              <a:pt x="21" y="16"/>
                            </a:lnTo>
                            <a:lnTo>
                              <a:pt x="4" y="16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202" name="Group 54">
                      <a:extLst>
                        <a:ext uri="{FF2B5EF4-FFF2-40B4-BE49-F238E27FC236}">
                          <a16:creationId xmlns:a16="http://schemas.microsoft.com/office/drawing/2014/main" id="{B2499E5D-20D2-4E66-94BF-5876235BA4D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72" y="2959"/>
                      <a:ext cx="68" cy="46"/>
                      <a:chOff x="1572" y="2959"/>
                      <a:chExt cx="68" cy="46"/>
                    </a:xfrm>
                  </p:grpSpPr>
                  <p:sp>
                    <p:nvSpPr>
                      <p:cNvPr id="203" name="Rectangle 55">
                        <a:extLst>
                          <a:ext uri="{FF2B5EF4-FFF2-40B4-BE49-F238E27FC236}">
                            <a16:creationId xmlns:a16="http://schemas.microsoft.com/office/drawing/2014/main" id="{8067ADC0-D236-4554-8271-1743F96DF4E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72" y="2959"/>
                        <a:ext cx="68" cy="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04" name="Rectangle 56">
                        <a:extLst>
                          <a:ext uri="{FF2B5EF4-FFF2-40B4-BE49-F238E27FC236}">
                            <a16:creationId xmlns:a16="http://schemas.microsoft.com/office/drawing/2014/main" id="{20CD4172-BCBF-4633-9D68-FD04B471A37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76" y="2962"/>
                        <a:ext cx="57" cy="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205" name="Group 57">
                        <a:extLst>
                          <a:ext uri="{FF2B5EF4-FFF2-40B4-BE49-F238E27FC236}">
                            <a16:creationId xmlns:a16="http://schemas.microsoft.com/office/drawing/2014/main" id="{F0DDACC1-F899-4760-B6F9-E1E4AAFF3D2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0" y="2984"/>
                        <a:ext cx="24" cy="21"/>
                        <a:chOff x="1600" y="2984"/>
                        <a:chExt cx="24" cy="21"/>
                      </a:xfrm>
                    </p:grpSpPr>
                    <p:sp>
                      <p:nvSpPr>
                        <p:cNvPr id="206" name="Oval 58">
                          <a:extLst>
                            <a:ext uri="{FF2B5EF4-FFF2-40B4-BE49-F238E27FC236}">
                              <a16:creationId xmlns:a16="http://schemas.microsoft.com/office/drawing/2014/main" id="{14173EF9-961B-4205-9DF2-67784523E3D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0" y="2985"/>
                          <a:ext cx="13" cy="10"/>
                        </a:xfrm>
                        <a:prstGeom prst="ellipse">
                          <a:avLst/>
                        </a:prstGeom>
                        <a:solidFill>
                          <a:srgbClr val="3F3F3F"/>
                        </a:solidFill>
                        <a:ln w="12700">
                          <a:solidFill>
                            <a:srgbClr val="3F3F3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grpSp>
                      <p:nvGrpSpPr>
                        <p:cNvPr id="207" name="Group 59">
                          <a:extLst>
                            <a:ext uri="{FF2B5EF4-FFF2-40B4-BE49-F238E27FC236}">
                              <a16:creationId xmlns:a16="http://schemas.microsoft.com/office/drawing/2014/main" id="{FD70644B-A6A5-4D4F-9502-4B54F8FB8DA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0" y="2984"/>
                          <a:ext cx="24" cy="21"/>
                          <a:chOff x="1600" y="2984"/>
                          <a:chExt cx="24" cy="21"/>
                        </a:xfrm>
                      </p:grpSpPr>
                      <p:sp>
                        <p:nvSpPr>
                          <p:cNvPr id="208" name="Oval 60">
                            <a:extLst>
                              <a:ext uri="{FF2B5EF4-FFF2-40B4-BE49-F238E27FC236}">
                                <a16:creationId xmlns:a16="http://schemas.microsoft.com/office/drawing/2014/main" id="{710503DA-863D-4C04-A7DD-A236072397C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00" y="2984"/>
                            <a:ext cx="13" cy="10"/>
                          </a:xfrm>
                          <a:prstGeom prst="ellipse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209" name="Oval 61">
                            <a:extLst>
                              <a:ext uri="{FF2B5EF4-FFF2-40B4-BE49-F238E27FC236}">
                                <a16:creationId xmlns:a16="http://schemas.microsoft.com/office/drawing/2014/main" id="{76A3A32A-E58D-4FA6-8035-B865254DF4C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05" y="2987"/>
                            <a:ext cx="14" cy="8"/>
                          </a:xfrm>
                          <a:prstGeom prst="ellipse">
                            <a:avLst/>
                          </a:prstGeom>
                          <a:solidFill>
                            <a:srgbClr val="3F3F3F"/>
                          </a:solidFill>
                          <a:ln w="12700">
                            <a:solidFill>
                              <a:srgbClr val="3F3F3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210" name="Freeform 62">
                            <a:extLst>
                              <a:ext uri="{FF2B5EF4-FFF2-40B4-BE49-F238E27FC236}">
                                <a16:creationId xmlns:a16="http://schemas.microsoft.com/office/drawing/2014/main" id="{B04C20C6-FB3D-477F-8143-900441C46AF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01" y="2988"/>
                            <a:ext cx="23" cy="17"/>
                          </a:xfrm>
                          <a:custGeom>
                            <a:avLst/>
                            <a:gdLst>
                              <a:gd name="T0" fmla="*/ 8 w 23"/>
                              <a:gd name="T1" fmla="*/ 0 h 17"/>
                              <a:gd name="T2" fmla="*/ 0 w 23"/>
                              <a:gd name="T3" fmla="*/ 16 h 17"/>
                              <a:gd name="T4" fmla="*/ 22 w 23"/>
                              <a:gd name="T5" fmla="*/ 16 h 17"/>
                              <a:gd name="T6" fmla="*/ 16 w 23"/>
                              <a:gd name="T7" fmla="*/ 0 h 17"/>
                              <a:gd name="T8" fmla="*/ 8 w 23"/>
                              <a:gd name="T9" fmla="*/ 0 h 1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23" h="17">
                                <a:moveTo>
                                  <a:pt x="8" y="0"/>
                                </a:moveTo>
                                <a:lnTo>
                                  <a:pt x="0" y="16"/>
                                </a:lnTo>
                                <a:lnTo>
                                  <a:pt x="22" y="16"/>
                                </a:lnTo>
                                <a:lnTo>
                                  <a:pt x="16" y="0"/>
                                </a:lnTo>
                                <a:lnTo>
                                  <a:pt x="8" y="0"/>
                                </a:lnTo>
                              </a:path>
                            </a:pathLst>
                          </a:custGeom>
                          <a:solidFill>
                            <a:srgbClr val="3F3F3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</p:grpSp>
            </p:grpSp>
          </p:grpSp>
          <p:grpSp>
            <p:nvGrpSpPr>
              <p:cNvPr id="139" name="Group 63">
                <a:extLst>
                  <a:ext uri="{FF2B5EF4-FFF2-40B4-BE49-F238E27FC236}">
                    <a16:creationId xmlns:a16="http://schemas.microsoft.com/office/drawing/2014/main" id="{04334E2C-2873-4B90-90F8-CE23B1D5F6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2" y="2563"/>
                <a:ext cx="231" cy="453"/>
                <a:chOff x="1232" y="2563"/>
                <a:chExt cx="231" cy="453"/>
              </a:xfrm>
            </p:grpSpPr>
            <p:sp>
              <p:nvSpPr>
                <p:cNvPr id="140" name="Rectangle 64">
                  <a:extLst>
                    <a:ext uri="{FF2B5EF4-FFF2-40B4-BE49-F238E27FC236}">
                      <a16:creationId xmlns:a16="http://schemas.microsoft.com/office/drawing/2014/main" id="{57A6BE5E-8C5F-40F2-B33D-628CE1AB55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2" y="2563"/>
                  <a:ext cx="231" cy="453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41" name="Group 65">
                  <a:extLst>
                    <a:ext uri="{FF2B5EF4-FFF2-40B4-BE49-F238E27FC236}">
                      <a16:creationId xmlns:a16="http://schemas.microsoft.com/office/drawing/2014/main" id="{24D413D5-10FA-4331-87AE-1D80CB656E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8" y="2584"/>
                  <a:ext cx="199" cy="131"/>
                  <a:chOff x="1248" y="2584"/>
                  <a:chExt cx="199" cy="131"/>
                </a:xfrm>
              </p:grpSpPr>
              <p:sp>
                <p:nvSpPr>
                  <p:cNvPr id="178" name="Rectangle 66">
                    <a:extLst>
                      <a:ext uri="{FF2B5EF4-FFF2-40B4-BE49-F238E27FC236}">
                        <a16:creationId xmlns:a16="http://schemas.microsoft.com/office/drawing/2014/main" id="{A6684FC9-A78B-4DF8-8FE7-66DF96A762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584"/>
                    <a:ext cx="199" cy="125"/>
                  </a:xfrm>
                  <a:prstGeom prst="rect">
                    <a:avLst/>
                  </a:prstGeom>
                  <a:solidFill>
                    <a:srgbClr val="9F9F9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79" name="Group 67">
                    <a:extLst>
                      <a:ext uri="{FF2B5EF4-FFF2-40B4-BE49-F238E27FC236}">
                        <a16:creationId xmlns:a16="http://schemas.microsoft.com/office/drawing/2014/main" id="{B083E6FD-8DB0-4876-9686-FD13DB9AFF1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08" y="2600"/>
                    <a:ext cx="94" cy="115"/>
                    <a:chOff x="1308" y="2600"/>
                    <a:chExt cx="94" cy="115"/>
                  </a:xfrm>
                </p:grpSpPr>
                <p:grpSp>
                  <p:nvGrpSpPr>
                    <p:cNvPr id="180" name="Group 68">
                      <a:extLst>
                        <a:ext uri="{FF2B5EF4-FFF2-40B4-BE49-F238E27FC236}">
                          <a16:creationId xmlns:a16="http://schemas.microsoft.com/office/drawing/2014/main" id="{F155CB1C-0CC6-4C04-A134-D43594CCFAD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08" y="2600"/>
                      <a:ext cx="94" cy="26"/>
                      <a:chOff x="1308" y="2600"/>
                      <a:chExt cx="94" cy="26"/>
                    </a:xfrm>
                  </p:grpSpPr>
                  <p:sp>
                    <p:nvSpPr>
                      <p:cNvPr id="190" name="Freeform 69">
                        <a:extLst>
                          <a:ext uri="{FF2B5EF4-FFF2-40B4-BE49-F238E27FC236}">
                            <a16:creationId xmlns:a16="http://schemas.microsoft.com/office/drawing/2014/main" id="{04BA28AA-60A6-4DCB-BA48-A3D3A3CE2FB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08" y="2604"/>
                        <a:ext cx="90" cy="22"/>
                      </a:xfrm>
                      <a:custGeom>
                        <a:avLst/>
                        <a:gdLst>
                          <a:gd name="T0" fmla="*/ 5 w 90"/>
                          <a:gd name="T1" fmla="*/ 8 h 22"/>
                          <a:gd name="T2" fmla="*/ 13 w 90"/>
                          <a:gd name="T3" fmla="*/ 17 h 22"/>
                          <a:gd name="T4" fmla="*/ 85 w 90"/>
                          <a:gd name="T5" fmla="*/ 17 h 22"/>
                          <a:gd name="T6" fmla="*/ 75 w 90"/>
                          <a:gd name="T7" fmla="*/ 6 h 22"/>
                          <a:gd name="T8" fmla="*/ 75 w 90"/>
                          <a:gd name="T9" fmla="*/ 0 h 22"/>
                          <a:gd name="T10" fmla="*/ 89 w 90"/>
                          <a:gd name="T11" fmla="*/ 14 h 22"/>
                          <a:gd name="T12" fmla="*/ 89 w 90"/>
                          <a:gd name="T13" fmla="*/ 21 h 22"/>
                          <a:gd name="T14" fmla="*/ 11 w 90"/>
                          <a:gd name="T15" fmla="*/ 21 h 22"/>
                          <a:gd name="T16" fmla="*/ 0 w 90"/>
                          <a:gd name="T17" fmla="*/ 8 h 22"/>
                          <a:gd name="T18" fmla="*/ 5 w 90"/>
                          <a:gd name="T19" fmla="*/ 8 h 2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90" h="22">
                            <a:moveTo>
                              <a:pt x="5" y="8"/>
                            </a:moveTo>
                            <a:lnTo>
                              <a:pt x="13" y="17"/>
                            </a:lnTo>
                            <a:lnTo>
                              <a:pt x="85" y="17"/>
                            </a:lnTo>
                            <a:lnTo>
                              <a:pt x="75" y="6"/>
                            </a:lnTo>
                            <a:lnTo>
                              <a:pt x="75" y="0"/>
                            </a:lnTo>
                            <a:lnTo>
                              <a:pt x="89" y="14"/>
                            </a:lnTo>
                            <a:lnTo>
                              <a:pt x="89" y="21"/>
                            </a:lnTo>
                            <a:lnTo>
                              <a:pt x="11" y="21"/>
                            </a:lnTo>
                            <a:lnTo>
                              <a:pt x="0" y="8"/>
                            </a:lnTo>
                            <a:lnTo>
                              <a:pt x="5" y="8"/>
                            </a:lnTo>
                          </a:path>
                        </a:pathLst>
                      </a:custGeom>
                      <a:solidFill>
                        <a:srgbClr val="5F5F5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1" name="Freeform 70">
                        <a:extLst>
                          <a:ext uri="{FF2B5EF4-FFF2-40B4-BE49-F238E27FC236}">
                            <a16:creationId xmlns:a16="http://schemas.microsoft.com/office/drawing/2014/main" id="{437E34C1-13A3-4902-826F-9F761AA43B3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08" y="2600"/>
                        <a:ext cx="42" cy="17"/>
                      </a:xfrm>
                      <a:custGeom>
                        <a:avLst/>
                        <a:gdLst>
                          <a:gd name="T0" fmla="*/ 4 w 42"/>
                          <a:gd name="T1" fmla="*/ 5 h 17"/>
                          <a:gd name="T2" fmla="*/ 5 w 42"/>
                          <a:gd name="T3" fmla="*/ 0 h 17"/>
                          <a:gd name="T4" fmla="*/ 1 w 42"/>
                          <a:gd name="T5" fmla="*/ 0 h 17"/>
                          <a:gd name="T6" fmla="*/ 0 w 42"/>
                          <a:gd name="T7" fmla="*/ 5 h 17"/>
                          <a:gd name="T8" fmla="*/ 0 w 42"/>
                          <a:gd name="T9" fmla="*/ 16 h 17"/>
                          <a:gd name="T10" fmla="*/ 41 w 42"/>
                          <a:gd name="T11" fmla="*/ 16 h 17"/>
                          <a:gd name="T12" fmla="*/ 41 w 42"/>
                          <a:gd name="T13" fmla="*/ 5 h 17"/>
                          <a:gd name="T14" fmla="*/ 4 w 42"/>
                          <a:gd name="T15" fmla="*/ 5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42" h="17">
                            <a:moveTo>
                              <a:pt x="4" y="5"/>
                            </a:moveTo>
                            <a:lnTo>
                              <a:pt x="5" y="0"/>
                            </a:lnTo>
                            <a:lnTo>
                              <a:pt x="1" y="0"/>
                            </a:lnTo>
                            <a:lnTo>
                              <a:pt x="0" y="5"/>
                            </a:lnTo>
                            <a:lnTo>
                              <a:pt x="0" y="16"/>
                            </a:lnTo>
                            <a:lnTo>
                              <a:pt x="41" y="16"/>
                            </a:lnTo>
                            <a:lnTo>
                              <a:pt x="41" y="5"/>
                            </a:lnTo>
                            <a:lnTo>
                              <a:pt x="4" y="5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2" name="Freeform 71">
                        <a:extLst>
                          <a:ext uri="{FF2B5EF4-FFF2-40B4-BE49-F238E27FC236}">
                            <a16:creationId xmlns:a16="http://schemas.microsoft.com/office/drawing/2014/main" id="{B09B7689-6165-4176-A4C7-E5461A1D25D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5" y="2600"/>
                        <a:ext cx="41" cy="17"/>
                      </a:xfrm>
                      <a:custGeom>
                        <a:avLst/>
                        <a:gdLst>
                          <a:gd name="T0" fmla="*/ 35 w 41"/>
                          <a:gd name="T1" fmla="*/ 5 h 17"/>
                          <a:gd name="T2" fmla="*/ 34 w 41"/>
                          <a:gd name="T3" fmla="*/ 0 h 17"/>
                          <a:gd name="T4" fmla="*/ 38 w 41"/>
                          <a:gd name="T5" fmla="*/ 0 h 17"/>
                          <a:gd name="T6" fmla="*/ 40 w 41"/>
                          <a:gd name="T7" fmla="*/ 5 h 17"/>
                          <a:gd name="T8" fmla="*/ 40 w 41"/>
                          <a:gd name="T9" fmla="*/ 16 h 17"/>
                          <a:gd name="T10" fmla="*/ 0 w 41"/>
                          <a:gd name="T11" fmla="*/ 16 h 17"/>
                          <a:gd name="T12" fmla="*/ 0 w 41"/>
                          <a:gd name="T13" fmla="*/ 5 h 17"/>
                          <a:gd name="T14" fmla="*/ 35 w 41"/>
                          <a:gd name="T15" fmla="*/ 5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41" h="17">
                            <a:moveTo>
                              <a:pt x="35" y="5"/>
                            </a:moveTo>
                            <a:lnTo>
                              <a:pt x="34" y="0"/>
                            </a:lnTo>
                            <a:lnTo>
                              <a:pt x="38" y="0"/>
                            </a:lnTo>
                            <a:lnTo>
                              <a:pt x="40" y="5"/>
                            </a:lnTo>
                            <a:lnTo>
                              <a:pt x="40" y="16"/>
                            </a:lnTo>
                            <a:lnTo>
                              <a:pt x="0" y="16"/>
                            </a:lnTo>
                            <a:lnTo>
                              <a:pt x="0" y="5"/>
                            </a:lnTo>
                            <a:lnTo>
                              <a:pt x="35" y="5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3" name="Freeform 72">
                        <a:extLst>
                          <a:ext uri="{FF2B5EF4-FFF2-40B4-BE49-F238E27FC236}">
                            <a16:creationId xmlns:a16="http://schemas.microsoft.com/office/drawing/2014/main" id="{B1FED635-C418-4B8A-A0C0-AA63CA6D5D3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08" y="2600"/>
                        <a:ext cx="22" cy="17"/>
                      </a:xfrm>
                      <a:custGeom>
                        <a:avLst/>
                        <a:gdLst>
                          <a:gd name="T0" fmla="*/ 16 w 22"/>
                          <a:gd name="T1" fmla="*/ 16 h 17"/>
                          <a:gd name="T2" fmla="*/ 21 w 22"/>
                          <a:gd name="T3" fmla="*/ 0 h 17"/>
                          <a:gd name="T4" fmla="*/ 7 w 22"/>
                          <a:gd name="T5" fmla="*/ 0 h 17"/>
                          <a:gd name="T6" fmla="*/ 0 w 22"/>
                          <a:gd name="T7" fmla="*/ 16 h 17"/>
                          <a:gd name="T8" fmla="*/ 16 w 22"/>
                          <a:gd name="T9" fmla="*/ 16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2" h="17">
                            <a:moveTo>
                              <a:pt x="16" y="16"/>
                            </a:moveTo>
                            <a:lnTo>
                              <a:pt x="21" y="0"/>
                            </a:lnTo>
                            <a:lnTo>
                              <a:pt x="7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" name="Freeform 73">
                        <a:extLst>
                          <a:ext uri="{FF2B5EF4-FFF2-40B4-BE49-F238E27FC236}">
                            <a16:creationId xmlns:a16="http://schemas.microsoft.com/office/drawing/2014/main" id="{E12F3D06-8F6E-42F2-8D2D-A3D066EF005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80" y="2600"/>
                        <a:ext cx="22" cy="17"/>
                      </a:xfrm>
                      <a:custGeom>
                        <a:avLst/>
                        <a:gdLst>
                          <a:gd name="T0" fmla="*/ 4 w 22"/>
                          <a:gd name="T1" fmla="*/ 16 h 17"/>
                          <a:gd name="T2" fmla="*/ 0 w 22"/>
                          <a:gd name="T3" fmla="*/ 0 h 17"/>
                          <a:gd name="T4" fmla="*/ 14 w 22"/>
                          <a:gd name="T5" fmla="*/ 0 h 17"/>
                          <a:gd name="T6" fmla="*/ 21 w 22"/>
                          <a:gd name="T7" fmla="*/ 16 h 17"/>
                          <a:gd name="T8" fmla="*/ 4 w 22"/>
                          <a:gd name="T9" fmla="*/ 16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2" h="17">
                            <a:moveTo>
                              <a:pt x="4" y="16"/>
                            </a:moveTo>
                            <a:lnTo>
                              <a:pt x="0" y="0"/>
                            </a:lnTo>
                            <a:lnTo>
                              <a:pt x="14" y="0"/>
                            </a:lnTo>
                            <a:lnTo>
                              <a:pt x="21" y="16"/>
                            </a:lnTo>
                            <a:lnTo>
                              <a:pt x="4" y="16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181" name="Group 74">
                      <a:extLst>
                        <a:ext uri="{FF2B5EF4-FFF2-40B4-BE49-F238E27FC236}">
                          <a16:creationId xmlns:a16="http://schemas.microsoft.com/office/drawing/2014/main" id="{742B16C6-93D9-4003-8BB1-5FD09BDD550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12" y="2668"/>
                      <a:ext cx="69" cy="47"/>
                      <a:chOff x="1312" y="2668"/>
                      <a:chExt cx="69" cy="47"/>
                    </a:xfrm>
                  </p:grpSpPr>
                  <p:sp>
                    <p:nvSpPr>
                      <p:cNvPr id="182" name="Rectangle 75">
                        <a:extLst>
                          <a:ext uri="{FF2B5EF4-FFF2-40B4-BE49-F238E27FC236}">
                            <a16:creationId xmlns:a16="http://schemas.microsoft.com/office/drawing/2014/main" id="{9B43F721-4333-4C04-AF4F-E9F9EDA0E21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12" y="2668"/>
                        <a:ext cx="69" cy="14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83" name="Rectangle 76">
                        <a:extLst>
                          <a:ext uri="{FF2B5EF4-FFF2-40B4-BE49-F238E27FC236}">
                            <a16:creationId xmlns:a16="http://schemas.microsoft.com/office/drawing/2014/main" id="{F2FB6499-21B5-458E-9AB5-47E9D0F7CED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17" y="2671"/>
                        <a:ext cx="59" cy="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184" name="Group 77">
                        <a:extLst>
                          <a:ext uri="{FF2B5EF4-FFF2-40B4-BE49-F238E27FC236}">
                            <a16:creationId xmlns:a16="http://schemas.microsoft.com/office/drawing/2014/main" id="{5A5362A1-853E-4922-B514-3D3E22D180B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0" y="2693"/>
                        <a:ext cx="25" cy="22"/>
                        <a:chOff x="1340" y="2693"/>
                        <a:chExt cx="25" cy="22"/>
                      </a:xfrm>
                    </p:grpSpPr>
                    <p:sp>
                      <p:nvSpPr>
                        <p:cNvPr id="185" name="Oval 78">
                          <a:extLst>
                            <a:ext uri="{FF2B5EF4-FFF2-40B4-BE49-F238E27FC236}">
                              <a16:creationId xmlns:a16="http://schemas.microsoft.com/office/drawing/2014/main" id="{2436A3B3-34D3-47F1-AAB6-0F0E4C4D602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41" y="2694"/>
                          <a:ext cx="14" cy="10"/>
                        </a:xfrm>
                        <a:prstGeom prst="ellipse">
                          <a:avLst/>
                        </a:prstGeom>
                        <a:solidFill>
                          <a:srgbClr val="3F3F3F"/>
                        </a:solidFill>
                        <a:ln w="12700">
                          <a:solidFill>
                            <a:srgbClr val="3F3F3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grpSp>
                      <p:nvGrpSpPr>
                        <p:cNvPr id="186" name="Group 79">
                          <a:extLst>
                            <a:ext uri="{FF2B5EF4-FFF2-40B4-BE49-F238E27FC236}">
                              <a16:creationId xmlns:a16="http://schemas.microsoft.com/office/drawing/2014/main" id="{02DDF7A5-4C72-4E84-8497-5D8C5B0EBC0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0" y="2693"/>
                          <a:ext cx="25" cy="22"/>
                          <a:chOff x="1340" y="2693"/>
                          <a:chExt cx="25" cy="22"/>
                        </a:xfrm>
                      </p:grpSpPr>
                      <p:sp>
                        <p:nvSpPr>
                          <p:cNvPr id="187" name="Oval 80">
                            <a:extLst>
                              <a:ext uri="{FF2B5EF4-FFF2-40B4-BE49-F238E27FC236}">
                                <a16:creationId xmlns:a16="http://schemas.microsoft.com/office/drawing/2014/main" id="{97E6C56A-CF78-4FCF-BADC-031621F5956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40" y="2693"/>
                            <a:ext cx="13" cy="11"/>
                          </a:xfrm>
                          <a:prstGeom prst="ellipse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88" name="Oval 81">
                            <a:extLst>
                              <a:ext uri="{FF2B5EF4-FFF2-40B4-BE49-F238E27FC236}">
                                <a16:creationId xmlns:a16="http://schemas.microsoft.com/office/drawing/2014/main" id="{BBBA0694-7779-4631-85B8-CB29388FC71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47" y="2697"/>
                            <a:ext cx="13" cy="8"/>
                          </a:xfrm>
                          <a:prstGeom prst="ellipse">
                            <a:avLst/>
                          </a:prstGeom>
                          <a:solidFill>
                            <a:srgbClr val="3F3F3F"/>
                          </a:solidFill>
                          <a:ln w="12700">
                            <a:solidFill>
                              <a:srgbClr val="3F3F3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89" name="Freeform 82">
                            <a:extLst>
                              <a:ext uri="{FF2B5EF4-FFF2-40B4-BE49-F238E27FC236}">
                                <a16:creationId xmlns:a16="http://schemas.microsoft.com/office/drawing/2014/main" id="{4EC691A5-F1AD-46B7-8C0A-B4CEC5E0686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343" y="2698"/>
                            <a:ext cx="22" cy="17"/>
                          </a:xfrm>
                          <a:custGeom>
                            <a:avLst/>
                            <a:gdLst>
                              <a:gd name="T0" fmla="*/ 7 w 22"/>
                              <a:gd name="T1" fmla="*/ 0 h 17"/>
                              <a:gd name="T2" fmla="*/ 0 w 22"/>
                              <a:gd name="T3" fmla="*/ 16 h 17"/>
                              <a:gd name="T4" fmla="*/ 21 w 22"/>
                              <a:gd name="T5" fmla="*/ 16 h 17"/>
                              <a:gd name="T6" fmla="*/ 15 w 22"/>
                              <a:gd name="T7" fmla="*/ 0 h 17"/>
                              <a:gd name="T8" fmla="*/ 7 w 22"/>
                              <a:gd name="T9" fmla="*/ 0 h 1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22" h="17">
                                <a:moveTo>
                                  <a:pt x="7" y="0"/>
                                </a:moveTo>
                                <a:lnTo>
                                  <a:pt x="0" y="16"/>
                                </a:lnTo>
                                <a:lnTo>
                                  <a:pt x="21" y="16"/>
                                </a:lnTo>
                                <a:lnTo>
                                  <a:pt x="15" y="0"/>
                                </a:lnTo>
                                <a:lnTo>
                                  <a:pt x="7" y="0"/>
                                </a:lnTo>
                              </a:path>
                            </a:pathLst>
                          </a:custGeom>
                          <a:solidFill>
                            <a:srgbClr val="3F3F3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142" name="Group 83">
                  <a:extLst>
                    <a:ext uri="{FF2B5EF4-FFF2-40B4-BE49-F238E27FC236}">
                      <a16:creationId xmlns:a16="http://schemas.microsoft.com/office/drawing/2014/main" id="{F65270FF-CB1E-4F61-9845-08A07D2907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8" y="2729"/>
                  <a:ext cx="199" cy="131"/>
                  <a:chOff x="1248" y="2729"/>
                  <a:chExt cx="199" cy="131"/>
                </a:xfrm>
              </p:grpSpPr>
              <p:sp>
                <p:nvSpPr>
                  <p:cNvPr id="161" name="Rectangle 84">
                    <a:extLst>
                      <a:ext uri="{FF2B5EF4-FFF2-40B4-BE49-F238E27FC236}">
                        <a16:creationId xmlns:a16="http://schemas.microsoft.com/office/drawing/2014/main" id="{DB5DC454-873C-4302-8D08-C9305828C5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729"/>
                    <a:ext cx="199" cy="125"/>
                  </a:xfrm>
                  <a:prstGeom prst="rect">
                    <a:avLst/>
                  </a:prstGeom>
                  <a:solidFill>
                    <a:srgbClr val="9F9F9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62" name="Group 85">
                    <a:extLst>
                      <a:ext uri="{FF2B5EF4-FFF2-40B4-BE49-F238E27FC236}">
                        <a16:creationId xmlns:a16="http://schemas.microsoft.com/office/drawing/2014/main" id="{0C8C26EA-1A68-4D36-BD28-09FA7A936B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08" y="2747"/>
                    <a:ext cx="94" cy="113"/>
                    <a:chOff x="1308" y="2747"/>
                    <a:chExt cx="94" cy="113"/>
                  </a:xfrm>
                </p:grpSpPr>
                <p:grpSp>
                  <p:nvGrpSpPr>
                    <p:cNvPr id="163" name="Group 86">
                      <a:extLst>
                        <a:ext uri="{FF2B5EF4-FFF2-40B4-BE49-F238E27FC236}">
                          <a16:creationId xmlns:a16="http://schemas.microsoft.com/office/drawing/2014/main" id="{F6A3C470-53D2-4B9E-983E-E91119799C2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08" y="2747"/>
                      <a:ext cx="94" cy="25"/>
                      <a:chOff x="1308" y="2747"/>
                      <a:chExt cx="94" cy="25"/>
                    </a:xfrm>
                  </p:grpSpPr>
                  <p:sp>
                    <p:nvSpPr>
                      <p:cNvPr id="173" name="Freeform 87">
                        <a:extLst>
                          <a:ext uri="{FF2B5EF4-FFF2-40B4-BE49-F238E27FC236}">
                            <a16:creationId xmlns:a16="http://schemas.microsoft.com/office/drawing/2014/main" id="{3BB0A27E-0C86-47CF-BB4E-3F897EB0322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08" y="2749"/>
                        <a:ext cx="90" cy="23"/>
                      </a:xfrm>
                      <a:custGeom>
                        <a:avLst/>
                        <a:gdLst>
                          <a:gd name="T0" fmla="*/ 5 w 90"/>
                          <a:gd name="T1" fmla="*/ 8 h 23"/>
                          <a:gd name="T2" fmla="*/ 13 w 90"/>
                          <a:gd name="T3" fmla="*/ 17 h 23"/>
                          <a:gd name="T4" fmla="*/ 85 w 90"/>
                          <a:gd name="T5" fmla="*/ 17 h 23"/>
                          <a:gd name="T6" fmla="*/ 75 w 90"/>
                          <a:gd name="T7" fmla="*/ 6 h 23"/>
                          <a:gd name="T8" fmla="*/ 75 w 90"/>
                          <a:gd name="T9" fmla="*/ 0 h 23"/>
                          <a:gd name="T10" fmla="*/ 89 w 90"/>
                          <a:gd name="T11" fmla="*/ 14 h 23"/>
                          <a:gd name="T12" fmla="*/ 89 w 90"/>
                          <a:gd name="T13" fmla="*/ 22 h 23"/>
                          <a:gd name="T14" fmla="*/ 11 w 90"/>
                          <a:gd name="T15" fmla="*/ 22 h 23"/>
                          <a:gd name="T16" fmla="*/ 0 w 90"/>
                          <a:gd name="T17" fmla="*/ 8 h 23"/>
                          <a:gd name="T18" fmla="*/ 5 w 90"/>
                          <a:gd name="T19" fmla="*/ 8 h 2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90" h="23">
                            <a:moveTo>
                              <a:pt x="5" y="8"/>
                            </a:moveTo>
                            <a:lnTo>
                              <a:pt x="13" y="17"/>
                            </a:lnTo>
                            <a:lnTo>
                              <a:pt x="85" y="17"/>
                            </a:lnTo>
                            <a:lnTo>
                              <a:pt x="75" y="6"/>
                            </a:lnTo>
                            <a:lnTo>
                              <a:pt x="75" y="0"/>
                            </a:lnTo>
                            <a:lnTo>
                              <a:pt x="89" y="14"/>
                            </a:lnTo>
                            <a:lnTo>
                              <a:pt x="89" y="22"/>
                            </a:lnTo>
                            <a:lnTo>
                              <a:pt x="11" y="22"/>
                            </a:lnTo>
                            <a:lnTo>
                              <a:pt x="0" y="8"/>
                            </a:lnTo>
                            <a:lnTo>
                              <a:pt x="5" y="8"/>
                            </a:lnTo>
                          </a:path>
                        </a:pathLst>
                      </a:custGeom>
                      <a:solidFill>
                        <a:srgbClr val="5F5F5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74" name="Freeform 88">
                        <a:extLst>
                          <a:ext uri="{FF2B5EF4-FFF2-40B4-BE49-F238E27FC236}">
                            <a16:creationId xmlns:a16="http://schemas.microsoft.com/office/drawing/2014/main" id="{A8EB8DBD-050E-4F9D-990C-771CF8517EE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08" y="2747"/>
                        <a:ext cx="42" cy="17"/>
                      </a:xfrm>
                      <a:custGeom>
                        <a:avLst/>
                        <a:gdLst>
                          <a:gd name="T0" fmla="*/ 4 w 42"/>
                          <a:gd name="T1" fmla="*/ 5 h 17"/>
                          <a:gd name="T2" fmla="*/ 5 w 42"/>
                          <a:gd name="T3" fmla="*/ 0 h 17"/>
                          <a:gd name="T4" fmla="*/ 1 w 42"/>
                          <a:gd name="T5" fmla="*/ 0 h 17"/>
                          <a:gd name="T6" fmla="*/ 0 w 42"/>
                          <a:gd name="T7" fmla="*/ 5 h 17"/>
                          <a:gd name="T8" fmla="*/ 0 w 42"/>
                          <a:gd name="T9" fmla="*/ 16 h 17"/>
                          <a:gd name="T10" fmla="*/ 41 w 42"/>
                          <a:gd name="T11" fmla="*/ 16 h 17"/>
                          <a:gd name="T12" fmla="*/ 41 w 42"/>
                          <a:gd name="T13" fmla="*/ 5 h 17"/>
                          <a:gd name="T14" fmla="*/ 4 w 42"/>
                          <a:gd name="T15" fmla="*/ 5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42" h="17">
                            <a:moveTo>
                              <a:pt x="4" y="5"/>
                            </a:moveTo>
                            <a:lnTo>
                              <a:pt x="5" y="0"/>
                            </a:lnTo>
                            <a:lnTo>
                              <a:pt x="1" y="0"/>
                            </a:lnTo>
                            <a:lnTo>
                              <a:pt x="0" y="5"/>
                            </a:lnTo>
                            <a:lnTo>
                              <a:pt x="0" y="16"/>
                            </a:lnTo>
                            <a:lnTo>
                              <a:pt x="41" y="16"/>
                            </a:lnTo>
                            <a:lnTo>
                              <a:pt x="41" y="5"/>
                            </a:lnTo>
                            <a:lnTo>
                              <a:pt x="4" y="5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75" name="Freeform 89">
                        <a:extLst>
                          <a:ext uri="{FF2B5EF4-FFF2-40B4-BE49-F238E27FC236}">
                            <a16:creationId xmlns:a16="http://schemas.microsoft.com/office/drawing/2014/main" id="{83A04AF2-33ED-4C65-9362-F10462DA6FE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5" y="2747"/>
                        <a:ext cx="41" cy="17"/>
                      </a:xfrm>
                      <a:custGeom>
                        <a:avLst/>
                        <a:gdLst>
                          <a:gd name="T0" fmla="*/ 35 w 41"/>
                          <a:gd name="T1" fmla="*/ 5 h 17"/>
                          <a:gd name="T2" fmla="*/ 34 w 41"/>
                          <a:gd name="T3" fmla="*/ 0 h 17"/>
                          <a:gd name="T4" fmla="*/ 38 w 41"/>
                          <a:gd name="T5" fmla="*/ 0 h 17"/>
                          <a:gd name="T6" fmla="*/ 40 w 41"/>
                          <a:gd name="T7" fmla="*/ 5 h 17"/>
                          <a:gd name="T8" fmla="*/ 40 w 41"/>
                          <a:gd name="T9" fmla="*/ 16 h 17"/>
                          <a:gd name="T10" fmla="*/ 0 w 41"/>
                          <a:gd name="T11" fmla="*/ 16 h 17"/>
                          <a:gd name="T12" fmla="*/ 0 w 41"/>
                          <a:gd name="T13" fmla="*/ 5 h 17"/>
                          <a:gd name="T14" fmla="*/ 35 w 41"/>
                          <a:gd name="T15" fmla="*/ 5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41" h="17">
                            <a:moveTo>
                              <a:pt x="35" y="5"/>
                            </a:moveTo>
                            <a:lnTo>
                              <a:pt x="34" y="0"/>
                            </a:lnTo>
                            <a:lnTo>
                              <a:pt x="38" y="0"/>
                            </a:lnTo>
                            <a:lnTo>
                              <a:pt x="40" y="5"/>
                            </a:lnTo>
                            <a:lnTo>
                              <a:pt x="40" y="16"/>
                            </a:lnTo>
                            <a:lnTo>
                              <a:pt x="0" y="16"/>
                            </a:lnTo>
                            <a:lnTo>
                              <a:pt x="0" y="5"/>
                            </a:lnTo>
                            <a:lnTo>
                              <a:pt x="35" y="5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76" name="Freeform 90">
                        <a:extLst>
                          <a:ext uri="{FF2B5EF4-FFF2-40B4-BE49-F238E27FC236}">
                            <a16:creationId xmlns:a16="http://schemas.microsoft.com/office/drawing/2014/main" id="{AEC22EDB-25E4-4044-88FD-25DE393EC07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08" y="2747"/>
                        <a:ext cx="22" cy="17"/>
                      </a:xfrm>
                      <a:custGeom>
                        <a:avLst/>
                        <a:gdLst>
                          <a:gd name="T0" fmla="*/ 16 w 22"/>
                          <a:gd name="T1" fmla="*/ 16 h 17"/>
                          <a:gd name="T2" fmla="*/ 21 w 22"/>
                          <a:gd name="T3" fmla="*/ 0 h 17"/>
                          <a:gd name="T4" fmla="*/ 7 w 22"/>
                          <a:gd name="T5" fmla="*/ 0 h 17"/>
                          <a:gd name="T6" fmla="*/ 0 w 22"/>
                          <a:gd name="T7" fmla="*/ 16 h 17"/>
                          <a:gd name="T8" fmla="*/ 16 w 22"/>
                          <a:gd name="T9" fmla="*/ 16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2" h="17">
                            <a:moveTo>
                              <a:pt x="16" y="16"/>
                            </a:moveTo>
                            <a:lnTo>
                              <a:pt x="21" y="0"/>
                            </a:lnTo>
                            <a:lnTo>
                              <a:pt x="7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77" name="Freeform 91">
                        <a:extLst>
                          <a:ext uri="{FF2B5EF4-FFF2-40B4-BE49-F238E27FC236}">
                            <a16:creationId xmlns:a16="http://schemas.microsoft.com/office/drawing/2014/main" id="{81ECA1DB-E8C9-4E2A-A50F-1C1729DE7BC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80" y="2747"/>
                        <a:ext cx="22" cy="17"/>
                      </a:xfrm>
                      <a:custGeom>
                        <a:avLst/>
                        <a:gdLst>
                          <a:gd name="T0" fmla="*/ 4 w 22"/>
                          <a:gd name="T1" fmla="*/ 16 h 17"/>
                          <a:gd name="T2" fmla="*/ 0 w 22"/>
                          <a:gd name="T3" fmla="*/ 0 h 17"/>
                          <a:gd name="T4" fmla="*/ 14 w 22"/>
                          <a:gd name="T5" fmla="*/ 0 h 17"/>
                          <a:gd name="T6" fmla="*/ 21 w 22"/>
                          <a:gd name="T7" fmla="*/ 16 h 17"/>
                          <a:gd name="T8" fmla="*/ 4 w 22"/>
                          <a:gd name="T9" fmla="*/ 16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2" h="17">
                            <a:moveTo>
                              <a:pt x="4" y="16"/>
                            </a:moveTo>
                            <a:lnTo>
                              <a:pt x="0" y="0"/>
                            </a:lnTo>
                            <a:lnTo>
                              <a:pt x="14" y="0"/>
                            </a:lnTo>
                            <a:lnTo>
                              <a:pt x="21" y="16"/>
                            </a:lnTo>
                            <a:lnTo>
                              <a:pt x="4" y="16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164" name="Group 92">
                      <a:extLst>
                        <a:ext uri="{FF2B5EF4-FFF2-40B4-BE49-F238E27FC236}">
                          <a16:creationId xmlns:a16="http://schemas.microsoft.com/office/drawing/2014/main" id="{7AFD52D4-CCA4-471E-B9D9-D80E296052E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12" y="2814"/>
                      <a:ext cx="69" cy="46"/>
                      <a:chOff x="1312" y="2814"/>
                      <a:chExt cx="69" cy="46"/>
                    </a:xfrm>
                  </p:grpSpPr>
                  <p:sp>
                    <p:nvSpPr>
                      <p:cNvPr id="165" name="Rectangle 93">
                        <a:extLst>
                          <a:ext uri="{FF2B5EF4-FFF2-40B4-BE49-F238E27FC236}">
                            <a16:creationId xmlns:a16="http://schemas.microsoft.com/office/drawing/2014/main" id="{59BC4D56-4C72-4A3C-82FB-BE2D4802DA0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12" y="2814"/>
                        <a:ext cx="69" cy="14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66" name="Rectangle 94">
                        <a:extLst>
                          <a:ext uri="{FF2B5EF4-FFF2-40B4-BE49-F238E27FC236}">
                            <a16:creationId xmlns:a16="http://schemas.microsoft.com/office/drawing/2014/main" id="{2E82F77B-A57B-43A0-9CD3-C79E7255959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17" y="2817"/>
                        <a:ext cx="59" cy="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167" name="Group 95">
                        <a:extLst>
                          <a:ext uri="{FF2B5EF4-FFF2-40B4-BE49-F238E27FC236}">
                            <a16:creationId xmlns:a16="http://schemas.microsoft.com/office/drawing/2014/main" id="{690C88C7-0DA6-4A6A-8AB0-90ECEDC5F6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0" y="2839"/>
                        <a:ext cx="25" cy="21"/>
                        <a:chOff x="1340" y="2839"/>
                        <a:chExt cx="25" cy="21"/>
                      </a:xfrm>
                    </p:grpSpPr>
                    <p:sp>
                      <p:nvSpPr>
                        <p:cNvPr id="168" name="Oval 96">
                          <a:extLst>
                            <a:ext uri="{FF2B5EF4-FFF2-40B4-BE49-F238E27FC236}">
                              <a16:creationId xmlns:a16="http://schemas.microsoft.com/office/drawing/2014/main" id="{8B29A9FE-6C63-406B-A0DF-D9240B1B5E8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41" y="2839"/>
                          <a:ext cx="14" cy="12"/>
                        </a:xfrm>
                        <a:prstGeom prst="ellipse">
                          <a:avLst/>
                        </a:prstGeom>
                        <a:solidFill>
                          <a:srgbClr val="3F3F3F"/>
                        </a:solidFill>
                        <a:ln w="12700">
                          <a:solidFill>
                            <a:srgbClr val="3F3F3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grpSp>
                      <p:nvGrpSpPr>
                        <p:cNvPr id="169" name="Group 97">
                          <a:extLst>
                            <a:ext uri="{FF2B5EF4-FFF2-40B4-BE49-F238E27FC236}">
                              <a16:creationId xmlns:a16="http://schemas.microsoft.com/office/drawing/2014/main" id="{2AA1DA75-F6E5-4443-99A9-3C51694EB75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0" y="2839"/>
                          <a:ext cx="25" cy="21"/>
                          <a:chOff x="1340" y="2839"/>
                          <a:chExt cx="25" cy="21"/>
                        </a:xfrm>
                      </p:grpSpPr>
                      <p:sp>
                        <p:nvSpPr>
                          <p:cNvPr id="170" name="Oval 98">
                            <a:extLst>
                              <a:ext uri="{FF2B5EF4-FFF2-40B4-BE49-F238E27FC236}">
                                <a16:creationId xmlns:a16="http://schemas.microsoft.com/office/drawing/2014/main" id="{72267DC5-371B-4DC8-B17E-4428F1E3C17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40" y="2839"/>
                            <a:ext cx="13" cy="11"/>
                          </a:xfrm>
                          <a:prstGeom prst="ellipse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71" name="Oval 99">
                            <a:extLst>
                              <a:ext uri="{FF2B5EF4-FFF2-40B4-BE49-F238E27FC236}">
                                <a16:creationId xmlns:a16="http://schemas.microsoft.com/office/drawing/2014/main" id="{0DB99D79-640E-4654-9D8F-716F4F42939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47" y="2843"/>
                            <a:ext cx="13" cy="8"/>
                          </a:xfrm>
                          <a:prstGeom prst="ellipse">
                            <a:avLst/>
                          </a:prstGeom>
                          <a:solidFill>
                            <a:srgbClr val="3F3F3F"/>
                          </a:solidFill>
                          <a:ln w="12700">
                            <a:solidFill>
                              <a:srgbClr val="3F3F3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72" name="Freeform 100">
                            <a:extLst>
                              <a:ext uri="{FF2B5EF4-FFF2-40B4-BE49-F238E27FC236}">
                                <a16:creationId xmlns:a16="http://schemas.microsoft.com/office/drawing/2014/main" id="{796388E4-F5F5-4F15-A5CC-47EC6EC10E3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343" y="2843"/>
                            <a:ext cx="22" cy="17"/>
                          </a:xfrm>
                          <a:custGeom>
                            <a:avLst/>
                            <a:gdLst>
                              <a:gd name="T0" fmla="*/ 7 w 22"/>
                              <a:gd name="T1" fmla="*/ 0 h 17"/>
                              <a:gd name="T2" fmla="*/ 0 w 22"/>
                              <a:gd name="T3" fmla="*/ 16 h 17"/>
                              <a:gd name="T4" fmla="*/ 21 w 22"/>
                              <a:gd name="T5" fmla="*/ 16 h 17"/>
                              <a:gd name="T6" fmla="*/ 15 w 22"/>
                              <a:gd name="T7" fmla="*/ 0 h 17"/>
                              <a:gd name="T8" fmla="*/ 7 w 22"/>
                              <a:gd name="T9" fmla="*/ 0 h 1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22" h="17">
                                <a:moveTo>
                                  <a:pt x="7" y="0"/>
                                </a:moveTo>
                                <a:lnTo>
                                  <a:pt x="0" y="16"/>
                                </a:lnTo>
                                <a:lnTo>
                                  <a:pt x="21" y="16"/>
                                </a:lnTo>
                                <a:lnTo>
                                  <a:pt x="15" y="0"/>
                                </a:lnTo>
                                <a:lnTo>
                                  <a:pt x="7" y="0"/>
                                </a:lnTo>
                              </a:path>
                            </a:pathLst>
                          </a:custGeom>
                          <a:solidFill>
                            <a:srgbClr val="3F3F3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143" name="Group 101">
                  <a:extLst>
                    <a:ext uri="{FF2B5EF4-FFF2-40B4-BE49-F238E27FC236}">
                      <a16:creationId xmlns:a16="http://schemas.microsoft.com/office/drawing/2014/main" id="{EA4FE744-B98B-4BFD-AE0B-361124E2CB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8" y="2874"/>
                  <a:ext cx="199" cy="131"/>
                  <a:chOff x="1248" y="2874"/>
                  <a:chExt cx="199" cy="131"/>
                </a:xfrm>
              </p:grpSpPr>
              <p:sp>
                <p:nvSpPr>
                  <p:cNvPr id="144" name="Rectangle 102">
                    <a:extLst>
                      <a:ext uri="{FF2B5EF4-FFF2-40B4-BE49-F238E27FC236}">
                        <a16:creationId xmlns:a16="http://schemas.microsoft.com/office/drawing/2014/main" id="{B846E375-ABE9-4482-92D9-00C27F8110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874"/>
                    <a:ext cx="199" cy="124"/>
                  </a:xfrm>
                  <a:prstGeom prst="rect">
                    <a:avLst/>
                  </a:prstGeom>
                  <a:solidFill>
                    <a:srgbClr val="9F9F9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45" name="Group 103">
                    <a:extLst>
                      <a:ext uri="{FF2B5EF4-FFF2-40B4-BE49-F238E27FC236}">
                        <a16:creationId xmlns:a16="http://schemas.microsoft.com/office/drawing/2014/main" id="{CC9EBE1C-E8EF-4422-BBA5-A07D2106BA7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08" y="2892"/>
                    <a:ext cx="94" cy="113"/>
                    <a:chOff x="1308" y="2892"/>
                    <a:chExt cx="94" cy="113"/>
                  </a:xfrm>
                </p:grpSpPr>
                <p:grpSp>
                  <p:nvGrpSpPr>
                    <p:cNvPr id="146" name="Group 104">
                      <a:extLst>
                        <a:ext uri="{FF2B5EF4-FFF2-40B4-BE49-F238E27FC236}">
                          <a16:creationId xmlns:a16="http://schemas.microsoft.com/office/drawing/2014/main" id="{8337E936-51FC-4142-A7B3-8A36C67354F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08" y="2892"/>
                      <a:ext cx="94" cy="25"/>
                      <a:chOff x="1308" y="2892"/>
                      <a:chExt cx="94" cy="25"/>
                    </a:xfrm>
                  </p:grpSpPr>
                  <p:sp>
                    <p:nvSpPr>
                      <p:cNvPr id="156" name="Freeform 105">
                        <a:extLst>
                          <a:ext uri="{FF2B5EF4-FFF2-40B4-BE49-F238E27FC236}">
                            <a16:creationId xmlns:a16="http://schemas.microsoft.com/office/drawing/2014/main" id="{498A693E-5E3A-4505-BE63-CEBEC18B5CB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08" y="2893"/>
                        <a:ext cx="90" cy="24"/>
                      </a:xfrm>
                      <a:custGeom>
                        <a:avLst/>
                        <a:gdLst>
                          <a:gd name="T0" fmla="*/ 5 w 90"/>
                          <a:gd name="T1" fmla="*/ 8 h 24"/>
                          <a:gd name="T2" fmla="*/ 13 w 90"/>
                          <a:gd name="T3" fmla="*/ 18 h 24"/>
                          <a:gd name="T4" fmla="*/ 85 w 90"/>
                          <a:gd name="T5" fmla="*/ 18 h 24"/>
                          <a:gd name="T6" fmla="*/ 75 w 90"/>
                          <a:gd name="T7" fmla="*/ 6 h 24"/>
                          <a:gd name="T8" fmla="*/ 75 w 90"/>
                          <a:gd name="T9" fmla="*/ 0 h 24"/>
                          <a:gd name="T10" fmla="*/ 89 w 90"/>
                          <a:gd name="T11" fmla="*/ 15 h 24"/>
                          <a:gd name="T12" fmla="*/ 89 w 90"/>
                          <a:gd name="T13" fmla="*/ 23 h 24"/>
                          <a:gd name="T14" fmla="*/ 11 w 90"/>
                          <a:gd name="T15" fmla="*/ 23 h 24"/>
                          <a:gd name="T16" fmla="*/ 0 w 90"/>
                          <a:gd name="T17" fmla="*/ 8 h 24"/>
                          <a:gd name="T18" fmla="*/ 5 w 90"/>
                          <a:gd name="T19" fmla="*/ 8 h 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90" h="24">
                            <a:moveTo>
                              <a:pt x="5" y="8"/>
                            </a:moveTo>
                            <a:lnTo>
                              <a:pt x="13" y="18"/>
                            </a:lnTo>
                            <a:lnTo>
                              <a:pt x="85" y="18"/>
                            </a:lnTo>
                            <a:lnTo>
                              <a:pt x="75" y="6"/>
                            </a:lnTo>
                            <a:lnTo>
                              <a:pt x="75" y="0"/>
                            </a:lnTo>
                            <a:lnTo>
                              <a:pt x="89" y="15"/>
                            </a:lnTo>
                            <a:lnTo>
                              <a:pt x="89" y="23"/>
                            </a:lnTo>
                            <a:lnTo>
                              <a:pt x="11" y="23"/>
                            </a:lnTo>
                            <a:lnTo>
                              <a:pt x="0" y="8"/>
                            </a:lnTo>
                            <a:lnTo>
                              <a:pt x="5" y="8"/>
                            </a:lnTo>
                          </a:path>
                        </a:pathLst>
                      </a:custGeom>
                      <a:solidFill>
                        <a:srgbClr val="5F5F5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57" name="Freeform 106">
                        <a:extLst>
                          <a:ext uri="{FF2B5EF4-FFF2-40B4-BE49-F238E27FC236}">
                            <a16:creationId xmlns:a16="http://schemas.microsoft.com/office/drawing/2014/main" id="{994552B0-072F-4E90-8B74-E5D02E9D2CA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08" y="2892"/>
                        <a:ext cx="42" cy="17"/>
                      </a:xfrm>
                      <a:custGeom>
                        <a:avLst/>
                        <a:gdLst>
                          <a:gd name="T0" fmla="*/ 4 w 42"/>
                          <a:gd name="T1" fmla="*/ 4 h 17"/>
                          <a:gd name="T2" fmla="*/ 5 w 42"/>
                          <a:gd name="T3" fmla="*/ 0 h 17"/>
                          <a:gd name="T4" fmla="*/ 1 w 42"/>
                          <a:gd name="T5" fmla="*/ 0 h 17"/>
                          <a:gd name="T6" fmla="*/ 0 w 42"/>
                          <a:gd name="T7" fmla="*/ 4 h 17"/>
                          <a:gd name="T8" fmla="*/ 0 w 42"/>
                          <a:gd name="T9" fmla="*/ 16 h 17"/>
                          <a:gd name="T10" fmla="*/ 41 w 42"/>
                          <a:gd name="T11" fmla="*/ 16 h 17"/>
                          <a:gd name="T12" fmla="*/ 41 w 42"/>
                          <a:gd name="T13" fmla="*/ 4 h 17"/>
                          <a:gd name="T14" fmla="*/ 4 w 42"/>
                          <a:gd name="T15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42" h="17">
                            <a:moveTo>
                              <a:pt x="4" y="4"/>
                            </a:moveTo>
                            <a:lnTo>
                              <a:pt x="5" y="0"/>
                            </a:lnTo>
                            <a:lnTo>
                              <a:pt x="1" y="0"/>
                            </a:lnTo>
                            <a:lnTo>
                              <a:pt x="0" y="4"/>
                            </a:lnTo>
                            <a:lnTo>
                              <a:pt x="0" y="16"/>
                            </a:lnTo>
                            <a:lnTo>
                              <a:pt x="41" y="16"/>
                            </a:lnTo>
                            <a:lnTo>
                              <a:pt x="41" y="4"/>
                            </a:lnTo>
                            <a:lnTo>
                              <a:pt x="4" y="4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58" name="Freeform 107">
                        <a:extLst>
                          <a:ext uri="{FF2B5EF4-FFF2-40B4-BE49-F238E27FC236}">
                            <a16:creationId xmlns:a16="http://schemas.microsoft.com/office/drawing/2014/main" id="{51605DBB-DCBC-4B9A-9261-ECE0215FF32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5" y="2892"/>
                        <a:ext cx="41" cy="17"/>
                      </a:xfrm>
                      <a:custGeom>
                        <a:avLst/>
                        <a:gdLst>
                          <a:gd name="T0" fmla="*/ 35 w 41"/>
                          <a:gd name="T1" fmla="*/ 4 h 17"/>
                          <a:gd name="T2" fmla="*/ 34 w 41"/>
                          <a:gd name="T3" fmla="*/ 0 h 17"/>
                          <a:gd name="T4" fmla="*/ 38 w 41"/>
                          <a:gd name="T5" fmla="*/ 0 h 17"/>
                          <a:gd name="T6" fmla="*/ 40 w 41"/>
                          <a:gd name="T7" fmla="*/ 4 h 17"/>
                          <a:gd name="T8" fmla="*/ 40 w 41"/>
                          <a:gd name="T9" fmla="*/ 16 h 17"/>
                          <a:gd name="T10" fmla="*/ 0 w 41"/>
                          <a:gd name="T11" fmla="*/ 16 h 17"/>
                          <a:gd name="T12" fmla="*/ 0 w 41"/>
                          <a:gd name="T13" fmla="*/ 4 h 17"/>
                          <a:gd name="T14" fmla="*/ 35 w 41"/>
                          <a:gd name="T15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41" h="17">
                            <a:moveTo>
                              <a:pt x="35" y="4"/>
                            </a:moveTo>
                            <a:lnTo>
                              <a:pt x="34" y="0"/>
                            </a:lnTo>
                            <a:lnTo>
                              <a:pt x="38" y="0"/>
                            </a:lnTo>
                            <a:lnTo>
                              <a:pt x="40" y="4"/>
                            </a:lnTo>
                            <a:lnTo>
                              <a:pt x="40" y="16"/>
                            </a:lnTo>
                            <a:lnTo>
                              <a:pt x="0" y="16"/>
                            </a:lnTo>
                            <a:lnTo>
                              <a:pt x="0" y="4"/>
                            </a:lnTo>
                            <a:lnTo>
                              <a:pt x="35" y="4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59" name="Freeform 108">
                        <a:extLst>
                          <a:ext uri="{FF2B5EF4-FFF2-40B4-BE49-F238E27FC236}">
                            <a16:creationId xmlns:a16="http://schemas.microsoft.com/office/drawing/2014/main" id="{AC6E292D-D4B7-4EE9-AA05-AF69C5BBC67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08" y="2892"/>
                        <a:ext cx="22" cy="17"/>
                      </a:xfrm>
                      <a:custGeom>
                        <a:avLst/>
                        <a:gdLst>
                          <a:gd name="T0" fmla="*/ 16 w 22"/>
                          <a:gd name="T1" fmla="*/ 16 h 17"/>
                          <a:gd name="T2" fmla="*/ 21 w 22"/>
                          <a:gd name="T3" fmla="*/ 0 h 17"/>
                          <a:gd name="T4" fmla="*/ 7 w 22"/>
                          <a:gd name="T5" fmla="*/ 0 h 17"/>
                          <a:gd name="T6" fmla="*/ 0 w 22"/>
                          <a:gd name="T7" fmla="*/ 16 h 17"/>
                          <a:gd name="T8" fmla="*/ 16 w 22"/>
                          <a:gd name="T9" fmla="*/ 16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2" h="17">
                            <a:moveTo>
                              <a:pt x="16" y="16"/>
                            </a:moveTo>
                            <a:lnTo>
                              <a:pt x="21" y="0"/>
                            </a:lnTo>
                            <a:lnTo>
                              <a:pt x="7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60" name="Freeform 109">
                        <a:extLst>
                          <a:ext uri="{FF2B5EF4-FFF2-40B4-BE49-F238E27FC236}">
                            <a16:creationId xmlns:a16="http://schemas.microsoft.com/office/drawing/2014/main" id="{18548F5A-CED9-4445-B419-4721C209A09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80" y="2892"/>
                        <a:ext cx="22" cy="17"/>
                      </a:xfrm>
                      <a:custGeom>
                        <a:avLst/>
                        <a:gdLst>
                          <a:gd name="T0" fmla="*/ 4 w 22"/>
                          <a:gd name="T1" fmla="*/ 16 h 17"/>
                          <a:gd name="T2" fmla="*/ 0 w 22"/>
                          <a:gd name="T3" fmla="*/ 0 h 17"/>
                          <a:gd name="T4" fmla="*/ 14 w 22"/>
                          <a:gd name="T5" fmla="*/ 0 h 17"/>
                          <a:gd name="T6" fmla="*/ 21 w 22"/>
                          <a:gd name="T7" fmla="*/ 16 h 17"/>
                          <a:gd name="T8" fmla="*/ 4 w 22"/>
                          <a:gd name="T9" fmla="*/ 16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2" h="17">
                            <a:moveTo>
                              <a:pt x="4" y="16"/>
                            </a:moveTo>
                            <a:lnTo>
                              <a:pt x="0" y="0"/>
                            </a:lnTo>
                            <a:lnTo>
                              <a:pt x="14" y="0"/>
                            </a:lnTo>
                            <a:lnTo>
                              <a:pt x="21" y="16"/>
                            </a:lnTo>
                            <a:lnTo>
                              <a:pt x="4" y="16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147" name="Group 110">
                      <a:extLst>
                        <a:ext uri="{FF2B5EF4-FFF2-40B4-BE49-F238E27FC236}">
                          <a16:creationId xmlns:a16="http://schemas.microsoft.com/office/drawing/2014/main" id="{B19DAEAE-3822-493B-86AE-1394998BB32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12" y="2959"/>
                      <a:ext cx="69" cy="46"/>
                      <a:chOff x="1312" y="2959"/>
                      <a:chExt cx="69" cy="46"/>
                    </a:xfrm>
                  </p:grpSpPr>
                  <p:sp>
                    <p:nvSpPr>
                      <p:cNvPr id="148" name="Rectangle 111">
                        <a:extLst>
                          <a:ext uri="{FF2B5EF4-FFF2-40B4-BE49-F238E27FC236}">
                            <a16:creationId xmlns:a16="http://schemas.microsoft.com/office/drawing/2014/main" id="{E60F3E7D-3EDC-4952-8804-D1FB59B2121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12" y="2959"/>
                        <a:ext cx="69" cy="13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49" name="Rectangle 112">
                        <a:extLst>
                          <a:ext uri="{FF2B5EF4-FFF2-40B4-BE49-F238E27FC236}">
                            <a16:creationId xmlns:a16="http://schemas.microsoft.com/office/drawing/2014/main" id="{DC9ADC88-2AF0-4F11-9AC1-6C7ABFD64F8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17" y="2962"/>
                        <a:ext cx="59" cy="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150" name="Group 113">
                        <a:extLst>
                          <a:ext uri="{FF2B5EF4-FFF2-40B4-BE49-F238E27FC236}">
                            <a16:creationId xmlns:a16="http://schemas.microsoft.com/office/drawing/2014/main" id="{B5BBFC29-4C63-453A-8FF5-7B22BE25ECC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0" y="2984"/>
                        <a:ext cx="25" cy="21"/>
                        <a:chOff x="1340" y="2984"/>
                        <a:chExt cx="25" cy="21"/>
                      </a:xfrm>
                    </p:grpSpPr>
                    <p:sp>
                      <p:nvSpPr>
                        <p:cNvPr id="151" name="Oval 114">
                          <a:extLst>
                            <a:ext uri="{FF2B5EF4-FFF2-40B4-BE49-F238E27FC236}">
                              <a16:creationId xmlns:a16="http://schemas.microsoft.com/office/drawing/2014/main" id="{677866C5-0CFF-44C8-AAED-EB3525376BB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41" y="2984"/>
                          <a:ext cx="14" cy="11"/>
                        </a:xfrm>
                        <a:prstGeom prst="ellipse">
                          <a:avLst/>
                        </a:prstGeom>
                        <a:solidFill>
                          <a:srgbClr val="3F3F3F"/>
                        </a:solidFill>
                        <a:ln w="12700">
                          <a:solidFill>
                            <a:srgbClr val="3F3F3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grpSp>
                      <p:nvGrpSpPr>
                        <p:cNvPr id="152" name="Group 115">
                          <a:extLst>
                            <a:ext uri="{FF2B5EF4-FFF2-40B4-BE49-F238E27FC236}">
                              <a16:creationId xmlns:a16="http://schemas.microsoft.com/office/drawing/2014/main" id="{2EE67AC5-B594-4366-9AAA-48BC16E3C10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0" y="2984"/>
                          <a:ext cx="25" cy="21"/>
                          <a:chOff x="1340" y="2984"/>
                          <a:chExt cx="25" cy="21"/>
                        </a:xfrm>
                      </p:grpSpPr>
                      <p:sp>
                        <p:nvSpPr>
                          <p:cNvPr id="153" name="Oval 116">
                            <a:extLst>
                              <a:ext uri="{FF2B5EF4-FFF2-40B4-BE49-F238E27FC236}">
                                <a16:creationId xmlns:a16="http://schemas.microsoft.com/office/drawing/2014/main" id="{3E5ABE7D-5C47-42F3-B335-3DABBC3464A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40" y="2984"/>
                            <a:ext cx="13" cy="9"/>
                          </a:xfrm>
                          <a:prstGeom prst="ellipse">
                            <a:avLst/>
                          </a:prstGeom>
                          <a:solidFill>
                            <a:srgbClr val="C0C0C0"/>
                          </a:solidFill>
                          <a:ln w="12700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4" name="Oval 117">
                            <a:extLst>
                              <a:ext uri="{FF2B5EF4-FFF2-40B4-BE49-F238E27FC236}">
                                <a16:creationId xmlns:a16="http://schemas.microsoft.com/office/drawing/2014/main" id="{D3528784-0894-4382-998D-58E30673B5A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47" y="2987"/>
                            <a:ext cx="13" cy="8"/>
                          </a:xfrm>
                          <a:prstGeom prst="ellipse">
                            <a:avLst/>
                          </a:prstGeom>
                          <a:solidFill>
                            <a:srgbClr val="3F3F3F"/>
                          </a:solidFill>
                          <a:ln w="12700">
                            <a:solidFill>
                              <a:srgbClr val="3F3F3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5" name="Freeform 118">
                            <a:extLst>
                              <a:ext uri="{FF2B5EF4-FFF2-40B4-BE49-F238E27FC236}">
                                <a16:creationId xmlns:a16="http://schemas.microsoft.com/office/drawing/2014/main" id="{F52C6848-00BB-40A3-AA79-EF8C0298FC0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343" y="2988"/>
                            <a:ext cx="22" cy="17"/>
                          </a:xfrm>
                          <a:custGeom>
                            <a:avLst/>
                            <a:gdLst>
                              <a:gd name="T0" fmla="*/ 7 w 22"/>
                              <a:gd name="T1" fmla="*/ 0 h 17"/>
                              <a:gd name="T2" fmla="*/ 0 w 22"/>
                              <a:gd name="T3" fmla="*/ 16 h 17"/>
                              <a:gd name="T4" fmla="*/ 21 w 22"/>
                              <a:gd name="T5" fmla="*/ 16 h 17"/>
                              <a:gd name="T6" fmla="*/ 15 w 22"/>
                              <a:gd name="T7" fmla="*/ 0 h 17"/>
                              <a:gd name="T8" fmla="*/ 7 w 22"/>
                              <a:gd name="T9" fmla="*/ 0 h 1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22" h="17">
                                <a:moveTo>
                                  <a:pt x="7" y="0"/>
                                </a:moveTo>
                                <a:lnTo>
                                  <a:pt x="0" y="16"/>
                                </a:lnTo>
                                <a:lnTo>
                                  <a:pt x="21" y="16"/>
                                </a:lnTo>
                                <a:lnTo>
                                  <a:pt x="15" y="0"/>
                                </a:lnTo>
                                <a:lnTo>
                                  <a:pt x="7" y="0"/>
                                </a:lnTo>
                              </a:path>
                            </a:pathLst>
                          </a:custGeom>
                          <a:solidFill>
                            <a:srgbClr val="3F3F3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grpSp>
          <p:nvGrpSpPr>
            <p:cNvPr id="8" name="Group 119">
              <a:extLst>
                <a:ext uri="{FF2B5EF4-FFF2-40B4-BE49-F238E27FC236}">
                  <a16:creationId xmlns:a16="http://schemas.microsoft.com/office/drawing/2014/main" id="{D5E2D120-EEE3-4375-B6B0-8E07387277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4" y="3766"/>
              <a:ext cx="686" cy="387"/>
              <a:chOff x="1224" y="3766"/>
              <a:chExt cx="686" cy="387"/>
            </a:xfrm>
          </p:grpSpPr>
          <p:sp>
            <p:nvSpPr>
              <p:cNvPr id="93" name="Freeform 120">
                <a:extLst>
                  <a:ext uri="{FF2B5EF4-FFF2-40B4-BE49-F238E27FC236}">
                    <a16:creationId xmlns:a16="http://schemas.microsoft.com/office/drawing/2014/main" id="{E053B706-2CC9-4B0E-B179-EA418EB1A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3973"/>
                <a:ext cx="636" cy="180"/>
              </a:xfrm>
              <a:custGeom>
                <a:avLst/>
                <a:gdLst>
                  <a:gd name="T0" fmla="*/ 356 w 636"/>
                  <a:gd name="T1" fmla="*/ 179 h 180"/>
                  <a:gd name="T2" fmla="*/ 354 w 636"/>
                  <a:gd name="T3" fmla="*/ 163 h 180"/>
                  <a:gd name="T4" fmla="*/ 350 w 636"/>
                  <a:gd name="T5" fmla="*/ 160 h 180"/>
                  <a:gd name="T6" fmla="*/ 347 w 636"/>
                  <a:gd name="T7" fmla="*/ 151 h 180"/>
                  <a:gd name="T8" fmla="*/ 212 w 636"/>
                  <a:gd name="T9" fmla="*/ 145 h 180"/>
                  <a:gd name="T10" fmla="*/ 209 w 636"/>
                  <a:gd name="T11" fmla="*/ 24 h 180"/>
                  <a:gd name="T12" fmla="*/ 368 w 636"/>
                  <a:gd name="T13" fmla="*/ 120 h 180"/>
                  <a:gd name="T14" fmla="*/ 376 w 636"/>
                  <a:gd name="T15" fmla="*/ 122 h 180"/>
                  <a:gd name="T16" fmla="*/ 392 w 636"/>
                  <a:gd name="T17" fmla="*/ 124 h 180"/>
                  <a:gd name="T18" fmla="*/ 400 w 636"/>
                  <a:gd name="T19" fmla="*/ 127 h 180"/>
                  <a:gd name="T20" fmla="*/ 404 w 636"/>
                  <a:gd name="T21" fmla="*/ 22 h 180"/>
                  <a:gd name="T22" fmla="*/ 411 w 636"/>
                  <a:gd name="T23" fmla="*/ 22 h 180"/>
                  <a:gd name="T24" fmla="*/ 419 w 636"/>
                  <a:gd name="T25" fmla="*/ 22 h 180"/>
                  <a:gd name="T26" fmla="*/ 427 w 636"/>
                  <a:gd name="T27" fmla="*/ 22 h 180"/>
                  <a:gd name="T28" fmla="*/ 438 w 636"/>
                  <a:gd name="T29" fmla="*/ 22 h 180"/>
                  <a:gd name="T30" fmla="*/ 451 w 636"/>
                  <a:gd name="T31" fmla="*/ 20 h 180"/>
                  <a:gd name="T32" fmla="*/ 464 w 636"/>
                  <a:gd name="T33" fmla="*/ 18 h 180"/>
                  <a:gd name="T34" fmla="*/ 476 w 636"/>
                  <a:gd name="T35" fmla="*/ 18 h 180"/>
                  <a:gd name="T36" fmla="*/ 491 w 636"/>
                  <a:gd name="T37" fmla="*/ 20 h 180"/>
                  <a:gd name="T38" fmla="*/ 509 w 636"/>
                  <a:gd name="T39" fmla="*/ 19 h 180"/>
                  <a:gd name="T40" fmla="*/ 527 w 636"/>
                  <a:gd name="T41" fmla="*/ 18 h 180"/>
                  <a:gd name="T42" fmla="*/ 544 w 636"/>
                  <a:gd name="T43" fmla="*/ 17 h 180"/>
                  <a:gd name="T44" fmla="*/ 561 w 636"/>
                  <a:gd name="T45" fmla="*/ 14 h 180"/>
                  <a:gd name="T46" fmla="*/ 579 w 636"/>
                  <a:gd name="T47" fmla="*/ 12 h 180"/>
                  <a:gd name="T48" fmla="*/ 596 w 636"/>
                  <a:gd name="T49" fmla="*/ 10 h 180"/>
                  <a:gd name="T50" fmla="*/ 614 w 636"/>
                  <a:gd name="T51" fmla="*/ 10 h 180"/>
                  <a:gd name="T52" fmla="*/ 624 w 636"/>
                  <a:gd name="T53" fmla="*/ 6 h 180"/>
                  <a:gd name="T54" fmla="*/ 630 w 636"/>
                  <a:gd name="T55" fmla="*/ 1 h 180"/>
                  <a:gd name="T56" fmla="*/ 235 w 636"/>
                  <a:gd name="T57" fmla="*/ 0 h 180"/>
                  <a:gd name="T58" fmla="*/ 4 w 636"/>
                  <a:gd name="T59" fmla="*/ 41 h 180"/>
                  <a:gd name="T60" fmla="*/ 8 w 636"/>
                  <a:gd name="T61" fmla="*/ 122 h 180"/>
                  <a:gd name="T62" fmla="*/ 9 w 636"/>
                  <a:gd name="T63" fmla="*/ 164 h 180"/>
                  <a:gd name="T64" fmla="*/ 7 w 636"/>
                  <a:gd name="T65" fmla="*/ 176 h 180"/>
                  <a:gd name="T66" fmla="*/ 18 w 636"/>
                  <a:gd name="T67" fmla="*/ 178 h 180"/>
                  <a:gd name="T68" fmla="*/ 31 w 636"/>
                  <a:gd name="T69" fmla="*/ 178 h 180"/>
                  <a:gd name="T70" fmla="*/ 43 w 636"/>
                  <a:gd name="T71" fmla="*/ 178 h 180"/>
                  <a:gd name="T72" fmla="*/ 56 w 636"/>
                  <a:gd name="T73" fmla="*/ 179 h 180"/>
                  <a:gd name="T74" fmla="*/ 85 w 636"/>
                  <a:gd name="T75" fmla="*/ 179 h 180"/>
                  <a:gd name="T76" fmla="*/ 113 w 636"/>
                  <a:gd name="T77" fmla="*/ 179 h 180"/>
                  <a:gd name="T78" fmla="*/ 142 w 636"/>
                  <a:gd name="T79" fmla="*/ 179 h 180"/>
                  <a:gd name="T80" fmla="*/ 170 w 636"/>
                  <a:gd name="T81" fmla="*/ 17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6" h="180">
                    <a:moveTo>
                      <a:pt x="170" y="179"/>
                    </a:moveTo>
                    <a:lnTo>
                      <a:pt x="356" y="179"/>
                    </a:lnTo>
                    <a:lnTo>
                      <a:pt x="357" y="165"/>
                    </a:lnTo>
                    <a:lnTo>
                      <a:pt x="354" y="163"/>
                    </a:lnTo>
                    <a:lnTo>
                      <a:pt x="351" y="162"/>
                    </a:lnTo>
                    <a:lnTo>
                      <a:pt x="350" y="160"/>
                    </a:lnTo>
                    <a:lnTo>
                      <a:pt x="348" y="158"/>
                    </a:lnTo>
                    <a:lnTo>
                      <a:pt x="347" y="151"/>
                    </a:lnTo>
                    <a:lnTo>
                      <a:pt x="348" y="144"/>
                    </a:lnTo>
                    <a:lnTo>
                      <a:pt x="212" y="145"/>
                    </a:lnTo>
                    <a:lnTo>
                      <a:pt x="210" y="143"/>
                    </a:lnTo>
                    <a:lnTo>
                      <a:pt x="209" y="24"/>
                    </a:lnTo>
                    <a:lnTo>
                      <a:pt x="367" y="21"/>
                    </a:lnTo>
                    <a:lnTo>
                      <a:pt x="368" y="120"/>
                    </a:lnTo>
                    <a:lnTo>
                      <a:pt x="368" y="123"/>
                    </a:lnTo>
                    <a:lnTo>
                      <a:pt x="376" y="122"/>
                    </a:lnTo>
                    <a:lnTo>
                      <a:pt x="384" y="123"/>
                    </a:lnTo>
                    <a:lnTo>
                      <a:pt x="392" y="124"/>
                    </a:lnTo>
                    <a:lnTo>
                      <a:pt x="399" y="127"/>
                    </a:lnTo>
                    <a:lnTo>
                      <a:pt x="400" y="127"/>
                    </a:lnTo>
                    <a:lnTo>
                      <a:pt x="401" y="24"/>
                    </a:lnTo>
                    <a:lnTo>
                      <a:pt x="404" y="22"/>
                    </a:lnTo>
                    <a:lnTo>
                      <a:pt x="408" y="22"/>
                    </a:lnTo>
                    <a:lnTo>
                      <a:pt x="411" y="22"/>
                    </a:lnTo>
                    <a:lnTo>
                      <a:pt x="415" y="22"/>
                    </a:lnTo>
                    <a:lnTo>
                      <a:pt x="419" y="22"/>
                    </a:lnTo>
                    <a:lnTo>
                      <a:pt x="423" y="22"/>
                    </a:lnTo>
                    <a:lnTo>
                      <a:pt x="427" y="22"/>
                    </a:lnTo>
                    <a:lnTo>
                      <a:pt x="431" y="22"/>
                    </a:lnTo>
                    <a:lnTo>
                      <a:pt x="438" y="22"/>
                    </a:lnTo>
                    <a:lnTo>
                      <a:pt x="444" y="22"/>
                    </a:lnTo>
                    <a:lnTo>
                      <a:pt x="451" y="20"/>
                    </a:lnTo>
                    <a:lnTo>
                      <a:pt x="457" y="19"/>
                    </a:lnTo>
                    <a:lnTo>
                      <a:pt x="464" y="18"/>
                    </a:lnTo>
                    <a:lnTo>
                      <a:pt x="470" y="17"/>
                    </a:lnTo>
                    <a:lnTo>
                      <a:pt x="476" y="18"/>
                    </a:lnTo>
                    <a:lnTo>
                      <a:pt x="482" y="20"/>
                    </a:lnTo>
                    <a:lnTo>
                      <a:pt x="491" y="20"/>
                    </a:lnTo>
                    <a:lnTo>
                      <a:pt x="501" y="20"/>
                    </a:lnTo>
                    <a:lnTo>
                      <a:pt x="509" y="19"/>
                    </a:lnTo>
                    <a:lnTo>
                      <a:pt x="518" y="19"/>
                    </a:lnTo>
                    <a:lnTo>
                      <a:pt x="527" y="18"/>
                    </a:lnTo>
                    <a:lnTo>
                      <a:pt x="535" y="18"/>
                    </a:lnTo>
                    <a:lnTo>
                      <a:pt x="544" y="17"/>
                    </a:lnTo>
                    <a:lnTo>
                      <a:pt x="552" y="15"/>
                    </a:lnTo>
                    <a:lnTo>
                      <a:pt x="561" y="14"/>
                    </a:lnTo>
                    <a:lnTo>
                      <a:pt x="570" y="13"/>
                    </a:lnTo>
                    <a:lnTo>
                      <a:pt x="579" y="12"/>
                    </a:lnTo>
                    <a:lnTo>
                      <a:pt x="588" y="11"/>
                    </a:lnTo>
                    <a:lnTo>
                      <a:pt x="596" y="10"/>
                    </a:lnTo>
                    <a:lnTo>
                      <a:pt x="605" y="10"/>
                    </a:lnTo>
                    <a:lnTo>
                      <a:pt x="614" y="10"/>
                    </a:lnTo>
                    <a:lnTo>
                      <a:pt x="622" y="9"/>
                    </a:lnTo>
                    <a:lnTo>
                      <a:pt x="624" y="6"/>
                    </a:lnTo>
                    <a:lnTo>
                      <a:pt x="627" y="4"/>
                    </a:lnTo>
                    <a:lnTo>
                      <a:pt x="630" y="1"/>
                    </a:lnTo>
                    <a:lnTo>
                      <a:pt x="635" y="0"/>
                    </a:lnTo>
                    <a:lnTo>
                      <a:pt x="235" y="0"/>
                    </a:lnTo>
                    <a:lnTo>
                      <a:pt x="0" y="0"/>
                    </a:lnTo>
                    <a:lnTo>
                      <a:pt x="4" y="41"/>
                    </a:lnTo>
                    <a:lnTo>
                      <a:pt x="6" y="81"/>
                    </a:lnTo>
                    <a:lnTo>
                      <a:pt x="8" y="122"/>
                    </a:lnTo>
                    <a:lnTo>
                      <a:pt x="12" y="163"/>
                    </a:lnTo>
                    <a:lnTo>
                      <a:pt x="9" y="164"/>
                    </a:lnTo>
                    <a:lnTo>
                      <a:pt x="7" y="165"/>
                    </a:lnTo>
                    <a:lnTo>
                      <a:pt x="7" y="176"/>
                    </a:lnTo>
                    <a:lnTo>
                      <a:pt x="12" y="177"/>
                    </a:lnTo>
                    <a:lnTo>
                      <a:pt x="18" y="178"/>
                    </a:lnTo>
                    <a:lnTo>
                      <a:pt x="24" y="178"/>
                    </a:lnTo>
                    <a:lnTo>
                      <a:pt x="31" y="178"/>
                    </a:lnTo>
                    <a:lnTo>
                      <a:pt x="37" y="178"/>
                    </a:lnTo>
                    <a:lnTo>
                      <a:pt x="43" y="178"/>
                    </a:lnTo>
                    <a:lnTo>
                      <a:pt x="50" y="178"/>
                    </a:lnTo>
                    <a:lnTo>
                      <a:pt x="56" y="179"/>
                    </a:lnTo>
                    <a:lnTo>
                      <a:pt x="71" y="179"/>
                    </a:lnTo>
                    <a:lnTo>
                      <a:pt x="85" y="179"/>
                    </a:lnTo>
                    <a:lnTo>
                      <a:pt x="99" y="179"/>
                    </a:lnTo>
                    <a:lnTo>
                      <a:pt x="113" y="179"/>
                    </a:lnTo>
                    <a:lnTo>
                      <a:pt x="128" y="179"/>
                    </a:lnTo>
                    <a:lnTo>
                      <a:pt x="142" y="179"/>
                    </a:lnTo>
                    <a:lnTo>
                      <a:pt x="156" y="179"/>
                    </a:lnTo>
                    <a:lnTo>
                      <a:pt x="170" y="179"/>
                    </a:lnTo>
                  </a:path>
                </a:pathLst>
              </a:custGeom>
              <a:solidFill>
                <a:srgbClr val="BD855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" name="Freeform 121">
                <a:extLst>
                  <a:ext uri="{FF2B5EF4-FFF2-40B4-BE49-F238E27FC236}">
                    <a16:creationId xmlns:a16="http://schemas.microsoft.com/office/drawing/2014/main" id="{F9EC73DB-96CD-43FA-8A64-14D346D10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" y="4111"/>
                <a:ext cx="25" cy="21"/>
              </a:xfrm>
              <a:custGeom>
                <a:avLst/>
                <a:gdLst>
                  <a:gd name="T0" fmla="*/ 24 w 25"/>
                  <a:gd name="T1" fmla="*/ 20 h 21"/>
                  <a:gd name="T2" fmla="*/ 21 w 25"/>
                  <a:gd name="T3" fmla="*/ 0 h 21"/>
                  <a:gd name="T4" fmla="*/ 16 w 25"/>
                  <a:gd name="T5" fmla="*/ 0 h 21"/>
                  <a:gd name="T6" fmla="*/ 11 w 25"/>
                  <a:gd name="T7" fmla="*/ 0 h 21"/>
                  <a:gd name="T8" fmla="*/ 6 w 25"/>
                  <a:gd name="T9" fmla="*/ 1 h 21"/>
                  <a:gd name="T10" fmla="*/ 1 w 25"/>
                  <a:gd name="T11" fmla="*/ 2 h 21"/>
                  <a:gd name="T12" fmla="*/ 0 w 25"/>
                  <a:gd name="T13" fmla="*/ 3 h 21"/>
                  <a:gd name="T14" fmla="*/ 23 w 25"/>
                  <a:gd name="T15" fmla="*/ 20 h 21"/>
                  <a:gd name="T16" fmla="*/ 24 w 25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1">
                    <a:moveTo>
                      <a:pt x="24" y="20"/>
                    </a:moveTo>
                    <a:lnTo>
                      <a:pt x="21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23" y="20"/>
                    </a:lnTo>
                    <a:lnTo>
                      <a:pt x="24" y="20"/>
                    </a:lnTo>
                  </a:path>
                </a:pathLst>
              </a:custGeom>
              <a:solidFill>
                <a:srgbClr val="C0FF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" name="Freeform 122">
                <a:extLst>
                  <a:ext uri="{FF2B5EF4-FFF2-40B4-BE49-F238E27FC236}">
                    <a16:creationId xmlns:a16="http://schemas.microsoft.com/office/drawing/2014/main" id="{B6C54B31-F62B-40D3-8814-70C5160EF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" y="3996"/>
                <a:ext cx="141" cy="123"/>
              </a:xfrm>
              <a:custGeom>
                <a:avLst/>
                <a:gdLst>
                  <a:gd name="T0" fmla="*/ 13 w 141"/>
                  <a:gd name="T1" fmla="*/ 122 h 123"/>
                  <a:gd name="T2" fmla="*/ 139 w 141"/>
                  <a:gd name="T3" fmla="*/ 120 h 123"/>
                  <a:gd name="T4" fmla="*/ 140 w 141"/>
                  <a:gd name="T5" fmla="*/ 103 h 123"/>
                  <a:gd name="T6" fmla="*/ 139 w 141"/>
                  <a:gd name="T7" fmla="*/ 84 h 123"/>
                  <a:gd name="T8" fmla="*/ 138 w 141"/>
                  <a:gd name="T9" fmla="*/ 42 h 123"/>
                  <a:gd name="T10" fmla="*/ 137 w 141"/>
                  <a:gd name="T11" fmla="*/ 1 h 123"/>
                  <a:gd name="T12" fmla="*/ 129 w 141"/>
                  <a:gd name="T13" fmla="*/ 0 h 123"/>
                  <a:gd name="T14" fmla="*/ 122 w 141"/>
                  <a:gd name="T15" fmla="*/ 0 h 123"/>
                  <a:gd name="T16" fmla="*/ 114 w 141"/>
                  <a:gd name="T17" fmla="*/ 0 h 123"/>
                  <a:gd name="T18" fmla="*/ 106 w 141"/>
                  <a:gd name="T19" fmla="*/ 0 h 123"/>
                  <a:gd name="T20" fmla="*/ 98 w 141"/>
                  <a:gd name="T21" fmla="*/ 0 h 123"/>
                  <a:gd name="T22" fmla="*/ 90 w 141"/>
                  <a:gd name="T23" fmla="*/ 0 h 123"/>
                  <a:gd name="T24" fmla="*/ 81 w 141"/>
                  <a:gd name="T25" fmla="*/ 0 h 123"/>
                  <a:gd name="T26" fmla="*/ 73 w 141"/>
                  <a:gd name="T27" fmla="*/ 0 h 123"/>
                  <a:gd name="T28" fmla="*/ 65 w 141"/>
                  <a:gd name="T29" fmla="*/ 0 h 123"/>
                  <a:gd name="T30" fmla="*/ 57 w 141"/>
                  <a:gd name="T31" fmla="*/ 0 h 123"/>
                  <a:gd name="T32" fmla="*/ 49 w 141"/>
                  <a:gd name="T33" fmla="*/ 0 h 123"/>
                  <a:gd name="T34" fmla="*/ 41 w 141"/>
                  <a:gd name="T35" fmla="*/ 0 h 123"/>
                  <a:gd name="T36" fmla="*/ 33 w 141"/>
                  <a:gd name="T37" fmla="*/ 1 h 123"/>
                  <a:gd name="T38" fmla="*/ 25 w 141"/>
                  <a:gd name="T39" fmla="*/ 1 h 123"/>
                  <a:gd name="T40" fmla="*/ 17 w 141"/>
                  <a:gd name="T41" fmla="*/ 1 h 123"/>
                  <a:gd name="T42" fmla="*/ 8 w 141"/>
                  <a:gd name="T43" fmla="*/ 1 h 123"/>
                  <a:gd name="T44" fmla="*/ 6 w 141"/>
                  <a:gd name="T45" fmla="*/ 1 h 123"/>
                  <a:gd name="T46" fmla="*/ 4 w 141"/>
                  <a:gd name="T47" fmla="*/ 1 h 123"/>
                  <a:gd name="T48" fmla="*/ 1 w 141"/>
                  <a:gd name="T49" fmla="*/ 1 h 123"/>
                  <a:gd name="T50" fmla="*/ 0 w 141"/>
                  <a:gd name="T51" fmla="*/ 2 h 123"/>
                  <a:gd name="T52" fmla="*/ 4 w 141"/>
                  <a:gd name="T53" fmla="*/ 121 h 123"/>
                  <a:gd name="T54" fmla="*/ 13 w 141"/>
                  <a:gd name="T55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1" h="123">
                    <a:moveTo>
                      <a:pt x="13" y="122"/>
                    </a:moveTo>
                    <a:lnTo>
                      <a:pt x="139" y="120"/>
                    </a:lnTo>
                    <a:lnTo>
                      <a:pt x="140" y="103"/>
                    </a:lnTo>
                    <a:lnTo>
                      <a:pt x="139" y="84"/>
                    </a:lnTo>
                    <a:lnTo>
                      <a:pt x="138" y="42"/>
                    </a:lnTo>
                    <a:lnTo>
                      <a:pt x="137" y="1"/>
                    </a:lnTo>
                    <a:lnTo>
                      <a:pt x="129" y="0"/>
                    </a:lnTo>
                    <a:lnTo>
                      <a:pt x="122" y="0"/>
                    </a:lnTo>
                    <a:lnTo>
                      <a:pt x="114" y="0"/>
                    </a:lnTo>
                    <a:lnTo>
                      <a:pt x="106" y="0"/>
                    </a:lnTo>
                    <a:lnTo>
                      <a:pt x="98" y="0"/>
                    </a:lnTo>
                    <a:lnTo>
                      <a:pt x="90" y="0"/>
                    </a:lnTo>
                    <a:lnTo>
                      <a:pt x="81" y="0"/>
                    </a:lnTo>
                    <a:lnTo>
                      <a:pt x="73" y="0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4" y="121"/>
                    </a:lnTo>
                    <a:lnTo>
                      <a:pt x="13" y="12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" name="Freeform 123">
                <a:extLst>
                  <a:ext uri="{FF2B5EF4-FFF2-40B4-BE49-F238E27FC236}">
                    <a16:creationId xmlns:a16="http://schemas.microsoft.com/office/drawing/2014/main" id="{8B608B03-8C4C-4710-83E6-A27514E1F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3999"/>
                <a:ext cx="137" cy="117"/>
              </a:xfrm>
              <a:custGeom>
                <a:avLst/>
                <a:gdLst>
                  <a:gd name="T0" fmla="*/ 62 w 137"/>
                  <a:gd name="T1" fmla="*/ 116 h 117"/>
                  <a:gd name="T2" fmla="*/ 136 w 137"/>
                  <a:gd name="T3" fmla="*/ 113 h 117"/>
                  <a:gd name="T4" fmla="*/ 134 w 137"/>
                  <a:gd name="T5" fmla="*/ 0 h 117"/>
                  <a:gd name="T6" fmla="*/ 0 w 137"/>
                  <a:gd name="T7" fmla="*/ 1 h 117"/>
                  <a:gd name="T8" fmla="*/ 4 w 137"/>
                  <a:gd name="T9" fmla="*/ 114 h 117"/>
                  <a:gd name="T10" fmla="*/ 62 w 137"/>
                  <a:gd name="T11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17">
                    <a:moveTo>
                      <a:pt x="62" y="116"/>
                    </a:moveTo>
                    <a:lnTo>
                      <a:pt x="136" y="113"/>
                    </a:lnTo>
                    <a:lnTo>
                      <a:pt x="134" y="0"/>
                    </a:lnTo>
                    <a:lnTo>
                      <a:pt x="0" y="1"/>
                    </a:lnTo>
                    <a:lnTo>
                      <a:pt x="4" y="114"/>
                    </a:lnTo>
                    <a:lnTo>
                      <a:pt x="62" y="116"/>
                    </a:lnTo>
                  </a:path>
                </a:pathLst>
              </a:custGeom>
              <a:solidFill>
                <a:srgbClr val="6122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" name="Freeform 124">
                <a:extLst>
                  <a:ext uri="{FF2B5EF4-FFF2-40B4-BE49-F238E27FC236}">
                    <a16:creationId xmlns:a16="http://schemas.microsoft.com/office/drawing/2014/main" id="{17F58665-6043-4663-BC62-A7770F09A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3997"/>
                <a:ext cx="154" cy="119"/>
              </a:xfrm>
              <a:custGeom>
                <a:avLst/>
                <a:gdLst>
                  <a:gd name="T0" fmla="*/ 3 w 154"/>
                  <a:gd name="T1" fmla="*/ 118 h 119"/>
                  <a:gd name="T2" fmla="*/ 138 w 154"/>
                  <a:gd name="T3" fmla="*/ 116 h 119"/>
                  <a:gd name="T4" fmla="*/ 141 w 154"/>
                  <a:gd name="T5" fmla="*/ 112 h 119"/>
                  <a:gd name="T6" fmla="*/ 144 w 154"/>
                  <a:gd name="T7" fmla="*/ 108 h 119"/>
                  <a:gd name="T8" fmla="*/ 148 w 154"/>
                  <a:gd name="T9" fmla="*/ 104 h 119"/>
                  <a:gd name="T10" fmla="*/ 153 w 154"/>
                  <a:gd name="T11" fmla="*/ 101 h 119"/>
                  <a:gd name="T12" fmla="*/ 152 w 154"/>
                  <a:gd name="T13" fmla="*/ 0 h 119"/>
                  <a:gd name="T14" fmla="*/ 143 w 154"/>
                  <a:gd name="T15" fmla="*/ 0 h 119"/>
                  <a:gd name="T16" fmla="*/ 133 w 154"/>
                  <a:gd name="T17" fmla="*/ 0 h 119"/>
                  <a:gd name="T18" fmla="*/ 124 w 154"/>
                  <a:gd name="T19" fmla="*/ 0 h 119"/>
                  <a:gd name="T20" fmla="*/ 114 w 154"/>
                  <a:gd name="T21" fmla="*/ 0 h 119"/>
                  <a:gd name="T22" fmla="*/ 105 w 154"/>
                  <a:gd name="T23" fmla="*/ 0 h 119"/>
                  <a:gd name="T24" fmla="*/ 96 w 154"/>
                  <a:gd name="T25" fmla="*/ 0 h 119"/>
                  <a:gd name="T26" fmla="*/ 86 w 154"/>
                  <a:gd name="T27" fmla="*/ 0 h 119"/>
                  <a:gd name="T28" fmla="*/ 76 w 154"/>
                  <a:gd name="T29" fmla="*/ 0 h 119"/>
                  <a:gd name="T30" fmla="*/ 67 w 154"/>
                  <a:gd name="T31" fmla="*/ 0 h 119"/>
                  <a:gd name="T32" fmla="*/ 57 w 154"/>
                  <a:gd name="T33" fmla="*/ 1 h 119"/>
                  <a:gd name="T34" fmla="*/ 48 w 154"/>
                  <a:gd name="T35" fmla="*/ 1 h 119"/>
                  <a:gd name="T36" fmla="*/ 38 w 154"/>
                  <a:gd name="T37" fmla="*/ 1 h 119"/>
                  <a:gd name="T38" fmla="*/ 28 w 154"/>
                  <a:gd name="T39" fmla="*/ 1 h 119"/>
                  <a:gd name="T40" fmla="*/ 19 w 154"/>
                  <a:gd name="T41" fmla="*/ 1 h 119"/>
                  <a:gd name="T42" fmla="*/ 9 w 154"/>
                  <a:gd name="T43" fmla="*/ 1 h 119"/>
                  <a:gd name="T44" fmla="*/ 0 w 154"/>
                  <a:gd name="T45" fmla="*/ 1 h 119"/>
                  <a:gd name="T46" fmla="*/ 2 w 154"/>
                  <a:gd name="T47" fmla="*/ 118 h 119"/>
                  <a:gd name="T48" fmla="*/ 3 w 154"/>
                  <a:gd name="T49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4" h="119">
                    <a:moveTo>
                      <a:pt x="3" y="118"/>
                    </a:moveTo>
                    <a:lnTo>
                      <a:pt x="138" y="116"/>
                    </a:lnTo>
                    <a:lnTo>
                      <a:pt x="141" y="112"/>
                    </a:lnTo>
                    <a:lnTo>
                      <a:pt x="144" y="108"/>
                    </a:lnTo>
                    <a:lnTo>
                      <a:pt x="148" y="104"/>
                    </a:lnTo>
                    <a:lnTo>
                      <a:pt x="153" y="101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3" y="0"/>
                    </a:lnTo>
                    <a:lnTo>
                      <a:pt x="124" y="0"/>
                    </a:lnTo>
                    <a:lnTo>
                      <a:pt x="114" y="0"/>
                    </a:lnTo>
                    <a:lnTo>
                      <a:pt x="105" y="0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76" y="0"/>
                    </a:lnTo>
                    <a:lnTo>
                      <a:pt x="67" y="0"/>
                    </a:lnTo>
                    <a:lnTo>
                      <a:pt x="57" y="1"/>
                    </a:lnTo>
                    <a:lnTo>
                      <a:pt x="48" y="1"/>
                    </a:lnTo>
                    <a:lnTo>
                      <a:pt x="38" y="1"/>
                    </a:lnTo>
                    <a:lnTo>
                      <a:pt x="28" y="1"/>
                    </a:lnTo>
                    <a:lnTo>
                      <a:pt x="19" y="1"/>
                    </a:lnTo>
                    <a:lnTo>
                      <a:pt x="9" y="1"/>
                    </a:lnTo>
                    <a:lnTo>
                      <a:pt x="0" y="1"/>
                    </a:lnTo>
                    <a:lnTo>
                      <a:pt x="2" y="118"/>
                    </a:lnTo>
                    <a:lnTo>
                      <a:pt x="3" y="118"/>
                    </a:lnTo>
                  </a:path>
                </a:pathLst>
              </a:custGeom>
              <a:solidFill>
                <a:srgbClr val="6122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" name="Freeform 125">
                <a:extLst>
                  <a:ext uri="{FF2B5EF4-FFF2-40B4-BE49-F238E27FC236}">
                    <a16:creationId xmlns:a16="http://schemas.microsoft.com/office/drawing/2014/main" id="{59CB9949-4F7E-407D-8BBF-A122D9805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" y="3998"/>
                <a:ext cx="49" cy="115"/>
              </a:xfrm>
              <a:custGeom>
                <a:avLst/>
                <a:gdLst>
                  <a:gd name="T0" fmla="*/ 18 w 49"/>
                  <a:gd name="T1" fmla="*/ 114 h 115"/>
                  <a:gd name="T2" fmla="*/ 43 w 49"/>
                  <a:gd name="T3" fmla="*/ 109 h 115"/>
                  <a:gd name="T4" fmla="*/ 43 w 49"/>
                  <a:gd name="T5" fmla="*/ 82 h 115"/>
                  <a:gd name="T6" fmla="*/ 39 w 49"/>
                  <a:gd name="T7" fmla="*/ 55 h 115"/>
                  <a:gd name="T8" fmla="*/ 37 w 49"/>
                  <a:gd name="T9" fmla="*/ 28 h 115"/>
                  <a:gd name="T10" fmla="*/ 45 w 49"/>
                  <a:gd name="T11" fmla="*/ 2 h 115"/>
                  <a:gd name="T12" fmla="*/ 46 w 49"/>
                  <a:gd name="T13" fmla="*/ 1 h 115"/>
                  <a:gd name="T14" fmla="*/ 48 w 49"/>
                  <a:gd name="T15" fmla="*/ 0 h 115"/>
                  <a:gd name="T16" fmla="*/ 3 w 49"/>
                  <a:gd name="T17" fmla="*/ 0 h 115"/>
                  <a:gd name="T18" fmla="*/ 0 w 49"/>
                  <a:gd name="T19" fmla="*/ 49 h 115"/>
                  <a:gd name="T20" fmla="*/ 1 w 49"/>
                  <a:gd name="T21" fmla="*/ 100 h 115"/>
                  <a:gd name="T22" fmla="*/ 1 w 49"/>
                  <a:gd name="T23" fmla="*/ 103 h 115"/>
                  <a:gd name="T24" fmla="*/ 3 w 49"/>
                  <a:gd name="T25" fmla="*/ 105 h 115"/>
                  <a:gd name="T26" fmla="*/ 18 w 49"/>
                  <a:gd name="T27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115">
                    <a:moveTo>
                      <a:pt x="18" y="114"/>
                    </a:moveTo>
                    <a:lnTo>
                      <a:pt x="43" y="109"/>
                    </a:lnTo>
                    <a:lnTo>
                      <a:pt x="43" y="82"/>
                    </a:lnTo>
                    <a:lnTo>
                      <a:pt x="39" y="55"/>
                    </a:lnTo>
                    <a:lnTo>
                      <a:pt x="37" y="28"/>
                    </a:lnTo>
                    <a:lnTo>
                      <a:pt x="45" y="2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3" y="0"/>
                    </a:lnTo>
                    <a:lnTo>
                      <a:pt x="0" y="49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3" y="105"/>
                    </a:lnTo>
                    <a:lnTo>
                      <a:pt x="18" y="114"/>
                    </a:lnTo>
                  </a:path>
                </a:pathLst>
              </a:custGeom>
              <a:solidFill>
                <a:srgbClr val="6122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" name="Freeform 126">
                <a:extLst>
                  <a:ext uri="{FF2B5EF4-FFF2-40B4-BE49-F238E27FC236}">
                    <a16:creationId xmlns:a16="http://schemas.microsoft.com/office/drawing/2014/main" id="{FB38EA95-60D6-4CC3-9434-F15A27638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1" y="3997"/>
                <a:ext cx="23" cy="17"/>
              </a:xfrm>
              <a:custGeom>
                <a:avLst/>
                <a:gdLst>
                  <a:gd name="T0" fmla="*/ 8 w 23"/>
                  <a:gd name="T1" fmla="*/ 16 h 17"/>
                  <a:gd name="T2" fmla="*/ 22 w 23"/>
                  <a:gd name="T3" fmla="*/ 0 h 17"/>
                  <a:gd name="T4" fmla="*/ 0 w 23"/>
                  <a:gd name="T5" fmla="*/ 0 h 17"/>
                  <a:gd name="T6" fmla="*/ 6 w 23"/>
                  <a:gd name="T7" fmla="*/ 16 h 17"/>
                  <a:gd name="T8" fmla="*/ 7 w 23"/>
                  <a:gd name="T9" fmla="*/ 16 h 17"/>
                  <a:gd name="T10" fmla="*/ 8 w 23"/>
                  <a:gd name="T1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7">
                    <a:moveTo>
                      <a:pt x="8" y="16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6122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" name="Freeform 127">
                <a:extLst>
                  <a:ext uri="{FF2B5EF4-FFF2-40B4-BE49-F238E27FC236}">
                    <a16:creationId xmlns:a16="http://schemas.microsoft.com/office/drawing/2014/main" id="{3AC11B6D-961B-4EF9-906D-40BAF85C3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3893"/>
                <a:ext cx="80" cy="51"/>
              </a:xfrm>
              <a:custGeom>
                <a:avLst/>
                <a:gdLst>
                  <a:gd name="T0" fmla="*/ 1 w 80"/>
                  <a:gd name="T1" fmla="*/ 50 h 51"/>
                  <a:gd name="T2" fmla="*/ 77 w 80"/>
                  <a:gd name="T3" fmla="*/ 48 h 51"/>
                  <a:gd name="T4" fmla="*/ 79 w 80"/>
                  <a:gd name="T5" fmla="*/ 0 h 51"/>
                  <a:gd name="T6" fmla="*/ 0 w 80"/>
                  <a:gd name="T7" fmla="*/ 1 h 51"/>
                  <a:gd name="T8" fmla="*/ 1 w 80"/>
                  <a:gd name="T9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51">
                    <a:moveTo>
                      <a:pt x="1" y="50"/>
                    </a:moveTo>
                    <a:lnTo>
                      <a:pt x="77" y="48"/>
                    </a:lnTo>
                    <a:lnTo>
                      <a:pt x="79" y="0"/>
                    </a:lnTo>
                    <a:lnTo>
                      <a:pt x="0" y="1"/>
                    </a:lnTo>
                    <a:lnTo>
                      <a:pt x="1" y="50"/>
                    </a:lnTo>
                  </a:path>
                </a:pathLst>
              </a:custGeom>
              <a:solidFill>
                <a:srgbClr val="FFC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" name="Freeform 128">
                <a:extLst>
                  <a:ext uri="{FF2B5EF4-FFF2-40B4-BE49-F238E27FC236}">
                    <a16:creationId xmlns:a16="http://schemas.microsoft.com/office/drawing/2014/main" id="{F0124B8B-7BB9-4888-92F7-B727E33B1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" y="3890"/>
                <a:ext cx="82" cy="54"/>
              </a:xfrm>
              <a:custGeom>
                <a:avLst/>
                <a:gdLst>
                  <a:gd name="T0" fmla="*/ 1 w 82"/>
                  <a:gd name="T1" fmla="*/ 52 h 54"/>
                  <a:gd name="T2" fmla="*/ 81 w 82"/>
                  <a:gd name="T3" fmla="*/ 48 h 54"/>
                  <a:gd name="T4" fmla="*/ 80 w 82"/>
                  <a:gd name="T5" fmla="*/ 0 h 54"/>
                  <a:gd name="T6" fmla="*/ 70 w 82"/>
                  <a:gd name="T7" fmla="*/ 0 h 54"/>
                  <a:gd name="T8" fmla="*/ 60 w 82"/>
                  <a:gd name="T9" fmla="*/ 0 h 54"/>
                  <a:gd name="T10" fmla="*/ 50 w 82"/>
                  <a:gd name="T11" fmla="*/ 1 h 54"/>
                  <a:gd name="T12" fmla="*/ 39 w 82"/>
                  <a:gd name="T13" fmla="*/ 1 h 54"/>
                  <a:gd name="T14" fmla="*/ 29 w 82"/>
                  <a:gd name="T15" fmla="*/ 2 h 54"/>
                  <a:gd name="T16" fmla="*/ 19 w 82"/>
                  <a:gd name="T17" fmla="*/ 2 h 54"/>
                  <a:gd name="T18" fmla="*/ 9 w 82"/>
                  <a:gd name="T19" fmla="*/ 3 h 54"/>
                  <a:gd name="T20" fmla="*/ 0 w 82"/>
                  <a:gd name="T21" fmla="*/ 2 h 54"/>
                  <a:gd name="T22" fmla="*/ 0 w 82"/>
                  <a:gd name="T23" fmla="*/ 53 h 54"/>
                  <a:gd name="T24" fmla="*/ 1 w 82"/>
                  <a:gd name="T25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54">
                    <a:moveTo>
                      <a:pt x="1" y="52"/>
                    </a:moveTo>
                    <a:lnTo>
                      <a:pt x="81" y="48"/>
                    </a:lnTo>
                    <a:lnTo>
                      <a:pt x="80" y="0"/>
                    </a:lnTo>
                    <a:lnTo>
                      <a:pt x="70" y="0"/>
                    </a:lnTo>
                    <a:lnTo>
                      <a:pt x="60" y="0"/>
                    </a:lnTo>
                    <a:lnTo>
                      <a:pt x="50" y="1"/>
                    </a:lnTo>
                    <a:lnTo>
                      <a:pt x="39" y="1"/>
                    </a:lnTo>
                    <a:lnTo>
                      <a:pt x="29" y="2"/>
                    </a:lnTo>
                    <a:lnTo>
                      <a:pt x="19" y="2"/>
                    </a:lnTo>
                    <a:lnTo>
                      <a:pt x="9" y="3"/>
                    </a:lnTo>
                    <a:lnTo>
                      <a:pt x="0" y="2"/>
                    </a:lnTo>
                    <a:lnTo>
                      <a:pt x="0" y="53"/>
                    </a:lnTo>
                    <a:lnTo>
                      <a:pt x="1" y="52"/>
                    </a:lnTo>
                  </a:path>
                </a:pathLst>
              </a:custGeom>
              <a:solidFill>
                <a:srgbClr val="FFC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" name="Freeform 129">
                <a:extLst>
                  <a:ext uri="{FF2B5EF4-FFF2-40B4-BE49-F238E27FC236}">
                    <a16:creationId xmlns:a16="http://schemas.microsoft.com/office/drawing/2014/main" id="{782532D2-6229-4343-87FC-DE9F94463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3893"/>
                <a:ext cx="23" cy="49"/>
              </a:xfrm>
              <a:custGeom>
                <a:avLst/>
                <a:gdLst>
                  <a:gd name="T0" fmla="*/ 11 w 23"/>
                  <a:gd name="T1" fmla="*/ 47 h 49"/>
                  <a:gd name="T2" fmla="*/ 22 w 23"/>
                  <a:gd name="T3" fmla="*/ 24 h 49"/>
                  <a:gd name="T4" fmla="*/ 22 w 23"/>
                  <a:gd name="T5" fmla="*/ 0 h 49"/>
                  <a:gd name="T6" fmla="*/ 11 w 23"/>
                  <a:gd name="T7" fmla="*/ 0 h 49"/>
                  <a:gd name="T8" fmla="*/ 0 w 23"/>
                  <a:gd name="T9" fmla="*/ 0 h 49"/>
                  <a:gd name="T10" fmla="*/ 11 w 23"/>
                  <a:gd name="T11" fmla="*/ 48 h 49"/>
                  <a:gd name="T12" fmla="*/ 11 w 23"/>
                  <a:gd name="T13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9">
                    <a:moveTo>
                      <a:pt x="11" y="47"/>
                    </a:moveTo>
                    <a:lnTo>
                      <a:pt x="22" y="24"/>
                    </a:lnTo>
                    <a:lnTo>
                      <a:pt x="22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48"/>
                    </a:lnTo>
                    <a:lnTo>
                      <a:pt x="11" y="47"/>
                    </a:lnTo>
                  </a:path>
                </a:pathLst>
              </a:custGeom>
              <a:solidFill>
                <a:srgbClr val="BD855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" name="Freeform 130">
                <a:extLst>
                  <a:ext uri="{FF2B5EF4-FFF2-40B4-BE49-F238E27FC236}">
                    <a16:creationId xmlns:a16="http://schemas.microsoft.com/office/drawing/2014/main" id="{D357E07B-DDAE-488C-929E-A9A53F967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3866"/>
                <a:ext cx="36" cy="73"/>
              </a:xfrm>
              <a:custGeom>
                <a:avLst/>
                <a:gdLst>
                  <a:gd name="T0" fmla="*/ 1 w 36"/>
                  <a:gd name="T1" fmla="*/ 72 h 73"/>
                  <a:gd name="T2" fmla="*/ 35 w 36"/>
                  <a:gd name="T3" fmla="*/ 37 h 73"/>
                  <a:gd name="T4" fmla="*/ 34 w 36"/>
                  <a:gd name="T5" fmla="*/ 6 h 73"/>
                  <a:gd name="T6" fmla="*/ 34 w 36"/>
                  <a:gd name="T7" fmla="*/ 3 h 73"/>
                  <a:gd name="T8" fmla="*/ 34 w 36"/>
                  <a:gd name="T9" fmla="*/ 0 h 73"/>
                  <a:gd name="T10" fmla="*/ 30 w 36"/>
                  <a:gd name="T11" fmla="*/ 2 h 73"/>
                  <a:gd name="T12" fmla="*/ 25 w 36"/>
                  <a:gd name="T13" fmla="*/ 4 h 73"/>
                  <a:gd name="T14" fmla="*/ 22 w 36"/>
                  <a:gd name="T15" fmla="*/ 7 h 73"/>
                  <a:gd name="T16" fmla="*/ 17 w 36"/>
                  <a:gd name="T17" fmla="*/ 10 h 73"/>
                  <a:gd name="T18" fmla="*/ 13 w 36"/>
                  <a:gd name="T19" fmla="*/ 13 h 73"/>
                  <a:gd name="T20" fmla="*/ 9 w 36"/>
                  <a:gd name="T21" fmla="*/ 16 h 73"/>
                  <a:gd name="T22" fmla="*/ 5 w 36"/>
                  <a:gd name="T23" fmla="*/ 19 h 73"/>
                  <a:gd name="T24" fmla="*/ 1 w 36"/>
                  <a:gd name="T25" fmla="*/ 21 h 73"/>
                  <a:gd name="T26" fmla="*/ 0 w 36"/>
                  <a:gd name="T27" fmla="*/ 46 h 73"/>
                  <a:gd name="T28" fmla="*/ 1 w 36"/>
                  <a:gd name="T2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73">
                    <a:moveTo>
                      <a:pt x="1" y="72"/>
                    </a:moveTo>
                    <a:lnTo>
                      <a:pt x="35" y="37"/>
                    </a:lnTo>
                    <a:lnTo>
                      <a:pt x="34" y="6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0" y="2"/>
                    </a:lnTo>
                    <a:lnTo>
                      <a:pt x="25" y="4"/>
                    </a:lnTo>
                    <a:lnTo>
                      <a:pt x="22" y="7"/>
                    </a:lnTo>
                    <a:lnTo>
                      <a:pt x="17" y="10"/>
                    </a:lnTo>
                    <a:lnTo>
                      <a:pt x="13" y="13"/>
                    </a:lnTo>
                    <a:lnTo>
                      <a:pt x="9" y="16"/>
                    </a:lnTo>
                    <a:lnTo>
                      <a:pt x="5" y="19"/>
                    </a:lnTo>
                    <a:lnTo>
                      <a:pt x="1" y="21"/>
                    </a:lnTo>
                    <a:lnTo>
                      <a:pt x="0" y="46"/>
                    </a:lnTo>
                    <a:lnTo>
                      <a:pt x="1" y="72"/>
                    </a:lnTo>
                  </a:path>
                </a:pathLst>
              </a:custGeom>
              <a:solidFill>
                <a:srgbClr val="BD855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" name="Freeform 131">
                <a:extLst>
                  <a:ext uri="{FF2B5EF4-FFF2-40B4-BE49-F238E27FC236}">
                    <a16:creationId xmlns:a16="http://schemas.microsoft.com/office/drawing/2014/main" id="{9227357C-948B-4221-8C98-65C2202DF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3888"/>
                <a:ext cx="23" cy="17"/>
              </a:xfrm>
              <a:custGeom>
                <a:avLst/>
                <a:gdLst>
                  <a:gd name="T0" fmla="*/ 7 w 23"/>
                  <a:gd name="T1" fmla="*/ 16 h 17"/>
                  <a:gd name="T2" fmla="*/ 22 w 23"/>
                  <a:gd name="T3" fmla="*/ 13 h 17"/>
                  <a:gd name="T4" fmla="*/ 16 w 23"/>
                  <a:gd name="T5" fmla="*/ 8 h 17"/>
                  <a:gd name="T6" fmla="*/ 10 w 23"/>
                  <a:gd name="T7" fmla="*/ 2 h 17"/>
                  <a:gd name="T8" fmla="*/ 5 w 23"/>
                  <a:gd name="T9" fmla="*/ 0 h 17"/>
                  <a:gd name="T10" fmla="*/ 0 w 23"/>
                  <a:gd name="T11" fmla="*/ 10 h 17"/>
                  <a:gd name="T12" fmla="*/ 7 w 23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">
                    <a:moveTo>
                      <a:pt x="7" y="16"/>
                    </a:moveTo>
                    <a:lnTo>
                      <a:pt x="22" y="13"/>
                    </a:lnTo>
                    <a:lnTo>
                      <a:pt x="16" y="8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7" y="16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" name="Freeform 132">
                <a:extLst>
                  <a:ext uri="{FF2B5EF4-FFF2-40B4-BE49-F238E27FC236}">
                    <a16:creationId xmlns:a16="http://schemas.microsoft.com/office/drawing/2014/main" id="{1456487E-BBA0-4380-8C7C-1A51097F3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4" y="3865"/>
                <a:ext cx="38" cy="25"/>
              </a:xfrm>
              <a:custGeom>
                <a:avLst/>
                <a:gdLst>
                  <a:gd name="T0" fmla="*/ 37 w 38"/>
                  <a:gd name="T1" fmla="*/ 21 h 25"/>
                  <a:gd name="T2" fmla="*/ 36 w 38"/>
                  <a:gd name="T3" fmla="*/ 0 h 25"/>
                  <a:gd name="T4" fmla="*/ 0 w 38"/>
                  <a:gd name="T5" fmla="*/ 24 h 25"/>
                  <a:gd name="T6" fmla="*/ 37 w 38"/>
                  <a:gd name="T7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5">
                    <a:moveTo>
                      <a:pt x="37" y="21"/>
                    </a:moveTo>
                    <a:lnTo>
                      <a:pt x="36" y="0"/>
                    </a:lnTo>
                    <a:lnTo>
                      <a:pt x="0" y="24"/>
                    </a:lnTo>
                    <a:lnTo>
                      <a:pt x="37" y="21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" name="Freeform 133">
                <a:extLst>
                  <a:ext uri="{FF2B5EF4-FFF2-40B4-BE49-F238E27FC236}">
                    <a16:creationId xmlns:a16="http://schemas.microsoft.com/office/drawing/2014/main" id="{9331D2F2-F131-4A59-9791-7AF24A8C4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9" y="3862"/>
                <a:ext cx="88" cy="28"/>
              </a:xfrm>
              <a:custGeom>
                <a:avLst/>
                <a:gdLst>
                  <a:gd name="T0" fmla="*/ 27 w 88"/>
                  <a:gd name="T1" fmla="*/ 27 h 28"/>
                  <a:gd name="T2" fmla="*/ 33 w 88"/>
                  <a:gd name="T3" fmla="*/ 27 h 28"/>
                  <a:gd name="T4" fmla="*/ 39 w 88"/>
                  <a:gd name="T5" fmla="*/ 27 h 28"/>
                  <a:gd name="T6" fmla="*/ 45 w 88"/>
                  <a:gd name="T7" fmla="*/ 27 h 28"/>
                  <a:gd name="T8" fmla="*/ 50 w 88"/>
                  <a:gd name="T9" fmla="*/ 27 h 28"/>
                  <a:gd name="T10" fmla="*/ 56 w 88"/>
                  <a:gd name="T11" fmla="*/ 26 h 28"/>
                  <a:gd name="T12" fmla="*/ 62 w 88"/>
                  <a:gd name="T13" fmla="*/ 24 h 28"/>
                  <a:gd name="T14" fmla="*/ 66 w 88"/>
                  <a:gd name="T15" fmla="*/ 22 h 28"/>
                  <a:gd name="T16" fmla="*/ 71 w 88"/>
                  <a:gd name="T17" fmla="*/ 18 h 28"/>
                  <a:gd name="T18" fmla="*/ 75 w 88"/>
                  <a:gd name="T19" fmla="*/ 13 h 28"/>
                  <a:gd name="T20" fmla="*/ 79 w 88"/>
                  <a:gd name="T21" fmla="*/ 9 h 28"/>
                  <a:gd name="T22" fmla="*/ 83 w 88"/>
                  <a:gd name="T23" fmla="*/ 4 h 28"/>
                  <a:gd name="T24" fmla="*/ 87 w 88"/>
                  <a:gd name="T25" fmla="*/ 0 h 28"/>
                  <a:gd name="T26" fmla="*/ 84 w 88"/>
                  <a:gd name="T27" fmla="*/ 0 h 28"/>
                  <a:gd name="T28" fmla="*/ 81 w 88"/>
                  <a:gd name="T29" fmla="*/ 0 h 28"/>
                  <a:gd name="T30" fmla="*/ 78 w 88"/>
                  <a:gd name="T31" fmla="*/ 1 h 28"/>
                  <a:gd name="T32" fmla="*/ 75 w 88"/>
                  <a:gd name="T33" fmla="*/ 1 h 28"/>
                  <a:gd name="T34" fmla="*/ 70 w 88"/>
                  <a:gd name="T35" fmla="*/ 2 h 28"/>
                  <a:gd name="T36" fmla="*/ 65 w 88"/>
                  <a:gd name="T37" fmla="*/ 3 h 28"/>
                  <a:gd name="T38" fmla="*/ 60 w 88"/>
                  <a:gd name="T39" fmla="*/ 3 h 28"/>
                  <a:gd name="T40" fmla="*/ 56 w 88"/>
                  <a:gd name="T41" fmla="*/ 4 h 28"/>
                  <a:gd name="T42" fmla="*/ 52 w 88"/>
                  <a:gd name="T43" fmla="*/ 4 h 28"/>
                  <a:gd name="T44" fmla="*/ 47 w 88"/>
                  <a:gd name="T45" fmla="*/ 4 h 28"/>
                  <a:gd name="T46" fmla="*/ 42 w 88"/>
                  <a:gd name="T47" fmla="*/ 3 h 28"/>
                  <a:gd name="T48" fmla="*/ 38 w 88"/>
                  <a:gd name="T49" fmla="*/ 3 h 28"/>
                  <a:gd name="T50" fmla="*/ 34 w 88"/>
                  <a:gd name="T51" fmla="*/ 5 h 28"/>
                  <a:gd name="T52" fmla="*/ 29 w 88"/>
                  <a:gd name="T53" fmla="*/ 8 h 28"/>
                  <a:gd name="T54" fmla="*/ 24 w 88"/>
                  <a:gd name="T55" fmla="*/ 11 h 28"/>
                  <a:gd name="T56" fmla="*/ 20 w 88"/>
                  <a:gd name="T57" fmla="*/ 13 h 28"/>
                  <a:gd name="T58" fmla="*/ 15 w 88"/>
                  <a:gd name="T59" fmla="*/ 15 h 28"/>
                  <a:gd name="T60" fmla="*/ 10 w 88"/>
                  <a:gd name="T61" fmla="*/ 17 h 28"/>
                  <a:gd name="T62" fmla="*/ 5 w 88"/>
                  <a:gd name="T63" fmla="*/ 19 h 28"/>
                  <a:gd name="T64" fmla="*/ 0 w 88"/>
                  <a:gd name="T65" fmla="*/ 21 h 28"/>
                  <a:gd name="T66" fmla="*/ 27 w 88"/>
                  <a:gd name="T6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" h="28">
                    <a:moveTo>
                      <a:pt x="27" y="27"/>
                    </a:moveTo>
                    <a:lnTo>
                      <a:pt x="33" y="27"/>
                    </a:lnTo>
                    <a:lnTo>
                      <a:pt x="39" y="27"/>
                    </a:lnTo>
                    <a:lnTo>
                      <a:pt x="45" y="27"/>
                    </a:lnTo>
                    <a:lnTo>
                      <a:pt x="50" y="27"/>
                    </a:lnTo>
                    <a:lnTo>
                      <a:pt x="56" y="26"/>
                    </a:lnTo>
                    <a:lnTo>
                      <a:pt x="62" y="24"/>
                    </a:lnTo>
                    <a:lnTo>
                      <a:pt x="66" y="22"/>
                    </a:lnTo>
                    <a:lnTo>
                      <a:pt x="71" y="18"/>
                    </a:lnTo>
                    <a:lnTo>
                      <a:pt x="75" y="13"/>
                    </a:lnTo>
                    <a:lnTo>
                      <a:pt x="79" y="9"/>
                    </a:lnTo>
                    <a:lnTo>
                      <a:pt x="83" y="4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1" y="0"/>
                    </a:lnTo>
                    <a:lnTo>
                      <a:pt x="78" y="1"/>
                    </a:lnTo>
                    <a:lnTo>
                      <a:pt x="75" y="1"/>
                    </a:lnTo>
                    <a:lnTo>
                      <a:pt x="70" y="2"/>
                    </a:lnTo>
                    <a:lnTo>
                      <a:pt x="65" y="3"/>
                    </a:lnTo>
                    <a:lnTo>
                      <a:pt x="60" y="3"/>
                    </a:lnTo>
                    <a:lnTo>
                      <a:pt x="56" y="4"/>
                    </a:lnTo>
                    <a:lnTo>
                      <a:pt x="52" y="4"/>
                    </a:lnTo>
                    <a:lnTo>
                      <a:pt x="47" y="4"/>
                    </a:lnTo>
                    <a:lnTo>
                      <a:pt x="42" y="3"/>
                    </a:lnTo>
                    <a:lnTo>
                      <a:pt x="38" y="3"/>
                    </a:lnTo>
                    <a:lnTo>
                      <a:pt x="34" y="5"/>
                    </a:lnTo>
                    <a:lnTo>
                      <a:pt x="29" y="8"/>
                    </a:lnTo>
                    <a:lnTo>
                      <a:pt x="24" y="11"/>
                    </a:lnTo>
                    <a:lnTo>
                      <a:pt x="20" y="13"/>
                    </a:lnTo>
                    <a:lnTo>
                      <a:pt x="15" y="15"/>
                    </a:lnTo>
                    <a:lnTo>
                      <a:pt x="10" y="17"/>
                    </a:lnTo>
                    <a:lnTo>
                      <a:pt x="5" y="19"/>
                    </a:lnTo>
                    <a:lnTo>
                      <a:pt x="0" y="21"/>
                    </a:lnTo>
                    <a:lnTo>
                      <a:pt x="27" y="2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" name="Freeform 134">
                <a:extLst>
                  <a:ext uri="{FF2B5EF4-FFF2-40B4-BE49-F238E27FC236}">
                    <a16:creationId xmlns:a16="http://schemas.microsoft.com/office/drawing/2014/main" id="{A84EE36E-70BB-496D-92F5-98EB7513D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3866"/>
                <a:ext cx="31" cy="23"/>
              </a:xfrm>
              <a:custGeom>
                <a:avLst/>
                <a:gdLst>
                  <a:gd name="T0" fmla="*/ 0 w 31"/>
                  <a:gd name="T1" fmla="*/ 22 h 23"/>
                  <a:gd name="T2" fmla="*/ 28 w 31"/>
                  <a:gd name="T3" fmla="*/ 3 h 23"/>
                  <a:gd name="T4" fmla="*/ 30 w 31"/>
                  <a:gd name="T5" fmla="*/ 2 h 23"/>
                  <a:gd name="T6" fmla="*/ 30 w 31"/>
                  <a:gd name="T7" fmla="*/ 0 h 23"/>
                  <a:gd name="T8" fmla="*/ 22 w 31"/>
                  <a:gd name="T9" fmla="*/ 4 h 23"/>
                  <a:gd name="T10" fmla="*/ 14 w 31"/>
                  <a:gd name="T11" fmla="*/ 9 h 23"/>
                  <a:gd name="T12" fmla="*/ 6 w 31"/>
                  <a:gd name="T13" fmla="*/ 15 h 23"/>
                  <a:gd name="T14" fmla="*/ 0 w 31"/>
                  <a:gd name="T15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3">
                    <a:moveTo>
                      <a:pt x="0" y="22"/>
                    </a:moveTo>
                    <a:lnTo>
                      <a:pt x="28" y="3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22" y="4"/>
                    </a:lnTo>
                    <a:lnTo>
                      <a:pt x="14" y="9"/>
                    </a:lnTo>
                    <a:lnTo>
                      <a:pt x="6" y="15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BD855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" name="Freeform 135">
                <a:extLst>
                  <a:ext uri="{FF2B5EF4-FFF2-40B4-BE49-F238E27FC236}">
                    <a16:creationId xmlns:a16="http://schemas.microsoft.com/office/drawing/2014/main" id="{D5323AA0-5C91-421C-8A3A-F8472C53E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" y="3843"/>
                <a:ext cx="69" cy="34"/>
              </a:xfrm>
              <a:custGeom>
                <a:avLst/>
                <a:gdLst>
                  <a:gd name="T0" fmla="*/ 26 w 69"/>
                  <a:gd name="T1" fmla="*/ 33 h 34"/>
                  <a:gd name="T2" fmla="*/ 68 w 69"/>
                  <a:gd name="T3" fmla="*/ 25 h 34"/>
                  <a:gd name="T4" fmla="*/ 68 w 69"/>
                  <a:gd name="T5" fmla="*/ 0 h 34"/>
                  <a:gd name="T6" fmla="*/ 31 w 69"/>
                  <a:gd name="T7" fmla="*/ 4 h 34"/>
                  <a:gd name="T8" fmla="*/ 29 w 69"/>
                  <a:gd name="T9" fmla="*/ 30 h 34"/>
                  <a:gd name="T10" fmla="*/ 28 w 69"/>
                  <a:gd name="T11" fmla="*/ 30 h 34"/>
                  <a:gd name="T12" fmla="*/ 27 w 69"/>
                  <a:gd name="T13" fmla="*/ 18 h 34"/>
                  <a:gd name="T14" fmla="*/ 26 w 69"/>
                  <a:gd name="T15" fmla="*/ 5 h 34"/>
                  <a:gd name="T16" fmla="*/ 17 w 69"/>
                  <a:gd name="T17" fmla="*/ 0 h 34"/>
                  <a:gd name="T18" fmla="*/ 0 w 69"/>
                  <a:gd name="T19" fmla="*/ 9 h 34"/>
                  <a:gd name="T20" fmla="*/ 0 w 69"/>
                  <a:gd name="T21" fmla="*/ 14 h 34"/>
                  <a:gd name="T22" fmla="*/ 26 w 69"/>
                  <a:gd name="T23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34">
                    <a:moveTo>
                      <a:pt x="26" y="33"/>
                    </a:moveTo>
                    <a:lnTo>
                      <a:pt x="68" y="25"/>
                    </a:lnTo>
                    <a:lnTo>
                      <a:pt x="68" y="0"/>
                    </a:lnTo>
                    <a:lnTo>
                      <a:pt x="31" y="4"/>
                    </a:lnTo>
                    <a:lnTo>
                      <a:pt x="29" y="30"/>
                    </a:lnTo>
                    <a:lnTo>
                      <a:pt x="28" y="30"/>
                    </a:lnTo>
                    <a:lnTo>
                      <a:pt x="27" y="18"/>
                    </a:lnTo>
                    <a:lnTo>
                      <a:pt x="26" y="5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6" y="33"/>
                    </a:lnTo>
                  </a:path>
                </a:pathLst>
              </a:custGeom>
              <a:solidFill>
                <a:srgbClr val="8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" name="Freeform 136">
                <a:extLst>
                  <a:ext uri="{FF2B5EF4-FFF2-40B4-BE49-F238E27FC236}">
                    <a16:creationId xmlns:a16="http://schemas.microsoft.com/office/drawing/2014/main" id="{881573F2-707C-4EF2-8E73-C91933107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3865"/>
                <a:ext cx="22" cy="17"/>
              </a:xfrm>
              <a:custGeom>
                <a:avLst/>
                <a:gdLst>
                  <a:gd name="T0" fmla="*/ 0 w 22"/>
                  <a:gd name="T1" fmla="*/ 16 h 17"/>
                  <a:gd name="T2" fmla="*/ 21 w 22"/>
                  <a:gd name="T3" fmla="*/ 0 h 17"/>
                  <a:gd name="T4" fmla="*/ 17 w 22"/>
                  <a:gd name="T5" fmla="*/ 0 h 17"/>
                  <a:gd name="T6" fmla="*/ 15 w 22"/>
                  <a:gd name="T7" fmla="*/ 0 h 17"/>
                  <a:gd name="T8" fmla="*/ 12 w 22"/>
                  <a:gd name="T9" fmla="*/ 0 h 17"/>
                  <a:gd name="T10" fmla="*/ 9 w 22"/>
                  <a:gd name="T11" fmla="*/ 1 h 17"/>
                  <a:gd name="T12" fmla="*/ 0 w 22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7">
                    <a:moveTo>
                      <a:pt x="0" y="16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Freeform 137">
                <a:extLst>
                  <a:ext uri="{FF2B5EF4-FFF2-40B4-BE49-F238E27FC236}">
                    <a16:creationId xmlns:a16="http://schemas.microsoft.com/office/drawing/2014/main" id="{E33B41EE-5BC1-4245-B5E5-E29D5375B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3855"/>
                <a:ext cx="686" cy="116"/>
              </a:xfrm>
              <a:custGeom>
                <a:avLst/>
                <a:gdLst>
                  <a:gd name="T0" fmla="*/ 439 w 686"/>
                  <a:gd name="T1" fmla="*/ 0 h 116"/>
                  <a:gd name="T2" fmla="*/ 442 w 686"/>
                  <a:gd name="T3" fmla="*/ 10 h 116"/>
                  <a:gd name="T4" fmla="*/ 444 w 686"/>
                  <a:gd name="T5" fmla="*/ 12 h 116"/>
                  <a:gd name="T6" fmla="*/ 448 w 686"/>
                  <a:gd name="T7" fmla="*/ 12 h 116"/>
                  <a:gd name="T8" fmla="*/ 462 w 686"/>
                  <a:gd name="T9" fmla="*/ 21 h 116"/>
                  <a:gd name="T10" fmla="*/ 468 w 686"/>
                  <a:gd name="T11" fmla="*/ 29 h 116"/>
                  <a:gd name="T12" fmla="*/ 473 w 686"/>
                  <a:gd name="T13" fmla="*/ 26 h 116"/>
                  <a:gd name="T14" fmla="*/ 505 w 686"/>
                  <a:gd name="T15" fmla="*/ 19 h 116"/>
                  <a:gd name="T16" fmla="*/ 505 w 686"/>
                  <a:gd name="T17" fmla="*/ 21 h 116"/>
                  <a:gd name="T18" fmla="*/ 508 w 686"/>
                  <a:gd name="T19" fmla="*/ 23 h 116"/>
                  <a:gd name="T20" fmla="*/ 513 w 686"/>
                  <a:gd name="T21" fmla="*/ 22 h 116"/>
                  <a:gd name="T22" fmla="*/ 514 w 686"/>
                  <a:gd name="T23" fmla="*/ 18 h 116"/>
                  <a:gd name="T24" fmla="*/ 517 w 686"/>
                  <a:gd name="T25" fmla="*/ 0 h 116"/>
                  <a:gd name="T26" fmla="*/ 526 w 686"/>
                  <a:gd name="T27" fmla="*/ 0 h 116"/>
                  <a:gd name="T28" fmla="*/ 535 w 686"/>
                  <a:gd name="T29" fmla="*/ 0 h 116"/>
                  <a:gd name="T30" fmla="*/ 543 w 686"/>
                  <a:gd name="T31" fmla="*/ 0 h 116"/>
                  <a:gd name="T32" fmla="*/ 551 w 686"/>
                  <a:gd name="T33" fmla="*/ 2 h 116"/>
                  <a:gd name="T34" fmla="*/ 599 w 686"/>
                  <a:gd name="T35" fmla="*/ 44 h 116"/>
                  <a:gd name="T36" fmla="*/ 611 w 686"/>
                  <a:gd name="T37" fmla="*/ 53 h 116"/>
                  <a:gd name="T38" fmla="*/ 626 w 686"/>
                  <a:gd name="T39" fmla="*/ 64 h 116"/>
                  <a:gd name="T40" fmla="*/ 643 w 686"/>
                  <a:gd name="T41" fmla="*/ 77 h 116"/>
                  <a:gd name="T42" fmla="*/ 659 w 686"/>
                  <a:gd name="T43" fmla="*/ 90 h 116"/>
                  <a:gd name="T44" fmla="*/ 676 w 686"/>
                  <a:gd name="T45" fmla="*/ 101 h 116"/>
                  <a:gd name="T46" fmla="*/ 685 w 686"/>
                  <a:gd name="T47" fmla="*/ 107 h 116"/>
                  <a:gd name="T48" fmla="*/ 683 w 686"/>
                  <a:gd name="T49" fmla="*/ 109 h 116"/>
                  <a:gd name="T50" fmla="*/ 680 w 686"/>
                  <a:gd name="T51" fmla="*/ 112 h 116"/>
                  <a:gd name="T52" fmla="*/ 25 w 686"/>
                  <a:gd name="T53" fmla="*/ 115 h 116"/>
                  <a:gd name="T54" fmla="*/ 11 w 686"/>
                  <a:gd name="T55" fmla="*/ 113 h 116"/>
                  <a:gd name="T56" fmla="*/ 0 w 686"/>
                  <a:gd name="T57" fmla="*/ 112 h 116"/>
                  <a:gd name="T58" fmla="*/ 1 w 686"/>
                  <a:gd name="T59" fmla="*/ 102 h 116"/>
                  <a:gd name="T60" fmla="*/ 8 w 686"/>
                  <a:gd name="T61" fmla="*/ 95 h 116"/>
                  <a:gd name="T62" fmla="*/ 16 w 686"/>
                  <a:gd name="T63" fmla="*/ 88 h 116"/>
                  <a:gd name="T64" fmla="*/ 38 w 686"/>
                  <a:gd name="T65" fmla="*/ 67 h 116"/>
                  <a:gd name="T66" fmla="*/ 61 w 686"/>
                  <a:gd name="T67" fmla="*/ 46 h 116"/>
                  <a:gd name="T68" fmla="*/ 84 w 686"/>
                  <a:gd name="T69" fmla="*/ 24 h 116"/>
                  <a:gd name="T70" fmla="*/ 104 w 686"/>
                  <a:gd name="T71" fmla="*/ 3 h 116"/>
                  <a:gd name="T72" fmla="*/ 126 w 686"/>
                  <a:gd name="T73" fmla="*/ 1 h 116"/>
                  <a:gd name="T74" fmla="*/ 143 w 686"/>
                  <a:gd name="T75" fmla="*/ 7 h 116"/>
                  <a:gd name="T76" fmla="*/ 140 w 686"/>
                  <a:gd name="T77" fmla="*/ 8 h 116"/>
                  <a:gd name="T78" fmla="*/ 133 w 686"/>
                  <a:gd name="T79" fmla="*/ 13 h 116"/>
                  <a:gd name="T80" fmla="*/ 124 w 686"/>
                  <a:gd name="T81" fmla="*/ 18 h 116"/>
                  <a:gd name="T82" fmla="*/ 114 w 686"/>
                  <a:gd name="T83" fmla="*/ 22 h 116"/>
                  <a:gd name="T84" fmla="*/ 103 w 686"/>
                  <a:gd name="T85" fmla="*/ 25 h 116"/>
                  <a:gd name="T86" fmla="*/ 99 w 686"/>
                  <a:gd name="T87" fmla="*/ 27 h 116"/>
                  <a:gd name="T88" fmla="*/ 94 w 686"/>
                  <a:gd name="T89" fmla="*/ 27 h 116"/>
                  <a:gd name="T90" fmla="*/ 83 w 686"/>
                  <a:gd name="T91" fmla="*/ 36 h 116"/>
                  <a:gd name="T92" fmla="*/ 83 w 686"/>
                  <a:gd name="T93" fmla="*/ 91 h 116"/>
                  <a:gd name="T94" fmla="*/ 166 w 686"/>
                  <a:gd name="T95" fmla="*/ 90 h 116"/>
                  <a:gd name="T96" fmla="*/ 169 w 686"/>
                  <a:gd name="T97" fmla="*/ 88 h 116"/>
                  <a:gd name="T98" fmla="*/ 171 w 686"/>
                  <a:gd name="T99" fmla="*/ 90 h 116"/>
                  <a:gd name="T100" fmla="*/ 292 w 686"/>
                  <a:gd name="T101" fmla="*/ 50 h 116"/>
                  <a:gd name="T102" fmla="*/ 291 w 686"/>
                  <a:gd name="T103" fmla="*/ 8 h 116"/>
                  <a:gd name="T104" fmla="*/ 286 w 686"/>
                  <a:gd name="T105" fmla="*/ 6 h 116"/>
                  <a:gd name="T106" fmla="*/ 219 w 686"/>
                  <a:gd name="T107" fmla="*/ 5 h 116"/>
                  <a:gd name="T108" fmla="*/ 213 w 686"/>
                  <a:gd name="T109" fmla="*/ 7 h 116"/>
                  <a:gd name="T110" fmla="*/ 205 w 686"/>
                  <a:gd name="T111" fmla="*/ 12 h 116"/>
                  <a:gd name="T112" fmla="*/ 204 w 686"/>
                  <a:gd name="T113" fmla="*/ 8 h 116"/>
                  <a:gd name="T114" fmla="*/ 197 w 686"/>
                  <a:gd name="T115" fmla="*/ 5 h 116"/>
                  <a:gd name="T116" fmla="*/ 169 w 686"/>
                  <a:gd name="T117" fmla="*/ 6 h 116"/>
                  <a:gd name="T118" fmla="*/ 170 w 686"/>
                  <a:gd name="T119" fmla="*/ 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6" h="116">
                    <a:moveTo>
                      <a:pt x="287" y="0"/>
                    </a:moveTo>
                    <a:lnTo>
                      <a:pt x="439" y="0"/>
                    </a:lnTo>
                    <a:lnTo>
                      <a:pt x="441" y="9"/>
                    </a:lnTo>
                    <a:lnTo>
                      <a:pt x="442" y="10"/>
                    </a:lnTo>
                    <a:lnTo>
                      <a:pt x="443" y="11"/>
                    </a:lnTo>
                    <a:lnTo>
                      <a:pt x="444" y="12"/>
                    </a:lnTo>
                    <a:lnTo>
                      <a:pt x="446" y="12"/>
                    </a:lnTo>
                    <a:lnTo>
                      <a:pt x="448" y="12"/>
                    </a:lnTo>
                    <a:lnTo>
                      <a:pt x="450" y="12"/>
                    </a:lnTo>
                    <a:lnTo>
                      <a:pt x="462" y="21"/>
                    </a:lnTo>
                    <a:lnTo>
                      <a:pt x="464" y="27"/>
                    </a:lnTo>
                    <a:lnTo>
                      <a:pt x="468" y="29"/>
                    </a:lnTo>
                    <a:lnTo>
                      <a:pt x="472" y="27"/>
                    </a:lnTo>
                    <a:lnTo>
                      <a:pt x="473" y="26"/>
                    </a:lnTo>
                    <a:lnTo>
                      <a:pt x="474" y="24"/>
                    </a:lnTo>
                    <a:lnTo>
                      <a:pt x="505" y="19"/>
                    </a:lnTo>
                    <a:lnTo>
                      <a:pt x="505" y="20"/>
                    </a:lnTo>
                    <a:lnTo>
                      <a:pt x="505" y="21"/>
                    </a:lnTo>
                    <a:lnTo>
                      <a:pt x="506" y="22"/>
                    </a:lnTo>
                    <a:lnTo>
                      <a:pt x="508" y="23"/>
                    </a:lnTo>
                    <a:lnTo>
                      <a:pt x="511" y="24"/>
                    </a:lnTo>
                    <a:lnTo>
                      <a:pt x="513" y="22"/>
                    </a:lnTo>
                    <a:lnTo>
                      <a:pt x="514" y="21"/>
                    </a:lnTo>
                    <a:lnTo>
                      <a:pt x="514" y="18"/>
                    </a:lnTo>
                    <a:lnTo>
                      <a:pt x="516" y="16"/>
                    </a:lnTo>
                    <a:lnTo>
                      <a:pt x="517" y="0"/>
                    </a:lnTo>
                    <a:lnTo>
                      <a:pt x="522" y="0"/>
                    </a:lnTo>
                    <a:lnTo>
                      <a:pt x="526" y="0"/>
                    </a:lnTo>
                    <a:lnTo>
                      <a:pt x="531" y="0"/>
                    </a:lnTo>
                    <a:lnTo>
                      <a:pt x="535" y="0"/>
                    </a:lnTo>
                    <a:lnTo>
                      <a:pt x="539" y="0"/>
                    </a:lnTo>
                    <a:lnTo>
                      <a:pt x="543" y="0"/>
                    </a:lnTo>
                    <a:lnTo>
                      <a:pt x="547" y="1"/>
                    </a:lnTo>
                    <a:lnTo>
                      <a:pt x="551" y="2"/>
                    </a:lnTo>
                    <a:lnTo>
                      <a:pt x="593" y="38"/>
                    </a:lnTo>
                    <a:lnTo>
                      <a:pt x="599" y="44"/>
                    </a:lnTo>
                    <a:lnTo>
                      <a:pt x="605" y="48"/>
                    </a:lnTo>
                    <a:lnTo>
                      <a:pt x="611" y="53"/>
                    </a:lnTo>
                    <a:lnTo>
                      <a:pt x="618" y="58"/>
                    </a:lnTo>
                    <a:lnTo>
                      <a:pt x="626" y="64"/>
                    </a:lnTo>
                    <a:lnTo>
                      <a:pt x="634" y="71"/>
                    </a:lnTo>
                    <a:lnTo>
                      <a:pt x="643" y="77"/>
                    </a:lnTo>
                    <a:lnTo>
                      <a:pt x="651" y="83"/>
                    </a:lnTo>
                    <a:lnTo>
                      <a:pt x="659" y="90"/>
                    </a:lnTo>
                    <a:lnTo>
                      <a:pt x="668" y="95"/>
                    </a:lnTo>
                    <a:lnTo>
                      <a:pt x="676" y="101"/>
                    </a:lnTo>
                    <a:lnTo>
                      <a:pt x="684" y="106"/>
                    </a:lnTo>
                    <a:lnTo>
                      <a:pt x="685" y="107"/>
                    </a:lnTo>
                    <a:lnTo>
                      <a:pt x="685" y="108"/>
                    </a:lnTo>
                    <a:lnTo>
                      <a:pt x="683" y="109"/>
                    </a:lnTo>
                    <a:lnTo>
                      <a:pt x="682" y="109"/>
                    </a:lnTo>
                    <a:lnTo>
                      <a:pt x="680" y="112"/>
                    </a:lnTo>
                    <a:lnTo>
                      <a:pt x="679" y="114"/>
                    </a:lnTo>
                    <a:lnTo>
                      <a:pt x="25" y="115"/>
                    </a:lnTo>
                    <a:lnTo>
                      <a:pt x="18" y="113"/>
                    </a:lnTo>
                    <a:lnTo>
                      <a:pt x="11" y="113"/>
                    </a:lnTo>
                    <a:lnTo>
                      <a:pt x="5" y="113"/>
                    </a:lnTo>
                    <a:lnTo>
                      <a:pt x="0" y="112"/>
                    </a:lnTo>
                    <a:lnTo>
                      <a:pt x="0" y="107"/>
                    </a:lnTo>
                    <a:lnTo>
                      <a:pt x="1" y="102"/>
                    </a:lnTo>
                    <a:lnTo>
                      <a:pt x="4" y="98"/>
                    </a:lnTo>
                    <a:lnTo>
                      <a:pt x="8" y="95"/>
                    </a:lnTo>
                    <a:lnTo>
                      <a:pt x="11" y="91"/>
                    </a:lnTo>
                    <a:lnTo>
                      <a:pt x="16" y="88"/>
                    </a:lnTo>
                    <a:lnTo>
                      <a:pt x="27" y="78"/>
                    </a:lnTo>
                    <a:lnTo>
                      <a:pt x="38" y="67"/>
                    </a:lnTo>
                    <a:lnTo>
                      <a:pt x="50" y="56"/>
                    </a:lnTo>
                    <a:lnTo>
                      <a:pt x="61" y="46"/>
                    </a:lnTo>
                    <a:lnTo>
                      <a:pt x="73" y="35"/>
                    </a:lnTo>
                    <a:lnTo>
                      <a:pt x="84" y="24"/>
                    </a:lnTo>
                    <a:lnTo>
                      <a:pt x="95" y="13"/>
                    </a:lnTo>
                    <a:lnTo>
                      <a:pt x="104" y="3"/>
                    </a:lnTo>
                    <a:lnTo>
                      <a:pt x="110" y="1"/>
                    </a:lnTo>
                    <a:lnTo>
                      <a:pt x="126" y="1"/>
                    </a:lnTo>
                    <a:lnTo>
                      <a:pt x="142" y="1"/>
                    </a:lnTo>
                    <a:lnTo>
                      <a:pt x="143" y="7"/>
                    </a:lnTo>
                    <a:lnTo>
                      <a:pt x="142" y="7"/>
                    </a:lnTo>
                    <a:lnTo>
                      <a:pt x="140" y="8"/>
                    </a:lnTo>
                    <a:lnTo>
                      <a:pt x="137" y="10"/>
                    </a:lnTo>
                    <a:lnTo>
                      <a:pt x="133" y="13"/>
                    </a:lnTo>
                    <a:lnTo>
                      <a:pt x="128" y="16"/>
                    </a:lnTo>
                    <a:lnTo>
                      <a:pt x="124" y="18"/>
                    </a:lnTo>
                    <a:lnTo>
                      <a:pt x="119" y="20"/>
                    </a:lnTo>
                    <a:lnTo>
                      <a:pt x="114" y="22"/>
                    </a:lnTo>
                    <a:lnTo>
                      <a:pt x="109" y="24"/>
                    </a:lnTo>
                    <a:lnTo>
                      <a:pt x="103" y="25"/>
                    </a:lnTo>
                    <a:lnTo>
                      <a:pt x="101" y="26"/>
                    </a:lnTo>
                    <a:lnTo>
                      <a:pt x="99" y="27"/>
                    </a:lnTo>
                    <a:lnTo>
                      <a:pt x="97" y="27"/>
                    </a:lnTo>
                    <a:lnTo>
                      <a:pt x="94" y="27"/>
                    </a:lnTo>
                    <a:lnTo>
                      <a:pt x="94" y="31"/>
                    </a:lnTo>
                    <a:lnTo>
                      <a:pt x="83" y="36"/>
                    </a:lnTo>
                    <a:lnTo>
                      <a:pt x="83" y="90"/>
                    </a:lnTo>
                    <a:lnTo>
                      <a:pt x="83" y="91"/>
                    </a:lnTo>
                    <a:lnTo>
                      <a:pt x="84" y="92"/>
                    </a:lnTo>
                    <a:lnTo>
                      <a:pt x="166" y="90"/>
                    </a:lnTo>
                    <a:lnTo>
                      <a:pt x="167" y="89"/>
                    </a:lnTo>
                    <a:lnTo>
                      <a:pt x="169" y="88"/>
                    </a:lnTo>
                    <a:lnTo>
                      <a:pt x="170" y="89"/>
                    </a:lnTo>
                    <a:lnTo>
                      <a:pt x="171" y="90"/>
                    </a:lnTo>
                    <a:lnTo>
                      <a:pt x="257" y="88"/>
                    </a:lnTo>
                    <a:lnTo>
                      <a:pt x="292" y="50"/>
                    </a:lnTo>
                    <a:lnTo>
                      <a:pt x="293" y="29"/>
                    </a:lnTo>
                    <a:lnTo>
                      <a:pt x="291" y="8"/>
                    </a:lnTo>
                    <a:lnTo>
                      <a:pt x="289" y="6"/>
                    </a:lnTo>
                    <a:lnTo>
                      <a:pt x="286" y="6"/>
                    </a:lnTo>
                    <a:lnTo>
                      <a:pt x="220" y="5"/>
                    </a:lnTo>
                    <a:lnTo>
                      <a:pt x="219" y="5"/>
                    </a:lnTo>
                    <a:lnTo>
                      <a:pt x="219" y="6"/>
                    </a:lnTo>
                    <a:lnTo>
                      <a:pt x="213" y="7"/>
                    </a:lnTo>
                    <a:lnTo>
                      <a:pt x="206" y="11"/>
                    </a:lnTo>
                    <a:lnTo>
                      <a:pt x="205" y="12"/>
                    </a:lnTo>
                    <a:lnTo>
                      <a:pt x="205" y="9"/>
                    </a:lnTo>
                    <a:lnTo>
                      <a:pt x="204" y="8"/>
                    </a:lnTo>
                    <a:lnTo>
                      <a:pt x="197" y="7"/>
                    </a:lnTo>
                    <a:lnTo>
                      <a:pt x="197" y="5"/>
                    </a:lnTo>
                    <a:lnTo>
                      <a:pt x="197" y="3"/>
                    </a:lnTo>
                    <a:lnTo>
                      <a:pt x="169" y="6"/>
                    </a:lnTo>
                    <a:lnTo>
                      <a:pt x="169" y="3"/>
                    </a:lnTo>
                    <a:lnTo>
                      <a:pt x="170" y="1"/>
                    </a:lnTo>
                    <a:lnTo>
                      <a:pt x="287" y="0"/>
                    </a:lnTo>
                  </a:path>
                </a:pathLst>
              </a:custGeom>
              <a:solidFill>
                <a:srgbClr val="6122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Freeform 138">
                <a:extLst>
                  <a:ext uri="{FF2B5EF4-FFF2-40B4-BE49-F238E27FC236}">
                    <a16:creationId xmlns:a16="http://schemas.microsoft.com/office/drawing/2014/main" id="{7D6C0467-AEF7-4A6C-B038-F4C3441AD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9" y="3817"/>
                <a:ext cx="23" cy="47"/>
              </a:xfrm>
              <a:custGeom>
                <a:avLst/>
                <a:gdLst>
                  <a:gd name="T0" fmla="*/ 3 w 23"/>
                  <a:gd name="T1" fmla="*/ 46 h 47"/>
                  <a:gd name="T2" fmla="*/ 22 w 23"/>
                  <a:gd name="T3" fmla="*/ 45 h 47"/>
                  <a:gd name="T4" fmla="*/ 18 w 23"/>
                  <a:gd name="T5" fmla="*/ 0 h 47"/>
                  <a:gd name="T6" fmla="*/ 0 w 23"/>
                  <a:gd name="T7" fmla="*/ 0 h 47"/>
                  <a:gd name="T8" fmla="*/ 0 w 23"/>
                  <a:gd name="T9" fmla="*/ 23 h 47"/>
                  <a:gd name="T10" fmla="*/ 1 w 23"/>
                  <a:gd name="T11" fmla="*/ 46 h 47"/>
                  <a:gd name="T12" fmla="*/ 2 w 23"/>
                  <a:gd name="T13" fmla="*/ 46 h 47"/>
                  <a:gd name="T14" fmla="*/ 3 w 23"/>
                  <a:gd name="T15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7">
                    <a:moveTo>
                      <a:pt x="3" y="46"/>
                    </a:moveTo>
                    <a:lnTo>
                      <a:pt x="22" y="45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3" y="46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Freeform 139">
                <a:extLst>
                  <a:ext uri="{FF2B5EF4-FFF2-40B4-BE49-F238E27FC236}">
                    <a16:creationId xmlns:a16="http://schemas.microsoft.com/office/drawing/2014/main" id="{E0F34632-9290-4C21-92D4-315EDCC8C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9" y="3839"/>
                <a:ext cx="45" cy="17"/>
              </a:xfrm>
              <a:custGeom>
                <a:avLst/>
                <a:gdLst>
                  <a:gd name="T0" fmla="*/ 8 w 45"/>
                  <a:gd name="T1" fmla="*/ 16 h 17"/>
                  <a:gd name="T2" fmla="*/ 44 w 45"/>
                  <a:gd name="T3" fmla="*/ 5 h 17"/>
                  <a:gd name="T4" fmla="*/ 33 w 45"/>
                  <a:gd name="T5" fmla="*/ 0 h 17"/>
                  <a:gd name="T6" fmla="*/ 32 w 45"/>
                  <a:gd name="T7" fmla="*/ 5 h 17"/>
                  <a:gd name="T8" fmla="*/ 17 w 45"/>
                  <a:gd name="T9" fmla="*/ 11 h 17"/>
                  <a:gd name="T10" fmla="*/ 16 w 45"/>
                  <a:gd name="T11" fmla="*/ 10 h 17"/>
                  <a:gd name="T12" fmla="*/ 15 w 45"/>
                  <a:gd name="T13" fmla="*/ 8 h 17"/>
                  <a:gd name="T14" fmla="*/ 11 w 45"/>
                  <a:gd name="T15" fmla="*/ 6 h 17"/>
                  <a:gd name="T16" fmla="*/ 7 w 45"/>
                  <a:gd name="T17" fmla="*/ 4 h 17"/>
                  <a:gd name="T18" fmla="*/ 4 w 45"/>
                  <a:gd name="T19" fmla="*/ 4 h 17"/>
                  <a:gd name="T20" fmla="*/ 0 w 45"/>
                  <a:gd name="T21" fmla="*/ 6 h 17"/>
                  <a:gd name="T22" fmla="*/ 8 w 45"/>
                  <a:gd name="T2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7">
                    <a:moveTo>
                      <a:pt x="8" y="16"/>
                    </a:moveTo>
                    <a:lnTo>
                      <a:pt x="44" y="5"/>
                    </a:lnTo>
                    <a:lnTo>
                      <a:pt x="33" y="0"/>
                    </a:lnTo>
                    <a:lnTo>
                      <a:pt x="32" y="5"/>
                    </a:lnTo>
                    <a:lnTo>
                      <a:pt x="17" y="11"/>
                    </a:lnTo>
                    <a:lnTo>
                      <a:pt x="16" y="10"/>
                    </a:lnTo>
                    <a:lnTo>
                      <a:pt x="15" y="8"/>
                    </a:lnTo>
                    <a:lnTo>
                      <a:pt x="11" y="6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8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" name="Freeform 140">
                <a:extLst>
                  <a:ext uri="{FF2B5EF4-FFF2-40B4-BE49-F238E27FC236}">
                    <a16:creationId xmlns:a16="http://schemas.microsoft.com/office/drawing/2014/main" id="{2C3D9073-F8FF-4FE2-8D48-4A3B2D4EB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" y="3834"/>
                <a:ext cx="23" cy="17"/>
              </a:xfrm>
              <a:custGeom>
                <a:avLst/>
                <a:gdLst>
                  <a:gd name="T0" fmla="*/ 9 w 23"/>
                  <a:gd name="T1" fmla="*/ 16 h 17"/>
                  <a:gd name="T2" fmla="*/ 22 w 23"/>
                  <a:gd name="T3" fmla="*/ 16 h 17"/>
                  <a:gd name="T4" fmla="*/ 17 w 23"/>
                  <a:gd name="T5" fmla="*/ 16 h 17"/>
                  <a:gd name="T6" fmla="*/ 12 w 23"/>
                  <a:gd name="T7" fmla="*/ 10 h 17"/>
                  <a:gd name="T8" fmla="*/ 9 w 23"/>
                  <a:gd name="T9" fmla="*/ 8 h 17"/>
                  <a:gd name="T10" fmla="*/ 7 w 23"/>
                  <a:gd name="T11" fmla="*/ 2 h 17"/>
                  <a:gd name="T12" fmla="*/ 4 w 23"/>
                  <a:gd name="T13" fmla="*/ 0 h 17"/>
                  <a:gd name="T14" fmla="*/ 0 w 23"/>
                  <a:gd name="T15" fmla="*/ 2 h 17"/>
                  <a:gd name="T16" fmla="*/ 2 w 23"/>
                  <a:gd name="T17" fmla="*/ 10 h 17"/>
                  <a:gd name="T18" fmla="*/ 7 w 23"/>
                  <a:gd name="T19" fmla="*/ 16 h 17"/>
                  <a:gd name="T20" fmla="*/ 9 w 23"/>
                  <a:gd name="T2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7">
                    <a:moveTo>
                      <a:pt x="9" y="16"/>
                    </a:moveTo>
                    <a:lnTo>
                      <a:pt x="22" y="16"/>
                    </a:lnTo>
                    <a:lnTo>
                      <a:pt x="17" y="16"/>
                    </a:lnTo>
                    <a:lnTo>
                      <a:pt x="12" y="10"/>
                    </a:lnTo>
                    <a:lnTo>
                      <a:pt x="9" y="8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10"/>
                    </a:lnTo>
                    <a:lnTo>
                      <a:pt x="7" y="16"/>
                    </a:lnTo>
                    <a:lnTo>
                      <a:pt x="9" y="16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" name="Freeform 141">
                <a:extLst>
                  <a:ext uri="{FF2B5EF4-FFF2-40B4-BE49-F238E27FC236}">
                    <a16:creationId xmlns:a16="http://schemas.microsoft.com/office/drawing/2014/main" id="{27FD7BF9-AD99-4820-B7F0-0CDC8975C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3833"/>
                <a:ext cx="23" cy="17"/>
              </a:xfrm>
              <a:custGeom>
                <a:avLst/>
                <a:gdLst>
                  <a:gd name="T0" fmla="*/ 4 w 23"/>
                  <a:gd name="T1" fmla="*/ 16 h 17"/>
                  <a:gd name="T2" fmla="*/ 13 w 23"/>
                  <a:gd name="T3" fmla="*/ 12 h 17"/>
                  <a:gd name="T4" fmla="*/ 22 w 23"/>
                  <a:gd name="T5" fmla="*/ 8 h 17"/>
                  <a:gd name="T6" fmla="*/ 22 w 23"/>
                  <a:gd name="T7" fmla="*/ 0 h 17"/>
                  <a:gd name="T8" fmla="*/ 8 w 23"/>
                  <a:gd name="T9" fmla="*/ 0 h 17"/>
                  <a:gd name="T10" fmla="*/ 0 w 23"/>
                  <a:gd name="T11" fmla="*/ 8 h 17"/>
                  <a:gd name="T12" fmla="*/ 0 w 23"/>
                  <a:gd name="T13" fmla="*/ 12 h 17"/>
                  <a:gd name="T14" fmla="*/ 4 w 23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7">
                    <a:moveTo>
                      <a:pt x="4" y="16"/>
                    </a:moveTo>
                    <a:lnTo>
                      <a:pt x="13" y="12"/>
                    </a:lnTo>
                    <a:lnTo>
                      <a:pt x="22" y="8"/>
                    </a:lnTo>
                    <a:lnTo>
                      <a:pt x="22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Freeform 142">
                <a:extLst>
                  <a:ext uri="{FF2B5EF4-FFF2-40B4-BE49-F238E27FC236}">
                    <a16:creationId xmlns:a16="http://schemas.microsoft.com/office/drawing/2014/main" id="{6BA7E341-D4F3-467C-8CB6-35CF4C310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9" y="3823"/>
                <a:ext cx="23" cy="17"/>
              </a:xfrm>
              <a:custGeom>
                <a:avLst/>
                <a:gdLst>
                  <a:gd name="T0" fmla="*/ 15 w 23"/>
                  <a:gd name="T1" fmla="*/ 16 h 17"/>
                  <a:gd name="T2" fmla="*/ 18 w 23"/>
                  <a:gd name="T3" fmla="*/ 16 h 17"/>
                  <a:gd name="T4" fmla="*/ 22 w 23"/>
                  <a:gd name="T5" fmla="*/ 16 h 17"/>
                  <a:gd name="T6" fmla="*/ 15 w 23"/>
                  <a:gd name="T7" fmla="*/ 2 h 17"/>
                  <a:gd name="T8" fmla="*/ 12 w 23"/>
                  <a:gd name="T9" fmla="*/ 0 h 17"/>
                  <a:gd name="T10" fmla="*/ 9 w 23"/>
                  <a:gd name="T11" fmla="*/ 0 h 17"/>
                  <a:gd name="T12" fmla="*/ 6 w 23"/>
                  <a:gd name="T13" fmla="*/ 1 h 17"/>
                  <a:gd name="T14" fmla="*/ 0 w 23"/>
                  <a:gd name="T15" fmla="*/ 3 h 17"/>
                  <a:gd name="T16" fmla="*/ 12 w 23"/>
                  <a:gd name="T17" fmla="*/ 16 h 17"/>
                  <a:gd name="T18" fmla="*/ 15 w 23"/>
                  <a:gd name="T1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7">
                    <a:moveTo>
                      <a:pt x="15" y="16"/>
                    </a:moveTo>
                    <a:lnTo>
                      <a:pt x="18" y="16"/>
                    </a:lnTo>
                    <a:lnTo>
                      <a:pt x="22" y="1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12" y="16"/>
                    </a:lnTo>
                    <a:lnTo>
                      <a:pt x="15" y="16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" name="Freeform 143">
                <a:extLst>
                  <a:ext uri="{FF2B5EF4-FFF2-40B4-BE49-F238E27FC236}">
                    <a16:creationId xmlns:a16="http://schemas.microsoft.com/office/drawing/2014/main" id="{38E7E9A7-F117-4B10-96DB-CFAC99339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" y="3822"/>
                <a:ext cx="23" cy="17"/>
              </a:xfrm>
              <a:custGeom>
                <a:avLst/>
                <a:gdLst>
                  <a:gd name="T0" fmla="*/ 0 w 23"/>
                  <a:gd name="T1" fmla="*/ 16 h 17"/>
                  <a:gd name="T2" fmla="*/ 4 w 23"/>
                  <a:gd name="T3" fmla="*/ 16 h 17"/>
                  <a:gd name="T4" fmla="*/ 22 w 23"/>
                  <a:gd name="T5" fmla="*/ 9 h 17"/>
                  <a:gd name="T6" fmla="*/ 22 w 23"/>
                  <a:gd name="T7" fmla="*/ 0 h 17"/>
                  <a:gd name="T8" fmla="*/ 17 w 23"/>
                  <a:gd name="T9" fmla="*/ 0 h 17"/>
                  <a:gd name="T10" fmla="*/ 8 w 23"/>
                  <a:gd name="T11" fmla="*/ 0 h 17"/>
                  <a:gd name="T12" fmla="*/ 4 w 23"/>
                  <a:gd name="T13" fmla="*/ 12 h 17"/>
                  <a:gd name="T14" fmla="*/ 4 w 23"/>
                  <a:gd name="T15" fmla="*/ 15 h 17"/>
                  <a:gd name="T16" fmla="*/ 0 w 23"/>
                  <a:gd name="T1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7">
                    <a:moveTo>
                      <a:pt x="0" y="16"/>
                    </a:moveTo>
                    <a:lnTo>
                      <a:pt x="4" y="16"/>
                    </a:lnTo>
                    <a:lnTo>
                      <a:pt x="22" y="9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Freeform 144">
                <a:extLst>
                  <a:ext uri="{FF2B5EF4-FFF2-40B4-BE49-F238E27FC236}">
                    <a16:creationId xmlns:a16="http://schemas.microsoft.com/office/drawing/2014/main" id="{ADAA4139-FE42-4BE9-87B5-C4F38761A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3818"/>
                <a:ext cx="22" cy="17"/>
              </a:xfrm>
              <a:custGeom>
                <a:avLst/>
                <a:gdLst>
                  <a:gd name="T0" fmla="*/ 3 w 22"/>
                  <a:gd name="T1" fmla="*/ 16 h 17"/>
                  <a:gd name="T2" fmla="*/ 9 w 22"/>
                  <a:gd name="T3" fmla="*/ 16 h 17"/>
                  <a:gd name="T4" fmla="*/ 15 w 22"/>
                  <a:gd name="T5" fmla="*/ 16 h 17"/>
                  <a:gd name="T6" fmla="*/ 21 w 22"/>
                  <a:gd name="T7" fmla="*/ 8 h 17"/>
                  <a:gd name="T8" fmla="*/ 18 w 22"/>
                  <a:gd name="T9" fmla="*/ 0 h 17"/>
                  <a:gd name="T10" fmla="*/ 15 w 22"/>
                  <a:gd name="T11" fmla="*/ 0 h 17"/>
                  <a:gd name="T12" fmla="*/ 12 w 22"/>
                  <a:gd name="T13" fmla="*/ 0 h 17"/>
                  <a:gd name="T14" fmla="*/ 0 w 22"/>
                  <a:gd name="T15" fmla="*/ 16 h 17"/>
                  <a:gd name="T16" fmla="*/ 3 w 22"/>
                  <a:gd name="T1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7">
                    <a:moveTo>
                      <a:pt x="3" y="16"/>
                    </a:moveTo>
                    <a:lnTo>
                      <a:pt x="9" y="16"/>
                    </a:lnTo>
                    <a:lnTo>
                      <a:pt x="15" y="16"/>
                    </a:lnTo>
                    <a:lnTo>
                      <a:pt x="21" y="8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0" y="16"/>
                    </a:lnTo>
                    <a:lnTo>
                      <a:pt x="3" y="16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" name="Freeform 145">
                <a:extLst>
                  <a:ext uri="{FF2B5EF4-FFF2-40B4-BE49-F238E27FC236}">
                    <a16:creationId xmlns:a16="http://schemas.microsoft.com/office/drawing/2014/main" id="{ABB973C1-87E2-4041-B888-3299489FE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3821"/>
                <a:ext cx="23" cy="17"/>
              </a:xfrm>
              <a:custGeom>
                <a:avLst/>
                <a:gdLst>
                  <a:gd name="T0" fmla="*/ 22 w 23"/>
                  <a:gd name="T1" fmla="*/ 16 h 17"/>
                  <a:gd name="T2" fmla="*/ 11 w 23"/>
                  <a:gd name="T3" fmla="*/ 1 h 17"/>
                  <a:gd name="T4" fmla="*/ 7 w 23"/>
                  <a:gd name="T5" fmla="*/ 0 h 17"/>
                  <a:gd name="T6" fmla="*/ 0 w 23"/>
                  <a:gd name="T7" fmla="*/ 1 h 17"/>
                  <a:gd name="T8" fmla="*/ 3 w 23"/>
                  <a:gd name="T9" fmla="*/ 9 h 17"/>
                  <a:gd name="T10" fmla="*/ 22 w 23"/>
                  <a:gd name="T1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7">
                    <a:moveTo>
                      <a:pt x="22" y="16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3" y="9"/>
                    </a:lnTo>
                    <a:lnTo>
                      <a:pt x="22" y="16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Freeform 146">
                <a:extLst>
                  <a:ext uri="{FF2B5EF4-FFF2-40B4-BE49-F238E27FC236}">
                    <a16:creationId xmlns:a16="http://schemas.microsoft.com/office/drawing/2014/main" id="{2B49EDA9-EF41-4F6F-B9DD-2BD54A41F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" y="3771"/>
                <a:ext cx="126" cy="45"/>
              </a:xfrm>
              <a:custGeom>
                <a:avLst/>
                <a:gdLst>
                  <a:gd name="T0" fmla="*/ 51 w 126"/>
                  <a:gd name="T1" fmla="*/ 44 h 45"/>
                  <a:gd name="T2" fmla="*/ 61 w 126"/>
                  <a:gd name="T3" fmla="*/ 43 h 45"/>
                  <a:gd name="T4" fmla="*/ 70 w 126"/>
                  <a:gd name="T5" fmla="*/ 42 h 45"/>
                  <a:gd name="T6" fmla="*/ 80 w 126"/>
                  <a:gd name="T7" fmla="*/ 42 h 45"/>
                  <a:gd name="T8" fmla="*/ 89 w 126"/>
                  <a:gd name="T9" fmla="*/ 41 h 45"/>
                  <a:gd name="T10" fmla="*/ 99 w 126"/>
                  <a:gd name="T11" fmla="*/ 40 h 45"/>
                  <a:gd name="T12" fmla="*/ 108 w 126"/>
                  <a:gd name="T13" fmla="*/ 38 h 45"/>
                  <a:gd name="T14" fmla="*/ 117 w 126"/>
                  <a:gd name="T15" fmla="*/ 35 h 45"/>
                  <a:gd name="T16" fmla="*/ 125 w 126"/>
                  <a:gd name="T17" fmla="*/ 31 h 45"/>
                  <a:gd name="T18" fmla="*/ 125 w 126"/>
                  <a:gd name="T19" fmla="*/ 30 h 45"/>
                  <a:gd name="T20" fmla="*/ 125 w 126"/>
                  <a:gd name="T21" fmla="*/ 29 h 45"/>
                  <a:gd name="T22" fmla="*/ 92 w 126"/>
                  <a:gd name="T23" fmla="*/ 2 h 45"/>
                  <a:gd name="T24" fmla="*/ 77 w 126"/>
                  <a:gd name="T25" fmla="*/ 4 h 45"/>
                  <a:gd name="T26" fmla="*/ 76 w 126"/>
                  <a:gd name="T27" fmla="*/ 4 h 45"/>
                  <a:gd name="T28" fmla="*/ 76 w 126"/>
                  <a:gd name="T29" fmla="*/ 3 h 45"/>
                  <a:gd name="T30" fmla="*/ 77 w 126"/>
                  <a:gd name="T31" fmla="*/ 2 h 45"/>
                  <a:gd name="T32" fmla="*/ 88 w 126"/>
                  <a:gd name="T33" fmla="*/ 0 h 45"/>
                  <a:gd name="T34" fmla="*/ 82 w 126"/>
                  <a:gd name="T35" fmla="*/ 1 h 45"/>
                  <a:gd name="T36" fmla="*/ 76 w 126"/>
                  <a:gd name="T37" fmla="*/ 1 h 45"/>
                  <a:gd name="T38" fmla="*/ 69 w 126"/>
                  <a:gd name="T39" fmla="*/ 2 h 45"/>
                  <a:gd name="T40" fmla="*/ 63 w 126"/>
                  <a:gd name="T41" fmla="*/ 3 h 45"/>
                  <a:gd name="T42" fmla="*/ 56 w 126"/>
                  <a:gd name="T43" fmla="*/ 3 h 45"/>
                  <a:gd name="T44" fmla="*/ 50 w 126"/>
                  <a:gd name="T45" fmla="*/ 3 h 45"/>
                  <a:gd name="T46" fmla="*/ 44 w 126"/>
                  <a:gd name="T47" fmla="*/ 3 h 45"/>
                  <a:gd name="T48" fmla="*/ 38 w 126"/>
                  <a:gd name="T49" fmla="*/ 2 h 45"/>
                  <a:gd name="T50" fmla="*/ 41 w 126"/>
                  <a:gd name="T51" fmla="*/ 4 h 45"/>
                  <a:gd name="T52" fmla="*/ 45 w 126"/>
                  <a:gd name="T53" fmla="*/ 4 h 45"/>
                  <a:gd name="T54" fmla="*/ 50 w 126"/>
                  <a:gd name="T55" fmla="*/ 4 h 45"/>
                  <a:gd name="T56" fmla="*/ 54 w 126"/>
                  <a:gd name="T57" fmla="*/ 4 h 45"/>
                  <a:gd name="T58" fmla="*/ 55 w 126"/>
                  <a:gd name="T59" fmla="*/ 6 h 45"/>
                  <a:gd name="T60" fmla="*/ 50 w 126"/>
                  <a:gd name="T61" fmla="*/ 7 h 45"/>
                  <a:gd name="T62" fmla="*/ 46 w 126"/>
                  <a:gd name="T63" fmla="*/ 7 h 45"/>
                  <a:gd name="T64" fmla="*/ 41 w 126"/>
                  <a:gd name="T65" fmla="*/ 7 h 45"/>
                  <a:gd name="T66" fmla="*/ 36 w 126"/>
                  <a:gd name="T67" fmla="*/ 6 h 45"/>
                  <a:gd name="T68" fmla="*/ 34 w 126"/>
                  <a:gd name="T69" fmla="*/ 7 h 45"/>
                  <a:gd name="T70" fmla="*/ 31 w 126"/>
                  <a:gd name="T71" fmla="*/ 9 h 45"/>
                  <a:gd name="T72" fmla="*/ 29 w 126"/>
                  <a:gd name="T73" fmla="*/ 11 h 45"/>
                  <a:gd name="T74" fmla="*/ 26 w 126"/>
                  <a:gd name="T75" fmla="*/ 13 h 45"/>
                  <a:gd name="T76" fmla="*/ 20 w 126"/>
                  <a:gd name="T77" fmla="*/ 19 h 45"/>
                  <a:gd name="T78" fmla="*/ 13 w 126"/>
                  <a:gd name="T79" fmla="*/ 24 h 45"/>
                  <a:gd name="T80" fmla="*/ 6 w 126"/>
                  <a:gd name="T81" fmla="*/ 29 h 45"/>
                  <a:gd name="T82" fmla="*/ 0 w 126"/>
                  <a:gd name="T83" fmla="*/ 35 h 45"/>
                  <a:gd name="T84" fmla="*/ 5 w 126"/>
                  <a:gd name="T85" fmla="*/ 38 h 45"/>
                  <a:gd name="T86" fmla="*/ 11 w 126"/>
                  <a:gd name="T87" fmla="*/ 40 h 45"/>
                  <a:gd name="T88" fmla="*/ 17 w 126"/>
                  <a:gd name="T89" fmla="*/ 41 h 45"/>
                  <a:gd name="T90" fmla="*/ 24 w 126"/>
                  <a:gd name="T91" fmla="*/ 42 h 45"/>
                  <a:gd name="T92" fmla="*/ 31 w 126"/>
                  <a:gd name="T93" fmla="*/ 42 h 45"/>
                  <a:gd name="T94" fmla="*/ 38 w 126"/>
                  <a:gd name="T95" fmla="*/ 43 h 45"/>
                  <a:gd name="T96" fmla="*/ 44 w 126"/>
                  <a:gd name="T97" fmla="*/ 43 h 45"/>
                  <a:gd name="T98" fmla="*/ 51 w 126"/>
                  <a:gd name="T99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6" h="45">
                    <a:moveTo>
                      <a:pt x="51" y="44"/>
                    </a:moveTo>
                    <a:lnTo>
                      <a:pt x="61" y="43"/>
                    </a:lnTo>
                    <a:lnTo>
                      <a:pt x="70" y="42"/>
                    </a:lnTo>
                    <a:lnTo>
                      <a:pt x="80" y="42"/>
                    </a:lnTo>
                    <a:lnTo>
                      <a:pt x="89" y="41"/>
                    </a:lnTo>
                    <a:lnTo>
                      <a:pt x="99" y="40"/>
                    </a:lnTo>
                    <a:lnTo>
                      <a:pt x="108" y="38"/>
                    </a:lnTo>
                    <a:lnTo>
                      <a:pt x="117" y="35"/>
                    </a:lnTo>
                    <a:lnTo>
                      <a:pt x="125" y="31"/>
                    </a:lnTo>
                    <a:lnTo>
                      <a:pt x="125" y="30"/>
                    </a:lnTo>
                    <a:lnTo>
                      <a:pt x="125" y="29"/>
                    </a:lnTo>
                    <a:lnTo>
                      <a:pt x="92" y="2"/>
                    </a:lnTo>
                    <a:lnTo>
                      <a:pt x="77" y="4"/>
                    </a:lnTo>
                    <a:lnTo>
                      <a:pt x="76" y="4"/>
                    </a:lnTo>
                    <a:lnTo>
                      <a:pt x="76" y="3"/>
                    </a:lnTo>
                    <a:lnTo>
                      <a:pt x="77" y="2"/>
                    </a:lnTo>
                    <a:lnTo>
                      <a:pt x="88" y="0"/>
                    </a:lnTo>
                    <a:lnTo>
                      <a:pt x="82" y="1"/>
                    </a:lnTo>
                    <a:lnTo>
                      <a:pt x="76" y="1"/>
                    </a:lnTo>
                    <a:lnTo>
                      <a:pt x="69" y="2"/>
                    </a:lnTo>
                    <a:lnTo>
                      <a:pt x="63" y="3"/>
                    </a:lnTo>
                    <a:lnTo>
                      <a:pt x="56" y="3"/>
                    </a:lnTo>
                    <a:lnTo>
                      <a:pt x="50" y="3"/>
                    </a:lnTo>
                    <a:lnTo>
                      <a:pt x="44" y="3"/>
                    </a:lnTo>
                    <a:lnTo>
                      <a:pt x="38" y="2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50" y="4"/>
                    </a:lnTo>
                    <a:lnTo>
                      <a:pt x="54" y="4"/>
                    </a:lnTo>
                    <a:lnTo>
                      <a:pt x="55" y="6"/>
                    </a:lnTo>
                    <a:lnTo>
                      <a:pt x="50" y="7"/>
                    </a:lnTo>
                    <a:lnTo>
                      <a:pt x="46" y="7"/>
                    </a:lnTo>
                    <a:lnTo>
                      <a:pt x="41" y="7"/>
                    </a:lnTo>
                    <a:lnTo>
                      <a:pt x="36" y="6"/>
                    </a:lnTo>
                    <a:lnTo>
                      <a:pt x="34" y="7"/>
                    </a:lnTo>
                    <a:lnTo>
                      <a:pt x="31" y="9"/>
                    </a:lnTo>
                    <a:lnTo>
                      <a:pt x="29" y="11"/>
                    </a:lnTo>
                    <a:lnTo>
                      <a:pt x="26" y="13"/>
                    </a:lnTo>
                    <a:lnTo>
                      <a:pt x="20" y="19"/>
                    </a:lnTo>
                    <a:lnTo>
                      <a:pt x="13" y="24"/>
                    </a:lnTo>
                    <a:lnTo>
                      <a:pt x="6" y="29"/>
                    </a:lnTo>
                    <a:lnTo>
                      <a:pt x="0" y="35"/>
                    </a:lnTo>
                    <a:lnTo>
                      <a:pt x="5" y="38"/>
                    </a:lnTo>
                    <a:lnTo>
                      <a:pt x="11" y="40"/>
                    </a:lnTo>
                    <a:lnTo>
                      <a:pt x="17" y="41"/>
                    </a:lnTo>
                    <a:lnTo>
                      <a:pt x="24" y="42"/>
                    </a:lnTo>
                    <a:lnTo>
                      <a:pt x="31" y="42"/>
                    </a:lnTo>
                    <a:lnTo>
                      <a:pt x="38" y="43"/>
                    </a:lnTo>
                    <a:lnTo>
                      <a:pt x="44" y="43"/>
                    </a:lnTo>
                    <a:lnTo>
                      <a:pt x="51" y="44"/>
                    </a:lnTo>
                  </a:path>
                </a:pathLst>
              </a:custGeom>
              <a:solidFill>
                <a:srgbClr val="00A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Freeform 147">
                <a:extLst>
                  <a:ext uri="{FF2B5EF4-FFF2-40B4-BE49-F238E27FC236}">
                    <a16:creationId xmlns:a16="http://schemas.microsoft.com/office/drawing/2014/main" id="{88F17CEC-D92E-465B-A39C-0360853AE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3766"/>
                <a:ext cx="46" cy="17"/>
              </a:xfrm>
              <a:custGeom>
                <a:avLst/>
                <a:gdLst>
                  <a:gd name="T0" fmla="*/ 1 w 46"/>
                  <a:gd name="T1" fmla="*/ 16 h 17"/>
                  <a:gd name="T2" fmla="*/ 7 w 46"/>
                  <a:gd name="T3" fmla="*/ 16 h 17"/>
                  <a:gd name="T4" fmla="*/ 12 w 46"/>
                  <a:gd name="T5" fmla="*/ 16 h 17"/>
                  <a:gd name="T6" fmla="*/ 18 w 46"/>
                  <a:gd name="T7" fmla="*/ 16 h 17"/>
                  <a:gd name="T8" fmla="*/ 23 w 46"/>
                  <a:gd name="T9" fmla="*/ 14 h 17"/>
                  <a:gd name="T10" fmla="*/ 29 w 46"/>
                  <a:gd name="T11" fmla="*/ 12 h 17"/>
                  <a:gd name="T12" fmla="*/ 34 w 46"/>
                  <a:gd name="T13" fmla="*/ 11 h 17"/>
                  <a:gd name="T14" fmla="*/ 39 w 46"/>
                  <a:gd name="T15" fmla="*/ 8 h 17"/>
                  <a:gd name="T16" fmla="*/ 45 w 46"/>
                  <a:gd name="T17" fmla="*/ 3 h 17"/>
                  <a:gd name="T18" fmla="*/ 39 w 46"/>
                  <a:gd name="T19" fmla="*/ 1 h 17"/>
                  <a:gd name="T20" fmla="*/ 34 w 46"/>
                  <a:gd name="T21" fmla="*/ 0 h 17"/>
                  <a:gd name="T22" fmla="*/ 29 w 46"/>
                  <a:gd name="T23" fmla="*/ 0 h 17"/>
                  <a:gd name="T24" fmla="*/ 23 w 46"/>
                  <a:gd name="T25" fmla="*/ 0 h 17"/>
                  <a:gd name="T26" fmla="*/ 17 w 46"/>
                  <a:gd name="T27" fmla="*/ 1 h 17"/>
                  <a:gd name="T28" fmla="*/ 11 w 46"/>
                  <a:gd name="T29" fmla="*/ 4 h 17"/>
                  <a:gd name="T30" fmla="*/ 5 w 46"/>
                  <a:gd name="T31" fmla="*/ 8 h 17"/>
                  <a:gd name="T32" fmla="*/ 0 w 46"/>
                  <a:gd name="T33" fmla="*/ 12 h 17"/>
                  <a:gd name="T34" fmla="*/ 0 w 46"/>
                  <a:gd name="T35" fmla="*/ 14 h 17"/>
                  <a:gd name="T36" fmla="*/ 1 w 46"/>
                  <a:gd name="T3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17">
                    <a:moveTo>
                      <a:pt x="1" y="16"/>
                    </a:moveTo>
                    <a:lnTo>
                      <a:pt x="7" y="16"/>
                    </a:lnTo>
                    <a:lnTo>
                      <a:pt x="12" y="16"/>
                    </a:lnTo>
                    <a:lnTo>
                      <a:pt x="18" y="16"/>
                    </a:lnTo>
                    <a:lnTo>
                      <a:pt x="23" y="14"/>
                    </a:lnTo>
                    <a:lnTo>
                      <a:pt x="29" y="12"/>
                    </a:lnTo>
                    <a:lnTo>
                      <a:pt x="34" y="11"/>
                    </a:lnTo>
                    <a:lnTo>
                      <a:pt x="39" y="8"/>
                    </a:lnTo>
                    <a:lnTo>
                      <a:pt x="45" y="3"/>
                    </a:lnTo>
                    <a:lnTo>
                      <a:pt x="39" y="1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1" y="4"/>
                    </a:lnTo>
                    <a:lnTo>
                      <a:pt x="5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6"/>
                    </a:lnTo>
                  </a:path>
                </a:pathLst>
              </a:custGeom>
              <a:solidFill>
                <a:srgbClr val="008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" name="Freeform 148">
                <a:extLst>
                  <a:ext uri="{FF2B5EF4-FFF2-40B4-BE49-F238E27FC236}">
                    <a16:creationId xmlns:a16="http://schemas.microsoft.com/office/drawing/2014/main" id="{B1F5B9A8-4A06-4A80-A27E-EC9F22B33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3909"/>
                <a:ext cx="22" cy="17"/>
              </a:xfrm>
              <a:custGeom>
                <a:avLst/>
                <a:gdLst>
                  <a:gd name="T0" fmla="*/ 0 w 22"/>
                  <a:gd name="T1" fmla="*/ 0 h 17"/>
                  <a:gd name="T2" fmla="*/ 21 w 22"/>
                  <a:gd name="T3" fmla="*/ 0 h 17"/>
                  <a:gd name="T4" fmla="*/ 21 w 22"/>
                  <a:gd name="T5" fmla="*/ 13 h 17"/>
                  <a:gd name="T6" fmla="*/ 15 w 22"/>
                  <a:gd name="T7" fmla="*/ 16 h 17"/>
                  <a:gd name="T8" fmla="*/ 15 w 22"/>
                  <a:gd name="T9" fmla="*/ 13 h 17"/>
                  <a:gd name="T10" fmla="*/ 10 w 22"/>
                  <a:gd name="T11" fmla="*/ 6 h 17"/>
                  <a:gd name="T12" fmla="*/ 0 w 22"/>
                  <a:gd name="T13" fmla="*/ 4 h 17"/>
                  <a:gd name="T14" fmla="*/ 0 w 2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7">
                    <a:moveTo>
                      <a:pt x="0" y="0"/>
                    </a:moveTo>
                    <a:lnTo>
                      <a:pt x="21" y="0"/>
                    </a:lnTo>
                    <a:lnTo>
                      <a:pt x="21" y="13"/>
                    </a:lnTo>
                    <a:lnTo>
                      <a:pt x="15" y="16"/>
                    </a:lnTo>
                    <a:lnTo>
                      <a:pt x="15" y="13"/>
                    </a:lnTo>
                    <a:lnTo>
                      <a:pt x="10" y="6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" name="Freeform 149">
                <a:extLst>
                  <a:ext uri="{FF2B5EF4-FFF2-40B4-BE49-F238E27FC236}">
                    <a16:creationId xmlns:a16="http://schemas.microsoft.com/office/drawing/2014/main" id="{4E36C39B-2087-421F-AA38-6FF38B7C3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3909"/>
                <a:ext cx="22" cy="17"/>
              </a:xfrm>
              <a:custGeom>
                <a:avLst/>
                <a:gdLst>
                  <a:gd name="T0" fmla="*/ 21 w 22"/>
                  <a:gd name="T1" fmla="*/ 0 h 17"/>
                  <a:gd name="T2" fmla="*/ 21 w 22"/>
                  <a:gd name="T3" fmla="*/ 4 h 17"/>
                  <a:gd name="T4" fmla="*/ 15 w 22"/>
                  <a:gd name="T5" fmla="*/ 4 h 17"/>
                  <a:gd name="T6" fmla="*/ 15 w 22"/>
                  <a:gd name="T7" fmla="*/ 6 h 17"/>
                  <a:gd name="T8" fmla="*/ 15 w 22"/>
                  <a:gd name="T9" fmla="*/ 9 h 17"/>
                  <a:gd name="T10" fmla="*/ 10 w 22"/>
                  <a:gd name="T11" fmla="*/ 13 h 17"/>
                  <a:gd name="T12" fmla="*/ 5 w 22"/>
                  <a:gd name="T13" fmla="*/ 16 h 17"/>
                  <a:gd name="T14" fmla="*/ 5 w 22"/>
                  <a:gd name="T15" fmla="*/ 13 h 17"/>
                  <a:gd name="T16" fmla="*/ 0 w 22"/>
                  <a:gd name="T17" fmla="*/ 13 h 17"/>
                  <a:gd name="T18" fmla="*/ 0 w 22"/>
                  <a:gd name="T19" fmla="*/ 0 h 17"/>
                  <a:gd name="T20" fmla="*/ 21 w 22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7">
                    <a:moveTo>
                      <a:pt x="21" y="0"/>
                    </a:moveTo>
                    <a:lnTo>
                      <a:pt x="21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5" y="9"/>
                    </a:lnTo>
                    <a:lnTo>
                      <a:pt x="10" y="13"/>
                    </a:lnTo>
                    <a:lnTo>
                      <a:pt x="5" y="16"/>
                    </a:lnTo>
                    <a:lnTo>
                      <a:pt x="5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" name="Freeform 150">
                <a:extLst>
                  <a:ext uri="{FF2B5EF4-FFF2-40B4-BE49-F238E27FC236}">
                    <a16:creationId xmlns:a16="http://schemas.microsoft.com/office/drawing/2014/main" id="{B2E13B8F-1469-4E12-BA94-CE8296736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" y="3909"/>
                <a:ext cx="22" cy="17"/>
              </a:xfrm>
              <a:custGeom>
                <a:avLst/>
                <a:gdLst>
                  <a:gd name="T0" fmla="*/ 4 w 22"/>
                  <a:gd name="T1" fmla="*/ 0 h 17"/>
                  <a:gd name="T2" fmla="*/ 18 w 22"/>
                  <a:gd name="T3" fmla="*/ 0 h 17"/>
                  <a:gd name="T4" fmla="*/ 18 w 22"/>
                  <a:gd name="T5" fmla="*/ 14 h 17"/>
                  <a:gd name="T6" fmla="*/ 18 w 22"/>
                  <a:gd name="T7" fmla="*/ 15 h 17"/>
                  <a:gd name="T8" fmla="*/ 21 w 22"/>
                  <a:gd name="T9" fmla="*/ 15 h 17"/>
                  <a:gd name="T10" fmla="*/ 21 w 22"/>
                  <a:gd name="T11" fmla="*/ 16 h 17"/>
                  <a:gd name="T12" fmla="*/ 2 w 22"/>
                  <a:gd name="T13" fmla="*/ 16 h 17"/>
                  <a:gd name="T14" fmla="*/ 0 w 22"/>
                  <a:gd name="T15" fmla="*/ 16 h 17"/>
                  <a:gd name="T16" fmla="*/ 0 w 22"/>
                  <a:gd name="T17" fmla="*/ 15 h 17"/>
                  <a:gd name="T18" fmla="*/ 2 w 22"/>
                  <a:gd name="T19" fmla="*/ 15 h 17"/>
                  <a:gd name="T20" fmla="*/ 4 w 22"/>
                  <a:gd name="T21" fmla="*/ 15 h 17"/>
                  <a:gd name="T22" fmla="*/ 4 w 22"/>
                  <a:gd name="T23" fmla="*/ 14 h 17"/>
                  <a:gd name="T24" fmla="*/ 4 w 22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7">
                    <a:moveTo>
                      <a:pt x="4" y="0"/>
                    </a:moveTo>
                    <a:lnTo>
                      <a:pt x="18" y="0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1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" name="Freeform 151">
                <a:extLst>
                  <a:ext uri="{FF2B5EF4-FFF2-40B4-BE49-F238E27FC236}">
                    <a16:creationId xmlns:a16="http://schemas.microsoft.com/office/drawing/2014/main" id="{1D564242-1CBE-49A3-86AC-8EB1C18A5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" y="3909"/>
                <a:ext cx="22" cy="17"/>
              </a:xfrm>
              <a:custGeom>
                <a:avLst/>
                <a:gdLst>
                  <a:gd name="T0" fmla="*/ 0 w 22"/>
                  <a:gd name="T1" fmla="*/ 15 h 17"/>
                  <a:gd name="T2" fmla="*/ 7 w 22"/>
                  <a:gd name="T3" fmla="*/ 14 h 17"/>
                  <a:gd name="T4" fmla="*/ 7 w 22"/>
                  <a:gd name="T5" fmla="*/ 11 h 17"/>
                  <a:gd name="T6" fmla="*/ 7 w 22"/>
                  <a:gd name="T7" fmla="*/ 3 h 17"/>
                  <a:gd name="T8" fmla="*/ 7 w 22"/>
                  <a:gd name="T9" fmla="*/ 2 h 17"/>
                  <a:gd name="T10" fmla="*/ 7 w 22"/>
                  <a:gd name="T11" fmla="*/ 1 h 17"/>
                  <a:gd name="T12" fmla="*/ 5 w 22"/>
                  <a:gd name="T13" fmla="*/ 1 h 17"/>
                  <a:gd name="T14" fmla="*/ 5 w 22"/>
                  <a:gd name="T15" fmla="*/ 0 h 17"/>
                  <a:gd name="T16" fmla="*/ 18 w 22"/>
                  <a:gd name="T17" fmla="*/ 0 h 17"/>
                  <a:gd name="T18" fmla="*/ 21 w 22"/>
                  <a:gd name="T19" fmla="*/ 0 h 17"/>
                  <a:gd name="T20" fmla="*/ 18 w 22"/>
                  <a:gd name="T21" fmla="*/ 0 h 17"/>
                  <a:gd name="T22" fmla="*/ 18 w 22"/>
                  <a:gd name="T23" fmla="*/ 1 h 17"/>
                  <a:gd name="T24" fmla="*/ 15 w 22"/>
                  <a:gd name="T25" fmla="*/ 1 h 17"/>
                  <a:gd name="T26" fmla="*/ 15 w 22"/>
                  <a:gd name="T27" fmla="*/ 2 h 17"/>
                  <a:gd name="T28" fmla="*/ 13 w 22"/>
                  <a:gd name="T29" fmla="*/ 2 h 17"/>
                  <a:gd name="T30" fmla="*/ 13 w 22"/>
                  <a:gd name="T31" fmla="*/ 3 h 17"/>
                  <a:gd name="T32" fmla="*/ 13 w 22"/>
                  <a:gd name="T33" fmla="*/ 11 h 17"/>
                  <a:gd name="T34" fmla="*/ 13 w 22"/>
                  <a:gd name="T35" fmla="*/ 13 h 17"/>
                  <a:gd name="T36" fmla="*/ 13 w 22"/>
                  <a:gd name="T37" fmla="*/ 14 h 17"/>
                  <a:gd name="T38" fmla="*/ 10 w 22"/>
                  <a:gd name="T39" fmla="*/ 15 h 17"/>
                  <a:gd name="T40" fmla="*/ 7 w 22"/>
                  <a:gd name="T41" fmla="*/ 16 h 17"/>
                  <a:gd name="T42" fmla="*/ 5 w 22"/>
                  <a:gd name="T43" fmla="*/ 16 h 17"/>
                  <a:gd name="T44" fmla="*/ 0 w 22"/>
                  <a:gd name="T45" fmla="*/ 16 h 17"/>
                  <a:gd name="T46" fmla="*/ 0 w 22"/>
                  <a:gd name="T47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" h="17">
                    <a:moveTo>
                      <a:pt x="0" y="15"/>
                    </a:moveTo>
                    <a:lnTo>
                      <a:pt x="7" y="14"/>
                    </a:lnTo>
                    <a:lnTo>
                      <a:pt x="7" y="11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3" y="14"/>
                    </a:lnTo>
                    <a:lnTo>
                      <a:pt x="10" y="15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0" y="16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" name="Freeform 152">
                <a:extLst>
                  <a:ext uri="{FF2B5EF4-FFF2-40B4-BE49-F238E27FC236}">
                    <a16:creationId xmlns:a16="http://schemas.microsoft.com/office/drawing/2014/main" id="{6566443C-0E9C-47B4-B10B-11BFFE937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3909"/>
                <a:ext cx="22" cy="17"/>
              </a:xfrm>
              <a:custGeom>
                <a:avLst/>
                <a:gdLst>
                  <a:gd name="T0" fmla="*/ 21 w 22"/>
                  <a:gd name="T1" fmla="*/ 15 h 17"/>
                  <a:gd name="T2" fmla="*/ 21 w 22"/>
                  <a:gd name="T3" fmla="*/ 16 h 17"/>
                  <a:gd name="T4" fmla="*/ 18 w 22"/>
                  <a:gd name="T5" fmla="*/ 16 h 17"/>
                  <a:gd name="T6" fmla="*/ 14 w 22"/>
                  <a:gd name="T7" fmla="*/ 16 h 17"/>
                  <a:gd name="T8" fmla="*/ 10 w 22"/>
                  <a:gd name="T9" fmla="*/ 16 h 17"/>
                  <a:gd name="T10" fmla="*/ 8 w 22"/>
                  <a:gd name="T11" fmla="*/ 16 h 17"/>
                  <a:gd name="T12" fmla="*/ 6 w 22"/>
                  <a:gd name="T13" fmla="*/ 15 h 17"/>
                  <a:gd name="T14" fmla="*/ 4 w 22"/>
                  <a:gd name="T15" fmla="*/ 14 h 17"/>
                  <a:gd name="T16" fmla="*/ 2 w 22"/>
                  <a:gd name="T17" fmla="*/ 13 h 17"/>
                  <a:gd name="T18" fmla="*/ 2 w 22"/>
                  <a:gd name="T19" fmla="*/ 1 h 17"/>
                  <a:gd name="T20" fmla="*/ 0 w 22"/>
                  <a:gd name="T21" fmla="*/ 1 h 17"/>
                  <a:gd name="T22" fmla="*/ 0 w 22"/>
                  <a:gd name="T23" fmla="*/ 0 h 17"/>
                  <a:gd name="T24" fmla="*/ 2 w 22"/>
                  <a:gd name="T25" fmla="*/ 0 h 17"/>
                  <a:gd name="T26" fmla="*/ 18 w 22"/>
                  <a:gd name="T27" fmla="*/ 0 h 17"/>
                  <a:gd name="T28" fmla="*/ 21 w 22"/>
                  <a:gd name="T29" fmla="*/ 0 h 17"/>
                  <a:gd name="T30" fmla="*/ 18 w 22"/>
                  <a:gd name="T31" fmla="*/ 0 h 17"/>
                  <a:gd name="T32" fmla="*/ 18 w 22"/>
                  <a:gd name="T33" fmla="*/ 1 h 17"/>
                  <a:gd name="T34" fmla="*/ 16 w 22"/>
                  <a:gd name="T35" fmla="*/ 1 h 17"/>
                  <a:gd name="T36" fmla="*/ 16 w 22"/>
                  <a:gd name="T37" fmla="*/ 13 h 17"/>
                  <a:gd name="T38" fmla="*/ 18 w 22"/>
                  <a:gd name="T39" fmla="*/ 14 h 17"/>
                  <a:gd name="T40" fmla="*/ 18 w 22"/>
                  <a:gd name="T41" fmla="*/ 15 h 17"/>
                  <a:gd name="T42" fmla="*/ 21 w 22"/>
                  <a:gd name="T4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" h="17">
                    <a:moveTo>
                      <a:pt x="21" y="15"/>
                    </a:moveTo>
                    <a:lnTo>
                      <a:pt x="21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4" y="14"/>
                    </a:lnTo>
                    <a:lnTo>
                      <a:pt x="2" y="1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6" y="1"/>
                    </a:lnTo>
                    <a:lnTo>
                      <a:pt x="16" y="13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21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" name="Freeform 153">
                <a:extLst>
                  <a:ext uri="{FF2B5EF4-FFF2-40B4-BE49-F238E27FC236}">
                    <a16:creationId xmlns:a16="http://schemas.microsoft.com/office/drawing/2014/main" id="{3409BFFD-6DE6-4374-B888-291889068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9" y="3909"/>
                <a:ext cx="23" cy="17"/>
              </a:xfrm>
              <a:custGeom>
                <a:avLst/>
                <a:gdLst>
                  <a:gd name="T0" fmla="*/ 22 w 23"/>
                  <a:gd name="T1" fmla="*/ 0 h 17"/>
                  <a:gd name="T2" fmla="*/ 22 w 23"/>
                  <a:gd name="T3" fmla="*/ 0 h 17"/>
                  <a:gd name="T4" fmla="*/ 19 w 23"/>
                  <a:gd name="T5" fmla="*/ 1 h 17"/>
                  <a:gd name="T6" fmla="*/ 19 w 23"/>
                  <a:gd name="T7" fmla="*/ 2 h 17"/>
                  <a:gd name="T8" fmla="*/ 19 w 23"/>
                  <a:gd name="T9" fmla="*/ 13 h 17"/>
                  <a:gd name="T10" fmla="*/ 19 w 23"/>
                  <a:gd name="T11" fmla="*/ 14 h 17"/>
                  <a:gd name="T12" fmla="*/ 19 w 23"/>
                  <a:gd name="T13" fmla="*/ 15 h 17"/>
                  <a:gd name="T14" fmla="*/ 22 w 23"/>
                  <a:gd name="T15" fmla="*/ 15 h 17"/>
                  <a:gd name="T16" fmla="*/ 22 w 23"/>
                  <a:gd name="T17" fmla="*/ 16 h 17"/>
                  <a:gd name="T18" fmla="*/ 16 w 23"/>
                  <a:gd name="T19" fmla="*/ 16 h 17"/>
                  <a:gd name="T20" fmla="*/ 11 w 23"/>
                  <a:gd name="T21" fmla="*/ 15 h 17"/>
                  <a:gd name="T22" fmla="*/ 5 w 23"/>
                  <a:gd name="T23" fmla="*/ 14 h 17"/>
                  <a:gd name="T24" fmla="*/ 2 w 23"/>
                  <a:gd name="T25" fmla="*/ 12 h 17"/>
                  <a:gd name="T26" fmla="*/ 0 w 23"/>
                  <a:gd name="T27" fmla="*/ 10 h 17"/>
                  <a:gd name="T28" fmla="*/ 0 w 23"/>
                  <a:gd name="T29" fmla="*/ 8 h 17"/>
                  <a:gd name="T30" fmla="*/ 0 w 23"/>
                  <a:gd name="T31" fmla="*/ 7 h 17"/>
                  <a:gd name="T32" fmla="*/ 0 w 23"/>
                  <a:gd name="T33" fmla="*/ 5 h 17"/>
                  <a:gd name="T34" fmla="*/ 2 w 23"/>
                  <a:gd name="T35" fmla="*/ 3 h 17"/>
                  <a:gd name="T36" fmla="*/ 5 w 23"/>
                  <a:gd name="T37" fmla="*/ 2 h 17"/>
                  <a:gd name="T38" fmla="*/ 8 w 23"/>
                  <a:gd name="T39" fmla="*/ 1 h 17"/>
                  <a:gd name="T40" fmla="*/ 11 w 23"/>
                  <a:gd name="T41" fmla="*/ 0 h 17"/>
                  <a:gd name="T42" fmla="*/ 16 w 23"/>
                  <a:gd name="T43" fmla="*/ 0 h 17"/>
                  <a:gd name="T44" fmla="*/ 22 w 23"/>
                  <a:gd name="T4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17">
                    <a:moveTo>
                      <a:pt x="22" y="0"/>
                    </a:moveTo>
                    <a:lnTo>
                      <a:pt x="22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16" y="16"/>
                    </a:lnTo>
                    <a:lnTo>
                      <a:pt x="11" y="15"/>
                    </a:lnTo>
                    <a:lnTo>
                      <a:pt x="5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" name="Freeform 154">
                <a:extLst>
                  <a:ext uri="{FF2B5EF4-FFF2-40B4-BE49-F238E27FC236}">
                    <a16:creationId xmlns:a16="http://schemas.microsoft.com/office/drawing/2014/main" id="{362D2BF7-F525-4D60-AEFB-4A1C03D07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3" y="3909"/>
                <a:ext cx="23" cy="17"/>
              </a:xfrm>
              <a:custGeom>
                <a:avLst/>
                <a:gdLst>
                  <a:gd name="T0" fmla="*/ 0 w 23"/>
                  <a:gd name="T1" fmla="*/ 0 h 17"/>
                  <a:gd name="T2" fmla="*/ 7 w 23"/>
                  <a:gd name="T3" fmla="*/ 0 h 17"/>
                  <a:gd name="T4" fmla="*/ 9 w 23"/>
                  <a:gd name="T5" fmla="*/ 0 h 17"/>
                  <a:gd name="T6" fmla="*/ 12 w 23"/>
                  <a:gd name="T7" fmla="*/ 1 h 17"/>
                  <a:gd name="T8" fmla="*/ 14 w 23"/>
                  <a:gd name="T9" fmla="*/ 2 h 17"/>
                  <a:gd name="T10" fmla="*/ 19 w 23"/>
                  <a:gd name="T11" fmla="*/ 3 h 17"/>
                  <a:gd name="T12" fmla="*/ 19 w 23"/>
                  <a:gd name="T13" fmla="*/ 5 h 17"/>
                  <a:gd name="T14" fmla="*/ 22 w 23"/>
                  <a:gd name="T15" fmla="*/ 7 h 17"/>
                  <a:gd name="T16" fmla="*/ 22 w 23"/>
                  <a:gd name="T17" fmla="*/ 8 h 17"/>
                  <a:gd name="T18" fmla="*/ 22 w 23"/>
                  <a:gd name="T19" fmla="*/ 9 h 17"/>
                  <a:gd name="T20" fmla="*/ 19 w 23"/>
                  <a:gd name="T21" fmla="*/ 10 h 17"/>
                  <a:gd name="T22" fmla="*/ 19 w 23"/>
                  <a:gd name="T23" fmla="*/ 12 h 17"/>
                  <a:gd name="T24" fmla="*/ 14 w 23"/>
                  <a:gd name="T25" fmla="*/ 13 h 17"/>
                  <a:gd name="T26" fmla="*/ 12 w 23"/>
                  <a:gd name="T27" fmla="*/ 15 h 17"/>
                  <a:gd name="T28" fmla="*/ 9 w 23"/>
                  <a:gd name="T29" fmla="*/ 16 h 17"/>
                  <a:gd name="T30" fmla="*/ 7 w 23"/>
                  <a:gd name="T31" fmla="*/ 16 h 17"/>
                  <a:gd name="T32" fmla="*/ 0 w 23"/>
                  <a:gd name="T33" fmla="*/ 16 h 17"/>
                  <a:gd name="T34" fmla="*/ 0 w 23"/>
                  <a:gd name="T35" fmla="*/ 15 h 17"/>
                  <a:gd name="T36" fmla="*/ 2 w 23"/>
                  <a:gd name="T37" fmla="*/ 15 h 17"/>
                  <a:gd name="T38" fmla="*/ 4 w 23"/>
                  <a:gd name="T39" fmla="*/ 14 h 17"/>
                  <a:gd name="T40" fmla="*/ 4 w 23"/>
                  <a:gd name="T41" fmla="*/ 2 h 17"/>
                  <a:gd name="T42" fmla="*/ 4 w 23"/>
                  <a:gd name="T43" fmla="*/ 1 h 17"/>
                  <a:gd name="T44" fmla="*/ 2 w 23"/>
                  <a:gd name="T45" fmla="*/ 1 h 17"/>
                  <a:gd name="T46" fmla="*/ 0 w 23"/>
                  <a:gd name="T4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17">
                    <a:moveTo>
                      <a:pt x="0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4" y="13"/>
                    </a:lnTo>
                    <a:lnTo>
                      <a:pt x="12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4" y="14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Freeform 155">
                <a:extLst>
                  <a:ext uri="{FF2B5EF4-FFF2-40B4-BE49-F238E27FC236}">
                    <a16:creationId xmlns:a16="http://schemas.microsoft.com/office/drawing/2014/main" id="{B15E6920-39D9-47D4-97FC-7A0E0817D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5" y="3908"/>
                <a:ext cx="22" cy="17"/>
              </a:xfrm>
              <a:custGeom>
                <a:avLst/>
                <a:gdLst>
                  <a:gd name="T0" fmla="*/ 17 w 22"/>
                  <a:gd name="T1" fmla="*/ 16 h 17"/>
                  <a:gd name="T2" fmla="*/ 2 w 22"/>
                  <a:gd name="T3" fmla="*/ 1 h 17"/>
                  <a:gd name="T4" fmla="*/ 1 w 22"/>
                  <a:gd name="T5" fmla="*/ 1 h 17"/>
                  <a:gd name="T6" fmla="*/ 1 w 22"/>
                  <a:gd name="T7" fmla="*/ 0 h 17"/>
                  <a:gd name="T8" fmla="*/ 0 w 22"/>
                  <a:gd name="T9" fmla="*/ 0 h 17"/>
                  <a:gd name="T10" fmla="*/ 1 w 22"/>
                  <a:gd name="T11" fmla="*/ 0 h 17"/>
                  <a:gd name="T12" fmla="*/ 11 w 22"/>
                  <a:gd name="T13" fmla="*/ 0 h 17"/>
                  <a:gd name="T14" fmla="*/ 21 w 22"/>
                  <a:gd name="T15" fmla="*/ 11 h 17"/>
                  <a:gd name="T16" fmla="*/ 21 w 22"/>
                  <a:gd name="T17" fmla="*/ 16 h 17"/>
                  <a:gd name="T18" fmla="*/ 17 w 22"/>
                  <a:gd name="T1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7">
                    <a:moveTo>
                      <a:pt x="17" y="16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1" y="0"/>
                    </a:lnTo>
                    <a:lnTo>
                      <a:pt x="21" y="11"/>
                    </a:lnTo>
                    <a:lnTo>
                      <a:pt x="21" y="16"/>
                    </a:lnTo>
                    <a:lnTo>
                      <a:pt x="17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Freeform 156">
                <a:extLst>
                  <a:ext uri="{FF2B5EF4-FFF2-40B4-BE49-F238E27FC236}">
                    <a16:creationId xmlns:a16="http://schemas.microsoft.com/office/drawing/2014/main" id="{43279465-97C6-4953-9361-20CB24B58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" y="3908"/>
                <a:ext cx="23" cy="17"/>
              </a:xfrm>
              <a:custGeom>
                <a:avLst/>
                <a:gdLst>
                  <a:gd name="T0" fmla="*/ 11 w 23"/>
                  <a:gd name="T1" fmla="*/ 16 h 17"/>
                  <a:gd name="T2" fmla="*/ 11 w 23"/>
                  <a:gd name="T3" fmla="*/ 16 h 17"/>
                  <a:gd name="T4" fmla="*/ 7 w 23"/>
                  <a:gd name="T5" fmla="*/ 11 h 17"/>
                  <a:gd name="T6" fmla="*/ 7 w 23"/>
                  <a:gd name="T7" fmla="*/ 5 h 17"/>
                  <a:gd name="T8" fmla="*/ 7 w 23"/>
                  <a:gd name="T9" fmla="*/ 4 h 17"/>
                  <a:gd name="T10" fmla="*/ 7 w 23"/>
                  <a:gd name="T11" fmla="*/ 2 h 17"/>
                  <a:gd name="T12" fmla="*/ 3 w 23"/>
                  <a:gd name="T13" fmla="*/ 2 h 17"/>
                  <a:gd name="T14" fmla="*/ 3 w 23"/>
                  <a:gd name="T15" fmla="*/ 1 h 17"/>
                  <a:gd name="T16" fmla="*/ 0 w 23"/>
                  <a:gd name="T17" fmla="*/ 1 h 17"/>
                  <a:gd name="T18" fmla="*/ 3 w 23"/>
                  <a:gd name="T19" fmla="*/ 1 h 17"/>
                  <a:gd name="T20" fmla="*/ 3 w 23"/>
                  <a:gd name="T21" fmla="*/ 0 h 17"/>
                  <a:gd name="T22" fmla="*/ 18 w 23"/>
                  <a:gd name="T23" fmla="*/ 0 h 17"/>
                  <a:gd name="T24" fmla="*/ 22 w 23"/>
                  <a:gd name="T25" fmla="*/ 1 h 17"/>
                  <a:gd name="T26" fmla="*/ 18 w 23"/>
                  <a:gd name="T27" fmla="*/ 1 h 17"/>
                  <a:gd name="T28" fmla="*/ 18 w 23"/>
                  <a:gd name="T29" fmla="*/ 2 h 17"/>
                  <a:gd name="T30" fmla="*/ 14 w 23"/>
                  <a:gd name="T31" fmla="*/ 4 h 17"/>
                  <a:gd name="T32" fmla="*/ 11 w 23"/>
                  <a:gd name="T33" fmla="*/ 5 h 17"/>
                  <a:gd name="T34" fmla="*/ 11 w 23"/>
                  <a:gd name="T3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17">
                    <a:moveTo>
                      <a:pt x="11" y="16"/>
                    </a:moveTo>
                    <a:lnTo>
                      <a:pt x="11" y="16"/>
                    </a:lnTo>
                    <a:lnTo>
                      <a:pt x="7" y="11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1" y="5"/>
                    </a:lnTo>
                    <a:lnTo>
                      <a:pt x="11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Freeform 157">
                <a:extLst>
                  <a:ext uri="{FF2B5EF4-FFF2-40B4-BE49-F238E27FC236}">
                    <a16:creationId xmlns:a16="http://schemas.microsoft.com/office/drawing/2014/main" id="{DB95A99D-2168-450B-9917-6BDBFBAC5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5" y="3910"/>
                <a:ext cx="22" cy="17"/>
              </a:xfrm>
              <a:custGeom>
                <a:avLst/>
                <a:gdLst>
                  <a:gd name="T0" fmla="*/ 7 w 22"/>
                  <a:gd name="T1" fmla="*/ 0 h 17"/>
                  <a:gd name="T2" fmla="*/ 7 w 22"/>
                  <a:gd name="T3" fmla="*/ 0 h 17"/>
                  <a:gd name="T4" fmla="*/ 14 w 22"/>
                  <a:gd name="T5" fmla="*/ 2 h 17"/>
                  <a:gd name="T6" fmla="*/ 14 w 22"/>
                  <a:gd name="T7" fmla="*/ 12 h 17"/>
                  <a:gd name="T8" fmla="*/ 14 w 22"/>
                  <a:gd name="T9" fmla="*/ 13 h 17"/>
                  <a:gd name="T10" fmla="*/ 17 w 22"/>
                  <a:gd name="T11" fmla="*/ 14 h 17"/>
                  <a:gd name="T12" fmla="*/ 21 w 22"/>
                  <a:gd name="T13" fmla="*/ 14 h 17"/>
                  <a:gd name="T14" fmla="*/ 21 w 22"/>
                  <a:gd name="T15" fmla="*/ 16 h 17"/>
                  <a:gd name="T16" fmla="*/ 17 w 22"/>
                  <a:gd name="T17" fmla="*/ 16 h 17"/>
                  <a:gd name="T18" fmla="*/ 3 w 22"/>
                  <a:gd name="T19" fmla="*/ 16 h 17"/>
                  <a:gd name="T20" fmla="*/ 0 w 22"/>
                  <a:gd name="T21" fmla="*/ 16 h 17"/>
                  <a:gd name="T22" fmla="*/ 3 w 22"/>
                  <a:gd name="T23" fmla="*/ 14 h 17"/>
                  <a:gd name="T24" fmla="*/ 3 w 22"/>
                  <a:gd name="T25" fmla="*/ 13 h 17"/>
                  <a:gd name="T26" fmla="*/ 7 w 22"/>
                  <a:gd name="T27" fmla="*/ 13 h 17"/>
                  <a:gd name="T28" fmla="*/ 7 w 22"/>
                  <a:gd name="T29" fmla="*/ 12 h 17"/>
                  <a:gd name="T30" fmla="*/ 7 w 22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7">
                    <a:moveTo>
                      <a:pt x="7" y="0"/>
                    </a:moveTo>
                    <a:lnTo>
                      <a:pt x="7" y="0"/>
                    </a:lnTo>
                    <a:lnTo>
                      <a:pt x="14" y="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7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17" y="16"/>
                    </a:lnTo>
                    <a:lnTo>
                      <a:pt x="3" y="16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Freeform 158">
                <a:extLst>
                  <a:ext uri="{FF2B5EF4-FFF2-40B4-BE49-F238E27FC236}">
                    <a16:creationId xmlns:a16="http://schemas.microsoft.com/office/drawing/2014/main" id="{A64AB5A4-386C-411B-BF86-395D5B358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3908"/>
                <a:ext cx="23" cy="17"/>
              </a:xfrm>
              <a:custGeom>
                <a:avLst/>
                <a:gdLst>
                  <a:gd name="T0" fmla="*/ 4 w 23"/>
                  <a:gd name="T1" fmla="*/ 14 h 17"/>
                  <a:gd name="T2" fmla="*/ 4 w 23"/>
                  <a:gd name="T3" fmla="*/ 2 h 17"/>
                  <a:gd name="T4" fmla="*/ 4 w 23"/>
                  <a:gd name="T5" fmla="*/ 1 h 17"/>
                  <a:gd name="T6" fmla="*/ 2 w 23"/>
                  <a:gd name="T7" fmla="*/ 1 h 17"/>
                  <a:gd name="T8" fmla="*/ 2 w 23"/>
                  <a:gd name="T9" fmla="*/ 0 h 17"/>
                  <a:gd name="T10" fmla="*/ 0 w 23"/>
                  <a:gd name="T11" fmla="*/ 0 h 17"/>
                  <a:gd name="T12" fmla="*/ 2 w 23"/>
                  <a:gd name="T13" fmla="*/ 0 h 17"/>
                  <a:gd name="T14" fmla="*/ 19 w 23"/>
                  <a:gd name="T15" fmla="*/ 0 h 17"/>
                  <a:gd name="T16" fmla="*/ 22 w 23"/>
                  <a:gd name="T17" fmla="*/ 0 h 17"/>
                  <a:gd name="T18" fmla="*/ 19 w 23"/>
                  <a:gd name="T19" fmla="*/ 0 h 17"/>
                  <a:gd name="T20" fmla="*/ 19 w 23"/>
                  <a:gd name="T21" fmla="*/ 1 h 17"/>
                  <a:gd name="T22" fmla="*/ 17 w 23"/>
                  <a:gd name="T23" fmla="*/ 1 h 17"/>
                  <a:gd name="T24" fmla="*/ 17 w 23"/>
                  <a:gd name="T25" fmla="*/ 14 h 17"/>
                  <a:gd name="T26" fmla="*/ 17 w 23"/>
                  <a:gd name="T27" fmla="*/ 15 h 17"/>
                  <a:gd name="T28" fmla="*/ 19 w 23"/>
                  <a:gd name="T29" fmla="*/ 15 h 17"/>
                  <a:gd name="T30" fmla="*/ 22 w 23"/>
                  <a:gd name="T31" fmla="*/ 15 h 17"/>
                  <a:gd name="T32" fmla="*/ 22 w 23"/>
                  <a:gd name="T33" fmla="*/ 16 h 17"/>
                  <a:gd name="T34" fmla="*/ 19 w 23"/>
                  <a:gd name="T35" fmla="*/ 16 h 17"/>
                  <a:gd name="T36" fmla="*/ 2 w 23"/>
                  <a:gd name="T37" fmla="*/ 16 h 17"/>
                  <a:gd name="T38" fmla="*/ 0 w 23"/>
                  <a:gd name="T39" fmla="*/ 16 h 17"/>
                  <a:gd name="T40" fmla="*/ 0 w 23"/>
                  <a:gd name="T41" fmla="*/ 15 h 17"/>
                  <a:gd name="T42" fmla="*/ 2 w 23"/>
                  <a:gd name="T43" fmla="*/ 15 h 17"/>
                  <a:gd name="T44" fmla="*/ 4 w 23"/>
                  <a:gd name="T45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17">
                    <a:moveTo>
                      <a:pt x="4" y="14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19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4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Freeform 159">
                <a:extLst>
                  <a:ext uri="{FF2B5EF4-FFF2-40B4-BE49-F238E27FC236}">
                    <a16:creationId xmlns:a16="http://schemas.microsoft.com/office/drawing/2014/main" id="{8D3B9695-9ABD-4038-91B5-B863AC2C1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4" y="3865"/>
                <a:ext cx="66" cy="23"/>
              </a:xfrm>
              <a:custGeom>
                <a:avLst/>
                <a:gdLst>
                  <a:gd name="T0" fmla="*/ 0 w 66"/>
                  <a:gd name="T1" fmla="*/ 22 h 23"/>
                  <a:gd name="T2" fmla="*/ 33 w 66"/>
                  <a:gd name="T3" fmla="*/ 20 h 23"/>
                  <a:gd name="T4" fmla="*/ 65 w 66"/>
                  <a:gd name="T5" fmla="*/ 0 h 23"/>
                  <a:gd name="T6" fmla="*/ 0 w 66"/>
                  <a:gd name="T7" fmla="*/ 0 h 23"/>
                  <a:gd name="T8" fmla="*/ 0 w 66"/>
                  <a:gd name="T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3">
                    <a:moveTo>
                      <a:pt x="0" y="22"/>
                    </a:moveTo>
                    <a:lnTo>
                      <a:pt x="33" y="2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Freeform 160">
                <a:extLst>
                  <a:ext uri="{FF2B5EF4-FFF2-40B4-BE49-F238E27FC236}">
                    <a16:creationId xmlns:a16="http://schemas.microsoft.com/office/drawing/2014/main" id="{4A997EB7-04BC-42D1-B0E8-7F8A80618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3886"/>
                <a:ext cx="100" cy="43"/>
              </a:xfrm>
              <a:custGeom>
                <a:avLst/>
                <a:gdLst>
                  <a:gd name="T0" fmla="*/ 43 w 100"/>
                  <a:gd name="T1" fmla="*/ 42 h 43"/>
                  <a:gd name="T2" fmla="*/ 97 w 100"/>
                  <a:gd name="T3" fmla="*/ 33 h 43"/>
                  <a:gd name="T4" fmla="*/ 98 w 100"/>
                  <a:gd name="T5" fmla="*/ 32 h 43"/>
                  <a:gd name="T6" fmla="*/ 99 w 100"/>
                  <a:gd name="T7" fmla="*/ 31 h 43"/>
                  <a:gd name="T8" fmla="*/ 53 w 100"/>
                  <a:gd name="T9" fmla="*/ 0 h 43"/>
                  <a:gd name="T10" fmla="*/ 0 w 100"/>
                  <a:gd name="T11" fmla="*/ 6 h 43"/>
                  <a:gd name="T12" fmla="*/ 0 w 100"/>
                  <a:gd name="T13" fmla="*/ 7 h 43"/>
                  <a:gd name="T14" fmla="*/ 1 w 100"/>
                  <a:gd name="T15" fmla="*/ 9 h 43"/>
                  <a:gd name="T16" fmla="*/ 7 w 100"/>
                  <a:gd name="T17" fmla="*/ 13 h 43"/>
                  <a:gd name="T18" fmla="*/ 13 w 100"/>
                  <a:gd name="T19" fmla="*/ 17 h 43"/>
                  <a:gd name="T20" fmla="*/ 18 w 100"/>
                  <a:gd name="T21" fmla="*/ 21 h 43"/>
                  <a:gd name="T22" fmla="*/ 23 w 100"/>
                  <a:gd name="T23" fmla="*/ 25 h 43"/>
                  <a:gd name="T24" fmla="*/ 28 w 100"/>
                  <a:gd name="T25" fmla="*/ 30 h 43"/>
                  <a:gd name="T26" fmla="*/ 33 w 100"/>
                  <a:gd name="T27" fmla="*/ 34 h 43"/>
                  <a:gd name="T28" fmla="*/ 38 w 100"/>
                  <a:gd name="T29" fmla="*/ 38 h 43"/>
                  <a:gd name="T30" fmla="*/ 43 w 100"/>
                  <a:gd name="T31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43">
                    <a:moveTo>
                      <a:pt x="43" y="42"/>
                    </a:moveTo>
                    <a:lnTo>
                      <a:pt x="97" y="33"/>
                    </a:lnTo>
                    <a:lnTo>
                      <a:pt x="98" y="32"/>
                    </a:lnTo>
                    <a:lnTo>
                      <a:pt x="99" y="31"/>
                    </a:lnTo>
                    <a:lnTo>
                      <a:pt x="53" y="0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7" y="13"/>
                    </a:lnTo>
                    <a:lnTo>
                      <a:pt x="13" y="17"/>
                    </a:lnTo>
                    <a:lnTo>
                      <a:pt x="18" y="21"/>
                    </a:lnTo>
                    <a:lnTo>
                      <a:pt x="23" y="25"/>
                    </a:lnTo>
                    <a:lnTo>
                      <a:pt x="28" y="30"/>
                    </a:lnTo>
                    <a:lnTo>
                      <a:pt x="33" y="34"/>
                    </a:lnTo>
                    <a:lnTo>
                      <a:pt x="38" y="38"/>
                    </a:lnTo>
                    <a:lnTo>
                      <a:pt x="43" y="4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Freeform 161">
                <a:extLst>
                  <a:ext uri="{FF2B5EF4-FFF2-40B4-BE49-F238E27FC236}">
                    <a16:creationId xmlns:a16="http://schemas.microsoft.com/office/drawing/2014/main" id="{B14D1111-E76E-48C6-9DBA-38BE23DC0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3888"/>
                <a:ext cx="90" cy="39"/>
              </a:xfrm>
              <a:custGeom>
                <a:avLst/>
                <a:gdLst>
                  <a:gd name="T0" fmla="*/ 41 w 90"/>
                  <a:gd name="T1" fmla="*/ 38 h 39"/>
                  <a:gd name="T2" fmla="*/ 89 w 90"/>
                  <a:gd name="T3" fmla="*/ 29 h 39"/>
                  <a:gd name="T4" fmla="*/ 48 w 90"/>
                  <a:gd name="T5" fmla="*/ 0 h 39"/>
                  <a:gd name="T6" fmla="*/ 0 w 90"/>
                  <a:gd name="T7" fmla="*/ 5 h 39"/>
                  <a:gd name="T8" fmla="*/ 41 w 90"/>
                  <a:gd name="T9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39">
                    <a:moveTo>
                      <a:pt x="41" y="38"/>
                    </a:moveTo>
                    <a:lnTo>
                      <a:pt x="89" y="29"/>
                    </a:lnTo>
                    <a:lnTo>
                      <a:pt x="48" y="0"/>
                    </a:lnTo>
                    <a:lnTo>
                      <a:pt x="0" y="5"/>
                    </a:lnTo>
                    <a:lnTo>
                      <a:pt x="41" y="38"/>
                    </a:lnTo>
                  </a:path>
                </a:pathLst>
              </a:custGeom>
              <a:solidFill>
                <a:srgbClr val="FFFF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Freeform 162">
                <a:extLst>
                  <a:ext uri="{FF2B5EF4-FFF2-40B4-BE49-F238E27FC236}">
                    <a16:creationId xmlns:a16="http://schemas.microsoft.com/office/drawing/2014/main" id="{6F0053B4-6C42-46BB-AD5A-18FA5504E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3856"/>
                <a:ext cx="117" cy="47"/>
              </a:xfrm>
              <a:custGeom>
                <a:avLst/>
                <a:gdLst>
                  <a:gd name="T0" fmla="*/ 20 w 117"/>
                  <a:gd name="T1" fmla="*/ 46 h 47"/>
                  <a:gd name="T2" fmla="*/ 26 w 117"/>
                  <a:gd name="T3" fmla="*/ 46 h 47"/>
                  <a:gd name="T4" fmla="*/ 30 w 117"/>
                  <a:gd name="T5" fmla="*/ 45 h 47"/>
                  <a:gd name="T6" fmla="*/ 35 w 117"/>
                  <a:gd name="T7" fmla="*/ 44 h 47"/>
                  <a:gd name="T8" fmla="*/ 41 w 117"/>
                  <a:gd name="T9" fmla="*/ 44 h 47"/>
                  <a:gd name="T10" fmla="*/ 46 w 117"/>
                  <a:gd name="T11" fmla="*/ 43 h 47"/>
                  <a:gd name="T12" fmla="*/ 51 w 117"/>
                  <a:gd name="T13" fmla="*/ 43 h 47"/>
                  <a:gd name="T14" fmla="*/ 55 w 117"/>
                  <a:gd name="T15" fmla="*/ 44 h 47"/>
                  <a:gd name="T16" fmla="*/ 60 w 117"/>
                  <a:gd name="T17" fmla="*/ 46 h 47"/>
                  <a:gd name="T18" fmla="*/ 64 w 117"/>
                  <a:gd name="T19" fmla="*/ 45 h 47"/>
                  <a:gd name="T20" fmla="*/ 69 w 117"/>
                  <a:gd name="T21" fmla="*/ 44 h 47"/>
                  <a:gd name="T22" fmla="*/ 73 w 117"/>
                  <a:gd name="T23" fmla="*/ 44 h 47"/>
                  <a:gd name="T24" fmla="*/ 77 w 117"/>
                  <a:gd name="T25" fmla="*/ 43 h 47"/>
                  <a:gd name="T26" fmla="*/ 82 w 117"/>
                  <a:gd name="T27" fmla="*/ 42 h 47"/>
                  <a:gd name="T28" fmla="*/ 86 w 117"/>
                  <a:gd name="T29" fmla="*/ 42 h 47"/>
                  <a:gd name="T30" fmla="*/ 91 w 117"/>
                  <a:gd name="T31" fmla="*/ 41 h 47"/>
                  <a:gd name="T32" fmla="*/ 96 w 117"/>
                  <a:gd name="T33" fmla="*/ 41 h 47"/>
                  <a:gd name="T34" fmla="*/ 101 w 117"/>
                  <a:gd name="T35" fmla="*/ 40 h 47"/>
                  <a:gd name="T36" fmla="*/ 106 w 117"/>
                  <a:gd name="T37" fmla="*/ 39 h 47"/>
                  <a:gd name="T38" fmla="*/ 111 w 117"/>
                  <a:gd name="T39" fmla="*/ 39 h 47"/>
                  <a:gd name="T40" fmla="*/ 116 w 117"/>
                  <a:gd name="T41" fmla="*/ 37 h 47"/>
                  <a:gd name="T42" fmla="*/ 111 w 117"/>
                  <a:gd name="T43" fmla="*/ 33 h 47"/>
                  <a:gd name="T44" fmla="*/ 107 w 117"/>
                  <a:gd name="T45" fmla="*/ 28 h 47"/>
                  <a:gd name="T46" fmla="*/ 102 w 117"/>
                  <a:gd name="T47" fmla="*/ 24 h 47"/>
                  <a:gd name="T48" fmla="*/ 98 w 117"/>
                  <a:gd name="T49" fmla="*/ 19 h 47"/>
                  <a:gd name="T50" fmla="*/ 93 w 117"/>
                  <a:gd name="T51" fmla="*/ 14 h 47"/>
                  <a:gd name="T52" fmla="*/ 88 w 117"/>
                  <a:gd name="T53" fmla="*/ 10 h 47"/>
                  <a:gd name="T54" fmla="*/ 82 w 117"/>
                  <a:gd name="T55" fmla="*/ 5 h 47"/>
                  <a:gd name="T56" fmla="*/ 77 w 117"/>
                  <a:gd name="T57" fmla="*/ 1 h 47"/>
                  <a:gd name="T58" fmla="*/ 49 w 117"/>
                  <a:gd name="T59" fmla="*/ 3 h 47"/>
                  <a:gd name="T60" fmla="*/ 48 w 117"/>
                  <a:gd name="T61" fmla="*/ 2 h 47"/>
                  <a:gd name="T62" fmla="*/ 47 w 117"/>
                  <a:gd name="T63" fmla="*/ 0 h 47"/>
                  <a:gd name="T64" fmla="*/ 0 w 117"/>
                  <a:gd name="T65" fmla="*/ 2 h 47"/>
                  <a:gd name="T66" fmla="*/ 20 w 117"/>
                  <a:gd name="T67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" h="47">
                    <a:moveTo>
                      <a:pt x="20" y="46"/>
                    </a:moveTo>
                    <a:lnTo>
                      <a:pt x="26" y="46"/>
                    </a:lnTo>
                    <a:lnTo>
                      <a:pt x="30" y="45"/>
                    </a:lnTo>
                    <a:lnTo>
                      <a:pt x="35" y="44"/>
                    </a:lnTo>
                    <a:lnTo>
                      <a:pt x="41" y="44"/>
                    </a:lnTo>
                    <a:lnTo>
                      <a:pt x="46" y="43"/>
                    </a:lnTo>
                    <a:lnTo>
                      <a:pt x="51" y="43"/>
                    </a:lnTo>
                    <a:lnTo>
                      <a:pt x="55" y="44"/>
                    </a:lnTo>
                    <a:lnTo>
                      <a:pt x="60" y="46"/>
                    </a:lnTo>
                    <a:lnTo>
                      <a:pt x="64" y="45"/>
                    </a:lnTo>
                    <a:lnTo>
                      <a:pt x="69" y="44"/>
                    </a:lnTo>
                    <a:lnTo>
                      <a:pt x="73" y="44"/>
                    </a:lnTo>
                    <a:lnTo>
                      <a:pt x="77" y="43"/>
                    </a:lnTo>
                    <a:lnTo>
                      <a:pt x="82" y="42"/>
                    </a:lnTo>
                    <a:lnTo>
                      <a:pt x="86" y="42"/>
                    </a:lnTo>
                    <a:lnTo>
                      <a:pt x="91" y="41"/>
                    </a:lnTo>
                    <a:lnTo>
                      <a:pt x="96" y="41"/>
                    </a:lnTo>
                    <a:lnTo>
                      <a:pt x="101" y="40"/>
                    </a:lnTo>
                    <a:lnTo>
                      <a:pt x="106" y="39"/>
                    </a:lnTo>
                    <a:lnTo>
                      <a:pt x="111" y="39"/>
                    </a:lnTo>
                    <a:lnTo>
                      <a:pt x="116" y="37"/>
                    </a:lnTo>
                    <a:lnTo>
                      <a:pt x="111" y="33"/>
                    </a:lnTo>
                    <a:lnTo>
                      <a:pt x="107" y="28"/>
                    </a:lnTo>
                    <a:lnTo>
                      <a:pt x="102" y="24"/>
                    </a:lnTo>
                    <a:lnTo>
                      <a:pt x="98" y="19"/>
                    </a:lnTo>
                    <a:lnTo>
                      <a:pt x="93" y="14"/>
                    </a:lnTo>
                    <a:lnTo>
                      <a:pt x="88" y="10"/>
                    </a:lnTo>
                    <a:lnTo>
                      <a:pt x="82" y="5"/>
                    </a:lnTo>
                    <a:lnTo>
                      <a:pt x="77" y="1"/>
                    </a:lnTo>
                    <a:lnTo>
                      <a:pt x="49" y="3"/>
                    </a:lnTo>
                    <a:lnTo>
                      <a:pt x="48" y="2"/>
                    </a:lnTo>
                    <a:lnTo>
                      <a:pt x="47" y="0"/>
                    </a:lnTo>
                    <a:lnTo>
                      <a:pt x="0" y="2"/>
                    </a:lnTo>
                    <a:lnTo>
                      <a:pt x="20" y="4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Freeform 163">
                <a:extLst>
                  <a:ext uri="{FF2B5EF4-FFF2-40B4-BE49-F238E27FC236}">
                    <a16:creationId xmlns:a16="http://schemas.microsoft.com/office/drawing/2014/main" id="{5C19E009-59F2-4383-B497-325FD193C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0" y="3858"/>
                <a:ext cx="50" cy="43"/>
              </a:xfrm>
              <a:custGeom>
                <a:avLst/>
                <a:gdLst>
                  <a:gd name="T0" fmla="*/ 19 w 50"/>
                  <a:gd name="T1" fmla="*/ 42 h 43"/>
                  <a:gd name="T2" fmla="*/ 49 w 50"/>
                  <a:gd name="T3" fmla="*/ 39 h 43"/>
                  <a:gd name="T4" fmla="*/ 15 w 50"/>
                  <a:gd name="T5" fmla="*/ 5 h 43"/>
                  <a:gd name="T6" fmla="*/ 21 w 50"/>
                  <a:gd name="T7" fmla="*/ 3 h 43"/>
                  <a:gd name="T8" fmla="*/ 28 w 50"/>
                  <a:gd name="T9" fmla="*/ 2 h 43"/>
                  <a:gd name="T10" fmla="*/ 35 w 50"/>
                  <a:gd name="T11" fmla="*/ 2 h 43"/>
                  <a:gd name="T12" fmla="*/ 41 w 50"/>
                  <a:gd name="T13" fmla="*/ 2 h 43"/>
                  <a:gd name="T14" fmla="*/ 42 w 50"/>
                  <a:gd name="T15" fmla="*/ 1 h 43"/>
                  <a:gd name="T16" fmla="*/ 41 w 50"/>
                  <a:gd name="T17" fmla="*/ 0 h 43"/>
                  <a:gd name="T18" fmla="*/ 0 w 50"/>
                  <a:gd name="T19" fmla="*/ 2 h 43"/>
                  <a:gd name="T20" fmla="*/ 19 w 50"/>
                  <a:gd name="T21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3">
                    <a:moveTo>
                      <a:pt x="19" y="42"/>
                    </a:moveTo>
                    <a:lnTo>
                      <a:pt x="49" y="3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2"/>
                    </a:lnTo>
                    <a:lnTo>
                      <a:pt x="35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0" y="2"/>
                    </a:lnTo>
                    <a:lnTo>
                      <a:pt x="19" y="42"/>
                    </a:lnTo>
                  </a:path>
                </a:pathLst>
              </a:custGeom>
              <a:solidFill>
                <a:srgbClr val="FFFF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Freeform 164">
                <a:extLst>
                  <a:ext uri="{FF2B5EF4-FFF2-40B4-BE49-F238E27FC236}">
                    <a16:creationId xmlns:a16="http://schemas.microsoft.com/office/drawing/2014/main" id="{9E3F4395-D7DA-48DB-86C1-D7C22902E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" y="3860"/>
                <a:ext cx="87" cy="41"/>
              </a:xfrm>
              <a:custGeom>
                <a:avLst/>
                <a:gdLst>
                  <a:gd name="T0" fmla="*/ 37 w 87"/>
                  <a:gd name="T1" fmla="*/ 40 h 41"/>
                  <a:gd name="T2" fmla="*/ 86 w 87"/>
                  <a:gd name="T3" fmla="*/ 32 h 41"/>
                  <a:gd name="T4" fmla="*/ 81 w 87"/>
                  <a:gd name="T5" fmla="*/ 28 h 41"/>
                  <a:gd name="T6" fmla="*/ 77 w 87"/>
                  <a:gd name="T7" fmla="*/ 24 h 41"/>
                  <a:gd name="T8" fmla="*/ 74 w 87"/>
                  <a:gd name="T9" fmla="*/ 19 h 41"/>
                  <a:gd name="T10" fmla="*/ 69 w 87"/>
                  <a:gd name="T11" fmla="*/ 15 h 41"/>
                  <a:gd name="T12" fmla="*/ 65 w 87"/>
                  <a:gd name="T13" fmla="*/ 11 h 41"/>
                  <a:gd name="T14" fmla="*/ 60 w 87"/>
                  <a:gd name="T15" fmla="*/ 6 h 41"/>
                  <a:gd name="T16" fmla="*/ 55 w 87"/>
                  <a:gd name="T17" fmla="*/ 3 h 41"/>
                  <a:gd name="T18" fmla="*/ 51 w 87"/>
                  <a:gd name="T19" fmla="*/ 0 h 41"/>
                  <a:gd name="T20" fmla="*/ 45 w 87"/>
                  <a:gd name="T21" fmla="*/ 0 h 41"/>
                  <a:gd name="T22" fmla="*/ 37 w 87"/>
                  <a:gd name="T23" fmla="*/ 1 h 41"/>
                  <a:gd name="T24" fmla="*/ 32 w 87"/>
                  <a:gd name="T25" fmla="*/ 1 h 41"/>
                  <a:gd name="T26" fmla="*/ 25 w 87"/>
                  <a:gd name="T27" fmla="*/ 2 h 41"/>
                  <a:gd name="T28" fmla="*/ 18 w 87"/>
                  <a:gd name="T29" fmla="*/ 2 h 41"/>
                  <a:gd name="T30" fmla="*/ 12 w 87"/>
                  <a:gd name="T31" fmla="*/ 3 h 41"/>
                  <a:gd name="T32" fmla="*/ 5 w 87"/>
                  <a:gd name="T33" fmla="*/ 3 h 41"/>
                  <a:gd name="T34" fmla="*/ 0 w 87"/>
                  <a:gd name="T35" fmla="*/ 4 h 41"/>
                  <a:gd name="T36" fmla="*/ 2 w 87"/>
                  <a:gd name="T37" fmla="*/ 8 h 41"/>
                  <a:gd name="T38" fmla="*/ 7 w 87"/>
                  <a:gd name="T39" fmla="*/ 12 h 41"/>
                  <a:gd name="T40" fmla="*/ 11 w 87"/>
                  <a:gd name="T41" fmla="*/ 16 h 41"/>
                  <a:gd name="T42" fmla="*/ 15 w 87"/>
                  <a:gd name="T43" fmla="*/ 20 h 41"/>
                  <a:gd name="T44" fmla="*/ 20 w 87"/>
                  <a:gd name="T45" fmla="*/ 25 h 41"/>
                  <a:gd name="T46" fmla="*/ 24 w 87"/>
                  <a:gd name="T47" fmla="*/ 29 h 41"/>
                  <a:gd name="T48" fmla="*/ 29 w 87"/>
                  <a:gd name="T49" fmla="*/ 34 h 41"/>
                  <a:gd name="T50" fmla="*/ 33 w 87"/>
                  <a:gd name="T51" fmla="*/ 37 h 41"/>
                  <a:gd name="T52" fmla="*/ 34 w 87"/>
                  <a:gd name="T53" fmla="*/ 39 h 41"/>
                  <a:gd name="T54" fmla="*/ 36 w 87"/>
                  <a:gd name="T55" fmla="*/ 40 h 41"/>
                  <a:gd name="T56" fmla="*/ 37 w 87"/>
                  <a:gd name="T57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7" h="41">
                    <a:moveTo>
                      <a:pt x="37" y="40"/>
                    </a:moveTo>
                    <a:lnTo>
                      <a:pt x="86" y="32"/>
                    </a:lnTo>
                    <a:lnTo>
                      <a:pt x="81" y="28"/>
                    </a:lnTo>
                    <a:lnTo>
                      <a:pt x="77" y="24"/>
                    </a:lnTo>
                    <a:lnTo>
                      <a:pt x="74" y="19"/>
                    </a:lnTo>
                    <a:lnTo>
                      <a:pt x="69" y="15"/>
                    </a:lnTo>
                    <a:lnTo>
                      <a:pt x="65" y="11"/>
                    </a:lnTo>
                    <a:lnTo>
                      <a:pt x="60" y="6"/>
                    </a:lnTo>
                    <a:lnTo>
                      <a:pt x="55" y="3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37" y="1"/>
                    </a:lnTo>
                    <a:lnTo>
                      <a:pt x="32" y="1"/>
                    </a:lnTo>
                    <a:lnTo>
                      <a:pt x="25" y="2"/>
                    </a:lnTo>
                    <a:lnTo>
                      <a:pt x="18" y="2"/>
                    </a:lnTo>
                    <a:lnTo>
                      <a:pt x="12" y="3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7" y="12"/>
                    </a:lnTo>
                    <a:lnTo>
                      <a:pt x="11" y="16"/>
                    </a:lnTo>
                    <a:lnTo>
                      <a:pt x="15" y="20"/>
                    </a:lnTo>
                    <a:lnTo>
                      <a:pt x="20" y="25"/>
                    </a:lnTo>
                    <a:lnTo>
                      <a:pt x="24" y="29"/>
                    </a:lnTo>
                    <a:lnTo>
                      <a:pt x="29" y="34"/>
                    </a:lnTo>
                    <a:lnTo>
                      <a:pt x="33" y="37"/>
                    </a:lnTo>
                    <a:lnTo>
                      <a:pt x="34" y="39"/>
                    </a:lnTo>
                    <a:lnTo>
                      <a:pt x="36" y="40"/>
                    </a:lnTo>
                    <a:lnTo>
                      <a:pt x="37" y="4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" name="Rectangle 165">
              <a:extLst>
                <a:ext uri="{FF2B5EF4-FFF2-40B4-BE49-F238E27FC236}">
                  <a16:creationId xmlns:a16="http://schemas.microsoft.com/office/drawing/2014/main" id="{2E28B671-ACB2-4094-A878-208EAD629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20"/>
              <a:ext cx="2448" cy="2255"/>
            </a:xfrm>
            <a:prstGeom prst="rect">
              <a:avLst/>
            </a:prstGeom>
            <a:pattFill prst="horzBrick">
              <a:fgClr>
                <a:srgbClr val="FFFFCC"/>
              </a:fgClr>
              <a:bgClr>
                <a:srgbClr val="996633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" name="Group 166">
              <a:extLst>
                <a:ext uri="{FF2B5EF4-FFF2-40B4-BE49-F238E27FC236}">
                  <a16:creationId xmlns:a16="http://schemas.microsoft.com/office/drawing/2014/main" id="{93F94880-0CBA-44DF-9A39-E942A7BC04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1" y="3452"/>
              <a:ext cx="668" cy="724"/>
              <a:chOff x="1541" y="3452"/>
              <a:chExt cx="668" cy="724"/>
            </a:xfrm>
          </p:grpSpPr>
          <p:sp>
            <p:nvSpPr>
              <p:cNvPr id="79" name="Freeform 167">
                <a:extLst>
                  <a:ext uri="{FF2B5EF4-FFF2-40B4-BE49-F238E27FC236}">
                    <a16:creationId xmlns:a16="http://schemas.microsoft.com/office/drawing/2014/main" id="{5C758C2D-3217-4843-8989-AD5EC9528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1" y="3829"/>
                <a:ext cx="148" cy="334"/>
              </a:xfrm>
              <a:custGeom>
                <a:avLst/>
                <a:gdLst>
                  <a:gd name="T0" fmla="*/ 138 w 148"/>
                  <a:gd name="T1" fmla="*/ 165 h 334"/>
                  <a:gd name="T2" fmla="*/ 128 w 148"/>
                  <a:gd name="T3" fmla="*/ 114 h 334"/>
                  <a:gd name="T4" fmla="*/ 118 w 148"/>
                  <a:gd name="T5" fmla="*/ 83 h 334"/>
                  <a:gd name="T6" fmla="*/ 106 w 148"/>
                  <a:gd name="T7" fmla="*/ 65 h 334"/>
                  <a:gd name="T8" fmla="*/ 89 w 148"/>
                  <a:gd name="T9" fmla="*/ 52 h 334"/>
                  <a:gd name="T10" fmla="*/ 75 w 148"/>
                  <a:gd name="T11" fmla="*/ 48 h 334"/>
                  <a:gd name="T12" fmla="*/ 66 w 148"/>
                  <a:gd name="T13" fmla="*/ 40 h 334"/>
                  <a:gd name="T14" fmla="*/ 61 w 148"/>
                  <a:gd name="T15" fmla="*/ 19 h 334"/>
                  <a:gd name="T16" fmla="*/ 56 w 148"/>
                  <a:gd name="T17" fmla="*/ 10 h 334"/>
                  <a:gd name="T18" fmla="*/ 55 w 148"/>
                  <a:gd name="T19" fmla="*/ 35 h 334"/>
                  <a:gd name="T20" fmla="*/ 57 w 148"/>
                  <a:gd name="T21" fmla="*/ 53 h 334"/>
                  <a:gd name="T22" fmla="*/ 48 w 148"/>
                  <a:gd name="T23" fmla="*/ 49 h 334"/>
                  <a:gd name="T24" fmla="*/ 40 w 148"/>
                  <a:gd name="T25" fmla="*/ 27 h 334"/>
                  <a:gd name="T26" fmla="*/ 35 w 148"/>
                  <a:gd name="T27" fmla="*/ 11 h 334"/>
                  <a:gd name="T28" fmla="*/ 33 w 148"/>
                  <a:gd name="T29" fmla="*/ 35 h 334"/>
                  <a:gd name="T30" fmla="*/ 36 w 148"/>
                  <a:gd name="T31" fmla="*/ 69 h 334"/>
                  <a:gd name="T32" fmla="*/ 43 w 148"/>
                  <a:gd name="T33" fmla="*/ 96 h 334"/>
                  <a:gd name="T34" fmla="*/ 31 w 148"/>
                  <a:gd name="T35" fmla="*/ 81 h 334"/>
                  <a:gd name="T36" fmla="*/ 16 w 148"/>
                  <a:gd name="T37" fmla="*/ 81 h 334"/>
                  <a:gd name="T38" fmla="*/ 7 w 148"/>
                  <a:gd name="T39" fmla="*/ 94 h 334"/>
                  <a:gd name="T40" fmla="*/ 7 w 148"/>
                  <a:gd name="T41" fmla="*/ 111 h 334"/>
                  <a:gd name="T42" fmla="*/ 18 w 148"/>
                  <a:gd name="T43" fmla="*/ 112 h 334"/>
                  <a:gd name="T44" fmla="*/ 28 w 148"/>
                  <a:gd name="T45" fmla="*/ 134 h 334"/>
                  <a:gd name="T46" fmla="*/ 26 w 148"/>
                  <a:gd name="T47" fmla="*/ 160 h 334"/>
                  <a:gd name="T48" fmla="*/ 18 w 148"/>
                  <a:gd name="T49" fmla="*/ 177 h 334"/>
                  <a:gd name="T50" fmla="*/ 9 w 148"/>
                  <a:gd name="T51" fmla="*/ 179 h 334"/>
                  <a:gd name="T52" fmla="*/ 6 w 148"/>
                  <a:gd name="T53" fmla="*/ 164 h 334"/>
                  <a:gd name="T54" fmla="*/ 2 w 148"/>
                  <a:gd name="T55" fmla="*/ 168 h 334"/>
                  <a:gd name="T56" fmla="*/ 0 w 148"/>
                  <a:gd name="T57" fmla="*/ 189 h 334"/>
                  <a:gd name="T58" fmla="*/ 4 w 148"/>
                  <a:gd name="T59" fmla="*/ 221 h 334"/>
                  <a:gd name="T60" fmla="*/ 16 w 148"/>
                  <a:gd name="T61" fmla="*/ 252 h 334"/>
                  <a:gd name="T62" fmla="*/ 24 w 148"/>
                  <a:gd name="T63" fmla="*/ 255 h 334"/>
                  <a:gd name="T64" fmla="*/ 39 w 148"/>
                  <a:gd name="T65" fmla="*/ 261 h 334"/>
                  <a:gd name="T66" fmla="*/ 48 w 148"/>
                  <a:gd name="T67" fmla="*/ 275 h 334"/>
                  <a:gd name="T68" fmla="*/ 58 w 148"/>
                  <a:gd name="T69" fmla="*/ 298 h 334"/>
                  <a:gd name="T70" fmla="*/ 69 w 148"/>
                  <a:gd name="T71" fmla="*/ 325 h 334"/>
                  <a:gd name="T72" fmla="*/ 79 w 148"/>
                  <a:gd name="T73" fmla="*/ 332 h 334"/>
                  <a:gd name="T74" fmla="*/ 93 w 148"/>
                  <a:gd name="T75" fmla="*/ 329 h 334"/>
                  <a:gd name="T76" fmla="*/ 112 w 148"/>
                  <a:gd name="T77" fmla="*/ 320 h 334"/>
                  <a:gd name="T78" fmla="*/ 134 w 148"/>
                  <a:gd name="T79" fmla="*/ 294 h 334"/>
                  <a:gd name="T80" fmla="*/ 145 w 148"/>
                  <a:gd name="T81" fmla="*/ 266 h 334"/>
                  <a:gd name="T82" fmla="*/ 146 w 148"/>
                  <a:gd name="T83" fmla="*/ 237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8" h="334">
                    <a:moveTo>
                      <a:pt x="143" y="206"/>
                    </a:moveTo>
                    <a:lnTo>
                      <a:pt x="140" y="184"/>
                    </a:lnTo>
                    <a:lnTo>
                      <a:pt x="138" y="165"/>
                    </a:lnTo>
                    <a:lnTo>
                      <a:pt x="134" y="146"/>
                    </a:lnTo>
                    <a:lnTo>
                      <a:pt x="131" y="129"/>
                    </a:lnTo>
                    <a:lnTo>
                      <a:pt x="128" y="114"/>
                    </a:lnTo>
                    <a:lnTo>
                      <a:pt x="125" y="101"/>
                    </a:lnTo>
                    <a:lnTo>
                      <a:pt x="122" y="91"/>
                    </a:lnTo>
                    <a:lnTo>
                      <a:pt x="118" y="83"/>
                    </a:lnTo>
                    <a:lnTo>
                      <a:pt x="115" y="77"/>
                    </a:lnTo>
                    <a:lnTo>
                      <a:pt x="110" y="70"/>
                    </a:lnTo>
                    <a:lnTo>
                      <a:pt x="106" y="65"/>
                    </a:lnTo>
                    <a:lnTo>
                      <a:pt x="100" y="58"/>
                    </a:lnTo>
                    <a:lnTo>
                      <a:pt x="94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79" y="51"/>
                    </a:lnTo>
                    <a:lnTo>
                      <a:pt x="75" y="48"/>
                    </a:lnTo>
                    <a:lnTo>
                      <a:pt x="72" y="47"/>
                    </a:lnTo>
                    <a:lnTo>
                      <a:pt x="68" y="42"/>
                    </a:lnTo>
                    <a:lnTo>
                      <a:pt x="66" y="40"/>
                    </a:lnTo>
                    <a:lnTo>
                      <a:pt x="64" y="35"/>
                    </a:lnTo>
                    <a:lnTo>
                      <a:pt x="62" y="26"/>
                    </a:lnTo>
                    <a:lnTo>
                      <a:pt x="61" y="19"/>
                    </a:lnTo>
                    <a:lnTo>
                      <a:pt x="60" y="9"/>
                    </a:lnTo>
                    <a:lnTo>
                      <a:pt x="58" y="0"/>
                    </a:lnTo>
                    <a:lnTo>
                      <a:pt x="56" y="10"/>
                    </a:lnTo>
                    <a:lnTo>
                      <a:pt x="54" y="18"/>
                    </a:lnTo>
                    <a:lnTo>
                      <a:pt x="54" y="29"/>
                    </a:lnTo>
                    <a:lnTo>
                      <a:pt x="55" y="35"/>
                    </a:lnTo>
                    <a:lnTo>
                      <a:pt x="57" y="43"/>
                    </a:lnTo>
                    <a:lnTo>
                      <a:pt x="60" y="51"/>
                    </a:lnTo>
                    <a:lnTo>
                      <a:pt x="57" y="53"/>
                    </a:lnTo>
                    <a:lnTo>
                      <a:pt x="53" y="54"/>
                    </a:lnTo>
                    <a:lnTo>
                      <a:pt x="50" y="51"/>
                    </a:lnTo>
                    <a:lnTo>
                      <a:pt x="48" y="49"/>
                    </a:lnTo>
                    <a:lnTo>
                      <a:pt x="44" y="44"/>
                    </a:lnTo>
                    <a:lnTo>
                      <a:pt x="42" y="37"/>
                    </a:lnTo>
                    <a:lnTo>
                      <a:pt x="40" y="27"/>
                    </a:lnTo>
                    <a:lnTo>
                      <a:pt x="39" y="17"/>
                    </a:lnTo>
                    <a:lnTo>
                      <a:pt x="38" y="7"/>
                    </a:lnTo>
                    <a:lnTo>
                      <a:pt x="35" y="11"/>
                    </a:lnTo>
                    <a:lnTo>
                      <a:pt x="33" y="17"/>
                    </a:lnTo>
                    <a:lnTo>
                      <a:pt x="32" y="27"/>
                    </a:lnTo>
                    <a:lnTo>
                      <a:pt x="33" y="35"/>
                    </a:lnTo>
                    <a:lnTo>
                      <a:pt x="32" y="45"/>
                    </a:lnTo>
                    <a:lnTo>
                      <a:pt x="34" y="58"/>
                    </a:lnTo>
                    <a:lnTo>
                      <a:pt x="36" y="69"/>
                    </a:lnTo>
                    <a:lnTo>
                      <a:pt x="38" y="80"/>
                    </a:lnTo>
                    <a:lnTo>
                      <a:pt x="41" y="88"/>
                    </a:lnTo>
                    <a:lnTo>
                      <a:pt x="43" y="96"/>
                    </a:lnTo>
                    <a:lnTo>
                      <a:pt x="39" y="89"/>
                    </a:lnTo>
                    <a:lnTo>
                      <a:pt x="34" y="85"/>
                    </a:lnTo>
                    <a:lnTo>
                      <a:pt x="31" y="81"/>
                    </a:lnTo>
                    <a:lnTo>
                      <a:pt x="25" y="80"/>
                    </a:lnTo>
                    <a:lnTo>
                      <a:pt x="21" y="79"/>
                    </a:lnTo>
                    <a:lnTo>
                      <a:pt x="16" y="81"/>
                    </a:lnTo>
                    <a:lnTo>
                      <a:pt x="12" y="85"/>
                    </a:lnTo>
                    <a:lnTo>
                      <a:pt x="10" y="89"/>
                    </a:lnTo>
                    <a:lnTo>
                      <a:pt x="7" y="94"/>
                    </a:lnTo>
                    <a:lnTo>
                      <a:pt x="5" y="102"/>
                    </a:lnTo>
                    <a:lnTo>
                      <a:pt x="3" y="115"/>
                    </a:lnTo>
                    <a:lnTo>
                      <a:pt x="7" y="111"/>
                    </a:lnTo>
                    <a:lnTo>
                      <a:pt x="10" y="109"/>
                    </a:lnTo>
                    <a:lnTo>
                      <a:pt x="14" y="111"/>
                    </a:lnTo>
                    <a:lnTo>
                      <a:pt x="18" y="112"/>
                    </a:lnTo>
                    <a:lnTo>
                      <a:pt x="22" y="117"/>
                    </a:lnTo>
                    <a:lnTo>
                      <a:pt x="26" y="124"/>
                    </a:lnTo>
                    <a:lnTo>
                      <a:pt x="28" y="134"/>
                    </a:lnTo>
                    <a:lnTo>
                      <a:pt x="29" y="143"/>
                    </a:lnTo>
                    <a:lnTo>
                      <a:pt x="28" y="150"/>
                    </a:lnTo>
                    <a:lnTo>
                      <a:pt x="26" y="160"/>
                    </a:lnTo>
                    <a:lnTo>
                      <a:pt x="23" y="167"/>
                    </a:lnTo>
                    <a:lnTo>
                      <a:pt x="20" y="173"/>
                    </a:lnTo>
                    <a:lnTo>
                      <a:pt x="18" y="177"/>
                    </a:lnTo>
                    <a:lnTo>
                      <a:pt x="16" y="181"/>
                    </a:lnTo>
                    <a:lnTo>
                      <a:pt x="12" y="182"/>
                    </a:lnTo>
                    <a:lnTo>
                      <a:pt x="9" y="179"/>
                    </a:lnTo>
                    <a:lnTo>
                      <a:pt x="7" y="174"/>
                    </a:lnTo>
                    <a:lnTo>
                      <a:pt x="6" y="167"/>
                    </a:lnTo>
                    <a:lnTo>
                      <a:pt x="6" y="164"/>
                    </a:lnTo>
                    <a:lnTo>
                      <a:pt x="5" y="159"/>
                    </a:lnTo>
                    <a:lnTo>
                      <a:pt x="3" y="163"/>
                    </a:lnTo>
                    <a:lnTo>
                      <a:pt x="2" y="168"/>
                    </a:lnTo>
                    <a:lnTo>
                      <a:pt x="1" y="174"/>
                    </a:lnTo>
                    <a:lnTo>
                      <a:pt x="0" y="181"/>
                    </a:lnTo>
                    <a:lnTo>
                      <a:pt x="0" y="189"/>
                    </a:lnTo>
                    <a:lnTo>
                      <a:pt x="1" y="198"/>
                    </a:lnTo>
                    <a:lnTo>
                      <a:pt x="2" y="210"/>
                    </a:lnTo>
                    <a:lnTo>
                      <a:pt x="4" y="221"/>
                    </a:lnTo>
                    <a:lnTo>
                      <a:pt x="7" y="232"/>
                    </a:lnTo>
                    <a:lnTo>
                      <a:pt x="12" y="245"/>
                    </a:lnTo>
                    <a:lnTo>
                      <a:pt x="16" y="252"/>
                    </a:lnTo>
                    <a:lnTo>
                      <a:pt x="19" y="253"/>
                    </a:lnTo>
                    <a:lnTo>
                      <a:pt x="21" y="255"/>
                    </a:lnTo>
                    <a:lnTo>
                      <a:pt x="24" y="255"/>
                    </a:lnTo>
                    <a:lnTo>
                      <a:pt x="29" y="257"/>
                    </a:lnTo>
                    <a:lnTo>
                      <a:pt x="35" y="261"/>
                    </a:lnTo>
                    <a:lnTo>
                      <a:pt x="39" y="261"/>
                    </a:lnTo>
                    <a:lnTo>
                      <a:pt x="43" y="265"/>
                    </a:lnTo>
                    <a:lnTo>
                      <a:pt x="44" y="268"/>
                    </a:lnTo>
                    <a:lnTo>
                      <a:pt x="48" y="275"/>
                    </a:lnTo>
                    <a:lnTo>
                      <a:pt x="53" y="283"/>
                    </a:lnTo>
                    <a:lnTo>
                      <a:pt x="55" y="289"/>
                    </a:lnTo>
                    <a:lnTo>
                      <a:pt x="58" y="298"/>
                    </a:lnTo>
                    <a:lnTo>
                      <a:pt x="62" y="310"/>
                    </a:lnTo>
                    <a:lnTo>
                      <a:pt x="65" y="319"/>
                    </a:lnTo>
                    <a:lnTo>
                      <a:pt x="69" y="325"/>
                    </a:lnTo>
                    <a:lnTo>
                      <a:pt x="72" y="329"/>
                    </a:lnTo>
                    <a:lnTo>
                      <a:pt x="75" y="331"/>
                    </a:lnTo>
                    <a:lnTo>
                      <a:pt x="79" y="332"/>
                    </a:lnTo>
                    <a:lnTo>
                      <a:pt x="84" y="333"/>
                    </a:lnTo>
                    <a:lnTo>
                      <a:pt x="89" y="331"/>
                    </a:lnTo>
                    <a:lnTo>
                      <a:pt x="93" y="329"/>
                    </a:lnTo>
                    <a:lnTo>
                      <a:pt x="101" y="326"/>
                    </a:lnTo>
                    <a:lnTo>
                      <a:pt x="106" y="323"/>
                    </a:lnTo>
                    <a:lnTo>
                      <a:pt x="112" y="320"/>
                    </a:lnTo>
                    <a:lnTo>
                      <a:pt x="120" y="312"/>
                    </a:lnTo>
                    <a:lnTo>
                      <a:pt x="127" y="304"/>
                    </a:lnTo>
                    <a:lnTo>
                      <a:pt x="134" y="294"/>
                    </a:lnTo>
                    <a:lnTo>
                      <a:pt x="139" y="283"/>
                    </a:lnTo>
                    <a:lnTo>
                      <a:pt x="143" y="274"/>
                    </a:lnTo>
                    <a:lnTo>
                      <a:pt x="145" y="266"/>
                    </a:lnTo>
                    <a:lnTo>
                      <a:pt x="147" y="259"/>
                    </a:lnTo>
                    <a:lnTo>
                      <a:pt x="147" y="249"/>
                    </a:lnTo>
                    <a:lnTo>
                      <a:pt x="146" y="237"/>
                    </a:lnTo>
                    <a:lnTo>
                      <a:pt x="145" y="220"/>
                    </a:lnTo>
                    <a:lnTo>
                      <a:pt x="143" y="206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" name="Freeform 168">
                <a:extLst>
                  <a:ext uri="{FF2B5EF4-FFF2-40B4-BE49-F238E27FC236}">
                    <a16:creationId xmlns:a16="http://schemas.microsoft.com/office/drawing/2014/main" id="{D7AEC093-A0A4-4ABB-A417-8A7C15C22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3" y="3632"/>
                <a:ext cx="225" cy="524"/>
              </a:xfrm>
              <a:custGeom>
                <a:avLst/>
                <a:gdLst>
                  <a:gd name="T0" fmla="*/ 107 w 225"/>
                  <a:gd name="T1" fmla="*/ 509 h 524"/>
                  <a:gd name="T2" fmla="*/ 81 w 225"/>
                  <a:gd name="T3" fmla="*/ 468 h 524"/>
                  <a:gd name="T4" fmla="*/ 66 w 225"/>
                  <a:gd name="T5" fmla="*/ 417 h 524"/>
                  <a:gd name="T6" fmla="*/ 53 w 225"/>
                  <a:gd name="T7" fmla="*/ 352 h 524"/>
                  <a:gd name="T8" fmla="*/ 47 w 225"/>
                  <a:gd name="T9" fmla="*/ 297 h 524"/>
                  <a:gd name="T10" fmla="*/ 49 w 225"/>
                  <a:gd name="T11" fmla="*/ 243 h 524"/>
                  <a:gd name="T12" fmla="*/ 39 w 225"/>
                  <a:gd name="T13" fmla="*/ 191 h 524"/>
                  <a:gd name="T14" fmla="*/ 31 w 225"/>
                  <a:gd name="T15" fmla="*/ 163 h 524"/>
                  <a:gd name="T16" fmla="*/ 17 w 225"/>
                  <a:gd name="T17" fmla="*/ 132 h 524"/>
                  <a:gd name="T18" fmla="*/ 16 w 225"/>
                  <a:gd name="T19" fmla="*/ 119 h 524"/>
                  <a:gd name="T20" fmla="*/ 33 w 225"/>
                  <a:gd name="T21" fmla="*/ 135 h 524"/>
                  <a:gd name="T22" fmla="*/ 41 w 225"/>
                  <a:gd name="T23" fmla="*/ 139 h 524"/>
                  <a:gd name="T24" fmla="*/ 30 w 225"/>
                  <a:gd name="T25" fmla="*/ 85 h 524"/>
                  <a:gd name="T26" fmla="*/ 8 w 225"/>
                  <a:gd name="T27" fmla="*/ 35 h 524"/>
                  <a:gd name="T28" fmla="*/ 5 w 225"/>
                  <a:gd name="T29" fmla="*/ 15 h 524"/>
                  <a:gd name="T30" fmla="*/ 24 w 225"/>
                  <a:gd name="T31" fmla="*/ 8 h 524"/>
                  <a:gd name="T32" fmla="*/ 47 w 225"/>
                  <a:gd name="T33" fmla="*/ 27 h 524"/>
                  <a:gd name="T34" fmla="*/ 69 w 225"/>
                  <a:gd name="T35" fmla="*/ 69 h 524"/>
                  <a:gd name="T36" fmla="*/ 80 w 225"/>
                  <a:gd name="T37" fmla="*/ 85 h 524"/>
                  <a:gd name="T38" fmla="*/ 86 w 225"/>
                  <a:gd name="T39" fmla="*/ 42 h 524"/>
                  <a:gd name="T40" fmla="*/ 101 w 225"/>
                  <a:gd name="T41" fmla="*/ 9 h 524"/>
                  <a:gd name="T42" fmla="*/ 118 w 225"/>
                  <a:gd name="T43" fmla="*/ 1 h 524"/>
                  <a:gd name="T44" fmla="*/ 132 w 225"/>
                  <a:gd name="T45" fmla="*/ 28 h 524"/>
                  <a:gd name="T46" fmla="*/ 119 w 225"/>
                  <a:gd name="T47" fmla="*/ 37 h 524"/>
                  <a:gd name="T48" fmla="*/ 115 w 225"/>
                  <a:gd name="T49" fmla="*/ 53 h 524"/>
                  <a:gd name="T50" fmla="*/ 115 w 225"/>
                  <a:gd name="T51" fmla="*/ 81 h 524"/>
                  <a:gd name="T52" fmla="*/ 123 w 225"/>
                  <a:gd name="T53" fmla="*/ 102 h 524"/>
                  <a:gd name="T54" fmla="*/ 135 w 225"/>
                  <a:gd name="T55" fmla="*/ 114 h 524"/>
                  <a:gd name="T56" fmla="*/ 148 w 225"/>
                  <a:gd name="T57" fmla="*/ 104 h 524"/>
                  <a:gd name="T58" fmla="*/ 141 w 225"/>
                  <a:gd name="T59" fmla="*/ 67 h 524"/>
                  <a:gd name="T60" fmla="*/ 157 w 225"/>
                  <a:gd name="T61" fmla="*/ 85 h 524"/>
                  <a:gd name="T62" fmla="*/ 174 w 225"/>
                  <a:gd name="T63" fmla="*/ 123 h 524"/>
                  <a:gd name="T64" fmla="*/ 181 w 225"/>
                  <a:gd name="T65" fmla="*/ 159 h 524"/>
                  <a:gd name="T66" fmla="*/ 180 w 225"/>
                  <a:gd name="T67" fmla="*/ 199 h 524"/>
                  <a:gd name="T68" fmla="*/ 173 w 225"/>
                  <a:gd name="T69" fmla="*/ 237 h 524"/>
                  <a:gd name="T70" fmla="*/ 172 w 225"/>
                  <a:gd name="T71" fmla="*/ 265 h 524"/>
                  <a:gd name="T72" fmla="*/ 184 w 225"/>
                  <a:gd name="T73" fmla="*/ 299 h 524"/>
                  <a:gd name="T74" fmla="*/ 200 w 225"/>
                  <a:gd name="T75" fmla="*/ 313 h 524"/>
                  <a:gd name="T76" fmla="*/ 207 w 225"/>
                  <a:gd name="T77" fmla="*/ 299 h 524"/>
                  <a:gd name="T78" fmla="*/ 218 w 225"/>
                  <a:gd name="T79" fmla="*/ 329 h 524"/>
                  <a:gd name="T80" fmla="*/ 222 w 225"/>
                  <a:gd name="T81" fmla="*/ 382 h 524"/>
                  <a:gd name="T82" fmla="*/ 221 w 225"/>
                  <a:gd name="T83" fmla="*/ 429 h 524"/>
                  <a:gd name="T84" fmla="*/ 214 w 225"/>
                  <a:gd name="T85" fmla="*/ 467 h 524"/>
                  <a:gd name="T86" fmla="*/ 202 w 225"/>
                  <a:gd name="T87" fmla="*/ 497 h 524"/>
                  <a:gd name="T88" fmla="*/ 184 w 225"/>
                  <a:gd name="T89" fmla="*/ 512 h 524"/>
                  <a:gd name="T90" fmla="*/ 156 w 225"/>
                  <a:gd name="T91" fmla="*/ 512 h 524"/>
                  <a:gd name="T92" fmla="*/ 123 w 225"/>
                  <a:gd name="T93" fmla="*/ 52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5" h="524">
                    <a:moveTo>
                      <a:pt x="123" y="522"/>
                    </a:moveTo>
                    <a:lnTo>
                      <a:pt x="116" y="517"/>
                    </a:lnTo>
                    <a:lnTo>
                      <a:pt x="107" y="509"/>
                    </a:lnTo>
                    <a:lnTo>
                      <a:pt x="98" y="497"/>
                    </a:lnTo>
                    <a:lnTo>
                      <a:pt x="89" y="482"/>
                    </a:lnTo>
                    <a:lnTo>
                      <a:pt x="81" y="468"/>
                    </a:lnTo>
                    <a:lnTo>
                      <a:pt x="75" y="453"/>
                    </a:lnTo>
                    <a:lnTo>
                      <a:pt x="69" y="433"/>
                    </a:lnTo>
                    <a:lnTo>
                      <a:pt x="66" y="417"/>
                    </a:lnTo>
                    <a:lnTo>
                      <a:pt x="60" y="393"/>
                    </a:lnTo>
                    <a:lnTo>
                      <a:pt x="55" y="371"/>
                    </a:lnTo>
                    <a:lnTo>
                      <a:pt x="53" y="352"/>
                    </a:lnTo>
                    <a:lnTo>
                      <a:pt x="50" y="337"/>
                    </a:lnTo>
                    <a:lnTo>
                      <a:pt x="47" y="317"/>
                    </a:lnTo>
                    <a:lnTo>
                      <a:pt x="47" y="297"/>
                    </a:lnTo>
                    <a:lnTo>
                      <a:pt x="47" y="278"/>
                    </a:lnTo>
                    <a:lnTo>
                      <a:pt x="48" y="259"/>
                    </a:lnTo>
                    <a:lnTo>
                      <a:pt x="49" y="243"/>
                    </a:lnTo>
                    <a:lnTo>
                      <a:pt x="46" y="222"/>
                    </a:lnTo>
                    <a:lnTo>
                      <a:pt x="44" y="206"/>
                    </a:lnTo>
                    <a:lnTo>
                      <a:pt x="39" y="191"/>
                    </a:lnTo>
                    <a:lnTo>
                      <a:pt x="37" y="181"/>
                    </a:lnTo>
                    <a:lnTo>
                      <a:pt x="34" y="173"/>
                    </a:lnTo>
                    <a:lnTo>
                      <a:pt x="31" y="163"/>
                    </a:lnTo>
                    <a:lnTo>
                      <a:pt x="26" y="153"/>
                    </a:lnTo>
                    <a:lnTo>
                      <a:pt x="21" y="142"/>
                    </a:lnTo>
                    <a:lnTo>
                      <a:pt x="17" y="132"/>
                    </a:lnTo>
                    <a:lnTo>
                      <a:pt x="13" y="126"/>
                    </a:lnTo>
                    <a:lnTo>
                      <a:pt x="8" y="119"/>
                    </a:lnTo>
                    <a:lnTo>
                      <a:pt x="16" y="119"/>
                    </a:lnTo>
                    <a:lnTo>
                      <a:pt x="23" y="122"/>
                    </a:lnTo>
                    <a:lnTo>
                      <a:pt x="29" y="130"/>
                    </a:lnTo>
                    <a:lnTo>
                      <a:pt x="33" y="135"/>
                    </a:lnTo>
                    <a:lnTo>
                      <a:pt x="38" y="145"/>
                    </a:lnTo>
                    <a:lnTo>
                      <a:pt x="43" y="157"/>
                    </a:lnTo>
                    <a:lnTo>
                      <a:pt x="41" y="139"/>
                    </a:lnTo>
                    <a:lnTo>
                      <a:pt x="39" y="121"/>
                    </a:lnTo>
                    <a:lnTo>
                      <a:pt x="36" y="104"/>
                    </a:lnTo>
                    <a:lnTo>
                      <a:pt x="30" y="85"/>
                    </a:lnTo>
                    <a:lnTo>
                      <a:pt x="23" y="65"/>
                    </a:lnTo>
                    <a:lnTo>
                      <a:pt x="16" y="50"/>
                    </a:lnTo>
                    <a:lnTo>
                      <a:pt x="8" y="35"/>
                    </a:lnTo>
                    <a:lnTo>
                      <a:pt x="3" y="25"/>
                    </a:lnTo>
                    <a:lnTo>
                      <a:pt x="0" y="19"/>
                    </a:lnTo>
                    <a:lnTo>
                      <a:pt x="5" y="15"/>
                    </a:lnTo>
                    <a:lnTo>
                      <a:pt x="11" y="11"/>
                    </a:lnTo>
                    <a:lnTo>
                      <a:pt x="19" y="9"/>
                    </a:lnTo>
                    <a:lnTo>
                      <a:pt x="24" y="8"/>
                    </a:lnTo>
                    <a:lnTo>
                      <a:pt x="32" y="11"/>
                    </a:lnTo>
                    <a:lnTo>
                      <a:pt x="40" y="20"/>
                    </a:lnTo>
                    <a:lnTo>
                      <a:pt x="47" y="27"/>
                    </a:lnTo>
                    <a:lnTo>
                      <a:pt x="54" y="39"/>
                    </a:lnTo>
                    <a:lnTo>
                      <a:pt x="62" y="55"/>
                    </a:lnTo>
                    <a:lnTo>
                      <a:pt x="69" y="69"/>
                    </a:lnTo>
                    <a:lnTo>
                      <a:pt x="76" y="88"/>
                    </a:lnTo>
                    <a:lnTo>
                      <a:pt x="82" y="111"/>
                    </a:lnTo>
                    <a:lnTo>
                      <a:pt x="80" y="85"/>
                    </a:lnTo>
                    <a:lnTo>
                      <a:pt x="81" y="71"/>
                    </a:lnTo>
                    <a:lnTo>
                      <a:pt x="83" y="56"/>
                    </a:lnTo>
                    <a:lnTo>
                      <a:pt x="86" y="42"/>
                    </a:lnTo>
                    <a:lnTo>
                      <a:pt x="90" y="27"/>
                    </a:lnTo>
                    <a:lnTo>
                      <a:pt x="96" y="16"/>
                    </a:lnTo>
                    <a:lnTo>
                      <a:pt x="101" y="9"/>
                    </a:lnTo>
                    <a:lnTo>
                      <a:pt x="107" y="1"/>
                    </a:lnTo>
                    <a:lnTo>
                      <a:pt x="113" y="0"/>
                    </a:lnTo>
                    <a:lnTo>
                      <a:pt x="118" y="1"/>
                    </a:lnTo>
                    <a:lnTo>
                      <a:pt x="124" y="7"/>
                    </a:lnTo>
                    <a:lnTo>
                      <a:pt x="128" y="15"/>
                    </a:lnTo>
                    <a:lnTo>
                      <a:pt x="132" y="28"/>
                    </a:lnTo>
                    <a:lnTo>
                      <a:pt x="127" y="27"/>
                    </a:lnTo>
                    <a:lnTo>
                      <a:pt x="122" y="30"/>
                    </a:lnTo>
                    <a:lnTo>
                      <a:pt x="119" y="37"/>
                    </a:lnTo>
                    <a:lnTo>
                      <a:pt x="118" y="40"/>
                    </a:lnTo>
                    <a:lnTo>
                      <a:pt x="116" y="45"/>
                    </a:lnTo>
                    <a:lnTo>
                      <a:pt x="115" y="53"/>
                    </a:lnTo>
                    <a:lnTo>
                      <a:pt x="114" y="61"/>
                    </a:lnTo>
                    <a:lnTo>
                      <a:pt x="115" y="73"/>
                    </a:lnTo>
                    <a:lnTo>
                      <a:pt x="115" y="81"/>
                    </a:lnTo>
                    <a:lnTo>
                      <a:pt x="117" y="91"/>
                    </a:lnTo>
                    <a:lnTo>
                      <a:pt x="120" y="98"/>
                    </a:lnTo>
                    <a:lnTo>
                      <a:pt x="123" y="102"/>
                    </a:lnTo>
                    <a:lnTo>
                      <a:pt x="125" y="107"/>
                    </a:lnTo>
                    <a:lnTo>
                      <a:pt x="130" y="111"/>
                    </a:lnTo>
                    <a:lnTo>
                      <a:pt x="135" y="114"/>
                    </a:lnTo>
                    <a:lnTo>
                      <a:pt x="140" y="115"/>
                    </a:lnTo>
                    <a:lnTo>
                      <a:pt x="145" y="112"/>
                    </a:lnTo>
                    <a:lnTo>
                      <a:pt x="148" y="104"/>
                    </a:lnTo>
                    <a:lnTo>
                      <a:pt x="148" y="93"/>
                    </a:lnTo>
                    <a:lnTo>
                      <a:pt x="145" y="81"/>
                    </a:lnTo>
                    <a:lnTo>
                      <a:pt x="141" y="67"/>
                    </a:lnTo>
                    <a:lnTo>
                      <a:pt x="146" y="71"/>
                    </a:lnTo>
                    <a:lnTo>
                      <a:pt x="152" y="78"/>
                    </a:lnTo>
                    <a:lnTo>
                      <a:pt x="157" y="85"/>
                    </a:lnTo>
                    <a:lnTo>
                      <a:pt x="164" y="97"/>
                    </a:lnTo>
                    <a:lnTo>
                      <a:pt x="169" y="108"/>
                    </a:lnTo>
                    <a:lnTo>
                      <a:pt x="174" y="123"/>
                    </a:lnTo>
                    <a:lnTo>
                      <a:pt x="177" y="135"/>
                    </a:lnTo>
                    <a:lnTo>
                      <a:pt x="179" y="145"/>
                    </a:lnTo>
                    <a:lnTo>
                      <a:pt x="181" y="159"/>
                    </a:lnTo>
                    <a:lnTo>
                      <a:pt x="182" y="173"/>
                    </a:lnTo>
                    <a:lnTo>
                      <a:pt x="182" y="185"/>
                    </a:lnTo>
                    <a:lnTo>
                      <a:pt x="180" y="199"/>
                    </a:lnTo>
                    <a:lnTo>
                      <a:pt x="178" y="213"/>
                    </a:lnTo>
                    <a:lnTo>
                      <a:pt x="175" y="224"/>
                    </a:lnTo>
                    <a:lnTo>
                      <a:pt x="173" y="237"/>
                    </a:lnTo>
                    <a:lnTo>
                      <a:pt x="172" y="245"/>
                    </a:lnTo>
                    <a:lnTo>
                      <a:pt x="172" y="255"/>
                    </a:lnTo>
                    <a:lnTo>
                      <a:pt x="172" y="265"/>
                    </a:lnTo>
                    <a:lnTo>
                      <a:pt x="175" y="279"/>
                    </a:lnTo>
                    <a:lnTo>
                      <a:pt x="179" y="288"/>
                    </a:lnTo>
                    <a:lnTo>
                      <a:pt x="184" y="299"/>
                    </a:lnTo>
                    <a:lnTo>
                      <a:pt x="190" y="305"/>
                    </a:lnTo>
                    <a:lnTo>
                      <a:pt x="194" y="309"/>
                    </a:lnTo>
                    <a:lnTo>
                      <a:pt x="200" y="313"/>
                    </a:lnTo>
                    <a:lnTo>
                      <a:pt x="202" y="302"/>
                    </a:lnTo>
                    <a:lnTo>
                      <a:pt x="202" y="292"/>
                    </a:lnTo>
                    <a:lnTo>
                      <a:pt x="207" y="299"/>
                    </a:lnTo>
                    <a:lnTo>
                      <a:pt x="211" y="307"/>
                    </a:lnTo>
                    <a:lnTo>
                      <a:pt x="215" y="317"/>
                    </a:lnTo>
                    <a:lnTo>
                      <a:pt x="218" y="329"/>
                    </a:lnTo>
                    <a:lnTo>
                      <a:pt x="221" y="347"/>
                    </a:lnTo>
                    <a:lnTo>
                      <a:pt x="222" y="365"/>
                    </a:lnTo>
                    <a:lnTo>
                      <a:pt x="222" y="382"/>
                    </a:lnTo>
                    <a:lnTo>
                      <a:pt x="224" y="397"/>
                    </a:lnTo>
                    <a:lnTo>
                      <a:pt x="223" y="411"/>
                    </a:lnTo>
                    <a:lnTo>
                      <a:pt x="221" y="429"/>
                    </a:lnTo>
                    <a:lnTo>
                      <a:pt x="219" y="445"/>
                    </a:lnTo>
                    <a:lnTo>
                      <a:pt x="216" y="456"/>
                    </a:lnTo>
                    <a:lnTo>
                      <a:pt x="214" y="467"/>
                    </a:lnTo>
                    <a:lnTo>
                      <a:pt x="211" y="477"/>
                    </a:lnTo>
                    <a:lnTo>
                      <a:pt x="207" y="487"/>
                    </a:lnTo>
                    <a:lnTo>
                      <a:pt x="202" y="497"/>
                    </a:lnTo>
                    <a:lnTo>
                      <a:pt x="196" y="505"/>
                    </a:lnTo>
                    <a:lnTo>
                      <a:pt x="191" y="510"/>
                    </a:lnTo>
                    <a:lnTo>
                      <a:pt x="184" y="512"/>
                    </a:lnTo>
                    <a:lnTo>
                      <a:pt x="175" y="506"/>
                    </a:lnTo>
                    <a:lnTo>
                      <a:pt x="166" y="507"/>
                    </a:lnTo>
                    <a:lnTo>
                      <a:pt x="156" y="512"/>
                    </a:lnTo>
                    <a:lnTo>
                      <a:pt x="143" y="521"/>
                    </a:lnTo>
                    <a:lnTo>
                      <a:pt x="132" y="523"/>
                    </a:lnTo>
                    <a:lnTo>
                      <a:pt x="123" y="522"/>
                    </a:lnTo>
                  </a:path>
                </a:pathLst>
              </a:custGeom>
              <a:solidFill>
                <a:srgbClr val="E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" name="Freeform 169">
                <a:extLst>
                  <a:ext uri="{FF2B5EF4-FFF2-40B4-BE49-F238E27FC236}">
                    <a16:creationId xmlns:a16="http://schemas.microsoft.com/office/drawing/2014/main" id="{18BC8757-F301-46F3-8FDC-F5B4D8823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3452"/>
                <a:ext cx="553" cy="701"/>
              </a:xfrm>
              <a:custGeom>
                <a:avLst/>
                <a:gdLst>
                  <a:gd name="T0" fmla="*/ 5 w 553"/>
                  <a:gd name="T1" fmla="*/ 550 h 701"/>
                  <a:gd name="T2" fmla="*/ 0 w 553"/>
                  <a:gd name="T3" fmla="*/ 465 h 701"/>
                  <a:gd name="T4" fmla="*/ 6 w 553"/>
                  <a:gd name="T5" fmla="*/ 409 h 701"/>
                  <a:gd name="T6" fmla="*/ 32 w 553"/>
                  <a:gd name="T7" fmla="*/ 367 h 701"/>
                  <a:gd name="T8" fmla="*/ 63 w 553"/>
                  <a:gd name="T9" fmla="*/ 324 h 701"/>
                  <a:gd name="T10" fmla="*/ 79 w 553"/>
                  <a:gd name="T11" fmla="*/ 279 h 701"/>
                  <a:gd name="T12" fmla="*/ 82 w 553"/>
                  <a:gd name="T13" fmla="*/ 214 h 701"/>
                  <a:gd name="T14" fmla="*/ 69 w 553"/>
                  <a:gd name="T15" fmla="*/ 138 h 701"/>
                  <a:gd name="T16" fmla="*/ 64 w 553"/>
                  <a:gd name="T17" fmla="*/ 72 h 701"/>
                  <a:gd name="T18" fmla="*/ 74 w 553"/>
                  <a:gd name="T19" fmla="*/ 18 h 701"/>
                  <a:gd name="T20" fmla="*/ 86 w 553"/>
                  <a:gd name="T21" fmla="*/ 28 h 701"/>
                  <a:gd name="T22" fmla="*/ 96 w 553"/>
                  <a:gd name="T23" fmla="*/ 73 h 701"/>
                  <a:gd name="T24" fmla="*/ 115 w 553"/>
                  <a:gd name="T25" fmla="*/ 93 h 701"/>
                  <a:gd name="T26" fmla="*/ 135 w 553"/>
                  <a:gd name="T27" fmla="*/ 83 h 701"/>
                  <a:gd name="T28" fmla="*/ 148 w 553"/>
                  <a:gd name="T29" fmla="*/ 76 h 701"/>
                  <a:gd name="T30" fmla="*/ 164 w 553"/>
                  <a:gd name="T31" fmla="*/ 105 h 701"/>
                  <a:gd name="T32" fmla="*/ 180 w 553"/>
                  <a:gd name="T33" fmla="*/ 153 h 701"/>
                  <a:gd name="T34" fmla="*/ 184 w 553"/>
                  <a:gd name="T35" fmla="*/ 74 h 701"/>
                  <a:gd name="T36" fmla="*/ 199 w 553"/>
                  <a:gd name="T37" fmla="*/ 76 h 701"/>
                  <a:gd name="T38" fmla="*/ 221 w 553"/>
                  <a:gd name="T39" fmla="*/ 119 h 701"/>
                  <a:gd name="T40" fmla="*/ 243 w 553"/>
                  <a:gd name="T41" fmla="*/ 171 h 701"/>
                  <a:gd name="T42" fmla="*/ 252 w 553"/>
                  <a:gd name="T43" fmla="*/ 237 h 701"/>
                  <a:gd name="T44" fmla="*/ 263 w 553"/>
                  <a:gd name="T45" fmla="*/ 180 h 701"/>
                  <a:gd name="T46" fmla="*/ 268 w 553"/>
                  <a:gd name="T47" fmla="*/ 118 h 701"/>
                  <a:gd name="T48" fmla="*/ 294 w 553"/>
                  <a:gd name="T49" fmla="*/ 96 h 701"/>
                  <a:gd name="T50" fmla="*/ 302 w 553"/>
                  <a:gd name="T51" fmla="*/ 117 h 701"/>
                  <a:gd name="T52" fmla="*/ 305 w 553"/>
                  <a:gd name="T53" fmla="*/ 154 h 701"/>
                  <a:gd name="T54" fmla="*/ 320 w 553"/>
                  <a:gd name="T55" fmla="*/ 173 h 701"/>
                  <a:gd name="T56" fmla="*/ 343 w 553"/>
                  <a:gd name="T57" fmla="*/ 156 h 701"/>
                  <a:gd name="T58" fmla="*/ 353 w 553"/>
                  <a:gd name="T59" fmla="*/ 121 h 701"/>
                  <a:gd name="T60" fmla="*/ 347 w 553"/>
                  <a:gd name="T61" fmla="*/ 70 h 701"/>
                  <a:gd name="T62" fmla="*/ 327 w 553"/>
                  <a:gd name="T63" fmla="*/ 24 h 701"/>
                  <a:gd name="T64" fmla="*/ 347 w 553"/>
                  <a:gd name="T65" fmla="*/ 17 h 701"/>
                  <a:gd name="T66" fmla="*/ 381 w 553"/>
                  <a:gd name="T67" fmla="*/ 50 h 701"/>
                  <a:gd name="T68" fmla="*/ 407 w 553"/>
                  <a:gd name="T69" fmla="*/ 100 h 701"/>
                  <a:gd name="T70" fmla="*/ 431 w 553"/>
                  <a:gd name="T71" fmla="*/ 170 h 701"/>
                  <a:gd name="T72" fmla="*/ 445 w 553"/>
                  <a:gd name="T73" fmla="*/ 242 h 701"/>
                  <a:gd name="T74" fmla="*/ 453 w 553"/>
                  <a:gd name="T75" fmla="*/ 346 h 701"/>
                  <a:gd name="T76" fmla="*/ 460 w 553"/>
                  <a:gd name="T77" fmla="*/ 421 h 701"/>
                  <a:gd name="T78" fmla="*/ 473 w 553"/>
                  <a:gd name="T79" fmla="*/ 416 h 701"/>
                  <a:gd name="T80" fmla="*/ 491 w 553"/>
                  <a:gd name="T81" fmla="*/ 362 h 701"/>
                  <a:gd name="T82" fmla="*/ 504 w 553"/>
                  <a:gd name="T83" fmla="*/ 420 h 701"/>
                  <a:gd name="T84" fmla="*/ 523 w 553"/>
                  <a:gd name="T85" fmla="*/ 469 h 701"/>
                  <a:gd name="T86" fmla="*/ 533 w 553"/>
                  <a:gd name="T87" fmla="*/ 436 h 701"/>
                  <a:gd name="T88" fmla="*/ 549 w 553"/>
                  <a:gd name="T89" fmla="*/ 500 h 701"/>
                  <a:gd name="T90" fmla="*/ 549 w 553"/>
                  <a:gd name="T91" fmla="*/ 560 h 701"/>
                  <a:gd name="T92" fmla="*/ 544 w 553"/>
                  <a:gd name="T93" fmla="*/ 628 h 701"/>
                  <a:gd name="T94" fmla="*/ 521 w 553"/>
                  <a:gd name="T95" fmla="*/ 690 h 701"/>
                  <a:gd name="T96" fmla="*/ 474 w 553"/>
                  <a:gd name="T97" fmla="*/ 696 h 701"/>
                  <a:gd name="T98" fmla="*/ 435 w 553"/>
                  <a:gd name="T99" fmla="*/ 684 h 701"/>
                  <a:gd name="T100" fmla="*/ 395 w 553"/>
                  <a:gd name="T101" fmla="*/ 682 h 701"/>
                  <a:gd name="T102" fmla="*/ 344 w 553"/>
                  <a:gd name="T103" fmla="*/ 647 h 701"/>
                  <a:gd name="T104" fmla="*/ 281 w 553"/>
                  <a:gd name="T105" fmla="*/ 650 h 701"/>
                  <a:gd name="T106" fmla="*/ 103 w 553"/>
                  <a:gd name="T107" fmla="*/ 658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53" h="701">
                    <a:moveTo>
                      <a:pt x="25" y="635"/>
                    </a:moveTo>
                    <a:lnTo>
                      <a:pt x="16" y="611"/>
                    </a:lnTo>
                    <a:lnTo>
                      <a:pt x="10" y="580"/>
                    </a:lnTo>
                    <a:lnTo>
                      <a:pt x="5" y="550"/>
                    </a:lnTo>
                    <a:lnTo>
                      <a:pt x="3" y="529"/>
                    </a:lnTo>
                    <a:lnTo>
                      <a:pt x="1" y="505"/>
                    </a:lnTo>
                    <a:lnTo>
                      <a:pt x="0" y="484"/>
                    </a:lnTo>
                    <a:lnTo>
                      <a:pt x="0" y="465"/>
                    </a:lnTo>
                    <a:lnTo>
                      <a:pt x="0" y="452"/>
                    </a:lnTo>
                    <a:lnTo>
                      <a:pt x="0" y="436"/>
                    </a:lnTo>
                    <a:lnTo>
                      <a:pt x="3" y="423"/>
                    </a:lnTo>
                    <a:lnTo>
                      <a:pt x="6" y="409"/>
                    </a:lnTo>
                    <a:lnTo>
                      <a:pt x="12" y="395"/>
                    </a:lnTo>
                    <a:lnTo>
                      <a:pt x="17" y="384"/>
                    </a:lnTo>
                    <a:lnTo>
                      <a:pt x="24" y="375"/>
                    </a:lnTo>
                    <a:lnTo>
                      <a:pt x="32" y="367"/>
                    </a:lnTo>
                    <a:lnTo>
                      <a:pt x="39" y="359"/>
                    </a:lnTo>
                    <a:lnTo>
                      <a:pt x="48" y="345"/>
                    </a:lnTo>
                    <a:lnTo>
                      <a:pt x="57" y="331"/>
                    </a:lnTo>
                    <a:lnTo>
                      <a:pt x="63" y="324"/>
                    </a:lnTo>
                    <a:lnTo>
                      <a:pt x="68" y="317"/>
                    </a:lnTo>
                    <a:lnTo>
                      <a:pt x="73" y="304"/>
                    </a:lnTo>
                    <a:lnTo>
                      <a:pt x="76" y="294"/>
                    </a:lnTo>
                    <a:lnTo>
                      <a:pt x="79" y="279"/>
                    </a:lnTo>
                    <a:lnTo>
                      <a:pt x="82" y="264"/>
                    </a:lnTo>
                    <a:lnTo>
                      <a:pt x="83" y="248"/>
                    </a:lnTo>
                    <a:lnTo>
                      <a:pt x="84" y="234"/>
                    </a:lnTo>
                    <a:lnTo>
                      <a:pt x="82" y="214"/>
                    </a:lnTo>
                    <a:lnTo>
                      <a:pt x="80" y="195"/>
                    </a:lnTo>
                    <a:lnTo>
                      <a:pt x="76" y="178"/>
                    </a:lnTo>
                    <a:lnTo>
                      <a:pt x="74" y="158"/>
                    </a:lnTo>
                    <a:lnTo>
                      <a:pt x="69" y="138"/>
                    </a:lnTo>
                    <a:lnTo>
                      <a:pt x="66" y="124"/>
                    </a:lnTo>
                    <a:lnTo>
                      <a:pt x="64" y="100"/>
                    </a:lnTo>
                    <a:lnTo>
                      <a:pt x="64" y="88"/>
                    </a:lnTo>
                    <a:lnTo>
                      <a:pt x="64" y="72"/>
                    </a:lnTo>
                    <a:lnTo>
                      <a:pt x="64" y="54"/>
                    </a:lnTo>
                    <a:lnTo>
                      <a:pt x="67" y="42"/>
                    </a:lnTo>
                    <a:lnTo>
                      <a:pt x="70" y="30"/>
                    </a:lnTo>
                    <a:lnTo>
                      <a:pt x="74" y="18"/>
                    </a:lnTo>
                    <a:lnTo>
                      <a:pt x="80" y="4"/>
                    </a:lnTo>
                    <a:lnTo>
                      <a:pt x="84" y="0"/>
                    </a:lnTo>
                    <a:lnTo>
                      <a:pt x="85" y="16"/>
                    </a:lnTo>
                    <a:lnTo>
                      <a:pt x="86" y="28"/>
                    </a:lnTo>
                    <a:lnTo>
                      <a:pt x="88" y="40"/>
                    </a:lnTo>
                    <a:lnTo>
                      <a:pt x="90" y="52"/>
                    </a:lnTo>
                    <a:lnTo>
                      <a:pt x="93" y="64"/>
                    </a:lnTo>
                    <a:lnTo>
                      <a:pt x="96" y="73"/>
                    </a:lnTo>
                    <a:lnTo>
                      <a:pt x="101" y="82"/>
                    </a:lnTo>
                    <a:lnTo>
                      <a:pt x="106" y="86"/>
                    </a:lnTo>
                    <a:lnTo>
                      <a:pt x="110" y="90"/>
                    </a:lnTo>
                    <a:lnTo>
                      <a:pt x="115" y="93"/>
                    </a:lnTo>
                    <a:lnTo>
                      <a:pt x="121" y="94"/>
                    </a:lnTo>
                    <a:lnTo>
                      <a:pt x="127" y="93"/>
                    </a:lnTo>
                    <a:lnTo>
                      <a:pt x="132" y="90"/>
                    </a:lnTo>
                    <a:lnTo>
                      <a:pt x="135" y="83"/>
                    </a:lnTo>
                    <a:lnTo>
                      <a:pt x="137" y="75"/>
                    </a:lnTo>
                    <a:lnTo>
                      <a:pt x="137" y="65"/>
                    </a:lnTo>
                    <a:lnTo>
                      <a:pt x="142" y="70"/>
                    </a:lnTo>
                    <a:lnTo>
                      <a:pt x="148" y="76"/>
                    </a:lnTo>
                    <a:lnTo>
                      <a:pt x="154" y="85"/>
                    </a:lnTo>
                    <a:lnTo>
                      <a:pt x="157" y="92"/>
                    </a:lnTo>
                    <a:lnTo>
                      <a:pt x="161" y="100"/>
                    </a:lnTo>
                    <a:lnTo>
                      <a:pt x="164" y="105"/>
                    </a:lnTo>
                    <a:lnTo>
                      <a:pt x="167" y="113"/>
                    </a:lnTo>
                    <a:lnTo>
                      <a:pt x="171" y="124"/>
                    </a:lnTo>
                    <a:lnTo>
                      <a:pt x="175" y="137"/>
                    </a:lnTo>
                    <a:lnTo>
                      <a:pt x="180" y="153"/>
                    </a:lnTo>
                    <a:lnTo>
                      <a:pt x="179" y="130"/>
                    </a:lnTo>
                    <a:lnTo>
                      <a:pt x="179" y="108"/>
                    </a:lnTo>
                    <a:lnTo>
                      <a:pt x="182" y="86"/>
                    </a:lnTo>
                    <a:lnTo>
                      <a:pt x="184" y="74"/>
                    </a:lnTo>
                    <a:lnTo>
                      <a:pt x="188" y="54"/>
                    </a:lnTo>
                    <a:lnTo>
                      <a:pt x="195" y="39"/>
                    </a:lnTo>
                    <a:lnTo>
                      <a:pt x="196" y="62"/>
                    </a:lnTo>
                    <a:lnTo>
                      <a:pt x="199" y="76"/>
                    </a:lnTo>
                    <a:lnTo>
                      <a:pt x="205" y="90"/>
                    </a:lnTo>
                    <a:lnTo>
                      <a:pt x="210" y="99"/>
                    </a:lnTo>
                    <a:lnTo>
                      <a:pt x="216" y="109"/>
                    </a:lnTo>
                    <a:lnTo>
                      <a:pt x="221" y="119"/>
                    </a:lnTo>
                    <a:lnTo>
                      <a:pt x="227" y="132"/>
                    </a:lnTo>
                    <a:lnTo>
                      <a:pt x="232" y="140"/>
                    </a:lnTo>
                    <a:lnTo>
                      <a:pt x="238" y="156"/>
                    </a:lnTo>
                    <a:lnTo>
                      <a:pt x="243" y="171"/>
                    </a:lnTo>
                    <a:lnTo>
                      <a:pt x="246" y="188"/>
                    </a:lnTo>
                    <a:lnTo>
                      <a:pt x="249" y="206"/>
                    </a:lnTo>
                    <a:lnTo>
                      <a:pt x="250" y="219"/>
                    </a:lnTo>
                    <a:lnTo>
                      <a:pt x="252" y="237"/>
                    </a:lnTo>
                    <a:lnTo>
                      <a:pt x="257" y="220"/>
                    </a:lnTo>
                    <a:lnTo>
                      <a:pt x="261" y="210"/>
                    </a:lnTo>
                    <a:lnTo>
                      <a:pt x="264" y="196"/>
                    </a:lnTo>
                    <a:lnTo>
                      <a:pt x="263" y="180"/>
                    </a:lnTo>
                    <a:lnTo>
                      <a:pt x="263" y="160"/>
                    </a:lnTo>
                    <a:lnTo>
                      <a:pt x="264" y="145"/>
                    </a:lnTo>
                    <a:lnTo>
                      <a:pt x="265" y="130"/>
                    </a:lnTo>
                    <a:lnTo>
                      <a:pt x="268" y="118"/>
                    </a:lnTo>
                    <a:lnTo>
                      <a:pt x="274" y="108"/>
                    </a:lnTo>
                    <a:lnTo>
                      <a:pt x="280" y="104"/>
                    </a:lnTo>
                    <a:lnTo>
                      <a:pt x="286" y="100"/>
                    </a:lnTo>
                    <a:lnTo>
                      <a:pt x="294" y="96"/>
                    </a:lnTo>
                    <a:lnTo>
                      <a:pt x="300" y="94"/>
                    </a:lnTo>
                    <a:lnTo>
                      <a:pt x="310" y="100"/>
                    </a:lnTo>
                    <a:lnTo>
                      <a:pt x="305" y="110"/>
                    </a:lnTo>
                    <a:lnTo>
                      <a:pt x="302" y="117"/>
                    </a:lnTo>
                    <a:lnTo>
                      <a:pt x="300" y="128"/>
                    </a:lnTo>
                    <a:lnTo>
                      <a:pt x="300" y="136"/>
                    </a:lnTo>
                    <a:lnTo>
                      <a:pt x="303" y="148"/>
                    </a:lnTo>
                    <a:lnTo>
                      <a:pt x="305" y="154"/>
                    </a:lnTo>
                    <a:lnTo>
                      <a:pt x="307" y="158"/>
                    </a:lnTo>
                    <a:lnTo>
                      <a:pt x="310" y="162"/>
                    </a:lnTo>
                    <a:lnTo>
                      <a:pt x="316" y="170"/>
                    </a:lnTo>
                    <a:lnTo>
                      <a:pt x="320" y="173"/>
                    </a:lnTo>
                    <a:lnTo>
                      <a:pt x="327" y="172"/>
                    </a:lnTo>
                    <a:lnTo>
                      <a:pt x="331" y="168"/>
                    </a:lnTo>
                    <a:lnTo>
                      <a:pt x="338" y="163"/>
                    </a:lnTo>
                    <a:lnTo>
                      <a:pt x="343" y="156"/>
                    </a:lnTo>
                    <a:lnTo>
                      <a:pt x="348" y="150"/>
                    </a:lnTo>
                    <a:lnTo>
                      <a:pt x="350" y="143"/>
                    </a:lnTo>
                    <a:lnTo>
                      <a:pt x="352" y="132"/>
                    </a:lnTo>
                    <a:lnTo>
                      <a:pt x="353" y="121"/>
                    </a:lnTo>
                    <a:lnTo>
                      <a:pt x="354" y="110"/>
                    </a:lnTo>
                    <a:lnTo>
                      <a:pt x="353" y="96"/>
                    </a:lnTo>
                    <a:lnTo>
                      <a:pt x="350" y="82"/>
                    </a:lnTo>
                    <a:lnTo>
                      <a:pt x="347" y="70"/>
                    </a:lnTo>
                    <a:lnTo>
                      <a:pt x="342" y="55"/>
                    </a:lnTo>
                    <a:lnTo>
                      <a:pt x="338" y="44"/>
                    </a:lnTo>
                    <a:lnTo>
                      <a:pt x="333" y="36"/>
                    </a:lnTo>
                    <a:lnTo>
                      <a:pt x="327" y="24"/>
                    </a:lnTo>
                    <a:lnTo>
                      <a:pt x="321" y="13"/>
                    </a:lnTo>
                    <a:lnTo>
                      <a:pt x="328" y="13"/>
                    </a:lnTo>
                    <a:lnTo>
                      <a:pt x="337" y="15"/>
                    </a:lnTo>
                    <a:lnTo>
                      <a:pt x="347" y="17"/>
                    </a:lnTo>
                    <a:lnTo>
                      <a:pt x="356" y="22"/>
                    </a:lnTo>
                    <a:lnTo>
                      <a:pt x="365" y="29"/>
                    </a:lnTo>
                    <a:lnTo>
                      <a:pt x="373" y="38"/>
                    </a:lnTo>
                    <a:lnTo>
                      <a:pt x="381" y="50"/>
                    </a:lnTo>
                    <a:lnTo>
                      <a:pt x="388" y="62"/>
                    </a:lnTo>
                    <a:lnTo>
                      <a:pt x="394" y="75"/>
                    </a:lnTo>
                    <a:lnTo>
                      <a:pt x="402" y="88"/>
                    </a:lnTo>
                    <a:lnTo>
                      <a:pt x="407" y="100"/>
                    </a:lnTo>
                    <a:lnTo>
                      <a:pt x="413" y="112"/>
                    </a:lnTo>
                    <a:lnTo>
                      <a:pt x="419" y="126"/>
                    </a:lnTo>
                    <a:lnTo>
                      <a:pt x="425" y="146"/>
                    </a:lnTo>
                    <a:lnTo>
                      <a:pt x="431" y="170"/>
                    </a:lnTo>
                    <a:lnTo>
                      <a:pt x="437" y="194"/>
                    </a:lnTo>
                    <a:lnTo>
                      <a:pt x="439" y="204"/>
                    </a:lnTo>
                    <a:lnTo>
                      <a:pt x="443" y="224"/>
                    </a:lnTo>
                    <a:lnTo>
                      <a:pt x="445" y="242"/>
                    </a:lnTo>
                    <a:lnTo>
                      <a:pt x="448" y="261"/>
                    </a:lnTo>
                    <a:lnTo>
                      <a:pt x="450" y="291"/>
                    </a:lnTo>
                    <a:lnTo>
                      <a:pt x="452" y="312"/>
                    </a:lnTo>
                    <a:lnTo>
                      <a:pt x="453" y="346"/>
                    </a:lnTo>
                    <a:lnTo>
                      <a:pt x="454" y="369"/>
                    </a:lnTo>
                    <a:lnTo>
                      <a:pt x="456" y="391"/>
                    </a:lnTo>
                    <a:lnTo>
                      <a:pt x="456" y="407"/>
                    </a:lnTo>
                    <a:lnTo>
                      <a:pt x="460" y="421"/>
                    </a:lnTo>
                    <a:lnTo>
                      <a:pt x="464" y="435"/>
                    </a:lnTo>
                    <a:lnTo>
                      <a:pt x="470" y="444"/>
                    </a:lnTo>
                    <a:lnTo>
                      <a:pt x="471" y="428"/>
                    </a:lnTo>
                    <a:lnTo>
                      <a:pt x="473" y="416"/>
                    </a:lnTo>
                    <a:lnTo>
                      <a:pt x="476" y="402"/>
                    </a:lnTo>
                    <a:lnTo>
                      <a:pt x="481" y="389"/>
                    </a:lnTo>
                    <a:lnTo>
                      <a:pt x="484" y="376"/>
                    </a:lnTo>
                    <a:lnTo>
                      <a:pt x="491" y="362"/>
                    </a:lnTo>
                    <a:lnTo>
                      <a:pt x="497" y="352"/>
                    </a:lnTo>
                    <a:lnTo>
                      <a:pt x="503" y="343"/>
                    </a:lnTo>
                    <a:lnTo>
                      <a:pt x="502" y="399"/>
                    </a:lnTo>
                    <a:lnTo>
                      <a:pt x="504" y="420"/>
                    </a:lnTo>
                    <a:lnTo>
                      <a:pt x="509" y="446"/>
                    </a:lnTo>
                    <a:lnTo>
                      <a:pt x="514" y="462"/>
                    </a:lnTo>
                    <a:lnTo>
                      <a:pt x="520" y="478"/>
                    </a:lnTo>
                    <a:lnTo>
                      <a:pt x="523" y="469"/>
                    </a:lnTo>
                    <a:lnTo>
                      <a:pt x="525" y="457"/>
                    </a:lnTo>
                    <a:lnTo>
                      <a:pt x="526" y="445"/>
                    </a:lnTo>
                    <a:lnTo>
                      <a:pt x="525" y="420"/>
                    </a:lnTo>
                    <a:lnTo>
                      <a:pt x="533" y="436"/>
                    </a:lnTo>
                    <a:lnTo>
                      <a:pt x="537" y="450"/>
                    </a:lnTo>
                    <a:lnTo>
                      <a:pt x="542" y="468"/>
                    </a:lnTo>
                    <a:lnTo>
                      <a:pt x="546" y="484"/>
                    </a:lnTo>
                    <a:lnTo>
                      <a:pt x="549" y="500"/>
                    </a:lnTo>
                    <a:lnTo>
                      <a:pt x="551" y="514"/>
                    </a:lnTo>
                    <a:lnTo>
                      <a:pt x="552" y="534"/>
                    </a:lnTo>
                    <a:lnTo>
                      <a:pt x="551" y="546"/>
                    </a:lnTo>
                    <a:lnTo>
                      <a:pt x="549" y="560"/>
                    </a:lnTo>
                    <a:lnTo>
                      <a:pt x="547" y="578"/>
                    </a:lnTo>
                    <a:lnTo>
                      <a:pt x="547" y="593"/>
                    </a:lnTo>
                    <a:lnTo>
                      <a:pt x="546" y="608"/>
                    </a:lnTo>
                    <a:lnTo>
                      <a:pt x="544" y="628"/>
                    </a:lnTo>
                    <a:lnTo>
                      <a:pt x="546" y="654"/>
                    </a:lnTo>
                    <a:lnTo>
                      <a:pt x="548" y="672"/>
                    </a:lnTo>
                    <a:lnTo>
                      <a:pt x="536" y="679"/>
                    </a:lnTo>
                    <a:lnTo>
                      <a:pt x="521" y="690"/>
                    </a:lnTo>
                    <a:lnTo>
                      <a:pt x="506" y="697"/>
                    </a:lnTo>
                    <a:lnTo>
                      <a:pt x="492" y="700"/>
                    </a:lnTo>
                    <a:lnTo>
                      <a:pt x="484" y="700"/>
                    </a:lnTo>
                    <a:lnTo>
                      <a:pt x="474" y="696"/>
                    </a:lnTo>
                    <a:lnTo>
                      <a:pt x="464" y="692"/>
                    </a:lnTo>
                    <a:lnTo>
                      <a:pt x="454" y="686"/>
                    </a:lnTo>
                    <a:lnTo>
                      <a:pt x="444" y="686"/>
                    </a:lnTo>
                    <a:lnTo>
                      <a:pt x="435" y="684"/>
                    </a:lnTo>
                    <a:lnTo>
                      <a:pt x="427" y="686"/>
                    </a:lnTo>
                    <a:lnTo>
                      <a:pt x="416" y="686"/>
                    </a:lnTo>
                    <a:lnTo>
                      <a:pt x="406" y="687"/>
                    </a:lnTo>
                    <a:lnTo>
                      <a:pt x="395" y="682"/>
                    </a:lnTo>
                    <a:lnTo>
                      <a:pt x="384" y="677"/>
                    </a:lnTo>
                    <a:lnTo>
                      <a:pt x="375" y="669"/>
                    </a:lnTo>
                    <a:lnTo>
                      <a:pt x="356" y="654"/>
                    </a:lnTo>
                    <a:lnTo>
                      <a:pt x="344" y="647"/>
                    </a:lnTo>
                    <a:lnTo>
                      <a:pt x="332" y="646"/>
                    </a:lnTo>
                    <a:lnTo>
                      <a:pt x="317" y="640"/>
                    </a:lnTo>
                    <a:lnTo>
                      <a:pt x="299" y="642"/>
                    </a:lnTo>
                    <a:lnTo>
                      <a:pt x="281" y="650"/>
                    </a:lnTo>
                    <a:lnTo>
                      <a:pt x="233" y="671"/>
                    </a:lnTo>
                    <a:lnTo>
                      <a:pt x="186" y="650"/>
                    </a:lnTo>
                    <a:lnTo>
                      <a:pt x="150" y="630"/>
                    </a:lnTo>
                    <a:lnTo>
                      <a:pt x="103" y="658"/>
                    </a:lnTo>
                    <a:lnTo>
                      <a:pt x="56" y="667"/>
                    </a:lnTo>
                    <a:lnTo>
                      <a:pt x="25" y="635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Freeform 170">
                <a:extLst>
                  <a:ext uri="{FF2B5EF4-FFF2-40B4-BE49-F238E27FC236}">
                    <a16:creationId xmlns:a16="http://schemas.microsoft.com/office/drawing/2014/main" id="{06F75138-BA7C-4F16-9900-F95948C0A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" y="3902"/>
                <a:ext cx="96" cy="235"/>
              </a:xfrm>
              <a:custGeom>
                <a:avLst/>
                <a:gdLst>
                  <a:gd name="T0" fmla="*/ 48 w 96"/>
                  <a:gd name="T1" fmla="*/ 227 h 235"/>
                  <a:gd name="T2" fmla="*/ 37 w 96"/>
                  <a:gd name="T3" fmla="*/ 206 h 235"/>
                  <a:gd name="T4" fmla="*/ 30 w 96"/>
                  <a:gd name="T5" fmla="*/ 184 h 235"/>
                  <a:gd name="T6" fmla="*/ 25 w 96"/>
                  <a:gd name="T7" fmla="*/ 154 h 235"/>
                  <a:gd name="T8" fmla="*/ 22 w 96"/>
                  <a:gd name="T9" fmla="*/ 129 h 235"/>
                  <a:gd name="T10" fmla="*/ 22 w 96"/>
                  <a:gd name="T11" fmla="*/ 106 h 235"/>
                  <a:gd name="T12" fmla="*/ 17 w 96"/>
                  <a:gd name="T13" fmla="*/ 82 h 235"/>
                  <a:gd name="T14" fmla="*/ 14 w 96"/>
                  <a:gd name="T15" fmla="*/ 69 h 235"/>
                  <a:gd name="T16" fmla="*/ 8 w 96"/>
                  <a:gd name="T17" fmla="*/ 56 h 235"/>
                  <a:gd name="T18" fmla="*/ 8 w 96"/>
                  <a:gd name="T19" fmla="*/ 49 h 235"/>
                  <a:gd name="T20" fmla="*/ 15 w 96"/>
                  <a:gd name="T21" fmla="*/ 56 h 235"/>
                  <a:gd name="T22" fmla="*/ 18 w 96"/>
                  <a:gd name="T23" fmla="*/ 59 h 235"/>
                  <a:gd name="T24" fmla="*/ 13 w 96"/>
                  <a:gd name="T25" fmla="*/ 34 h 235"/>
                  <a:gd name="T26" fmla="*/ 4 w 96"/>
                  <a:gd name="T27" fmla="*/ 12 h 235"/>
                  <a:gd name="T28" fmla="*/ 1 w 96"/>
                  <a:gd name="T29" fmla="*/ 3 h 235"/>
                  <a:gd name="T30" fmla="*/ 10 w 96"/>
                  <a:gd name="T31" fmla="*/ 0 h 235"/>
                  <a:gd name="T32" fmla="*/ 19 w 96"/>
                  <a:gd name="T33" fmla="*/ 9 h 235"/>
                  <a:gd name="T34" fmla="*/ 29 w 96"/>
                  <a:gd name="T35" fmla="*/ 29 h 235"/>
                  <a:gd name="T36" fmla="*/ 33 w 96"/>
                  <a:gd name="T37" fmla="*/ 36 h 235"/>
                  <a:gd name="T38" fmla="*/ 35 w 96"/>
                  <a:gd name="T39" fmla="*/ 17 h 235"/>
                  <a:gd name="T40" fmla="*/ 41 w 96"/>
                  <a:gd name="T41" fmla="*/ 2 h 235"/>
                  <a:gd name="T42" fmla="*/ 48 w 96"/>
                  <a:gd name="T43" fmla="*/ 0 h 235"/>
                  <a:gd name="T44" fmla="*/ 55 w 96"/>
                  <a:gd name="T45" fmla="*/ 12 h 235"/>
                  <a:gd name="T46" fmla="*/ 49 w 96"/>
                  <a:gd name="T47" fmla="*/ 16 h 235"/>
                  <a:gd name="T48" fmla="*/ 47 w 96"/>
                  <a:gd name="T49" fmla="*/ 22 h 235"/>
                  <a:gd name="T50" fmla="*/ 48 w 96"/>
                  <a:gd name="T51" fmla="*/ 36 h 235"/>
                  <a:gd name="T52" fmla="*/ 51 w 96"/>
                  <a:gd name="T53" fmla="*/ 46 h 235"/>
                  <a:gd name="T54" fmla="*/ 56 w 96"/>
                  <a:gd name="T55" fmla="*/ 51 h 235"/>
                  <a:gd name="T56" fmla="*/ 61 w 96"/>
                  <a:gd name="T57" fmla="*/ 48 h 235"/>
                  <a:gd name="T58" fmla="*/ 58 w 96"/>
                  <a:gd name="T59" fmla="*/ 30 h 235"/>
                  <a:gd name="T60" fmla="*/ 65 w 96"/>
                  <a:gd name="T61" fmla="*/ 39 h 235"/>
                  <a:gd name="T62" fmla="*/ 72 w 96"/>
                  <a:gd name="T63" fmla="*/ 57 h 235"/>
                  <a:gd name="T64" fmla="*/ 75 w 96"/>
                  <a:gd name="T65" fmla="*/ 72 h 235"/>
                  <a:gd name="T66" fmla="*/ 75 w 96"/>
                  <a:gd name="T67" fmla="*/ 90 h 235"/>
                  <a:gd name="T68" fmla="*/ 73 w 96"/>
                  <a:gd name="T69" fmla="*/ 107 h 235"/>
                  <a:gd name="T70" fmla="*/ 72 w 96"/>
                  <a:gd name="T71" fmla="*/ 120 h 235"/>
                  <a:gd name="T72" fmla="*/ 77 w 96"/>
                  <a:gd name="T73" fmla="*/ 134 h 235"/>
                  <a:gd name="T74" fmla="*/ 85 w 96"/>
                  <a:gd name="T75" fmla="*/ 142 h 235"/>
                  <a:gd name="T76" fmla="*/ 87 w 96"/>
                  <a:gd name="T77" fmla="*/ 136 h 235"/>
                  <a:gd name="T78" fmla="*/ 92 w 96"/>
                  <a:gd name="T79" fmla="*/ 150 h 235"/>
                  <a:gd name="T80" fmla="*/ 95 w 96"/>
                  <a:gd name="T81" fmla="*/ 174 h 235"/>
                  <a:gd name="T82" fmla="*/ 94 w 96"/>
                  <a:gd name="T83" fmla="*/ 196 h 235"/>
                  <a:gd name="T84" fmla="*/ 92 w 96"/>
                  <a:gd name="T85" fmla="*/ 211 h 235"/>
                  <a:gd name="T86" fmla="*/ 87 w 96"/>
                  <a:gd name="T87" fmla="*/ 224 h 235"/>
                  <a:gd name="T88" fmla="*/ 80 w 96"/>
                  <a:gd name="T89" fmla="*/ 230 h 235"/>
                  <a:gd name="T90" fmla="*/ 68 w 96"/>
                  <a:gd name="T91" fmla="*/ 230 h 235"/>
                  <a:gd name="T92" fmla="*/ 55 w 96"/>
                  <a:gd name="T93" fmla="*/ 233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6" h="235">
                    <a:moveTo>
                      <a:pt x="55" y="233"/>
                    </a:moveTo>
                    <a:lnTo>
                      <a:pt x="51" y="230"/>
                    </a:lnTo>
                    <a:lnTo>
                      <a:pt x="48" y="227"/>
                    </a:lnTo>
                    <a:lnTo>
                      <a:pt x="44" y="220"/>
                    </a:lnTo>
                    <a:lnTo>
                      <a:pt x="41" y="214"/>
                    </a:lnTo>
                    <a:lnTo>
                      <a:pt x="37" y="206"/>
                    </a:lnTo>
                    <a:lnTo>
                      <a:pt x="35" y="200"/>
                    </a:lnTo>
                    <a:lnTo>
                      <a:pt x="32" y="192"/>
                    </a:lnTo>
                    <a:lnTo>
                      <a:pt x="30" y="184"/>
                    </a:lnTo>
                    <a:lnTo>
                      <a:pt x="28" y="173"/>
                    </a:lnTo>
                    <a:lnTo>
                      <a:pt x="26" y="163"/>
                    </a:lnTo>
                    <a:lnTo>
                      <a:pt x="25" y="154"/>
                    </a:lnTo>
                    <a:lnTo>
                      <a:pt x="23" y="148"/>
                    </a:lnTo>
                    <a:lnTo>
                      <a:pt x="22" y="138"/>
                    </a:lnTo>
                    <a:lnTo>
                      <a:pt x="22" y="129"/>
                    </a:lnTo>
                    <a:lnTo>
                      <a:pt x="21" y="121"/>
                    </a:lnTo>
                    <a:lnTo>
                      <a:pt x="22" y="113"/>
                    </a:lnTo>
                    <a:lnTo>
                      <a:pt x="22" y="106"/>
                    </a:lnTo>
                    <a:lnTo>
                      <a:pt x="21" y="98"/>
                    </a:lnTo>
                    <a:lnTo>
                      <a:pt x="20" y="90"/>
                    </a:lnTo>
                    <a:lnTo>
                      <a:pt x="17" y="82"/>
                    </a:lnTo>
                    <a:lnTo>
                      <a:pt x="16" y="78"/>
                    </a:lnTo>
                    <a:lnTo>
                      <a:pt x="15" y="74"/>
                    </a:lnTo>
                    <a:lnTo>
                      <a:pt x="14" y="69"/>
                    </a:lnTo>
                    <a:lnTo>
                      <a:pt x="12" y="65"/>
                    </a:lnTo>
                    <a:lnTo>
                      <a:pt x="10" y="60"/>
                    </a:lnTo>
                    <a:lnTo>
                      <a:pt x="8" y="56"/>
                    </a:lnTo>
                    <a:lnTo>
                      <a:pt x="6" y="52"/>
                    </a:lnTo>
                    <a:lnTo>
                      <a:pt x="5" y="50"/>
                    </a:lnTo>
                    <a:lnTo>
                      <a:pt x="8" y="49"/>
                    </a:lnTo>
                    <a:lnTo>
                      <a:pt x="10" y="52"/>
                    </a:lnTo>
                    <a:lnTo>
                      <a:pt x="13" y="54"/>
                    </a:lnTo>
                    <a:lnTo>
                      <a:pt x="15" y="56"/>
                    </a:lnTo>
                    <a:lnTo>
                      <a:pt x="17" y="61"/>
                    </a:lnTo>
                    <a:lnTo>
                      <a:pt x="19" y="68"/>
                    </a:lnTo>
                    <a:lnTo>
                      <a:pt x="18" y="59"/>
                    </a:lnTo>
                    <a:lnTo>
                      <a:pt x="17" y="50"/>
                    </a:lnTo>
                    <a:lnTo>
                      <a:pt x="15" y="43"/>
                    </a:lnTo>
                    <a:lnTo>
                      <a:pt x="13" y="34"/>
                    </a:lnTo>
                    <a:lnTo>
                      <a:pt x="10" y="26"/>
                    </a:lnTo>
                    <a:lnTo>
                      <a:pt x="7" y="19"/>
                    </a:lnTo>
                    <a:lnTo>
                      <a:pt x="4" y="12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6" y="4"/>
                    </a:lnTo>
                    <a:lnTo>
                      <a:pt x="19" y="9"/>
                    </a:lnTo>
                    <a:lnTo>
                      <a:pt x="22" y="15"/>
                    </a:lnTo>
                    <a:lnTo>
                      <a:pt x="25" y="22"/>
                    </a:lnTo>
                    <a:lnTo>
                      <a:pt x="29" y="29"/>
                    </a:lnTo>
                    <a:lnTo>
                      <a:pt x="32" y="37"/>
                    </a:lnTo>
                    <a:lnTo>
                      <a:pt x="35" y="46"/>
                    </a:lnTo>
                    <a:lnTo>
                      <a:pt x="33" y="36"/>
                    </a:lnTo>
                    <a:lnTo>
                      <a:pt x="34" y="30"/>
                    </a:lnTo>
                    <a:lnTo>
                      <a:pt x="35" y="23"/>
                    </a:lnTo>
                    <a:lnTo>
                      <a:pt x="35" y="17"/>
                    </a:lnTo>
                    <a:lnTo>
                      <a:pt x="37" y="10"/>
                    </a:lnTo>
                    <a:lnTo>
                      <a:pt x="39" y="6"/>
                    </a:lnTo>
                    <a:lnTo>
                      <a:pt x="41" y="2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3"/>
                    </a:lnTo>
                    <a:lnTo>
                      <a:pt x="52" y="7"/>
                    </a:lnTo>
                    <a:lnTo>
                      <a:pt x="55" y="12"/>
                    </a:lnTo>
                    <a:lnTo>
                      <a:pt x="52" y="12"/>
                    </a:lnTo>
                    <a:lnTo>
                      <a:pt x="50" y="14"/>
                    </a:lnTo>
                    <a:lnTo>
                      <a:pt x="49" y="16"/>
                    </a:lnTo>
                    <a:lnTo>
                      <a:pt x="48" y="17"/>
                    </a:lnTo>
                    <a:lnTo>
                      <a:pt x="47" y="20"/>
                    </a:lnTo>
                    <a:lnTo>
                      <a:pt x="47" y="22"/>
                    </a:lnTo>
                    <a:lnTo>
                      <a:pt x="47" y="26"/>
                    </a:lnTo>
                    <a:lnTo>
                      <a:pt x="47" y="32"/>
                    </a:lnTo>
                    <a:lnTo>
                      <a:pt x="48" y="36"/>
                    </a:lnTo>
                    <a:lnTo>
                      <a:pt x="48" y="40"/>
                    </a:lnTo>
                    <a:lnTo>
                      <a:pt x="50" y="44"/>
                    </a:lnTo>
                    <a:lnTo>
                      <a:pt x="51" y="46"/>
                    </a:lnTo>
                    <a:lnTo>
                      <a:pt x="52" y="48"/>
                    </a:lnTo>
                    <a:lnTo>
                      <a:pt x="54" y="50"/>
                    </a:lnTo>
                    <a:lnTo>
                      <a:pt x="56" y="51"/>
                    </a:lnTo>
                    <a:lnTo>
                      <a:pt x="58" y="52"/>
                    </a:lnTo>
                    <a:lnTo>
                      <a:pt x="60" y="51"/>
                    </a:lnTo>
                    <a:lnTo>
                      <a:pt x="61" y="48"/>
                    </a:lnTo>
                    <a:lnTo>
                      <a:pt x="61" y="42"/>
                    </a:lnTo>
                    <a:lnTo>
                      <a:pt x="60" y="36"/>
                    </a:lnTo>
                    <a:lnTo>
                      <a:pt x="58" y="30"/>
                    </a:lnTo>
                    <a:lnTo>
                      <a:pt x="60" y="32"/>
                    </a:lnTo>
                    <a:lnTo>
                      <a:pt x="62" y="36"/>
                    </a:lnTo>
                    <a:lnTo>
                      <a:pt x="65" y="39"/>
                    </a:lnTo>
                    <a:lnTo>
                      <a:pt x="68" y="45"/>
                    </a:lnTo>
                    <a:lnTo>
                      <a:pt x="70" y="50"/>
                    </a:lnTo>
                    <a:lnTo>
                      <a:pt x="72" y="57"/>
                    </a:lnTo>
                    <a:lnTo>
                      <a:pt x="74" y="62"/>
                    </a:lnTo>
                    <a:lnTo>
                      <a:pt x="75" y="67"/>
                    </a:lnTo>
                    <a:lnTo>
                      <a:pt x="75" y="72"/>
                    </a:lnTo>
                    <a:lnTo>
                      <a:pt x="76" y="78"/>
                    </a:lnTo>
                    <a:lnTo>
                      <a:pt x="75" y="83"/>
                    </a:lnTo>
                    <a:lnTo>
                      <a:pt x="75" y="90"/>
                    </a:lnTo>
                    <a:lnTo>
                      <a:pt x="75" y="96"/>
                    </a:lnTo>
                    <a:lnTo>
                      <a:pt x="73" y="101"/>
                    </a:lnTo>
                    <a:lnTo>
                      <a:pt x="73" y="107"/>
                    </a:lnTo>
                    <a:lnTo>
                      <a:pt x="72" y="111"/>
                    </a:lnTo>
                    <a:lnTo>
                      <a:pt x="72" y="115"/>
                    </a:lnTo>
                    <a:lnTo>
                      <a:pt x="72" y="120"/>
                    </a:lnTo>
                    <a:lnTo>
                      <a:pt x="74" y="126"/>
                    </a:lnTo>
                    <a:lnTo>
                      <a:pt x="75" y="130"/>
                    </a:lnTo>
                    <a:lnTo>
                      <a:pt x="77" y="134"/>
                    </a:lnTo>
                    <a:lnTo>
                      <a:pt x="80" y="138"/>
                    </a:lnTo>
                    <a:lnTo>
                      <a:pt x="82" y="140"/>
                    </a:lnTo>
                    <a:lnTo>
                      <a:pt x="85" y="142"/>
                    </a:lnTo>
                    <a:lnTo>
                      <a:pt x="85" y="137"/>
                    </a:lnTo>
                    <a:lnTo>
                      <a:pt x="85" y="133"/>
                    </a:lnTo>
                    <a:lnTo>
                      <a:pt x="87" y="136"/>
                    </a:lnTo>
                    <a:lnTo>
                      <a:pt x="89" y="139"/>
                    </a:lnTo>
                    <a:lnTo>
                      <a:pt x="91" y="144"/>
                    </a:lnTo>
                    <a:lnTo>
                      <a:pt x="92" y="150"/>
                    </a:lnTo>
                    <a:lnTo>
                      <a:pt x="93" y="158"/>
                    </a:lnTo>
                    <a:lnTo>
                      <a:pt x="94" y="166"/>
                    </a:lnTo>
                    <a:lnTo>
                      <a:pt x="95" y="174"/>
                    </a:lnTo>
                    <a:lnTo>
                      <a:pt x="95" y="180"/>
                    </a:lnTo>
                    <a:lnTo>
                      <a:pt x="95" y="187"/>
                    </a:lnTo>
                    <a:lnTo>
                      <a:pt x="94" y="196"/>
                    </a:lnTo>
                    <a:lnTo>
                      <a:pt x="93" y="201"/>
                    </a:lnTo>
                    <a:lnTo>
                      <a:pt x="92" y="207"/>
                    </a:lnTo>
                    <a:lnTo>
                      <a:pt x="92" y="211"/>
                    </a:lnTo>
                    <a:lnTo>
                      <a:pt x="91" y="216"/>
                    </a:lnTo>
                    <a:lnTo>
                      <a:pt x="89" y="220"/>
                    </a:lnTo>
                    <a:lnTo>
                      <a:pt x="87" y="224"/>
                    </a:lnTo>
                    <a:lnTo>
                      <a:pt x="84" y="228"/>
                    </a:lnTo>
                    <a:lnTo>
                      <a:pt x="82" y="230"/>
                    </a:lnTo>
                    <a:lnTo>
                      <a:pt x="80" y="230"/>
                    </a:lnTo>
                    <a:lnTo>
                      <a:pt x="76" y="226"/>
                    </a:lnTo>
                    <a:lnTo>
                      <a:pt x="72" y="228"/>
                    </a:lnTo>
                    <a:lnTo>
                      <a:pt x="68" y="230"/>
                    </a:lnTo>
                    <a:lnTo>
                      <a:pt x="63" y="232"/>
                    </a:lnTo>
                    <a:lnTo>
                      <a:pt x="58" y="234"/>
                    </a:lnTo>
                    <a:lnTo>
                      <a:pt x="55" y="233"/>
                    </a:lnTo>
                  </a:path>
                </a:pathLst>
              </a:custGeom>
              <a:solidFill>
                <a:srgbClr val="FF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" name="Freeform 171">
                <a:extLst>
                  <a:ext uri="{FF2B5EF4-FFF2-40B4-BE49-F238E27FC236}">
                    <a16:creationId xmlns:a16="http://schemas.microsoft.com/office/drawing/2014/main" id="{14368D9B-E62B-4043-8845-9245038B9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3538"/>
                <a:ext cx="324" cy="630"/>
              </a:xfrm>
              <a:custGeom>
                <a:avLst/>
                <a:gdLst>
                  <a:gd name="T0" fmla="*/ 20 w 324"/>
                  <a:gd name="T1" fmla="*/ 536 h 630"/>
                  <a:gd name="T2" fmla="*/ 14 w 324"/>
                  <a:gd name="T3" fmla="*/ 442 h 630"/>
                  <a:gd name="T4" fmla="*/ 15 w 324"/>
                  <a:gd name="T5" fmla="*/ 363 h 630"/>
                  <a:gd name="T6" fmla="*/ 1 w 324"/>
                  <a:gd name="T7" fmla="*/ 292 h 630"/>
                  <a:gd name="T8" fmla="*/ 36 w 324"/>
                  <a:gd name="T9" fmla="*/ 324 h 630"/>
                  <a:gd name="T10" fmla="*/ 18 w 324"/>
                  <a:gd name="T11" fmla="*/ 164 h 630"/>
                  <a:gd name="T12" fmla="*/ 20 w 324"/>
                  <a:gd name="T13" fmla="*/ 117 h 630"/>
                  <a:gd name="T14" fmla="*/ 40 w 324"/>
                  <a:gd name="T15" fmla="*/ 126 h 630"/>
                  <a:gd name="T16" fmla="*/ 44 w 324"/>
                  <a:gd name="T17" fmla="*/ 65 h 630"/>
                  <a:gd name="T18" fmla="*/ 72 w 324"/>
                  <a:gd name="T19" fmla="*/ 73 h 630"/>
                  <a:gd name="T20" fmla="*/ 91 w 324"/>
                  <a:gd name="T21" fmla="*/ 125 h 630"/>
                  <a:gd name="T22" fmla="*/ 123 w 324"/>
                  <a:gd name="T23" fmla="*/ 130 h 630"/>
                  <a:gd name="T24" fmla="*/ 145 w 324"/>
                  <a:gd name="T25" fmla="*/ 94 h 630"/>
                  <a:gd name="T26" fmla="*/ 155 w 324"/>
                  <a:gd name="T27" fmla="*/ 35 h 630"/>
                  <a:gd name="T28" fmla="*/ 165 w 324"/>
                  <a:gd name="T29" fmla="*/ 32 h 630"/>
                  <a:gd name="T30" fmla="*/ 173 w 324"/>
                  <a:gd name="T31" fmla="*/ 124 h 630"/>
                  <a:gd name="T32" fmla="*/ 149 w 324"/>
                  <a:gd name="T33" fmla="*/ 207 h 630"/>
                  <a:gd name="T34" fmla="*/ 153 w 324"/>
                  <a:gd name="T35" fmla="*/ 236 h 630"/>
                  <a:gd name="T36" fmla="*/ 193 w 324"/>
                  <a:gd name="T37" fmla="*/ 187 h 630"/>
                  <a:gd name="T38" fmla="*/ 223 w 324"/>
                  <a:gd name="T39" fmla="*/ 164 h 630"/>
                  <a:gd name="T40" fmla="*/ 225 w 324"/>
                  <a:gd name="T41" fmla="*/ 218 h 630"/>
                  <a:gd name="T42" fmla="*/ 214 w 324"/>
                  <a:gd name="T43" fmla="*/ 259 h 630"/>
                  <a:gd name="T44" fmla="*/ 218 w 324"/>
                  <a:gd name="T45" fmla="*/ 304 h 630"/>
                  <a:gd name="T46" fmla="*/ 226 w 324"/>
                  <a:gd name="T47" fmla="*/ 328 h 630"/>
                  <a:gd name="T48" fmla="*/ 246 w 324"/>
                  <a:gd name="T49" fmla="*/ 325 h 630"/>
                  <a:gd name="T50" fmla="*/ 246 w 324"/>
                  <a:gd name="T51" fmla="*/ 275 h 630"/>
                  <a:gd name="T52" fmla="*/ 248 w 324"/>
                  <a:gd name="T53" fmla="*/ 238 h 630"/>
                  <a:gd name="T54" fmla="*/ 259 w 324"/>
                  <a:gd name="T55" fmla="*/ 251 h 630"/>
                  <a:gd name="T56" fmla="*/ 270 w 324"/>
                  <a:gd name="T57" fmla="*/ 293 h 630"/>
                  <a:gd name="T58" fmla="*/ 270 w 324"/>
                  <a:gd name="T59" fmla="*/ 320 h 630"/>
                  <a:gd name="T60" fmla="*/ 269 w 324"/>
                  <a:gd name="T61" fmla="*/ 364 h 630"/>
                  <a:gd name="T62" fmla="*/ 274 w 324"/>
                  <a:gd name="T63" fmla="*/ 410 h 630"/>
                  <a:gd name="T64" fmla="*/ 285 w 324"/>
                  <a:gd name="T65" fmla="*/ 426 h 630"/>
                  <a:gd name="T66" fmla="*/ 298 w 324"/>
                  <a:gd name="T67" fmla="*/ 412 h 630"/>
                  <a:gd name="T68" fmla="*/ 307 w 324"/>
                  <a:gd name="T69" fmla="*/ 385 h 630"/>
                  <a:gd name="T70" fmla="*/ 311 w 324"/>
                  <a:gd name="T71" fmla="*/ 356 h 630"/>
                  <a:gd name="T72" fmla="*/ 318 w 324"/>
                  <a:gd name="T73" fmla="*/ 364 h 630"/>
                  <a:gd name="T74" fmla="*/ 322 w 324"/>
                  <a:gd name="T75" fmla="*/ 410 h 630"/>
                  <a:gd name="T76" fmla="*/ 311 w 324"/>
                  <a:gd name="T77" fmla="*/ 476 h 630"/>
                  <a:gd name="T78" fmla="*/ 292 w 324"/>
                  <a:gd name="T79" fmla="*/ 559 h 630"/>
                  <a:gd name="T80" fmla="*/ 273 w 324"/>
                  <a:gd name="T81" fmla="*/ 626 h 630"/>
                  <a:gd name="T82" fmla="*/ 232 w 324"/>
                  <a:gd name="T83" fmla="*/ 623 h 630"/>
                  <a:gd name="T84" fmla="*/ 201 w 324"/>
                  <a:gd name="T85" fmla="*/ 581 h 630"/>
                  <a:gd name="T86" fmla="*/ 153 w 324"/>
                  <a:gd name="T87" fmla="*/ 600 h 630"/>
                  <a:gd name="T88" fmla="*/ 118 w 324"/>
                  <a:gd name="T89" fmla="*/ 600 h 630"/>
                  <a:gd name="T90" fmla="*/ 56 w 324"/>
                  <a:gd name="T91" fmla="*/ 607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4" h="630">
                    <a:moveTo>
                      <a:pt x="41" y="600"/>
                    </a:moveTo>
                    <a:lnTo>
                      <a:pt x="30" y="579"/>
                    </a:lnTo>
                    <a:lnTo>
                      <a:pt x="20" y="536"/>
                    </a:lnTo>
                    <a:lnTo>
                      <a:pt x="13" y="498"/>
                    </a:lnTo>
                    <a:lnTo>
                      <a:pt x="9" y="460"/>
                    </a:lnTo>
                    <a:lnTo>
                      <a:pt x="14" y="442"/>
                    </a:lnTo>
                    <a:lnTo>
                      <a:pt x="29" y="415"/>
                    </a:lnTo>
                    <a:lnTo>
                      <a:pt x="24" y="393"/>
                    </a:lnTo>
                    <a:lnTo>
                      <a:pt x="15" y="363"/>
                    </a:lnTo>
                    <a:lnTo>
                      <a:pt x="9" y="345"/>
                    </a:lnTo>
                    <a:lnTo>
                      <a:pt x="4" y="320"/>
                    </a:lnTo>
                    <a:lnTo>
                      <a:pt x="1" y="292"/>
                    </a:lnTo>
                    <a:lnTo>
                      <a:pt x="2" y="256"/>
                    </a:lnTo>
                    <a:lnTo>
                      <a:pt x="17" y="283"/>
                    </a:lnTo>
                    <a:lnTo>
                      <a:pt x="36" y="324"/>
                    </a:lnTo>
                    <a:lnTo>
                      <a:pt x="45" y="327"/>
                    </a:lnTo>
                    <a:lnTo>
                      <a:pt x="34" y="244"/>
                    </a:lnTo>
                    <a:lnTo>
                      <a:pt x="18" y="164"/>
                    </a:lnTo>
                    <a:lnTo>
                      <a:pt x="0" y="112"/>
                    </a:lnTo>
                    <a:lnTo>
                      <a:pt x="8" y="110"/>
                    </a:lnTo>
                    <a:lnTo>
                      <a:pt x="20" y="117"/>
                    </a:lnTo>
                    <a:lnTo>
                      <a:pt x="32" y="131"/>
                    </a:lnTo>
                    <a:lnTo>
                      <a:pt x="44" y="156"/>
                    </a:lnTo>
                    <a:lnTo>
                      <a:pt x="40" y="126"/>
                    </a:lnTo>
                    <a:lnTo>
                      <a:pt x="39" y="104"/>
                    </a:lnTo>
                    <a:lnTo>
                      <a:pt x="41" y="84"/>
                    </a:lnTo>
                    <a:lnTo>
                      <a:pt x="44" y="65"/>
                    </a:lnTo>
                    <a:lnTo>
                      <a:pt x="57" y="24"/>
                    </a:lnTo>
                    <a:lnTo>
                      <a:pt x="66" y="55"/>
                    </a:lnTo>
                    <a:lnTo>
                      <a:pt x="72" y="73"/>
                    </a:lnTo>
                    <a:lnTo>
                      <a:pt x="76" y="87"/>
                    </a:lnTo>
                    <a:lnTo>
                      <a:pt x="81" y="102"/>
                    </a:lnTo>
                    <a:lnTo>
                      <a:pt x="91" y="125"/>
                    </a:lnTo>
                    <a:lnTo>
                      <a:pt x="101" y="137"/>
                    </a:lnTo>
                    <a:lnTo>
                      <a:pt x="110" y="139"/>
                    </a:lnTo>
                    <a:lnTo>
                      <a:pt x="123" y="130"/>
                    </a:lnTo>
                    <a:lnTo>
                      <a:pt x="131" y="121"/>
                    </a:lnTo>
                    <a:lnTo>
                      <a:pt x="140" y="110"/>
                    </a:lnTo>
                    <a:lnTo>
                      <a:pt x="145" y="94"/>
                    </a:lnTo>
                    <a:lnTo>
                      <a:pt x="150" y="71"/>
                    </a:lnTo>
                    <a:lnTo>
                      <a:pt x="152" y="53"/>
                    </a:lnTo>
                    <a:lnTo>
                      <a:pt x="155" y="35"/>
                    </a:lnTo>
                    <a:lnTo>
                      <a:pt x="157" y="20"/>
                    </a:lnTo>
                    <a:lnTo>
                      <a:pt x="160" y="0"/>
                    </a:lnTo>
                    <a:lnTo>
                      <a:pt x="165" y="32"/>
                    </a:lnTo>
                    <a:lnTo>
                      <a:pt x="169" y="58"/>
                    </a:lnTo>
                    <a:lnTo>
                      <a:pt x="173" y="88"/>
                    </a:lnTo>
                    <a:lnTo>
                      <a:pt x="173" y="124"/>
                    </a:lnTo>
                    <a:lnTo>
                      <a:pt x="168" y="161"/>
                    </a:lnTo>
                    <a:lnTo>
                      <a:pt x="160" y="189"/>
                    </a:lnTo>
                    <a:lnTo>
                      <a:pt x="149" y="207"/>
                    </a:lnTo>
                    <a:lnTo>
                      <a:pt x="144" y="227"/>
                    </a:lnTo>
                    <a:lnTo>
                      <a:pt x="137" y="260"/>
                    </a:lnTo>
                    <a:lnTo>
                      <a:pt x="153" y="236"/>
                    </a:lnTo>
                    <a:lnTo>
                      <a:pt x="169" y="212"/>
                    </a:lnTo>
                    <a:lnTo>
                      <a:pt x="180" y="200"/>
                    </a:lnTo>
                    <a:lnTo>
                      <a:pt x="193" y="187"/>
                    </a:lnTo>
                    <a:lnTo>
                      <a:pt x="203" y="178"/>
                    </a:lnTo>
                    <a:lnTo>
                      <a:pt x="215" y="168"/>
                    </a:lnTo>
                    <a:lnTo>
                      <a:pt x="223" y="164"/>
                    </a:lnTo>
                    <a:lnTo>
                      <a:pt x="226" y="184"/>
                    </a:lnTo>
                    <a:lnTo>
                      <a:pt x="227" y="202"/>
                    </a:lnTo>
                    <a:lnTo>
                      <a:pt x="225" y="218"/>
                    </a:lnTo>
                    <a:lnTo>
                      <a:pt x="222" y="229"/>
                    </a:lnTo>
                    <a:lnTo>
                      <a:pt x="219" y="240"/>
                    </a:lnTo>
                    <a:lnTo>
                      <a:pt x="214" y="259"/>
                    </a:lnTo>
                    <a:lnTo>
                      <a:pt x="214" y="278"/>
                    </a:lnTo>
                    <a:lnTo>
                      <a:pt x="216" y="292"/>
                    </a:lnTo>
                    <a:lnTo>
                      <a:pt x="218" y="304"/>
                    </a:lnTo>
                    <a:lnTo>
                      <a:pt x="221" y="314"/>
                    </a:lnTo>
                    <a:lnTo>
                      <a:pt x="222" y="322"/>
                    </a:lnTo>
                    <a:lnTo>
                      <a:pt x="226" y="328"/>
                    </a:lnTo>
                    <a:lnTo>
                      <a:pt x="229" y="332"/>
                    </a:lnTo>
                    <a:lnTo>
                      <a:pt x="239" y="332"/>
                    </a:lnTo>
                    <a:lnTo>
                      <a:pt x="246" y="325"/>
                    </a:lnTo>
                    <a:lnTo>
                      <a:pt x="248" y="308"/>
                    </a:lnTo>
                    <a:lnTo>
                      <a:pt x="247" y="284"/>
                    </a:lnTo>
                    <a:lnTo>
                      <a:pt x="246" y="275"/>
                    </a:lnTo>
                    <a:lnTo>
                      <a:pt x="246" y="264"/>
                    </a:lnTo>
                    <a:lnTo>
                      <a:pt x="246" y="253"/>
                    </a:lnTo>
                    <a:lnTo>
                      <a:pt x="248" y="238"/>
                    </a:lnTo>
                    <a:lnTo>
                      <a:pt x="250" y="227"/>
                    </a:lnTo>
                    <a:lnTo>
                      <a:pt x="255" y="238"/>
                    </a:lnTo>
                    <a:lnTo>
                      <a:pt x="259" y="251"/>
                    </a:lnTo>
                    <a:lnTo>
                      <a:pt x="264" y="264"/>
                    </a:lnTo>
                    <a:lnTo>
                      <a:pt x="267" y="278"/>
                    </a:lnTo>
                    <a:lnTo>
                      <a:pt x="270" y="293"/>
                    </a:lnTo>
                    <a:lnTo>
                      <a:pt x="270" y="308"/>
                    </a:lnTo>
                    <a:lnTo>
                      <a:pt x="270" y="330"/>
                    </a:lnTo>
                    <a:lnTo>
                      <a:pt x="270" y="320"/>
                    </a:lnTo>
                    <a:lnTo>
                      <a:pt x="269" y="342"/>
                    </a:lnTo>
                    <a:lnTo>
                      <a:pt x="268" y="350"/>
                    </a:lnTo>
                    <a:lnTo>
                      <a:pt x="269" y="364"/>
                    </a:lnTo>
                    <a:lnTo>
                      <a:pt x="271" y="386"/>
                    </a:lnTo>
                    <a:lnTo>
                      <a:pt x="272" y="396"/>
                    </a:lnTo>
                    <a:lnTo>
                      <a:pt x="274" y="410"/>
                    </a:lnTo>
                    <a:lnTo>
                      <a:pt x="276" y="420"/>
                    </a:lnTo>
                    <a:lnTo>
                      <a:pt x="280" y="428"/>
                    </a:lnTo>
                    <a:lnTo>
                      <a:pt x="285" y="426"/>
                    </a:lnTo>
                    <a:lnTo>
                      <a:pt x="290" y="424"/>
                    </a:lnTo>
                    <a:lnTo>
                      <a:pt x="294" y="417"/>
                    </a:lnTo>
                    <a:lnTo>
                      <a:pt x="298" y="412"/>
                    </a:lnTo>
                    <a:lnTo>
                      <a:pt x="301" y="406"/>
                    </a:lnTo>
                    <a:lnTo>
                      <a:pt x="305" y="397"/>
                    </a:lnTo>
                    <a:lnTo>
                      <a:pt x="307" y="385"/>
                    </a:lnTo>
                    <a:lnTo>
                      <a:pt x="309" y="378"/>
                    </a:lnTo>
                    <a:lnTo>
                      <a:pt x="310" y="366"/>
                    </a:lnTo>
                    <a:lnTo>
                      <a:pt x="311" y="356"/>
                    </a:lnTo>
                    <a:lnTo>
                      <a:pt x="311" y="342"/>
                    </a:lnTo>
                    <a:lnTo>
                      <a:pt x="316" y="355"/>
                    </a:lnTo>
                    <a:lnTo>
                      <a:pt x="318" y="364"/>
                    </a:lnTo>
                    <a:lnTo>
                      <a:pt x="320" y="377"/>
                    </a:lnTo>
                    <a:lnTo>
                      <a:pt x="323" y="395"/>
                    </a:lnTo>
                    <a:lnTo>
                      <a:pt x="322" y="410"/>
                    </a:lnTo>
                    <a:lnTo>
                      <a:pt x="320" y="427"/>
                    </a:lnTo>
                    <a:lnTo>
                      <a:pt x="317" y="446"/>
                    </a:lnTo>
                    <a:lnTo>
                      <a:pt x="311" y="476"/>
                    </a:lnTo>
                    <a:lnTo>
                      <a:pt x="302" y="512"/>
                    </a:lnTo>
                    <a:lnTo>
                      <a:pt x="294" y="533"/>
                    </a:lnTo>
                    <a:lnTo>
                      <a:pt x="292" y="559"/>
                    </a:lnTo>
                    <a:lnTo>
                      <a:pt x="298" y="602"/>
                    </a:lnTo>
                    <a:lnTo>
                      <a:pt x="287" y="616"/>
                    </a:lnTo>
                    <a:lnTo>
                      <a:pt x="273" y="626"/>
                    </a:lnTo>
                    <a:lnTo>
                      <a:pt x="260" y="629"/>
                    </a:lnTo>
                    <a:lnTo>
                      <a:pt x="245" y="629"/>
                    </a:lnTo>
                    <a:lnTo>
                      <a:pt x="232" y="623"/>
                    </a:lnTo>
                    <a:lnTo>
                      <a:pt x="220" y="614"/>
                    </a:lnTo>
                    <a:lnTo>
                      <a:pt x="207" y="596"/>
                    </a:lnTo>
                    <a:lnTo>
                      <a:pt x="201" y="581"/>
                    </a:lnTo>
                    <a:lnTo>
                      <a:pt x="188" y="596"/>
                    </a:lnTo>
                    <a:lnTo>
                      <a:pt x="170" y="602"/>
                    </a:lnTo>
                    <a:lnTo>
                      <a:pt x="153" y="600"/>
                    </a:lnTo>
                    <a:lnTo>
                      <a:pt x="143" y="593"/>
                    </a:lnTo>
                    <a:lnTo>
                      <a:pt x="133" y="576"/>
                    </a:lnTo>
                    <a:lnTo>
                      <a:pt x="118" y="600"/>
                    </a:lnTo>
                    <a:lnTo>
                      <a:pt x="99" y="610"/>
                    </a:lnTo>
                    <a:lnTo>
                      <a:pt x="76" y="611"/>
                    </a:lnTo>
                    <a:lnTo>
                      <a:pt x="56" y="607"/>
                    </a:lnTo>
                    <a:lnTo>
                      <a:pt x="41" y="600"/>
                    </a:lnTo>
                  </a:path>
                </a:pathLst>
              </a:custGeom>
              <a:solidFill>
                <a:srgbClr val="E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" name="Freeform 172">
                <a:extLst>
                  <a:ext uri="{FF2B5EF4-FFF2-40B4-BE49-F238E27FC236}">
                    <a16:creationId xmlns:a16="http://schemas.microsoft.com/office/drawing/2014/main" id="{10DAAC3D-EE4A-473A-9C13-B631C407D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9" y="3707"/>
                <a:ext cx="233" cy="458"/>
              </a:xfrm>
              <a:custGeom>
                <a:avLst/>
                <a:gdLst>
                  <a:gd name="T0" fmla="*/ 22 w 233"/>
                  <a:gd name="T1" fmla="*/ 421 h 458"/>
                  <a:gd name="T2" fmla="*/ 11 w 233"/>
                  <a:gd name="T3" fmla="*/ 361 h 458"/>
                  <a:gd name="T4" fmla="*/ 11 w 233"/>
                  <a:gd name="T5" fmla="*/ 321 h 458"/>
                  <a:gd name="T6" fmla="*/ 18 w 233"/>
                  <a:gd name="T7" fmla="*/ 284 h 458"/>
                  <a:gd name="T8" fmla="*/ 7 w 233"/>
                  <a:gd name="T9" fmla="*/ 251 h 458"/>
                  <a:gd name="T10" fmla="*/ 1 w 233"/>
                  <a:gd name="T11" fmla="*/ 212 h 458"/>
                  <a:gd name="T12" fmla="*/ 13 w 233"/>
                  <a:gd name="T13" fmla="*/ 205 h 458"/>
                  <a:gd name="T14" fmla="*/ 33 w 233"/>
                  <a:gd name="T15" fmla="*/ 237 h 458"/>
                  <a:gd name="T16" fmla="*/ 13 w 233"/>
                  <a:gd name="T17" fmla="*/ 119 h 458"/>
                  <a:gd name="T18" fmla="*/ 6 w 233"/>
                  <a:gd name="T19" fmla="*/ 81 h 458"/>
                  <a:gd name="T20" fmla="*/ 23 w 233"/>
                  <a:gd name="T21" fmla="*/ 95 h 458"/>
                  <a:gd name="T22" fmla="*/ 29 w 233"/>
                  <a:gd name="T23" fmla="*/ 91 h 458"/>
                  <a:gd name="T24" fmla="*/ 30 w 233"/>
                  <a:gd name="T25" fmla="*/ 61 h 458"/>
                  <a:gd name="T26" fmla="*/ 41 w 233"/>
                  <a:gd name="T27" fmla="*/ 18 h 458"/>
                  <a:gd name="T28" fmla="*/ 52 w 233"/>
                  <a:gd name="T29" fmla="*/ 53 h 458"/>
                  <a:gd name="T30" fmla="*/ 58 w 233"/>
                  <a:gd name="T31" fmla="*/ 74 h 458"/>
                  <a:gd name="T32" fmla="*/ 73 w 233"/>
                  <a:gd name="T33" fmla="*/ 99 h 458"/>
                  <a:gd name="T34" fmla="*/ 89 w 233"/>
                  <a:gd name="T35" fmla="*/ 95 h 458"/>
                  <a:gd name="T36" fmla="*/ 100 w 233"/>
                  <a:gd name="T37" fmla="*/ 79 h 458"/>
                  <a:gd name="T38" fmla="*/ 107 w 233"/>
                  <a:gd name="T39" fmla="*/ 52 h 458"/>
                  <a:gd name="T40" fmla="*/ 111 w 233"/>
                  <a:gd name="T41" fmla="*/ 26 h 458"/>
                  <a:gd name="T42" fmla="*/ 115 w 233"/>
                  <a:gd name="T43" fmla="*/ 0 h 458"/>
                  <a:gd name="T44" fmla="*/ 122 w 233"/>
                  <a:gd name="T45" fmla="*/ 42 h 458"/>
                  <a:gd name="T46" fmla="*/ 125 w 233"/>
                  <a:gd name="T47" fmla="*/ 91 h 458"/>
                  <a:gd name="T48" fmla="*/ 116 w 233"/>
                  <a:gd name="T49" fmla="*/ 137 h 458"/>
                  <a:gd name="T50" fmla="*/ 103 w 233"/>
                  <a:gd name="T51" fmla="*/ 165 h 458"/>
                  <a:gd name="T52" fmla="*/ 111 w 233"/>
                  <a:gd name="T53" fmla="*/ 171 h 458"/>
                  <a:gd name="T54" fmla="*/ 130 w 233"/>
                  <a:gd name="T55" fmla="*/ 146 h 458"/>
                  <a:gd name="T56" fmla="*/ 147 w 233"/>
                  <a:gd name="T57" fmla="*/ 130 h 458"/>
                  <a:gd name="T58" fmla="*/ 160 w 233"/>
                  <a:gd name="T59" fmla="*/ 145 h 458"/>
                  <a:gd name="T60" fmla="*/ 155 w 233"/>
                  <a:gd name="T61" fmla="*/ 188 h 458"/>
                  <a:gd name="T62" fmla="*/ 147 w 233"/>
                  <a:gd name="T63" fmla="*/ 216 h 458"/>
                  <a:gd name="T64" fmla="*/ 148 w 233"/>
                  <a:gd name="T65" fmla="*/ 229 h 458"/>
                  <a:gd name="T66" fmla="*/ 156 w 233"/>
                  <a:gd name="T67" fmla="*/ 239 h 458"/>
                  <a:gd name="T68" fmla="*/ 172 w 233"/>
                  <a:gd name="T69" fmla="*/ 243 h 458"/>
                  <a:gd name="T70" fmla="*/ 178 w 233"/>
                  <a:gd name="T71" fmla="*/ 224 h 458"/>
                  <a:gd name="T72" fmla="*/ 178 w 233"/>
                  <a:gd name="T73" fmla="*/ 183 h 458"/>
                  <a:gd name="T74" fmla="*/ 187 w 233"/>
                  <a:gd name="T75" fmla="*/ 185 h 458"/>
                  <a:gd name="T76" fmla="*/ 194 w 233"/>
                  <a:gd name="T77" fmla="*/ 223 h 458"/>
                  <a:gd name="T78" fmla="*/ 196 w 233"/>
                  <a:gd name="T79" fmla="*/ 279 h 458"/>
                  <a:gd name="T80" fmla="*/ 209 w 233"/>
                  <a:gd name="T81" fmla="*/ 309 h 458"/>
                  <a:gd name="T82" fmla="*/ 220 w 233"/>
                  <a:gd name="T83" fmla="*/ 289 h 458"/>
                  <a:gd name="T84" fmla="*/ 225 w 233"/>
                  <a:gd name="T85" fmla="*/ 249 h 458"/>
                  <a:gd name="T86" fmla="*/ 232 w 233"/>
                  <a:gd name="T87" fmla="*/ 286 h 458"/>
                  <a:gd name="T88" fmla="*/ 228 w 233"/>
                  <a:gd name="T89" fmla="*/ 325 h 458"/>
                  <a:gd name="T90" fmla="*/ 218 w 233"/>
                  <a:gd name="T91" fmla="*/ 372 h 458"/>
                  <a:gd name="T92" fmla="*/ 211 w 233"/>
                  <a:gd name="T93" fmla="*/ 407 h 458"/>
                  <a:gd name="T94" fmla="*/ 207 w 233"/>
                  <a:gd name="T95" fmla="*/ 448 h 458"/>
                  <a:gd name="T96" fmla="*/ 188 w 233"/>
                  <a:gd name="T97" fmla="*/ 457 h 458"/>
                  <a:gd name="T98" fmla="*/ 168 w 233"/>
                  <a:gd name="T99" fmla="*/ 453 h 458"/>
                  <a:gd name="T100" fmla="*/ 150 w 233"/>
                  <a:gd name="T101" fmla="*/ 433 h 458"/>
                  <a:gd name="T102" fmla="*/ 135 w 233"/>
                  <a:gd name="T103" fmla="*/ 432 h 458"/>
                  <a:gd name="T104" fmla="*/ 112 w 233"/>
                  <a:gd name="T105" fmla="*/ 437 h 458"/>
                  <a:gd name="T106" fmla="*/ 96 w 233"/>
                  <a:gd name="T107" fmla="*/ 419 h 458"/>
                  <a:gd name="T108" fmla="*/ 72 w 233"/>
                  <a:gd name="T109" fmla="*/ 443 h 458"/>
                  <a:gd name="T110" fmla="*/ 41 w 233"/>
                  <a:gd name="T111" fmla="*/ 44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3" h="458">
                    <a:moveTo>
                      <a:pt x="31" y="435"/>
                    </a:moveTo>
                    <a:lnTo>
                      <a:pt x="22" y="421"/>
                    </a:lnTo>
                    <a:lnTo>
                      <a:pt x="15" y="389"/>
                    </a:lnTo>
                    <a:lnTo>
                      <a:pt x="11" y="361"/>
                    </a:lnTo>
                    <a:lnTo>
                      <a:pt x="7" y="335"/>
                    </a:lnTo>
                    <a:lnTo>
                      <a:pt x="11" y="321"/>
                    </a:lnTo>
                    <a:lnTo>
                      <a:pt x="21" y="301"/>
                    </a:lnTo>
                    <a:lnTo>
                      <a:pt x="18" y="284"/>
                    </a:lnTo>
                    <a:lnTo>
                      <a:pt x="11" y="263"/>
                    </a:lnTo>
                    <a:lnTo>
                      <a:pt x="7" y="251"/>
                    </a:lnTo>
                    <a:lnTo>
                      <a:pt x="3" y="233"/>
                    </a:lnTo>
                    <a:lnTo>
                      <a:pt x="1" y="212"/>
                    </a:lnTo>
                    <a:lnTo>
                      <a:pt x="2" y="186"/>
                    </a:lnTo>
                    <a:lnTo>
                      <a:pt x="13" y="205"/>
                    </a:lnTo>
                    <a:lnTo>
                      <a:pt x="26" y="236"/>
                    </a:lnTo>
                    <a:lnTo>
                      <a:pt x="33" y="237"/>
                    </a:lnTo>
                    <a:lnTo>
                      <a:pt x="25" y="178"/>
                    </a:lnTo>
                    <a:lnTo>
                      <a:pt x="13" y="119"/>
                    </a:lnTo>
                    <a:lnTo>
                      <a:pt x="0" y="81"/>
                    </a:lnTo>
                    <a:lnTo>
                      <a:pt x="6" y="81"/>
                    </a:lnTo>
                    <a:lnTo>
                      <a:pt x="15" y="85"/>
                    </a:lnTo>
                    <a:lnTo>
                      <a:pt x="23" y="95"/>
                    </a:lnTo>
                    <a:lnTo>
                      <a:pt x="32" y="113"/>
                    </a:lnTo>
                    <a:lnTo>
                      <a:pt x="29" y="91"/>
                    </a:lnTo>
                    <a:lnTo>
                      <a:pt x="28" y="75"/>
                    </a:lnTo>
                    <a:lnTo>
                      <a:pt x="30" y="61"/>
                    </a:lnTo>
                    <a:lnTo>
                      <a:pt x="32" y="47"/>
                    </a:lnTo>
                    <a:lnTo>
                      <a:pt x="41" y="18"/>
                    </a:lnTo>
                    <a:lnTo>
                      <a:pt x="47" y="40"/>
                    </a:lnTo>
                    <a:lnTo>
                      <a:pt x="52" y="53"/>
                    </a:lnTo>
                    <a:lnTo>
                      <a:pt x="55" y="63"/>
                    </a:lnTo>
                    <a:lnTo>
                      <a:pt x="58" y="74"/>
                    </a:lnTo>
                    <a:lnTo>
                      <a:pt x="65" y="92"/>
                    </a:lnTo>
                    <a:lnTo>
                      <a:pt x="73" y="99"/>
                    </a:lnTo>
                    <a:lnTo>
                      <a:pt x="79" y="101"/>
                    </a:lnTo>
                    <a:lnTo>
                      <a:pt x="89" y="95"/>
                    </a:lnTo>
                    <a:lnTo>
                      <a:pt x="95" y="87"/>
                    </a:lnTo>
                    <a:lnTo>
                      <a:pt x="100" y="79"/>
                    </a:lnTo>
                    <a:lnTo>
                      <a:pt x="104" y="67"/>
                    </a:lnTo>
                    <a:lnTo>
                      <a:pt x="107" y="52"/>
                    </a:lnTo>
                    <a:lnTo>
                      <a:pt x="110" y="39"/>
                    </a:lnTo>
                    <a:lnTo>
                      <a:pt x="111" y="26"/>
                    </a:lnTo>
                    <a:lnTo>
                      <a:pt x="113" y="15"/>
                    </a:lnTo>
                    <a:lnTo>
                      <a:pt x="115" y="0"/>
                    </a:lnTo>
                    <a:lnTo>
                      <a:pt x="119" y="24"/>
                    </a:lnTo>
                    <a:lnTo>
                      <a:pt x="122" y="42"/>
                    </a:lnTo>
                    <a:lnTo>
                      <a:pt x="124" y="65"/>
                    </a:lnTo>
                    <a:lnTo>
                      <a:pt x="125" y="91"/>
                    </a:lnTo>
                    <a:lnTo>
                      <a:pt x="121" y="117"/>
                    </a:lnTo>
                    <a:lnTo>
                      <a:pt x="116" y="137"/>
                    </a:lnTo>
                    <a:lnTo>
                      <a:pt x="108" y="151"/>
                    </a:lnTo>
                    <a:lnTo>
                      <a:pt x="103" y="165"/>
                    </a:lnTo>
                    <a:lnTo>
                      <a:pt x="98" y="189"/>
                    </a:lnTo>
                    <a:lnTo>
                      <a:pt x="111" y="171"/>
                    </a:lnTo>
                    <a:lnTo>
                      <a:pt x="122" y="155"/>
                    </a:lnTo>
                    <a:lnTo>
                      <a:pt x="130" y="146"/>
                    </a:lnTo>
                    <a:lnTo>
                      <a:pt x="139" y="136"/>
                    </a:lnTo>
                    <a:lnTo>
                      <a:pt x="147" y="130"/>
                    </a:lnTo>
                    <a:lnTo>
                      <a:pt x="161" y="121"/>
                    </a:lnTo>
                    <a:lnTo>
                      <a:pt x="160" y="145"/>
                    </a:lnTo>
                    <a:lnTo>
                      <a:pt x="159" y="164"/>
                    </a:lnTo>
                    <a:lnTo>
                      <a:pt x="155" y="188"/>
                    </a:lnTo>
                    <a:lnTo>
                      <a:pt x="151" y="201"/>
                    </a:lnTo>
                    <a:lnTo>
                      <a:pt x="147" y="216"/>
                    </a:lnTo>
                    <a:lnTo>
                      <a:pt x="146" y="221"/>
                    </a:lnTo>
                    <a:lnTo>
                      <a:pt x="148" y="229"/>
                    </a:lnTo>
                    <a:lnTo>
                      <a:pt x="150" y="235"/>
                    </a:lnTo>
                    <a:lnTo>
                      <a:pt x="156" y="239"/>
                    </a:lnTo>
                    <a:lnTo>
                      <a:pt x="164" y="243"/>
                    </a:lnTo>
                    <a:lnTo>
                      <a:pt x="172" y="243"/>
                    </a:lnTo>
                    <a:lnTo>
                      <a:pt x="177" y="236"/>
                    </a:lnTo>
                    <a:lnTo>
                      <a:pt x="178" y="224"/>
                    </a:lnTo>
                    <a:lnTo>
                      <a:pt x="180" y="203"/>
                    </a:lnTo>
                    <a:lnTo>
                      <a:pt x="178" y="183"/>
                    </a:lnTo>
                    <a:lnTo>
                      <a:pt x="181" y="166"/>
                    </a:lnTo>
                    <a:lnTo>
                      <a:pt x="187" y="185"/>
                    </a:lnTo>
                    <a:lnTo>
                      <a:pt x="193" y="203"/>
                    </a:lnTo>
                    <a:lnTo>
                      <a:pt x="194" y="223"/>
                    </a:lnTo>
                    <a:lnTo>
                      <a:pt x="194" y="246"/>
                    </a:lnTo>
                    <a:lnTo>
                      <a:pt x="196" y="279"/>
                    </a:lnTo>
                    <a:lnTo>
                      <a:pt x="202" y="311"/>
                    </a:lnTo>
                    <a:lnTo>
                      <a:pt x="209" y="309"/>
                    </a:lnTo>
                    <a:lnTo>
                      <a:pt x="216" y="300"/>
                    </a:lnTo>
                    <a:lnTo>
                      <a:pt x="220" y="289"/>
                    </a:lnTo>
                    <a:lnTo>
                      <a:pt x="223" y="273"/>
                    </a:lnTo>
                    <a:lnTo>
                      <a:pt x="225" y="249"/>
                    </a:lnTo>
                    <a:lnTo>
                      <a:pt x="230" y="266"/>
                    </a:lnTo>
                    <a:lnTo>
                      <a:pt x="232" y="286"/>
                    </a:lnTo>
                    <a:lnTo>
                      <a:pt x="231" y="311"/>
                    </a:lnTo>
                    <a:lnTo>
                      <a:pt x="228" y="325"/>
                    </a:lnTo>
                    <a:lnTo>
                      <a:pt x="225" y="347"/>
                    </a:lnTo>
                    <a:lnTo>
                      <a:pt x="218" y="372"/>
                    </a:lnTo>
                    <a:lnTo>
                      <a:pt x="212" y="388"/>
                    </a:lnTo>
                    <a:lnTo>
                      <a:pt x="211" y="407"/>
                    </a:lnTo>
                    <a:lnTo>
                      <a:pt x="215" y="439"/>
                    </a:lnTo>
                    <a:lnTo>
                      <a:pt x="207" y="448"/>
                    </a:lnTo>
                    <a:lnTo>
                      <a:pt x="198" y="453"/>
                    </a:lnTo>
                    <a:lnTo>
                      <a:pt x="188" y="457"/>
                    </a:lnTo>
                    <a:lnTo>
                      <a:pt x="178" y="456"/>
                    </a:lnTo>
                    <a:lnTo>
                      <a:pt x="168" y="453"/>
                    </a:lnTo>
                    <a:lnTo>
                      <a:pt x="159" y="447"/>
                    </a:lnTo>
                    <a:lnTo>
                      <a:pt x="150" y="433"/>
                    </a:lnTo>
                    <a:lnTo>
                      <a:pt x="145" y="422"/>
                    </a:lnTo>
                    <a:lnTo>
                      <a:pt x="135" y="432"/>
                    </a:lnTo>
                    <a:lnTo>
                      <a:pt x="123" y="437"/>
                    </a:lnTo>
                    <a:lnTo>
                      <a:pt x="112" y="437"/>
                    </a:lnTo>
                    <a:lnTo>
                      <a:pt x="104" y="431"/>
                    </a:lnTo>
                    <a:lnTo>
                      <a:pt x="96" y="419"/>
                    </a:lnTo>
                    <a:lnTo>
                      <a:pt x="86" y="436"/>
                    </a:lnTo>
                    <a:lnTo>
                      <a:pt x="72" y="443"/>
                    </a:lnTo>
                    <a:lnTo>
                      <a:pt x="55" y="443"/>
                    </a:lnTo>
                    <a:lnTo>
                      <a:pt x="41" y="440"/>
                    </a:lnTo>
                    <a:lnTo>
                      <a:pt x="31" y="435"/>
                    </a:lnTo>
                  </a:path>
                </a:pathLst>
              </a:custGeom>
              <a:solidFill>
                <a:srgbClr val="FF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" name="Freeform 173">
                <a:extLst>
                  <a:ext uri="{FF2B5EF4-FFF2-40B4-BE49-F238E27FC236}">
                    <a16:creationId xmlns:a16="http://schemas.microsoft.com/office/drawing/2014/main" id="{E8CF5D95-33BF-47CF-B36C-797C3B767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" y="3866"/>
                <a:ext cx="144" cy="279"/>
              </a:xfrm>
              <a:custGeom>
                <a:avLst/>
                <a:gdLst>
                  <a:gd name="T0" fmla="*/ 14 w 144"/>
                  <a:gd name="T1" fmla="*/ 255 h 279"/>
                  <a:gd name="T2" fmla="*/ 6 w 144"/>
                  <a:gd name="T3" fmla="*/ 220 h 279"/>
                  <a:gd name="T4" fmla="*/ 6 w 144"/>
                  <a:gd name="T5" fmla="*/ 195 h 279"/>
                  <a:gd name="T6" fmla="*/ 10 w 144"/>
                  <a:gd name="T7" fmla="*/ 173 h 279"/>
                  <a:gd name="T8" fmla="*/ 4 w 144"/>
                  <a:gd name="T9" fmla="*/ 151 h 279"/>
                  <a:gd name="T10" fmla="*/ 0 w 144"/>
                  <a:gd name="T11" fmla="*/ 127 h 279"/>
                  <a:gd name="T12" fmla="*/ 8 w 144"/>
                  <a:gd name="T13" fmla="*/ 125 h 279"/>
                  <a:gd name="T14" fmla="*/ 20 w 144"/>
                  <a:gd name="T15" fmla="*/ 144 h 279"/>
                  <a:gd name="T16" fmla="*/ 8 w 144"/>
                  <a:gd name="T17" fmla="*/ 72 h 279"/>
                  <a:gd name="T18" fmla="*/ 3 w 144"/>
                  <a:gd name="T19" fmla="*/ 49 h 279"/>
                  <a:gd name="T20" fmla="*/ 14 w 144"/>
                  <a:gd name="T21" fmla="*/ 57 h 279"/>
                  <a:gd name="T22" fmla="*/ 18 w 144"/>
                  <a:gd name="T23" fmla="*/ 55 h 279"/>
                  <a:gd name="T24" fmla="*/ 18 w 144"/>
                  <a:gd name="T25" fmla="*/ 36 h 279"/>
                  <a:gd name="T26" fmla="*/ 25 w 144"/>
                  <a:gd name="T27" fmla="*/ 10 h 279"/>
                  <a:gd name="T28" fmla="*/ 32 w 144"/>
                  <a:gd name="T29" fmla="*/ 32 h 279"/>
                  <a:gd name="T30" fmla="*/ 36 w 144"/>
                  <a:gd name="T31" fmla="*/ 44 h 279"/>
                  <a:gd name="T32" fmla="*/ 45 w 144"/>
                  <a:gd name="T33" fmla="*/ 60 h 279"/>
                  <a:gd name="T34" fmla="*/ 54 w 144"/>
                  <a:gd name="T35" fmla="*/ 58 h 279"/>
                  <a:gd name="T36" fmla="*/ 62 w 144"/>
                  <a:gd name="T37" fmla="*/ 46 h 279"/>
                  <a:gd name="T38" fmla="*/ 66 w 144"/>
                  <a:gd name="T39" fmla="*/ 31 h 279"/>
                  <a:gd name="T40" fmla="*/ 69 w 144"/>
                  <a:gd name="T41" fmla="*/ 15 h 279"/>
                  <a:gd name="T42" fmla="*/ 70 w 144"/>
                  <a:gd name="T43" fmla="*/ 0 h 279"/>
                  <a:gd name="T44" fmla="*/ 74 w 144"/>
                  <a:gd name="T45" fmla="*/ 26 h 279"/>
                  <a:gd name="T46" fmla="*/ 77 w 144"/>
                  <a:gd name="T47" fmla="*/ 54 h 279"/>
                  <a:gd name="T48" fmla="*/ 72 w 144"/>
                  <a:gd name="T49" fmla="*/ 83 h 279"/>
                  <a:gd name="T50" fmla="*/ 64 w 144"/>
                  <a:gd name="T51" fmla="*/ 100 h 279"/>
                  <a:gd name="T52" fmla="*/ 68 w 144"/>
                  <a:gd name="T53" fmla="*/ 104 h 279"/>
                  <a:gd name="T54" fmla="*/ 80 w 144"/>
                  <a:gd name="T55" fmla="*/ 89 h 279"/>
                  <a:gd name="T56" fmla="*/ 90 w 144"/>
                  <a:gd name="T57" fmla="*/ 78 h 279"/>
                  <a:gd name="T58" fmla="*/ 99 w 144"/>
                  <a:gd name="T59" fmla="*/ 88 h 279"/>
                  <a:gd name="T60" fmla="*/ 95 w 144"/>
                  <a:gd name="T61" fmla="*/ 114 h 279"/>
                  <a:gd name="T62" fmla="*/ 90 w 144"/>
                  <a:gd name="T63" fmla="*/ 131 h 279"/>
                  <a:gd name="T64" fmla="*/ 92 w 144"/>
                  <a:gd name="T65" fmla="*/ 140 h 279"/>
                  <a:gd name="T66" fmla="*/ 96 w 144"/>
                  <a:gd name="T67" fmla="*/ 145 h 279"/>
                  <a:gd name="T68" fmla="*/ 107 w 144"/>
                  <a:gd name="T69" fmla="*/ 147 h 279"/>
                  <a:gd name="T70" fmla="*/ 110 w 144"/>
                  <a:gd name="T71" fmla="*/ 136 h 279"/>
                  <a:gd name="T72" fmla="*/ 110 w 144"/>
                  <a:gd name="T73" fmla="*/ 112 h 279"/>
                  <a:gd name="T74" fmla="*/ 116 w 144"/>
                  <a:gd name="T75" fmla="*/ 112 h 279"/>
                  <a:gd name="T76" fmla="*/ 120 w 144"/>
                  <a:gd name="T77" fmla="*/ 137 h 279"/>
                  <a:gd name="T78" fmla="*/ 120 w 144"/>
                  <a:gd name="T79" fmla="*/ 171 h 279"/>
                  <a:gd name="T80" fmla="*/ 129 w 144"/>
                  <a:gd name="T81" fmla="*/ 187 h 279"/>
                  <a:gd name="T82" fmla="*/ 136 w 144"/>
                  <a:gd name="T83" fmla="*/ 175 h 279"/>
                  <a:gd name="T84" fmla="*/ 138 w 144"/>
                  <a:gd name="T85" fmla="*/ 152 h 279"/>
                  <a:gd name="T86" fmla="*/ 143 w 144"/>
                  <a:gd name="T87" fmla="*/ 173 h 279"/>
                  <a:gd name="T88" fmla="*/ 141 w 144"/>
                  <a:gd name="T89" fmla="*/ 199 h 279"/>
                  <a:gd name="T90" fmla="*/ 135 w 144"/>
                  <a:gd name="T91" fmla="*/ 226 h 279"/>
                  <a:gd name="T92" fmla="*/ 130 w 144"/>
                  <a:gd name="T93" fmla="*/ 247 h 279"/>
                  <a:gd name="T94" fmla="*/ 128 w 144"/>
                  <a:gd name="T95" fmla="*/ 272 h 279"/>
                  <a:gd name="T96" fmla="*/ 116 w 144"/>
                  <a:gd name="T97" fmla="*/ 278 h 279"/>
                  <a:gd name="T98" fmla="*/ 104 w 144"/>
                  <a:gd name="T99" fmla="*/ 275 h 279"/>
                  <a:gd name="T100" fmla="*/ 92 w 144"/>
                  <a:gd name="T101" fmla="*/ 263 h 279"/>
                  <a:gd name="T102" fmla="*/ 83 w 144"/>
                  <a:gd name="T103" fmla="*/ 262 h 279"/>
                  <a:gd name="T104" fmla="*/ 68 w 144"/>
                  <a:gd name="T105" fmla="*/ 265 h 279"/>
                  <a:gd name="T106" fmla="*/ 60 w 144"/>
                  <a:gd name="T107" fmla="*/ 255 h 279"/>
                  <a:gd name="T108" fmla="*/ 44 w 144"/>
                  <a:gd name="T109" fmla="*/ 268 h 279"/>
                  <a:gd name="T110" fmla="*/ 25 w 144"/>
                  <a:gd name="T111" fmla="*/ 26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4" h="279">
                    <a:moveTo>
                      <a:pt x="18" y="265"/>
                    </a:moveTo>
                    <a:lnTo>
                      <a:pt x="14" y="255"/>
                    </a:lnTo>
                    <a:lnTo>
                      <a:pt x="9" y="237"/>
                    </a:lnTo>
                    <a:lnTo>
                      <a:pt x="6" y="220"/>
                    </a:lnTo>
                    <a:lnTo>
                      <a:pt x="5" y="203"/>
                    </a:lnTo>
                    <a:lnTo>
                      <a:pt x="6" y="195"/>
                    </a:lnTo>
                    <a:lnTo>
                      <a:pt x="13" y="183"/>
                    </a:lnTo>
                    <a:lnTo>
                      <a:pt x="10" y="173"/>
                    </a:lnTo>
                    <a:lnTo>
                      <a:pt x="7" y="161"/>
                    </a:lnTo>
                    <a:lnTo>
                      <a:pt x="4" y="151"/>
                    </a:lnTo>
                    <a:lnTo>
                      <a:pt x="2" y="141"/>
                    </a:lnTo>
                    <a:lnTo>
                      <a:pt x="0" y="127"/>
                    </a:lnTo>
                    <a:lnTo>
                      <a:pt x="0" y="112"/>
                    </a:lnTo>
                    <a:lnTo>
                      <a:pt x="8" y="125"/>
                    </a:lnTo>
                    <a:lnTo>
                      <a:pt x="16" y="144"/>
                    </a:lnTo>
                    <a:lnTo>
                      <a:pt x="20" y="144"/>
                    </a:lnTo>
                    <a:lnTo>
                      <a:pt x="15" y="108"/>
                    </a:lnTo>
                    <a:lnTo>
                      <a:pt x="8" y="72"/>
                    </a:lnTo>
                    <a:lnTo>
                      <a:pt x="0" y="48"/>
                    </a:lnTo>
                    <a:lnTo>
                      <a:pt x="3" y="49"/>
                    </a:lnTo>
                    <a:lnTo>
                      <a:pt x="9" y="51"/>
                    </a:lnTo>
                    <a:lnTo>
                      <a:pt x="14" y="57"/>
                    </a:lnTo>
                    <a:lnTo>
                      <a:pt x="19" y="67"/>
                    </a:lnTo>
                    <a:lnTo>
                      <a:pt x="18" y="55"/>
                    </a:lnTo>
                    <a:lnTo>
                      <a:pt x="17" y="46"/>
                    </a:lnTo>
                    <a:lnTo>
                      <a:pt x="18" y="36"/>
                    </a:lnTo>
                    <a:lnTo>
                      <a:pt x="19" y="28"/>
                    </a:lnTo>
                    <a:lnTo>
                      <a:pt x="25" y="10"/>
                    </a:lnTo>
                    <a:lnTo>
                      <a:pt x="29" y="23"/>
                    </a:lnTo>
                    <a:lnTo>
                      <a:pt x="32" y="32"/>
                    </a:lnTo>
                    <a:lnTo>
                      <a:pt x="34" y="38"/>
                    </a:lnTo>
                    <a:lnTo>
                      <a:pt x="36" y="44"/>
                    </a:lnTo>
                    <a:lnTo>
                      <a:pt x="40" y="54"/>
                    </a:lnTo>
                    <a:lnTo>
                      <a:pt x="45" y="60"/>
                    </a:lnTo>
                    <a:lnTo>
                      <a:pt x="49" y="61"/>
                    </a:lnTo>
                    <a:lnTo>
                      <a:pt x="54" y="58"/>
                    </a:lnTo>
                    <a:lnTo>
                      <a:pt x="58" y="53"/>
                    </a:lnTo>
                    <a:lnTo>
                      <a:pt x="62" y="46"/>
                    </a:lnTo>
                    <a:lnTo>
                      <a:pt x="64" y="40"/>
                    </a:lnTo>
                    <a:lnTo>
                      <a:pt x="66" y="31"/>
                    </a:lnTo>
                    <a:lnTo>
                      <a:pt x="68" y="23"/>
                    </a:lnTo>
                    <a:lnTo>
                      <a:pt x="69" y="15"/>
                    </a:lnTo>
                    <a:lnTo>
                      <a:pt x="70" y="9"/>
                    </a:lnTo>
                    <a:lnTo>
                      <a:pt x="70" y="0"/>
                    </a:lnTo>
                    <a:lnTo>
                      <a:pt x="73" y="14"/>
                    </a:lnTo>
                    <a:lnTo>
                      <a:pt x="74" y="26"/>
                    </a:lnTo>
                    <a:lnTo>
                      <a:pt x="77" y="38"/>
                    </a:lnTo>
                    <a:lnTo>
                      <a:pt x="77" y="54"/>
                    </a:lnTo>
                    <a:lnTo>
                      <a:pt x="74" y="71"/>
                    </a:lnTo>
                    <a:lnTo>
                      <a:pt x="72" y="83"/>
                    </a:lnTo>
                    <a:lnTo>
                      <a:pt x="66" y="90"/>
                    </a:lnTo>
                    <a:lnTo>
                      <a:pt x="64" y="100"/>
                    </a:lnTo>
                    <a:lnTo>
                      <a:pt x="61" y="114"/>
                    </a:lnTo>
                    <a:lnTo>
                      <a:pt x="68" y="104"/>
                    </a:lnTo>
                    <a:lnTo>
                      <a:pt x="75" y="93"/>
                    </a:lnTo>
                    <a:lnTo>
                      <a:pt x="80" y="89"/>
                    </a:lnTo>
                    <a:lnTo>
                      <a:pt x="86" y="83"/>
                    </a:lnTo>
                    <a:lnTo>
                      <a:pt x="90" y="78"/>
                    </a:lnTo>
                    <a:lnTo>
                      <a:pt x="99" y="72"/>
                    </a:lnTo>
                    <a:lnTo>
                      <a:pt x="99" y="88"/>
                    </a:lnTo>
                    <a:lnTo>
                      <a:pt x="99" y="100"/>
                    </a:lnTo>
                    <a:lnTo>
                      <a:pt x="95" y="114"/>
                    </a:lnTo>
                    <a:lnTo>
                      <a:pt x="93" y="122"/>
                    </a:lnTo>
                    <a:lnTo>
                      <a:pt x="90" y="131"/>
                    </a:lnTo>
                    <a:lnTo>
                      <a:pt x="90" y="134"/>
                    </a:lnTo>
                    <a:lnTo>
                      <a:pt x="92" y="140"/>
                    </a:lnTo>
                    <a:lnTo>
                      <a:pt x="93" y="143"/>
                    </a:lnTo>
                    <a:lnTo>
                      <a:pt x="96" y="145"/>
                    </a:lnTo>
                    <a:lnTo>
                      <a:pt x="101" y="148"/>
                    </a:lnTo>
                    <a:lnTo>
                      <a:pt x="107" y="147"/>
                    </a:lnTo>
                    <a:lnTo>
                      <a:pt x="110" y="144"/>
                    </a:lnTo>
                    <a:lnTo>
                      <a:pt x="110" y="136"/>
                    </a:lnTo>
                    <a:lnTo>
                      <a:pt x="111" y="122"/>
                    </a:lnTo>
                    <a:lnTo>
                      <a:pt x="110" y="112"/>
                    </a:lnTo>
                    <a:lnTo>
                      <a:pt x="111" y="101"/>
                    </a:lnTo>
                    <a:lnTo>
                      <a:pt x="116" y="112"/>
                    </a:lnTo>
                    <a:lnTo>
                      <a:pt x="119" y="123"/>
                    </a:lnTo>
                    <a:lnTo>
                      <a:pt x="120" y="137"/>
                    </a:lnTo>
                    <a:lnTo>
                      <a:pt x="119" y="150"/>
                    </a:lnTo>
                    <a:lnTo>
                      <a:pt x="120" y="171"/>
                    </a:lnTo>
                    <a:lnTo>
                      <a:pt x="124" y="189"/>
                    </a:lnTo>
                    <a:lnTo>
                      <a:pt x="129" y="187"/>
                    </a:lnTo>
                    <a:lnTo>
                      <a:pt x="133" y="183"/>
                    </a:lnTo>
                    <a:lnTo>
                      <a:pt x="136" y="175"/>
                    </a:lnTo>
                    <a:lnTo>
                      <a:pt x="137" y="167"/>
                    </a:lnTo>
                    <a:lnTo>
                      <a:pt x="138" y="152"/>
                    </a:lnTo>
                    <a:lnTo>
                      <a:pt x="142" y="163"/>
                    </a:lnTo>
                    <a:lnTo>
                      <a:pt x="143" y="173"/>
                    </a:lnTo>
                    <a:lnTo>
                      <a:pt x="143" y="189"/>
                    </a:lnTo>
                    <a:lnTo>
                      <a:pt x="141" y="199"/>
                    </a:lnTo>
                    <a:lnTo>
                      <a:pt x="139" y="211"/>
                    </a:lnTo>
                    <a:lnTo>
                      <a:pt x="135" y="226"/>
                    </a:lnTo>
                    <a:lnTo>
                      <a:pt x="131" y="235"/>
                    </a:lnTo>
                    <a:lnTo>
                      <a:pt x="130" y="247"/>
                    </a:lnTo>
                    <a:lnTo>
                      <a:pt x="132" y="267"/>
                    </a:lnTo>
                    <a:lnTo>
                      <a:pt x="128" y="272"/>
                    </a:lnTo>
                    <a:lnTo>
                      <a:pt x="122" y="277"/>
                    </a:lnTo>
                    <a:lnTo>
                      <a:pt x="116" y="278"/>
                    </a:lnTo>
                    <a:lnTo>
                      <a:pt x="110" y="278"/>
                    </a:lnTo>
                    <a:lnTo>
                      <a:pt x="104" y="275"/>
                    </a:lnTo>
                    <a:lnTo>
                      <a:pt x="98" y="272"/>
                    </a:lnTo>
                    <a:lnTo>
                      <a:pt x="92" y="263"/>
                    </a:lnTo>
                    <a:lnTo>
                      <a:pt x="89" y="257"/>
                    </a:lnTo>
                    <a:lnTo>
                      <a:pt x="83" y="262"/>
                    </a:lnTo>
                    <a:lnTo>
                      <a:pt x="75" y="266"/>
                    </a:lnTo>
                    <a:lnTo>
                      <a:pt x="68" y="265"/>
                    </a:lnTo>
                    <a:lnTo>
                      <a:pt x="64" y="261"/>
                    </a:lnTo>
                    <a:lnTo>
                      <a:pt x="60" y="255"/>
                    </a:lnTo>
                    <a:lnTo>
                      <a:pt x="53" y="265"/>
                    </a:lnTo>
                    <a:lnTo>
                      <a:pt x="44" y="268"/>
                    </a:lnTo>
                    <a:lnTo>
                      <a:pt x="34" y="270"/>
                    </a:lnTo>
                    <a:lnTo>
                      <a:pt x="25" y="268"/>
                    </a:lnTo>
                    <a:lnTo>
                      <a:pt x="18" y="265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6" name="Group 174">
                <a:extLst>
                  <a:ext uri="{FF2B5EF4-FFF2-40B4-BE49-F238E27FC236}">
                    <a16:creationId xmlns:a16="http://schemas.microsoft.com/office/drawing/2014/main" id="{65841220-2277-423F-B272-0BD3A5D7AA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1" y="3783"/>
                <a:ext cx="212" cy="393"/>
                <a:chOff x="1961" y="3783"/>
                <a:chExt cx="212" cy="393"/>
              </a:xfrm>
            </p:grpSpPr>
            <p:sp>
              <p:nvSpPr>
                <p:cNvPr id="89" name="Freeform 175">
                  <a:extLst>
                    <a:ext uri="{FF2B5EF4-FFF2-40B4-BE49-F238E27FC236}">
                      <a16:creationId xmlns:a16="http://schemas.microsoft.com/office/drawing/2014/main" id="{FE81037D-7AAB-44FB-91D4-7D6D655DB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1" y="3783"/>
                  <a:ext cx="212" cy="393"/>
                </a:xfrm>
                <a:custGeom>
                  <a:avLst/>
                  <a:gdLst>
                    <a:gd name="T0" fmla="*/ 14 w 212"/>
                    <a:gd name="T1" fmla="*/ 293 h 393"/>
                    <a:gd name="T2" fmla="*/ 1 w 212"/>
                    <a:gd name="T3" fmla="*/ 237 h 393"/>
                    <a:gd name="T4" fmla="*/ 1 w 212"/>
                    <a:gd name="T5" fmla="*/ 194 h 393"/>
                    <a:gd name="T6" fmla="*/ 7 w 212"/>
                    <a:gd name="T7" fmla="*/ 160 h 393"/>
                    <a:gd name="T8" fmla="*/ 23 w 212"/>
                    <a:gd name="T9" fmla="*/ 120 h 393"/>
                    <a:gd name="T10" fmla="*/ 39 w 212"/>
                    <a:gd name="T11" fmla="*/ 96 h 393"/>
                    <a:gd name="T12" fmla="*/ 46 w 212"/>
                    <a:gd name="T13" fmla="*/ 74 h 393"/>
                    <a:gd name="T14" fmla="*/ 45 w 212"/>
                    <a:gd name="T15" fmla="*/ 48 h 393"/>
                    <a:gd name="T16" fmla="*/ 46 w 212"/>
                    <a:gd name="T17" fmla="*/ 32 h 393"/>
                    <a:gd name="T18" fmla="*/ 59 w 212"/>
                    <a:gd name="T19" fmla="*/ 53 h 393"/>
                    <a:gd name="T20" fmla="*/ 65 w 212"/>
                    <a:gd name="T21" fmla="*/ 70 h 393"/>
                    <a:gd name="T22" fmla="*/ 75 w 212"/>
                    <a:gd name="T23" fmla="*/ 50 h 393"/>
                    <a:gd name="T24" fmla="*/ 74 w 212"/>
                    <a:gd name="T25" fmla="*/ 19 h 393"/>
                    <a:gd name="T26" fmla="*/ 72 w 212"/>
                    <a:gd name="T27" fmla="*/ 0 h 393"/>
                    <a:gd name="T28" fmla="*/ 87 w 212"/>
                    <a:gd name="T29" fmla="*/ 14 h 393"/>
                    <a:gd name="T30" fmla="*/ 99 w 212"/>
                    <a:gd name="T31" fmla="*/ 49 h 393"/>
                    <a:gd name="T32" fmla="*/ 101 w 212"/>
                    <a:gd name="T33" fmla="*/ 83 h 393"/>
                    <a:gd name="T34" fmla="*/ 111 w 212"/>
                    <a:gd name="T35" fmla="*/ 50 h 393"/>
                    <a:gd name="T36" fmla="*/ 129 w 212"/>
                    <a:gd name="T37" fmla="*/ 26 h 393"/>
                    <a:gd name="T38" fmla="*/ 147 w 212"/>
                    <a:gd name="T39" fmla="*/ 20 h 393"/>
                    <a:gd name="T40" fmla="*/ 155 w 212"/>
                    <a:gd name="T41" fmla="*/ 36 h 393"/>
                    <a:gd name="T42" fmla="*/ 142 w 212"/>
                    <a:gd name="T43" fmla="*/ 54 h 393"/>
                    <a:gd name="T44" fmla="*/ 139 w 212"/>
                    <a:gd name="T45" fmla="*/ 87 h 393"/>
                    <a:gd name="T46" fmla="*/ 153 w 212"/>
                    <a:gd name="T47" fmla="*/ 106 h 393"/>
                    <a:gd name="T48" fmla="*/ 171 w 212"/>
                    <a:gd name="T49" fmla="*/ 106 h 393"/>
                    <a:gd name="T50" fmla="*/ 183 w 212"/>
                    <a:gd name="T51" fmla="*/ 94 h 393"/>
                    <a:gd name="T52" fmla="*/ 181 w 212"/>
                    <a:gd name="T53" fmla="*/ 76 h 393"/>
                    <a:gd name="T54" fmla="*/ 187 w 212"/>
                    <a:gd name="T55" fmla="*/ 72 h 393"/>
                    <a:gd name="T56" fmla="*/ 199 w 212"/>
                    <a:gd name="T57" fmla="*/ 86 h 393"/>
                    <a:gd name="T58" fmla="*/ 208 w 212"/>
                    <a:gd name="T59" fmla="*/ 119 h 393"/>
                    <a:gd name="T60" fmla="*/ 208 w 212"/>
                    <a:gd name="T61" fmla="*/ 162 h 393"/>
                    <a:gd name="T62" fmla="*/ 199 w 212"/>
                    <a:gd name="T63" fmla="*/ 180 h 393"/>
                    <a:gd name="T64" fmla="*/ 184 w 212"/>
                    <a:gd name="T65" fmla="*/ 209 h 393"/>
                    <a:gd name="T66" fmla="*/ 178 w 212"/>
                    <a:gd name="T67" fmla="*/ 235 h 393"/>
                    <a:gd name="T68" fmla="*/ 177 w 212"/>
                    <a:gd name="T69" fmla="*/ 270 h 393"/>
                    <a:gd name="T70" fmla="*/ 175 w 212"/>
                    <a:gd name="T71" fmla="*/ 308 h 393"/>
                    <a:gd name="T72" fmla="*/ 166 w 212"/>
                    <a:gd name="T73" fmla="*/ 331 h 393"/>
                    <a:gd name="T74" fmla="*/ 146 w 212"/>
                    <a:gd name="T75" fmla="*/ 354 h 393"/>
                    <a:gd name="T76" fmla="*/ 118 w 212"/>
                    <a:gd name="T77" fmla="*/ 375 h 393"/>
                    <a:gd name="T78" fmla="*/ 78 w 212"/>
                    <a:gd name="T79" fmla="*/ 392 h 393"/>
                    <a:gd name="T80" fmla="*/ 50 w 212"/>
                    <a:gd name="T81" fmla="*/ 387 h 393"/>
                    <a:gd name="T82" fmla="*/ 36 w 212"/>
                    <a:gd name="T83" fmla="*/ 365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12" h="393">
                      <a:moveTo>
                        <a:pt x="27" y="334"/>
                      </a:moveTo>
                      <a:lnTo>
                        <a:pt x="19" y="313"/>
                      </a:lnTo>
                      <a:lnTo>
                        <a:pt x="14" y="293"/>
                      </a:lnTo>
                      <a:lnTo>
                        <a:pt x="8" y="272"/>
                      </a:lnTo>
                      <a:lnTo>
                        <a:pt x="5" y="251"/>
                      </a:lnTo>
                      <a:lnTo>
                        <a:pt x="1" y="237"/>
                      </a:lnTo>
                      <a:lnTo>
                        <a:pt x="0" y="222"/>
                      </a:lnTo>
                      <a:lnTo>
                        <a:pt x="0" y="208"/>
                      </a:lnTo>
                      <a:lnTo>
                        <a:pt x="1" y="194"/>
                      </a:lnTo>
                      <a:lnTo>
                        <a:pt x="2" y="183"/>
                      </a:lnTo>
                      <a:lnTo>
                        <a:pt x="5" y="171"/>
                      </a:lnTo>
                      <a:lnTo>
                        <a:pt x="7" y="160"/>
                      </a:lnTo>
                      <a:lnTo>
                        <a:pt x="12" y="144"/>
                      </a:lnTo>
                      <a:lnTo>
                        <a:pt x="18" y="131"/>
                      </a:lnTo>
                      <a:lnTo>
                        <a:pt x="23" y="120"/>
                      </a:lnTo>
                      <a:lnTo>
                        <a:pt x="29" y="114"/>
                      </a:lnTo>
                      <a:lnTo>
                        <a:pt x="35" y="104"/>
                      </a:lnTo>
                      <a:lnTo>
                        <a:pt x="39" y="96"/>
                      </a:lnTo>
                      <a:lnTo>
                        <a:pt x="43" y="88"/>
                      </a:lnTo>
                      <a:lnTo>
                        <a:pt x="45" y="78"/>
                      </a:lnTo>
                      <a:lnTo>
                        <a:pt x="46" y="74"/>
                      </a:lnTo>
                      <a:lnTo>
                        <a:pt x="47" y="66"/>
                      </a:lnTo>
                      <a:lnTo>
                        <a:pt x="46" y="56"/>
                      </a:lnTo>
                      <a:lnTo>
                        <a:pt x="45" y="48"/>
                      </a:lnTo>
                      <a:lnTo>
                        <a:pt x="40" y="38"/>
                      </a:lnTo>
                      <a:lnTo>
                        <a:pt x="38" y="28"/>
                      </a:lnTo>
                      <a:lnTo>
                        <a:pt x="46" y="32"/>
                      </a:lnTo>
                      <a:lnTo>
                        <a:pt x="51" y="36"/>
                      </a:lnTo>
                      <a:lnTo>
                        <a:pt x="56" y="45"/>
                      </a:lnTo>
                      <a:lnTo>
                        <a:pt x="59" y="53"/>
                      </a:lnTo>
                      <a:lnTo>
                        <a:pt x="60" y="63"/>
                      </a:lnTo>
                      <a:lnTo>
                        <a:pt x="60" y="73"/>
                      </a:lnTo>
                      <a:lnTo>
                        <a:pt x="65" y="70"/>
                      </a:lnTo>
                      <a:lnTo>
                        <a:pt x="70" y="64"/>
                      </a:lnTo>
                      <a:lnTo>
                        <a:pt x="73" y="58"/>
                      </a:lnTo>
                      <a:lnTo>
                        <a:pt x="75" y="50"/>
                      </a:lnTo>
                      <a:lnTo>
                        <a:pt x="76" y="40"/>
                      </a:lnTo>
                      <a:lnTo>
                        <a:pt x="76" y="32"/>
                      </a:lnTo>
                      <a:lnTo>
                        <a:pt x="74" y="19"/>
                      </a:lnTo>
                      <a:lnTo>
                        <a:pt x="71" y="10"/>
                      </a:lnTo>
                      <a:lnTo>
                        <a:pt x="66" y="2"/>
                      </a:lnTo>
                      <a:lnTo>
                        <a:pt x="72" y="0"/>
                      </a:lnTo>
                      <a:lnTo>
                        <a:pt x="78" y="1"/>
                      </a:lnTo>
                      <a:lnTo>
                        <a:pt x="83" y="7"/>
                      </a:lnTo>
                      <a:lnTo>
                        <a:pt x="87" y="14"/>
                      </a:lnTo>
                      <a:lnTo>
                        <a:pt x="92" y="23"/>
                      </a:lnTo>
                      <a:lnTo>
                        <a:pt x="96" y="36"/>
                      </a:lnTo>
                      <a:lnTo>
                        <a:pt x="99" y="49"/>
                      </a:lnTo>
                      <a:lnTo>
                        <a:pt x="101" y="61"/>
                      </a:lnTo>
                      <a:lnTo>
                        <a:pt x="101" y="72"/>
                      </a:lnTo>
                      <a:lnTo>
                        <a:pt x="101" y="83"/>
                      </a:lnTo>
                      <a:lnTo>
                        <a:pt x="104" y="70"/>
                      </a:lnTo>
                      <a:lnTo>
                        <a:pt x="108" y="59"/>
                      </a:lnTo>
                      <a:lnTo>
                        <a:pt x="111" y="50"/>
                      </a:lnTo>
                      <a:lnTo>
                        <a:pt x="116" y="41"/>
                      </a:lnTo>
                      <a:lnTo>
                        <a:pt x="122" y="33"/>
                      </a:lnTo>
                      <a:lnTo>
                        <a:pt x="129" y="26"/>
                      </a:lnTo>
                      <a:lnTo>
                        <a:pt x="135" y="22"/>
                      </a:lnTo>
                      <a:lnTo>
                        <a:pt x="141" y="21"/>
                      </a:lnTo>
                      <a:lnTo>
                        <a:pt x="147" y="20"/>
                      </a:lnTo>
                      <a:lnTo>
                        <a:pt x="153" y="24"/>
                      </a:lnTo>
                      <a:lnTo>
                        <a:pt x="161" y="32"/>
                      </a:lnTo>
                      <a:lnTo>
                        <a:pt x="155" y="36"/>
                      </a:lnTo>
                      <a:lnTo>
                        <a:pt x="150" y="39"/>
                      </a:lnTo>
                      <a:lnTo>
                        <a:pt x="146" y="46"/>
                      </a:lnTo>
                      <a:lnTo>
                        <a:pt x="142" y="54"/>
                      </a:lnTo>
                      <a:lnTo>
                        <a:pt x="138" y="65"/>
                      </a:lnTo>
                      <a:lnTo>
                        <a:pt x="137" y="74"/>
                      </a:lnTo>
                      <a:lnTo>
                        <a:pt x="139" y="87"/>
                      </a:lnTo>
                      <a:lnTo>
                        <a:pt x="141" y="96"/>
                      </a:lnTo>
                      <a:lnTo>
                        <a:pt x="146" y="100"/>
                      </a:lnTo>
                      <a:lnTo>
                        <a:pt x="153" y="106"/>
                      </a:lnTo>
                      <a:lnTo>
                        <a:pt x="160" y="106"/>
                      </a:lnTo>
                      <a:lnTo>
                        <a:pt x="167" y="106"/>
                      </a:lnTo>
                      <a:lnTo>
                        <a:pt x="171" y="106"/>
                      </a:lnTo>
                      <a:lnTo>
                        <a:pt x="176" y="104"/>
                      </a:lnTo>
                      <a:lnTo>
                        <a:pt x="182" y="100"/>
                      </a:lnTo>
                      <a:lnTo>
                        <a:pt x="183" y="94"/>
                      </a:lnTo>
                      <a:lnTo>
                        <a:pt x="183" y="86"/>
                      </a:lnTo>
                      <a:lnTo>
                        <a:pt x="182" y="80"/>
                      </a:lnTo>
                      <a:lnTo>
                        <a:pt x="181" y="76"/>
                      </a:lnTo>
                      <a:lnTo>
                        <a:pt x="180" y="70"/>
                      </a:lnTo>
                      <a:lnTo>
                        <a:pt x="183" y="72"/>
                      </a:lnTo>
                      <a:lnTo>
                        <a:pt x="187" y="72"/>
                      </a:lnTo>
                      <a:lnTo>
                        <a:pt x="191" y="76"/>
                      </a:lnTo>
                      <a:lnTo>
                        <a:pt x="196" y="81"/>
                      </a:lnTo>
                      <a:lnTo>
                        <a:pt x="199" y="86"/>
                      </a:lnTo>
                      <a:lnTo>
                        <a:pt x="203" y="95"/>
                      </a:lnTo>
                      <a:lnTo>
                        <a:pt x="206" y="105"/>
                      </a:lnTo>
                      <a:lnTo>
                        <a:pt x="208" y="119"/>
                      </a:lnTo>
                      <a:lnTo>
                        <a:pt x="210" y="132"/>
                      </a:lnTo>
                      <a:lnTo>
                        <a:pt x="211" y="150"/>
                      </a:lnTo>
                      <a:lnTo>
                        <a:pt x="208" y="162"/>
                      </a:lnTo>
                      <a:lnTo>
                        <a:pt x="206" y="170"/>
                      </a:lnTo>
                      <a:lnTo>
                        <a:pt x="203" y="175"/>
                      </a:lnTo>
                      <a:lnTo>
                        <a:pt x="199" y="180"/>
                      </a:lnTo>
                      <a:lnTo>
                        <a:pt x="194" y="190"/>
                      </a:lnTo>
                      <a:lnTo>
                        <a:pt x="189" y="202"/>
                      </a:lnTo>
                      <a:lnTo>
                        <a:pt x="184" y="209"/>
                      </a:lnTo>
                      <a:lnTo>
                        <a:pt x="181" y="218"/>
                      </a:lnTo>
                      <a:lnTo>
                        <a:pt x="180" y="224"/>
                      </a:lnTo>
                      <a:lnTo>
                        <a:pt x="178" y="235"/>
                      </a:lnTo>
                      <a:lnTo>
                        <a:pt x="177" y="247"/>
                      </a:lnTo>
                      <a:lnTo>
                        <a:pt x="176" y="257"/>
                      </a:lnTo>
                      <a:lnTo>
                        <a:pt x="177" y="270"/>
                      </a:lnTo>
                      <a:lnTo>
                        <a:pt x="177" y="285"/>
                      </a:lnTo>
                      <a:lnTo>
                        <a:pt x="177" y="299"/>
                      </a:lnTo>
                      <a:lnTo>
                        <a:pt x="175" y="308"/>
                      </a:lnTo>
                      <a:lnTo>
                        <a:pt x="173" y="317"/>
                      </a:lnTo>
                      <a:lnTo>
                        <a:pt x="170" y="323"/>
                      </a:lnTo>
                      <a:lnTo>
                        <a:pt x="166" y="331"/>
                      </a:lnTo>
                      <a:lnTo>
                        <a:pt x="160" y="339"/>
                      </a:lnTo>
                      <a:lnTo>
                        <a:pt x="153" y="347"/>
                      </a:lnTo>
                      <a:lnTo>
                        <a:pt x="146" y="354"/>
                      </a:lnTo>
                      <a:lnTo>
                        <a:pt x="135" y="363"/>
                      </a:lnTo>
                      <a:lnTo>
                        <a:pt x="128" y="367"/>
                      </a:lnTo>
                      <a:lnTo>
                        <a:pt x="118" y="375"/>
                      </a:lnTo>
                      <a:lnTo>
                        <a:pt x="104" y="384"/>
                      </a:lnTo>
                      <a:lnTo>
                        <a:pt x="91" y="388"/>
                      </a:lnTo>
                      <a:lnTo>
                        <a:pt x="78" y="392"/>
                      </a:lnTo>
                      <a:lnTo>
                        <a:pt x="66" y="391"/>
                      </a:lnTo>
                      <a:lnTo>
                        <a:pt x="56" y="389"/>
                      </a:lnTo>
                      <a:lnTo>
                        <a:pt x="50" y="387"/>
                      </a:lnTo>
                      <a:lnTo>
                        <a:pt x="45" y="381"/>
                      </a:lnTo>
                      <a:lnTo>
                        <a:pt x="41" y="375"/>
                      </a:lnTo>
                      <a:lnTo>
                        <a:pt x="36" y="365"/>
                      </a:lnTo>
                      <a:lnTo>
                        <a:pt x="29" y="348"/>
                      </a:lnTo>
                      <a:lnTo>
                        <a:pt x="27" y="334"/>
                      </a:lnTo>
                    </a:path>
                  </a:pathLst>
                </a:custGeom>
                <a:solidFill>
                  <a:srgbClr val="E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0" name="Freeform 176">
                  <a:extLst>
                    <a:ext uri="{FF2B5EF4-FFF2-40B4-BE49-F238E27FC236}">
                      <a16:creationId xmlns:a16="http://schemas.microsoft.com/office/drawing/2014/main" id="{F66B7B45-453D-4F9F-BE86-5CDFB01CE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850"/>
                  <a:ext cx="150" cy="313"/>
                </a:xfrm>
                <a:custGeom>
                  <a:avLst/>
                  <a:gdLst>
                    <a:gd name="T0" fmla="*/ 12 w 150"/>
                    <a:gd name="T1" fmla="*/ 229 h 313"/>
                    <a:gd name="T2" fmla="*/ 2 w 150"/>
                    <a:gd name="T3" fmla="*/ 184 h 313"/>
                    <a:gd name="T4" fmla="*/ 0 w 150"/>
                    <a:gd name="T5" fmla="*/ 150 h 313"/>
                    <a:gd name="T6" fmla="*/ 4 w 150"/>
                    <a:gd name="T7" fmla="*/ 123 h 313"/>
                    <a:gd name="T8" fmla="*/ 15 w 150"/>
                    <a:gd name="T9" fmla="*/ 93 h 313"/>
                    <a:gd name="T10" fmla="*/ 25 w 150"/>
                    <a:gd name="T11" fmla="*/ 73 h 313"/>
                    <a:gd name="T12" fmla="*/ 30 w 150"/>
                    <a:gd name="T13" fmla="*/ 58 h 313"/>
                    <a:gd name="T14" fmla="*/ 28 w 150"/>
                    <a:gd name="T15" fmla="*/ 36 h 313"/>
                    <a:gd name="T16" fmla="*/ 29 w 150"/>
                    <a:gd name="T17" fmla="*/ 24 h 313"/>
                    <a:gd name="T18" fmla="*/ 38 w 150"/>
                    <a:gd name="T19" fmla="*/ 42 h 313"/>
                    <a:gd name="T20" fmla="*/ 43 w 150"/>
                    <a:gd name="T21" fmla="*/ 55 h 313"/>
                    <a:gd name="T22" fmla="*/ 50 w 150"/>
                    <a:gd name="T23" fmla="*/ 40 h 313"/>
                    <a:gd name="T24" fmla="*/ 49 w 150"/>
                    <a:gd name="T25" fmla="*/ 15 h 313"/>
                    <a:gd name="T26" fmla="*/ 47 w 150"/>
                    <a:gd name="T27" fmla="*/ 0 h 313"/>
                    <a:gd name="T28" fmla="*/ 58 w 150"/>
                    <a:gd name="T29" fmla="*/ 11 h 313"/>
                    <a:gd name="T30" fmla="*/ 67 w 150"/>
                    <a:gd name="T31" fmla="*/ 40 h 313"/>
                    <a:gd name="T32" fmla="*/ 70 w 150"/>
                    <a:gd name="T33" fmla="*/ 68 h 313"/>
                    <a:gd name="T34" fmla="*/ 75 w 150"/>
                    <a:gd name="T35" fmla="*/ 42 h 313"/>
                    <a:gd name="T36" fmla="*/ 88 w 150"/>
                    <a:gd name="T37" fmla="*/ 24 h 313"/>
                    <a:gd name="T38" fmla="*/ 101 w 150"/>
                    <a:gd name="T39" fmla="*/ 22 h 313"/>
                    <a:gd name="T40" fmla="*/ 107 w 150"/>
                    <a:gd name="T41" fmla="*/ 32 h 313"/>
                    <a:gd name="T42" fmla="*/ 98 w 150"/>
                    <a:gd name="T43" fmla="*/ 47 h 313"/>
                    <a:gd name="T44" fmla="*/ 96 w 150"/>
                    <a:gd name="T45" fmla="*/ 73 h 313"/>
                    <a:gd name="T46" fmla="*/ 106 w 150"/>
                    <a:gd name="T47" fmla="*/ 89 h 313"/>
                    <a:gd name="T48" fmla="*/ 120 w 150"/>
                    <a:gd name="T49" fmla="*/ 92 h 313"/>
                    <a:gd name="T50" fmla="*/ 128 w 150"/>
                    <a:gd name="T51" fmla="*/ 82 h 313"/>
                    <a:gd name="T52" fmla="*/ 126 w 150"/>
                    <a:gd name="T53" fmla="*/ 67 h 313"/>
                    <a:gd name="T54" fmla="*/ 131 w 150"/>
                    <a:gd name="T55" fmla="*/ 65 h 313"/>
                    <a:gd name="T56" fmla="*/ 139 w 150"/>
                    <a:gd name="T57" fmla="*/ 77 h 313"/>
                    <a:gd name="T58" fmla="*/ 147 w 150"/>
                    <a:gd name="T59" fmla="*/ 104 h 313"/>
                    <a:gd name="T60" fmla="*/ 147 w 150"/>
                    <a:gd name="T61" fmla="*/ 139 h 313"/>
                    <a:gd name="T62" fmla="*/ 142 w 150"/>
                    <a:gd name="T63" fmla="*/ 153 h 313"/>
                    <a:gd name="T64" fmla="*/ 131 w 150"/>
                    <a:gd name="T65" fmla="*/ 174 h 313"/>
                    <a:gd name="T66" fmla="*/ 127 w 150"/>
                    <a:gd name="T67" fmla="*/ 195 h 313"/>
                    <a:gd name="T68" fmla="*/ 127 w 150"/>
                    <a:gd name="T69" fmla="*/ 222 h 313"/>
                    <a:gd name="T70" fmla="*/ 127 w 150"/>
                    <a:gd name="T71" fmla="*/ 254 h 313"/>
                    <a:gd name="T72" fmla="*/ 120 w 150"/>
                    <a:gd name="T73" fmla="*/ 270 h 313"/>
                    <a:gd name="T74" fmla="*/ 107 w 150"/>
                    <a:gd name="T75" fmla="*/ 287 h 313"/>
                    <a:gd name="T76" fmla="*/ 87 w 150"/>
                    <a:gd name="T77" fmla="*/ 303 h 313"/>
                    <a:gd name="T78" fmla="*/ 59 w 150"/>
                    <a:gd name="T79" fmla="*/ 312 h 313"/>
                    <a:gd name="T80" fmla="*/ 39 w 150"/>
                    <a:gd name="T81" fmla="*/ 307 h 313"/>
                    <a:gd name="T82" fmla="*/ 29 w 150"/>
                    <a:gd name="T83" fmla="*/ 288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0" h="313">
                      <a:moveTo>
                        <a:pt x="21" y="263"/>
                      </a:moveTo>
                      <a:lnTo>
                        <a:pt x="16" y="245"/>
                      </a:lnTo>
                      <a:lnTo>
                        <a:pt x="12" y="229"/>
                      </a:lnTo>
                      <a:lnTo>
                        <a:pt x="7" y="211"/>
                      </a:lnTo>
                      <a:lnTo>
                        <a:pt x="4" y="197"/>
                      </a:lnTo>
                      <a:lnTo>
                        <a:pt x="2" y="184"/>
                      </a:lnTo>
                      <a:lnTo>
                        <a:pt x="0" y="171"/>
                      </a:lnTo>
                      <a:lnTo>
                        <a:pt x="0" y="160"/>
                      </a:lnTo>
                      <a:lnTo>
                        <a:pt x="0" y="150"/>
                      </a:lnTo>
                      <a:lnTo>
                        <a:pt x="1" y="141"/>
                      </a:lnTo>
                      <a:lnTo>
                        <a:pt x="2" y="131"/>
                      </a:lnTo>
                      <a:lnTo>
                        <a:pt x="4" y="123"/>
                      </a:lnTo>
                      <a:lnTo>
                        <a:pt x="7" y="110"/>
                      </a:lnTo>
                      <a:lnTo>
                        <a:pt x="11" y="100"/>
                      </a:lnTo>
                      <a:lnTo>
                        <a:pt x="15" y="93"/>
                      </a:lnTo>
                      <a:lnTo>
                        <a:pt x="18" y="88"/>
                      </a:lnTo>
                      <a:lnTo>
                        <a:pt x="23" y="80"/>
                      </a:lnTo>
                      <a:lnTo>
                        <a:pt x="25" y="73"/>
                      </a:lnTo>
                      <a:lnTo>
                        <a:pt x="28" y="67"/>
                      </a:lnTo>
                      <a:lnTo>
                        <a:pt x="30" y="61"/>
                      </a:lnTo>
                      <a:lnTo>
                        <a:pt x="30" y="58"/>
                      </a:lnTo>
                      <a:lnTo>
                        <a:pt x="30" y="50"/>
                      </a:lnTo>
                      <a:lnTo>
                        <a:pt x="30" y="42"/>
                      </a:lnTo>
                      <a:lnTo>
                        <a:pt x="28" y="36"/>
                      </a:lnTo>
                      <a:lnTo>
                        <a:pt x="26" y="28"/>
                      </a:lnTo>
                      <a:lnTo>
                        <a:pt x="23" y="20"/>
                      </a:lnTo>
                      <a:lnTo>
                        <a:pt x="29" y="24"/>
                      </a:lnTo>
                      <a:lnTo>
                        <a:pt x="33" y="28"/>
                      </a:lnTo>
                      <a:lnTo>
                        <a:pt x="37" y="36"/>
                      </a:lnTo>
                      <a:lnTo>
                        <a:pt x="38" y="42"/>
                      </a:lnTo>
                      <a:lnTo>
                        <a:pt x="39" y="48"/>
                      </a:lnTo>
                      <a:lnTo>
                        <a:pt x="40" y="57"/>
                      </a:lnTo>
                      <a:lnTo>
                        <a:pt x="43" y="55"/>
                      </a:lnTo>
                      <a:lnTo>
                        <a:pt x="46" y="50"/>
                      </a:lnTo>
                      <a:lnTo>
                        <a:pt x="48" y="46"/>
                      </a:lnTo>
                      <a:lnTo>
                        <a:pt x="50" y="40"/>
                      </a:lnTo>
                      <a:lnTo>
                        <a:pt x="51" y="32"/>
                      </a:lnTo>
                      <a:lnTo>
                        <a:pt x="51" y="26"/>
                      </a:lnTo>
                      <a:lnTo>
                        <a:pt x="49" y="15"/>
                      </a:lnTo>
                      <a:lnTo>
                        <a:pt x="46" y="8"/>
                      </a:lnTo>
                      <a:lnTo>
                        <a:pt x="43" y="2"/>
                      </a:lnTo>
                      <a:lnTo>
                        <a:pt x="47" y="0"/>
                      </a:lnTo>
                      <a:lnTo>
                        <a:pt x="52" y="1"/>
                      </a:lnTo>
                      <a:lnTo>
                        <a:pt x="55" y="6"/>
                      </a:lnTo>
                      <a:lnTo>
                        <a:pt x="58" y="11"/>
                      </a:lnTo>
                      <a:lnTo>
                        <a:pt x="62" y="20"/>
                      </a:lnTo>
                      <a:lnTo>
                        <a:pt x="65" y="30"/>
                      </a:lnTo>
                      <a:lnTo>
                        <a:pt x="67" y="40"/>
                      </a:lnTo>
                      <a:lnTo>
                        <a:pt x="69" y="50"/>
                      </a:lnTo>
                      <a:lnTo>
                        <a:pt x="70" y="59"/>
                      </a:lnTo>
                      <a:lnTo>
                        <a:pt x="70" y="68"/>
                      </a:lnTo>
                      <a:lnTo>
                        <a:pt x="72" y="58"/>
                      </a:lnTo>
                      <a:lnTo>
                        <a:pt x="73" y="49"/>
                      </a:lnTo>
                      <a:lnTo>
                        <a:pt x="75" y="42"/>
                      </a:lnTo>
                      <a:lnTo>
                        <a:pt x="79" y="35"/>
                      </a:lnTo>
                      <a:lnTo>
                        <a:pt x="83" y="30"/>
                      </a:lnTo>
                      <a:lnTo>
                        <a:pt x="88" y="24"/>
                      </a:lnTo>
                      <a:lnTo>
                        <a:pt x="93" y="22"/>
                      </a:lnTo>
                      <a:lnTo>
                        <a:pt x="97" y="20"/>
                      </a:lnTo>
                      <a:lnTo>
                        <a:pt x="101" y="22"/>
                      </a:lnTo>
                      <a:lnTo>
                        <a:pt x="106" y="24"/>
                      </a:lnTo>
                      <a:lnTo>
                        <a:pt x="112" y="31"/>
                      </a:lnTo>
                      <a:lnTo>
                        <a:pt x="107" y="32"/>
                      </a:lnTo>
                      <a:lnTo>
                        <a:pt x="103" y="36"/>
                      </a:lnTo>
                      <a:lnTo>
                        <a:pt x="100" y="41"/>
                      </a:lnTo>
                      <a:lnTo>
                        <a:pt x="98" y="47"/>
                      </a:lnTo>
                      <a:lnTo>
                        <a:pt x="96" y="56"/>
                      </a:lnTo>
                      <a:lnTo>
                        <a:pt x="95" y="64"/>
                      </a:lnTo>
                      <a:lnTo>
                        <a:pt x="96" y="73"/>
                      </a:lnTo>
                      <a:lnTo>
                        <a:pt x="98" y="80"/>
                      </a:lnTo>
                      <a:lnTo>
                        <a:pt x="102" y="85"/>
                      </a:lnTo>
                      <a:lnTo>
                        <a:pt x="106" y="89"/>
                      </a:lnTo>
                      <a:lnTo>
                        <a:pt x="112" y="91"/>
                      </a:lnTo>
                      <a:lnTo>
                        <a:pt x="116" y="91"/>
                      </a:lnTo>
                      <a:lnTo>
                        <a:pt x="120" y="92"/>
                      </a:lnTo>
                      <a:lnTo>
                        <a:pt x="123" y="91"/>
                      </a:lnTo>
                      <a:lnTo>
                        <a:pt x="127" y="86"/>
                      </a:lnTo>
                      <a:lnTo>
                        <a:pt x="128" y="82"/>
                      </a:lnTo>
                      <a:lnTo>
                        <a:pt x="128" y="75"/>
                      </a:lnTo>
                      <a:lnTo>
                        <a:pt x="127" y="70"/>
                      </a:lnTo>
                      <a:lnTo>
                        <a:pt x="126" y="67"/>
                      </a:lnTo>
                      <a:lnTo>
                        <a:pt x="125" y="62"/>
                      </a:lnTo>
                      <a:lnTo>
                        <a:pt x="128" y="62"/>
                      </a:lnTo>
                      <a:lnTo>
                        <a:pt x="131" y="65"/>
                      </a:lnTo>
                      <a:lnTo>
                        <a:pt x="133" y="68"/>
                      </a:lnTo>
                      <a:lnTo>
                        <a:pt x="137" y="73"/>
                      </a:lnTo>
                      <a:lnTo>
                        <a:pt x="139" y="77"/>
                      </a:lnTo>
                      <a:lnTo>
                        <a:pt x="142" y="84"/>
                      </a:lnTo>
                      <a:lnTo>
                        <a:pt x="145" y="94"/>
                      </a:lnTo>
                      <a:lnTo>
                        <a:pt x="147" y="104"/>
                      </a:lnTo>
                      <a:lnTo>
                        <a:pt x="147" y="116"/>
                      </a:lnTo>
                      <a:lnTo>
                        <a:pt x="149" y="128"/>
                      </a:lnTo>
                      <a:lnTo>
                        <a:pt x="147" y="139"/>
                      </a:lnTo>
                      <a:lnTo>
                        <a:pt x="146" y="144"/>
                      </a:lnTo>
                      <a:lnTo>
                        <a:pt x="145" y="148"/>
                      </a:lnTo>
                      <a:lnTo>
                        <a:pt x="142" y="153"/>
                      </a:lnTo>
                      <a:lnTo>
                        <a:pt x="138" y="160"/>
                      </a:lnTo>
                      <a:lnTo>
                        <a:pt x="134" y="168"/>
                      </a:lnTo>
                      <a:lnTo>
                        <a:pt x="131" y="174"/>
                      </a:lnTo>
                      <a:lnTo>
                        <a:pt x="130" y="180"/>
                      </a:lnTo>
                      <a:lnTo>
                        <a:pt x="128" y="186"/>
                      </a:lnTo>
                      <a:lnTo>
                        <a:pt x="127" y="195"/>
                      </a:lnTo>
                      <a:lnTo>
                        <a:pt x="126" y="204"/>
                      </a:lnTo>
                      <a:lnTo>
                        <a:pt x="127" y="212"/>
                      </a:lnTo>
                      <a:lnTo>
                        <a:pt x="127" y="222"/>
                      </a:lnTo>
                      <a:lnTo>
                        <a:pt x="128" y="236"/>
                      </a:lnTo>
                      <a:lnTo>
                        <a:pt x="128" y="244"/>
                      </a:lnTo>
                      <a:lnTo>
                        <a:pt x="127" y="254"/>
                      </a:lnTo>
                      <a:lnTo>
                        <a:pt x="126" y="259"/>
                      </a:lnTo>
                      <a:lnTo>
                        <a:pt x="123" y="264"/>
                      </a:lnTo>
                      <a:lnTo>
                        <a:pt x="120" y="270"/>
                      </a:lnTo>
                      <a:lnTo>
                        <a:pt x="116" y="276"/>
                      </a:lnTo>
                      <a:lnTo>
                        <a:pt x="111" y="282"/>
                      </a:lnTo>
                      <a:lnTo>
                        <a:pt x="107" y="287"/>
                      </a:lnTo>
                      <a:lnTo>
                        <a:pt x="99" y="294"/>
                      </a:lnTo>
                      <a:lnTo>
                        <a:pt x="95" y="297"/>
                      </a:lnTo>
                      <a:lnTo>
                        <a:pt x="87" y="303"/>
                      </a:lnTo>
                      <a:lnTo>
                        <a:pt x="77" y="308"/>
                      </a:lnTo>
                      <a:lnTo>
                        <a:pt x="68" y="311"/>
                      </a:lnTo>
                      <a:lnTo>
                        <a:pt x="59" y="312"/>
                      </a:lnTo>
                      <a:lnTo>
                        <a:pt x="51" y="311"/>
                      </a:lnTo>
                      <a:lnTo>
                        <a:pt x="44" y="310"/>
                      </a:lnTo>
                      <a:lnTo>
                        <a:pt x="39" y="307"/>
                      </a:lnTo>
                      <a:lnTo>
                        <a:pt x="36" y="303"/>
                      </a:lnTo>
                      <a:lnTo>
                        <a:pt x="32" y="297"/>
                      </a:lnTo>
                      <a:lnTo>
                        <a:pt x="29" y="288"/>
                      </a:lnTo>
                      <a:lnTo>
                        <a:pt x="24" y="276"/>
                      </a:lnTo>
                      <a:lnTo>
                        <a:pt x="21" y="263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1" name="Freeform 177">
                  <a:extLst>
                    <a:ext uri="{FF2B5EF4-FFF2-40B4-BE49-F238E27FC236}">
                      <a16:creationId xmlns:a16="http://schemas.microsoft.com/office/drawing/2014/main" id="{107D64EC-E2F8-46EE-9CD7-315D00CD0A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7" y="3967"/>
                  <a:ext cx="84" cy="172"/>
                </a:xfrm>
                <a:custGeom>
                  <a:avLst/>
                  <a:gdLst>
                    <a:gd name="T0" fmla="*/ 6 w 84"/>
                    <a:gd name="T1" fmla="*/ 125 h 172"/>
                    <a:gd name="T2" fmla="*/ 1 w 84"/>
                    <a:gd name="T3" fmla="*/ 100 h 172"/>
                    <a:gd name="T4" fmla="*/ 0 w 84"/>
                    <a:gd name="T5" fmla="*/ 83 h 172"/>
                    <a:gd name="T6" fmla="*/ 2 w 84"/>
                    <a:gd name="T7" fmla="*/ 67 h 172"/>
                    <a:gd name="T8" fmla="*/ 7 w 84"/>
                    <a:gd name="T9" fmla="*/ 51 h 172"/>
                    <a:gd name="T10" fmla="*/ 14 w 84"/>
                    <a:gd name="T11" fmla="*/ 40 h 172"/>
                    <a:gd name="T12" fmla="*/ 17 w 84"/>
                    <a:gd name="T13" fmla="*/ 31 h 172"/>
                    <a:gd name="T14" fmla="*/ 15 w 84"/>
                    <a:gd name="T15" fmla="*/ 19 h 172"/>
                    <a:gd name="T16" fmla="*/ 16 w 84"/>
                    <a:gd name="T17" fmla="*/ 13 h 172"/>
                    <a:gd name="T18" fmla="*/ 21 w 84"/>
                    <a:gd name="T19" fmla="*/ 22 h 172"/>
                    <a:gd name="T20" fmla="*/ 24 w 84"/>
                    <a:gd name="T21" fmla="*/ 31 h 172"/>
                    <a:gd name="T22" fmla="*/ 28 w 84"/>
                    <a:gd name="T23" fmla="*/ 22 h 172"/>
                    <a:gd name="T24" fmla="*/ 27 w 84"/>
                    <a:gd name="T25" fmla="*/ 9 h 172"/>
                    <a:gd name="T26" fmla="*/ 26 w 84"/>
                    <a:gd name="T27" fmla="*/ 0 h 172"/>
                    <a:gd name="T28" fmla="*/ 32 w 84"/>
                    <a:gd name="T29" fmla="*/ 6 h 172"/>
                    <a:gd name="T30" fmla="*/ 37 w 84"/>
                    <a:gd name="T31" fmla="*/ 22 h 172"/>
                    <a:gd name="T32" fmla="*/ 38 w 84"/>
                    <a:gd name="T33" fmla="*/ 37 h 172"/>
                    <a:gd name="T34" fmla="*/ 42 w 84"/>
                    <a:gd name="T35" fmla="*/ 23 h 172"/>
                    <a:gd name="T36" fmla="*/ 48 w 84"/>
                    <a:gd name="T37" fmla="*/ 14 h 172"/>
                    <a:gd name="T38" fmla="*/ 56 w 84"/>
                    <a:gd name="T39" fmla="*/ 11 h 172"/>
                    <a:gd name="T40" fmla="*/ 59 w 84"/>
                    <a:gd name="T41" fmla="*/ 18 h 172"/>
                    <a:gd name="T42" fmla="*/ 54 w 84"/>
                    <a:gd name="T43" fmla="*/ 25 h 172"/>
                    <a:gd name="T44" fmla="*/ 53 w 84"/>
                    <a:gd name="T45" fmla="*/ 40 h 172"/>
                    <a:gd name="T46" fmla="*/ 59 w 84"/>
                    <a:gd name="T47" fmla="*/ 49 h 172"/>
                    <a:gd name="T48" fmla="*/ 66 w 84"/>
                    <a:gd name="T49" fmla="*/ 50 h 172"/>
                    <a:gd name="T50" fmla="*/ 70 w 84"/>
                    <a:gd name="T51" fmla="*/ 44 h 172"/>
                    <a:gd name="T52" fmla="*/ 70 w 84"/>
                    <a:gd name="T53" fmla="*/ 37 h 172"/>
                    <a:gd name="T54" fmla="*/ 72 w 84"/>
                    <a:gd name="T55" fmla="*/ 35 h 172"/>
                    <a:gd name="T56" fmla="*/ 77 w 84"/>
                    <a:gd name="T57" fmla="*/ 43 h 172"/>
                    <a:gd name="T58" fmla="*/ 81 w 84"/>
                    <a:gd name="T59" fmla="*/ 57 h 172"/>
                    <a:gd name="T60" fmla="*/ 81 w 84"/>
                    <a:gd name="T61" fmla="*/ 76 h 172"/>
                    <a:gd name="T62" fmla="*/ 78 w 84"/>
                    <a:gd name="T63" fmla="*/ 84 h 172"/>
                    <a:gd name="T64" fmla="*/ 73 w 84"/>
                    <a:gd name="T65" fmla="*/ 95 h 172"/>
                    <a:gd name="T66" fmla="*/ 70 w 84"/>
                    <a:gd name="T67" fmla="*/ 107 h 172"/>
                    <a:gd name="T68" fmla="*/ 69 w 84"/>
                    <a:gd name="T69" fmla="*/ 122 h 172"/>
                    <a:gd name="T70" fmla="*/ 71 w 84"/>
                    <a:gd name="T71" fmla="*/ 139 h 172"/>
                    <a:gd name="T72" fmla="*/ 67 w 84"/>
                    <a:gd name="T73" fmla="*/ 148 h 172"/>
                    <a:gd name="T74" fmla="*/ 59 w 84"/>
                    <a:gd name="T75" fmla="*/ 156 h 172"/>
                    <a:gd name="T76" fmla="*/ 48 w 84"/>
                    <a:gd name="T77" fmla="*/ 165 h 172"/>
                    <a:gd name="T78" fmla="*/ 33 w 84"/>
                    <a:gd name="T79" fmla="*/ 170 h 172"/>
                    <a:gd name="T80" fmla="*/ 22 w 84"/>
                    <a:gd name="T81" fmla="*/ 168 h 172"/>
                    <a:gd name="T82" fmla="*/ 16 w 84"/>
                    <a:gd name="T83" fmla="*/ 158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4" h="172">
                      <a:moveTo>
                        <a:pt x="12" y="145"/>
                      </a:moveTo>
                      <a:lnTo>
                        <a:pt x="9" y="133"/>
                      </a:lnTo>
                      <a:lnTo>
                        <a:pt x="6" y="125"/>
                      </a:lnTo>
                      <a:lnTo>
                        <a:pt x="4" y="116"/>
                      </a:lnTo>
                      <a:lnTo>
                        <a:pt x="2" y="107"/>
                      </a:lnTo>
                      <a:lnTo>
                        <a:pt x="1" y="100"/>
                      </a:lnTo>
                      <a:lnTo>
                        <a:pt x="0" y="94"/>
                      </a:lnTo>
                      <a:lnTo>
                        <a:pt x="0" y="87"/>
                      </a:lnTo>
                      <a:lnTo>
                        <a:pt x="0" y="83"/>
                      </a:lnTo>
                      <a:lnTo>
                        <a:pt x="0" y="77"/>
                      </a:lnTo>
                      <a:lnTo>
                        <a:pt x="1" y="72"/>
                      </a:lnTo>
                      <a:lnTo>
                        <a:pt x="2" y="67"/>
                      </a:lnTo>
                      <a:lnTo>
                        <a:pt x="3" y="61"/>
                      </a:lnTo>
                      <a:lnTo>
                        <a:pt x="6" y="55"/>
                      </a:lnTo>
                      <a:lnTo>
                        <a:pt x="7" y="51"/>
                      </a:lnTo>
                      <a:lnTo>
                        <a:pt x="10" y="48"/>
                      </a:lnTo>
                      <a:lnTo>
                        <a:pt x="12" y="43"/>
                      </a:lnTo>
                      <a:lnTo>
                        <a:pt x="14" y="40"/>
                      </a:lnTo>
                      <a:lnTo>
                        <a:pt x="15" y="37"/>
                      </a:lnTo>
                      <a:lnTo>
                        <a:pt x="16" y="33"/>
                      </a:lnTo>
                      <a:lnTo>
                        <a:pt x="17" y="31"/>
                      </a:lnTo>
                      <a:lnTo>
                        <a:pt x="17" y="28"/>
                      </a:lnTo>
                      <a:lnTo>
                        <a:pt x="16" y="23"/>
                      </a:lnTo>
                      <a:lnTo>
                        <a:pt x="15" y="19"/>
                      </a:lnTo>
                      <a:lnTo>
                        <a:pt x="14" y="15"/>
                      </a:lnTo>
                      <a:lnTo>
                        <a:pt x="13" y="11"/>
                      </a:lnTo>
                      <a:lnTo>
                        <a:pt x="16" y="13"/>
                      </a:lnTo>
                      <a:lnTo>
                        <a:pt x="18" y="15"/>
                      </a:lnTo>
                      <a:lnTo>
                        <a:pt x="20" y="19"/>
                      </a:lnTo>
                      <a:lnTo>
                        <a:pt x="21" y="22"/>
                      </a:lnTo>
                      <a:lnTo>
                        <a:pt x="22" y="27"/>
                      </a:lnTo>
                      <a:lnTo>
                        <a:pt x="22" y="31"/>
                      </a:lnTo>
                      <a:lnTo>
                        <a:pt x="24" y="31"/>
                      </a:lnTo>
                      <a:lnTo>
                        <a:pt x="26" y="28"/>
                      </a:lnTo>
                      <a:lnTo>
                        <a:pt x="27" y="25"/>
                      </a:lnTo>
                      <a:lnTo>
                        <a:pt x="28" y="22"/>
                      </a:lnTo>
                      <a:lnTo>
                        <a:pt x="28" y="18"/>
                      </a:lnTo>
                      <a:lnTo>
                        <a:pt x="28" y="13"/>
                      </a:lnTo>
                      <a:lnTo>
                        <a:pt x="27" y="9"/>
                      </a:lnTo>
                      <a:lnTo>
                        <a:pt x="25" y="4"/>
                      </a:lnTo>
                      <a:lnTo>
                        <a:pt x="23" y="1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0" y="3"/>
                      </a:lnTo>
                      <a:lnTo>
                        <a:pt x="32" y="6"/>
                      </a:lnTo>
                      <a:lnTo>
                        <a:pt x="34" y="11"/>
                      </a:lnTo>
                      <a:lnTo>
                        <a:pt x="36" y="16"/>
                      </a:lnTo>
                      <a:lnTo>
                        <a:pt x="37" y="22"/>
                      </a:lnTo>
                      <a:lnTo>
                        <a:pt x="38" y="27"/>
                      </a:lnTo>
                      <a:lnTo>
                        <a:pt x="38" y="32"/>
                      </a:lnTo>
                      <a:lnTo>
                        <a:pt x="38" y="37"/>
                      </a:lnTo>
                      <a:lnTo>
                        <a:pt x="39" y="31"/>
                      </a:lnTo>
                      <a:lnTo>
                        <a:pt x="41" y="27"/>
                      </a:lnTo>
                      <a:lnTo>
                        <a:pt x="42" y="23"/>
                      </a:lnTo>
                      <a:lnTo>
                        <a:pt x="44" y="19"/>
                      </a:lnTo>
                      <a:lnTo>
                        <a:pt x="46" y="16"/>
                      </a:lnTo>
                      <a:lnTo>
                        <a:pt x="48" y="14"/>
                      </a:lnTo>
                      <a:lnTo>
                        <a:pt x="51" y="11"/>
                      </a:lnTo>
                      <a:lnTo>
                        <a:pt x="53" y="11"/>
                      </a:lnTo>
                      <a:lnTo>
                        <a:pt x="56" y="11"/>
                      </a:lnTo>
                      <a:lnTo>
                        <a:pt x="58" y="13"/>
                      </a:lnTo>
                      <a:lnTo>
                        <a:pt x="62" y="17"/>
                      </a:lnTo>
                      <a:lnTo>
                        <a:pt x="59" y="18"/>
                      </a:lnTo>
                      <a:lnTo>
                        <a:pt x="57" y="19"/>
                      </a:lnTo>
                      <a:lnTo>
                        <a:pt x="55" y="22"/>
                      </a:lnTo>
                      <a:lnTo>
                        <a:pt x="54" y="25"/>
                      </a:lnTo>
                      <a:lnTo>
                        <a:pt x="53" y="30"/>
                      </a:lnTo>
                      <a:lnTo>
                        <a:pt x="52" y="35"/>
                      </a:lnTo>
                      <a:lnTo>
                        <a:pt x="53" y="40"/>
                      </a:lnTo>
                      <a:lnTo>
                        <a:pt x="55" y="44"/>
                      </a:lnTo>
                      <a:lnTo>
                        <a:pt x="56" y="46"/>
                      </a:lnTo>
                      <a:lnTo>
                        <a:pt x="59" y="49"/>
                      </a:lnTo>
                      <a:lnTo>
                        <a:pt x="62" y="49"/>
                      </a:lnTo>
                      <a:lnTo>
                        <a:pt x="64" y="50"/>
                      </a:lnTo>
                      <a:lnTo>
                        <a:pt x="66" y="50"/>
                      </a:lnTo>
                      <a:lnTo>
                        <a:pt x="68" y="50"/>
                      </a:lnTo>
                      <a:lnTo>
                        <a:pt x="70" y="46"/>
                      </a:lnTo>
                      <a:lnTo>
                        <a:pt x="70" y="44"/>
                      </a:lnTo>
                      <a:lnTo>
                        <a:pt x="71" y="41"/>
                      </a:lnTo>
                      <a:lnTo>
                        <a:pt x="70" y="38"/>
                      </a:lnTo>
                      <a:lnTo>
                        <a:pt x="70" y="37"/>
                      </a:lnTo>
                      <a:lnTo>
                        <a:pt x="69" y="35"/>
                      </a:lnTo>
                      <a:lnTo>
                        <a:pt x="71" y="34"/>
                      </a:lnTo>
                      <a:lnTo>
                        <a:pt x="72" y="35"/>
                      </a:lnTo>
                      <a:lnTo>
                        <a:pt x="74" y="37"/>
                      </a:lnTo>
                      <a:lnTo>
                        <a:pt x="76" y="39"/>
                      </a:lnTo>
                      <a:lnTo>
                        <a:pt x="77" y="43"/>
                      </a:lnTo>
                      <a:lnTo>
                        <a:pt x="79" y="46"/>
                      </a:lnTo>
                      <a:lnTo>
                        <a:pt x="80" y="51"/>
                      </a:lnTo>
                      <a:lnTo>
                        <a:pt x="81" y="57"/>
                      </a:lnTo>
                      <a:lnTo>
                        <a:pt x="82" y="63"/>
                      </a:lnTo>
                      <a:lnTo>
                        <a:pt x="83" y="71"/>
                      </a:lnTo>
                      <a:lnTo>
                        <a:pt x="81" y="76"/>
                      </a:lnTo>
                      <a:lnTo>
                        <a:pt x="80" y="79"/>
                      </a:lnTo>
                      <a:lnTo>
                        <a:pt x="80" y="81"/>
                      </a:lnTo>
                      <a:lnTo>
                        <a:pt x="78" y="84"/>
                      </a:lnTo>
                      <a:lnTo>
                        <a:pt x="76" y="88"/>
                      </a:lnTo>
                      <a:lnTo>
                        <a:pt x="75" y="92"/>
                      </a:lnTo>
                      <a:lnTo>
                        <a:pt x="73" y="95"/>
                      </a:lnTo>
                      <a:lnTo>
                        <a:pt x="71" y="98"/>
                      </a:lnTo>
                      <a:lnTo>
                        <a:pt x="71" y="101"/>
                      </a:lnTo>
                      <a:lnTo>
                        <a:pt x="70" y="107"/>
                      </a:lnTo>
                      <a:lnTo>
                        <a:pt x="70" y="113"/>
                      </a:lnTo>
                      <a:lnTo>
                        <a:pt x="70" y="116"/>
                      </a:lnTo>
                      <a:lnTo>
                        <a:pt x="69" y="122"/>
                      </a:lnTo>
                      <a:lnTo>
                        <a:pt x="71" y="129"/>
                      </a:lnTo>
                      <a:lnTo>
                        <a:pt x="71" y="133"/>
                      </a:lnTo>
                      <a:lnTo>
                        <a:pt x="71" y="139"/>
                      </a:lnTo>
                      <a:lnTo>
                        <a:pt x="69" y="143"/>
                      </a:lnTo>
                      <a:lnTo>
                        <a:pt x="68" y="145"/>
                      </a:lnTo>
                      <a:lnTo>
                        <a:pt x="67" y="148"/>
                      </a:lnTo>
                      <a:lnTo>
                        <a:pt x="64" y="151"/>
                      </a:lnTo>
                      <a:lnTo>
                        <a:pt x="62" y="155"/>
                      </a:lnTo>
                      <a:lnTo>
                        <a:pt x="59" y="156"/>
                      </a:lnTo>
                      <a:lnTo>
                        <a:pt x="55" y="160"/>
                      </a:lnTo>
                      <a:lnTo>
                        <a:pt x="52" y="161"/>
                      </a:lnTo>
                      <a:lnTo>
                        <a:pt x="48" y="165"/>
                      </a:lnTo>
                      <a:lnTo>
                        <a:pt x="43" y="169"/>
                      </a:lnTo>
                      <a:lnTo>
                        <a:pt x="38" y="171"/>
                      </a:lnTo>
                      <a:lnTo>
                        <a:pt x="33" y="170"/>
                      </a:lnTo>
                      <a:lnTo>
                        <a:pt x="28" y="170"/>
                      </a:lnTo>
                      <a:lnTo>
                        <a:pt x="24" y="170"/>
                      </a:lnTo>
                      <a:lnTo>
                        <a:pt x="22" y="168"/>
                      </a:lnTo>
                      <a:lnTo>
                        <a:pt x="19" y="167"/>
                      </a:lnTo>
                      <a:lnTo>
                        <a:pt x="17" y="162"/>
                      </a:lnTo>
                      <a:lnTo>
                        <a:pt x="16" y="158"/>
                      </a:lnTo>
                      <a:lnTo>
                        <a:pt x="13" y="150"/>
                      </a:lnTo>
                      <a:lnTo>
                        <a:pt x="12" y="145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" name="Freeform 178">
                  <a:extLst>
                    <a:ext uri="{FF2B5EF4-FFF2-40B4-BE49-F238E27FC236}">
                      <a16:creationId xmlns:a16="http://schemas.microsoft.com/office/drawing/2014/main" id="{9842193F-5B32-4285-A5BA-3F70821099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4016"/>
                  <a:ext cx="53" cy="116"/>
                </a:xfrm>
                <a:custGeom>
                  <a:avLst/>
                  <a:gdLst>
                    <a:gd name="T0" fmla="*/ 5 w 53"/>
                    <a:gd name="T1" fmla="*/ 90 h 116"/>
                    <a:gd name="T2" fmla="*/ 2 w 53"/>
                    <a:gd name="T3" fmla="*/ 78 h 116"/>
                    <a:gd name="T4" fmla="*/ 0 w 53"/>
                    <a:gd name="T5" fmla="*/ 67 h 116"/>
                    <a:gd name="T6" fmla="*/ 0 w 53"/>
                    <a:gd name="T7" fmla="*/ 58 h 116"/>
                    <a:gd name="T8" fmla="*/ 0 w 53"/>
                    <a:gd name="T9" fmla="*/ 52 h 116"/>
                    <a:gd name="T10" fmla="*/ 1 w 53"/>
                    <a:gd name="T11" fmla="*/ 44 h 116"/>
                    <a:gd name="T12" fmla="*/ 3 w 53"/>
                    <a:gd name="T13" fmla="*/ 37 h 116"/>
                    <a:gd name="T14" fmla="*/ 6 w 53"/>
                    <a:gd name="T15" fmla="*/ 32 h 116"/>
                    <a:gd name="T16" fmla="*/ 8 w 53"/>
                    <a:gd name="T17" fmla="*/ 27 h 116"/>
                    <a:gd name="T18" fmla="*/ 10 w 53"/>
                    <a:gd name="T19" fmla="*/ 21 h 116"/>
                    <a:gd name="T20" fmla="*/ 10 w 53"/>
                    <a:gd name="T21" fmla="*/ 17 h 116"/>
                    <a:gd name="T22" fmla="*/ 9 w 53"/>
                    <a:gd name="T23" fmla="*/ 13 h 116"/>
                    <a:gd name="T24" fmla="*/ 8 w 53"/>
                    <a:gd name="T25" fmla="*/ 7 h 116"/>
                    <a:gd name="T26" fmla="*/ 11 w 53"/>
                    <a:gd name="T27" fmla="*/ 8 h 116"/>
                    <a:gd name="T28" fmla="*/ 13 w 53"/>
                    <a:gd name="T29" fmla="*/ 15 h 116"/>
                    <a:gd name="T30" fmla="*/ 14 w 53"/>
                    <a:gd name="T31" fmla="*/ 21 h 116"/>
                    <a:gd name="T32" fmla="*/ 16 w 53"/>
                    <a:gd name="T33" fmla="*/ 19 h 116"/>
                    <a:gd name="T34" fmla="*/ 17 w 53"/>
                    <a:gd name="T35" fmla="*/ 14 h 116"/>
                    <a:gd name="T36" fmla="*/ 17 w 53"/>
                    <a:gd name="T37" fmla="*/ 8 h 116"/>
                    <a:gd name="T38" fmla="*/ 16 w 53"/>
                    <a:gd name="T39" fmla="*/ 1 h 116"/>
                    <a:gd name="T40" fmla="*/ 17 w 53"/>
                    <a:gd name="T41" fmla="*/ 0 h 116"/>
                    <a:gd name="T42" fmla="*/ 19 w 53"/>
                    <a:gd name="T43" fmla="*/ 3 h 116"/>
                    <a:gd name="T44" fmla="*/ 22 w 53"/>
                    <a:gd name="T45" fmla="*/ 11 h 116"/>
                    <a:gd name="T46" fmla="*/ 23 w 53"/>
                    <a:gd name="T47" fmla="*/ 19 h 116"/>
                    <a:gd name="T48" fmla="*/ 24 w 53"/>
                    <a:gd name="T49" fmla="*/ 25 h 116"/>
                    <a:gd name="T50" fmla="*/ 25 w 53"/>
                    <a:gd name="T51" fmla="*/ 18 h 116"/>
                    <a:gd name="T52" fmla="*/ 27 w 53"/>
                    <a:gd name="T53" fmla="*/ 13 h 116"/>
                    <a:gd name="T54" fmla="*/ 31 w 53"/>
                    <a:gd name="T55" fmla="*/ 8 h 116"/>
                    <a:gd name="T56" fmla="*/ 33 w 53"/>
                    <a:gd name="T57" fmla="*/ 7 h 116"/>
                    <a:gd name="T58" fmla="*/ 36 w 53"/>
                    <a:gd name="T59" fmla="*/ 9 h 116"/>
                    <a:gd name="T60" fmla="*/ 37 w 53"/>
                    <a:gd name="T61" fmla="*/ 13 h 116"/>
                    <a:gd name="T62" fmla="*/ 35 w 53"/>
                    <a:gd name="T63" fmla="*/ 15 h 116"/>
                    <a:gd name="T64" fmla="*/ 33 w 53"/>
                    <a:gd name="T65" fmla="*/ 21 h 116"/>
                    <a:gd name="T66" fmla="*/ 33 w 53"/>
                    <a:gd name="T67" fmla="*/ 27 h 116"/>
                    <a:gd name="T68" fmla="*/ 35 w 53"/>
                    <a:gd name="T69" fmla="*/ 31 h 116"/>
                    <a:gd name="T70" fmla="*/ 39 w 53"/>
                    <a:gd name="T71" fmla="*/ 35 h 116"/>
                    <a:gd name="T72" fmla="*/ 41 w 53"/>
                    <a:gd name="T73" fmla="*/ 34 h 116"/>
                    <a:gd name="T74" fmla="*/ 45 w 53"/>
                    <a:gd name="T75" fmla="*/ 32 h 116"/>
                    <a:gd name="T76" fmla="*/ 45 w 53"/>
                    <a:gd name="T77" fmla="*/ 29 h 116"/>
                    <a:gd name="T78" fmla="*/ 44 w 53"/>
                    <a:gd name="T79" fmla="*/ 25 h 116"/>
                    <a:gd name="T80" fmla="*/ 44 w 53"/>
                    <a:gd name="T81" fmla="*/ 25 h 116"/>
                    <a:gd name="T82" fmla="*/ 47 w 53"/>
                    <a:gd name="T83" fmla="*/ 27 h 116"/>
                    <a:gd name="T84" fmla="*/ 50 w 53"/>
                    <a:gd name="T85" fmla="*/ 32 h 116"/>
                    <a:gd name="T86" fmla="*/ 51 w 53"/>
                    <a:gd name="T87" fmla="*/ 38 h 116"/>
                    <a:gd name="T88" fmla="*/ 52 w 53"/>
                    <a:gd name="T89" fmla="*/ 47 h 116"/>
                    <a:gd name="T90" fmla="*/ 51 w 53"/>
                    <a:gd name="T91" fmla="*/ 53 h 116"/>
                    <a:gd name="T92" fmla="*/ 49 w 53"/>
                    <a:gd name="T93" fmla="*/ 57 h 116"/>
                    <a:gd name="T94" fmla="*/ 47 w 53"/>
                    <a:gd name="T95" fmla="*/ 63 h 116"/>
                    <a:gd name="T96" fmla="*/ 45 w 53"/>
                    <a:gd name="T97" fmla="*/ 68 h 116"/>
                    <a:gd name="T98" fmla="*/ 44 w 53"/>
                    <a:gd name="T99" fmla="*/ 72 h 116"/>
                    <a:gd name="T100" fmla="*/ 44 w 53"/>
                    <a:gd name="T101" fmla="*/ 79 h 116"/>
                    <a:gd name="T102" fmla="*/ 45 w 53"/>
                    <a:gd name="T103" fmla="*/ 87 h 116"/>
                    <a:gd name="T104" fmla="*/ 45 w 53"/>
                    <a:gd name="T105" fmla="*/ 95 h 116"/>
                    <a:gd name="T106" fmla="*/ 43 w 53"/>
                    <a:gd name="T107" fmla="*/ 99 h 116"/>
                    <a:gd name="T108" fmla="*/ 41 w 53"/>
                    <a:gd name="T109" fmla="*/ 102 h 116"/>
                    <a:gd name="T110" fmla="*/ 38 w 53"/>
                    <a:gd name="T111" fmla="*/ 106 h 116"/>
                    <a:gd name="T112" fmla="*/ 33 w 53"/>
                    <a:gd name="T113" fmla="*/ 109 h 116"/>
                    <a:gd name="T114" fmla="*/ 27 w 53"/>
                    <a:gd name="T115" fmla="*/ 114 h 116"/>
                    <a:gd name="T116" fmla="*/ 20 w 53"/>
                    <a:gd name="T117" fmla="*/ 115 h 116"/>
                    <a:gd name="T118" fmla="*/ 15 w 53"/>
                    <a:gd name="T119" fmla="*/ 115 h 116"/>
                    <a:gd name="T120" fmla="*/ 12 w 53"/>
                    <a:gd name="T121" fmla="*/ 111 h 116"/>
                    <a:gd name="T122" fmla="*/ 10 w 53"/>
                    <a:gd name="T123" fmla="*/ 105 h 116"/>
                    <a:gd name="T124" fmla="*/ 8 w 53"/>
                    <a:gd name="T125" fmla="*/ 9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3" h="116">
                      <a:moveTo>
                        <a:pt x="8" y="97"/>
                      </a:moveTo>
                      <a:lnTo>
                        <a:pt x="5" y="90"/>
                      </a:lnTo>
                      <a:lnTo>
                        <a:pt x="4" y="84"/>
                      </a:lnTo>
                      <a:lnTo>
                        <a:pt x="2" y="78"/>
                      </a:lnTo>
                      <a:lnTo>
                        <a:pt x="1" y="72"/>
                      </a:lnTo>
                      <a:lnTo>
                        <a:pt x="0" y="67"/>
                      </a:lnTo>
                      <a:lnTo>
                        <a:pt x="0" y="62"/>
                      </a:lnTo>
                      <a:lnTo>
                        <a:pt x="0" y="58"/>
                      </a:lnTo>
                      <a:lnTo>
                        <a:pt x="0" y="55"/>
                      </a:lnTo>
                      <a:lnTo>
                        <a:pt x="0" y="52"/>
                      </a:lnTo>
                      <a:lnTo>
                        <a:pt x="1" y="48"/>
                      </a:lnTo>
                      <a:lnTo>
                        <a:pt x="1" y="44"/>
                      </a:lnTo>
                      <a:lnTo>
                        <a:pt x="2" y="40"/>
                      </a:lnTo>
                      <a:lnTo>
                        <a:pt x="3" y="37"/>
                      </a:lnTo>
                      <a:lnTo>
                        <a:pt x="5" y="34"/>
                      </a:lnTo>
                      <a:lnTo>
                        <a:pt x="6" y="32"/>
                      </a:lnTo>
                      <a:lnTo>
                        <a:pt x="7" y="30"/>
                      </a:lnTo>
                      <a:lnTo>
                        <a:pt x="8" y="27"/>
                      </a:lnTo>
                      <a:lnTo>
                        <a:pt x="10" y="23"/>
                      </a:lnTo>
                      <a:lnTo>
                        <a:pt x="10" y="21"/>
                      </a:lnTo>
                      <a:lnTo>
                        <a:pt x="10" y="19"/>
                      </a:lnTo>
                      <a:lnTo>
                        <a:pt x="10" y="17"/>
                      </a:lnTo>
                      <a:lnTo>
                        <a:pt x="10" y="15"/>
                      </a:lnTo>
                      <a:lnTo>
                        <a:pt x="9" y="13"/>
                      </a:lnTo>
                      <a:lnTo>
                        <a:pt x="9" y="10"/>
                      </a:lnTo>
                      <a:lnTo>
                        <a:pt x="8" y="7"/>
                      </a:lnTo>
                      <a:lnTo>
                        <a:pt x="10" y="9"/>
                      </a:lnTo>
                      <a:lnTo>
                        <a:pt x="11" y="8"/>
                      </a:lnTo>
                      <a:lnTo>
                        <a:pt x="12" y="11"/>
                      </a:lnTo>
                      <a:lnTo>
                        <a:pt x="13" y="15"/>
                      </a:lnTo>
                      <a:lnTo>
                        <a:pt x="13" y="17"/>
                      </a:lnTo>
                      <a:lnTo>
                        <a:pt x="14" y="21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8" y="12"/>
                      </a:lnTo>
                      <a:lnTo>
                        <a:pt x="17" y="8"/>
                      </a:lnTo>
                      <a:lnTo>
                        <a:pt x="17" y="5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21" y="7"/>
                      </a:lnTo>
                      <a:lnTo>
                        <a:pt x="22" y="11"/>
                      </a:lnTo>
                      <a:lnTo>
                        <a:pt x="23" y="15"/>
                      </a:lnTo>
                      <a:lnTo>
                        <a:pt x="23" y="19"/>
                      </a:lnTo>
                      <a:lnTo>
                        <a:pt x="24" y="22"/>
                      </a:lnTo>
                      <a:lnTo>
                        <a:pt x="24" y="25"/>
                      </a:lnTo>
                      <a:lnTo>
                        <a:pt x="25" y="21"/>
                      </a:lnTo>
                      <a:lnTo>
                        <a:pt x="25" y="18"/>
                      </a:lnTo>
                      <a:lnTo>
                        <a:pt x="26" y="15"/>
                      </a:lnTo>
                      <a:lnTo>
                        <a:pt x="27" y="13"/>
                      </a:lnTo>
                      <a:lnTo>
                        <a:pt x="28" y="11"/>
                      </a:lnTo>
                      <a:lnTo>
                        <a:pt x="31" y="8"/>
                      </a:lnTo>
                      <a:lnTo>
                        <a:pt x="32" y="8"/>
                      </a:lnTo>
                      <a:lnTo>
                        <a:pt x="33" y="7"/>
                      </a:lnTo>
                      <a:lnTo>
                        <a:pt x="35" y="8"/>
                      </a:lnTo>
                      <a:lnTo>
                        <a:pt x="36" y="9"/>
                      </a:lnTo>
                      <a:lnTo>
                        <a:pt x="39" y="11"/>
                      </a:lnTo>
                      <a:lnTo>
                        <a:pt x="37" y="13"/>
                      </a:lnTo>
                      <a:lnTo>
                        <a:pt x="36" y="13"/>
                      </a:lnTo>
                      <a:lnTo>
                        <a:pt x="35" y="15"/>
                      </a:lnTo>
                      <a:lnTo>
                        <a:pt x="34" y="18"/>
                      </a:lnTo>
                      <a:lnTo>
                        <a:pt x="33" y="21"/>
                      </a:lnTo>
                      <a:lnTo>
                        <a:pt x="33" y="23"/>
                      </a:lnTo>
                      <a:lnTo>
                        <a:pt x="33" y="27"/>
                      </a:lnTo>
                      <a:lnTo>
                        <a:pt x="34" y="30"/>
                      </a:lnTo>
                      <a:lnTo>
                        <a:pt x="35" y="31"/>
                      </a:lnTo>
                      <a:lnTo>
                        <a:pt x="37" y="33"/>
                      </a:lnTo>
                      <a:lnTo>
                        <a:pt x="39" y="35"/>
                      </a:lnTo>
                      <a:lnTo>
                        <a:pt x="40" y="34"/>
                      </a:lnTo>
                      <a:lnTo>
                        <a:pt x="41" y="34"/>
                      </a:lnTo>
                      <a:lnTo>
                        <a:pt x="43" y="34"/>
                      </a:lnTo>
                      <a:lnTo>
                        <a:pt x="45" y="32"/>
                      </a:lnTo>
                      <a:lnTo>
                        <a:pt x="44" y="31"/>
                      </a:lnTo>
                      <a:lnTo>
                        <a:pt x="45" y="29"/>
                      </a:lnTo>
                      <a:lnTo>
                        <a:pt x="44" y="27"/>
                      </a:lnTo>
                      <a:lnTo>
                        <a:pt x="44" y="25"/>
                      </a:lnTo>
                      <a:lnTo>
                        <a:pt x="44" y="24"/>
                      </a:lnTo>
                      <a:lnTo>
                        <a:pt x="44" y="25"/>
                      </a:lnTo>
                      <a:lnTo>
                        <a:pt x="45" y="25"/>
                      </a:lnTo>
                      <a:lnTo>
                        <a:pt x="47" y="27"/>
                      </a:lnTo>
                      <a:lnTo>
                        <a:pt x="48" y="29"/>
                      </a:lnTo>
                      <a:lnTo>
                        <a:pt x="50" y="32"/>
                      </a:lnTo>
                      <a:lnTo>
                        <a:pt x="50" y="35"/>
                      </a:lnTo>
                      <a:lnTo>
                        <a:pt x="51" y="38"/>
                      </a:lnTo>
                      <a:lnTo>
                        <a:pt x="51" y="42"/>
                      </a:lnTo>
                      <a:lnTo>
                        <a:pt x="52" y="47"/>
                      </a:lnTo>
                      <a:lnTo>
                        <a:pt x="52" y="51"/>
                      </a:lnTo>
                      <a:lnTo>
                        <a:pt x="51" y="53"/>
                      </a:lnTo>
                      <a:lnTo>
                        <a:pt x="50" y="55"/>
                      </a:lnTo>
                      <a:lnTo>
                        <a:pt x="49" y="57"/>
                      </a:lnTo>
                      <a:lnTo>
                        <a:pt x="48" y="60"/>
                      </a:lnTo>
                      <a:lnTo>
                        <a:pt x="47" y="63"/>
                      </a:lnTo>
                      <a:lnTo>
                        <a:pt x="46" y="66"/>
                      </a:lnTo>
                      <a:lnTo>
                        <a:pt x="45" y="68"/>
                      </a:lnTo>
                      <a:lnTo>
                        <a:pt x="45" y="69"/>
                      </a:lnTo>
                      <a:lnTo>
                        <a:pt x="44" y="72"/>
                      </a:lnTo>
                      <a:lnTo>
                        <a:pt x="44" y="76"/>
                      </a:lnTo>
                      <a:lnTo>
                        <a:pt x="44" y="79"/>
                      </a:lnTo>
                      <a:lnTo>
                        <a:pt x="45" y="82"/>
                      </a:lnTo>
                      <a:lnTo>
                        <a:pt x="45" y="87"/>
                      </a:lnTo>
                      <a:lnTo>
                        <a:pt x="45" y="91"/>
                      </a:lnTo>
                      <a:lnTo>
                        <a:pt x="45" y="95"/>
                      </a:lnTo>
                      <a:lnTo>
                        <a:pt x="44" y="97"/>
                      </a:lnTo>
                      <a:lnTo>
                        <a:pt x="43" y="99"/>
                      </a:lnTo>
                      <a:lnTo>
                        <a:pt x="42" y="100"/>
                      </a:lnTo>
                      <a:lnTo>
                        <a:pt x="41" y="102"/>
                      </a:lnTo>
                      <a:lnTo>
                        <a:pt x="39" y="103"/>
                      </a:lnTo>
                      <a:lnTo>
                        <a:pt x="38" y="106"/>
                      </a:lnTo>
                      <a:lnTo>
                        <a:pt x="35" y="108"/>
                      </a:lnTo>
                      <a:lnTo>
                        <a:pt x="33" y="109"/>
                      </a:lnTo>
                      <a:lnTo>
                        <a:pt x="31" y="111"/>
                      </a:lnTo>
                      <a:lnTo>
                        <a:pt x="27" y="114"/>
                      </a:lnTo>
                      <a:lnTo>
                        <a:pt x="24" y="114"/>
                      </a:lnTo>
                      <a:lnTo>
                        <a:pt x="20" y="115"/>
                      </a:lnTo>
                      <a:lnTo>
                        <a:pt x="18" y="115"/>
                      </a:lnTo>
                      <a:lnTo>
                        <a:pt x="15" y="115"/>
                      </a:lnTo>
                      <a:lnTo>
                        <a:pt x="13" y="113"/>
                      </a:lnTo>
                      <a:lnTo>
                        <a:pt x="12" y="111"/>
                      </a:lnTo>
                      <a:lnTo>
                        <a:pt x="11" y="108"/>
                      </a:lnTo>
                      <a:lnTo>
                        <a:pt x="10" y="105"/>
                      </a:lnTo>
                      <a:lnTo>
                        <a:pt x="8" y="101"/>
                      </a:lnTo>
                      <a:lnTo>
                        <a:pt x="8" y="97"/>
                      </a:ln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87" name="Freeform 179">
                <a:extLst>
                  <a:ext uri="{FF2B5EF4-FFF2-40B4-BE49-F238E27FC236}">
                    <a16:creationId xmlns:a16="http://schemas.microsoft.com/office/drawing/2014/main" id="{2BC4E5BE-455E-431B-A241-5AA09CAF5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4049"/>
                <a:ext cx="34" cy="86"/>
              </a:xfrm>
              <a:custGeom>
                <a:avLst/>
                <a:gdLst>
                  <a:gd name="T0" fmla="*/ 16 w 34"/>
                  <a:gd name="T1" fmla="*/ 83 h 86"/>
                  <a:gd name="T2" fmla="*/ 13 w 34"/>
                  <a:gd name="T3" fmla="*/ 76 h 86"/>
                  <a:gd name="T4" fmla="*/ 10 w 34"/>
                  <a:gd name="T5" fmla="*/ 66 h 86"/>
                  <a:gd name="T6" fmla="*/ 8 w 34"/>
                  <a:gd name="T7" fmla="*/ 56 h 86"/>
                  <a:gd name="T8" fmla="*/ 7 w 34"/>
                  <a:gd name="T9" fmla="*/ 48 h 86"/>
                  <a:gd name="T10" fmla="*/ 7 w 34"/>
                  <a:gd name="T11" fmla="*/ 40 h 86"/>
                  <a:gd name="T12" fmla="*/ 6 w 34"/>
                  <a:gd name="T13" fmla="*/ 30 h 86"/>
                  <a:gd name="T14" fmla="*/ 5 w 34"/>
                  <a:gd name="T15" fmla="*/ 25 h 86"/>
                  <a:gd name="T16" fmla="*/ 3 w 34"/>
                  <a:gd name="T17" fmla="*/ 21 h 86"/>
                  <a:gd name="T18" fmla="*/ 4 w 34"/>
                  <a:gd name="T19" fmla="*/ 19 h 86"/>
                  <a:gd name="T20" fmla="*/ 6 w 34"/>
                  <a:gd name="T21" fmla="*/ 23 h 86"/>
                  <a:gd name="T22" fmla="*/ 6 w 34"/>
                  <a:gd name="T23" fmla="*/ 19 h 86"/>
                  <a:gd name="T24" fmla="*/ 3 w 34"/>
                  <a:gd name="T25" fmla="*/ 9 h 86"/>
                  <a:gd name="T26" fmla="*/ 1 w 34"/>
                  <a:gd name="T27" fmla="*/ 3 h 86"/>
                  <a:gd name="T28" fmla="*/ 2 w 34"/>
                  <a:gd name="T29" fmla="*/ 0 h 86"/>
                  <a:gd name="T30" fmla="*/ 5 w 34"/>
                  <a:gd name="T31" fmla="*/ 2 h 86"/>
                  <a:gd name="T32" fmla="*/ 8 w 34"/>
                  <a:gd name="T33" fmla="*/ 8 h 86"/>
                  <a:gd name="T34" fmla="*/ 12 w 34"/>
                  <a:gd name="T35" fmla="*/ 17 h 86"/>
                  <a:gd name="T36" fmla="*/ 12 w 34"/>
                  <a:gd name="T37" fmla="*/ 8 h 86"/>
                  <a:gd name="T38" fmla="*/ 13 w 34"/>
                  <a:gd name="T39" fmla="*/ 2 h 86"/>
                  <a:gd name="T40" fmla="*/ 16 w 34"/>
                  <a:gd name="T41" fmla="*/ 0 h 86"/>
                  <a:gd name="T42" fmla="*/ 19 w 34"/>
                  <a:gd name="T43" fmla="*/ 4 h 86"/>
                  <a:gd name="T44" fmla="*/ 17 w 34"/>
                  <a:gd name="T45" fmla="*/ 6 h 86"/>
                  <a:gd name="T46" fmla="*/ 16 w 34"/>
                  <a:gd name="T47" fmla="*/ 10 h 86"/>
                  <a:gd name="T48" fmla="*/ 16 w 34"/>
                  <a:gd name="T49" fmla="*/ 14 h 86"/>
                  <a:gd name="T50" fmla="*/ 18 w 34"/>
                  <a:gd name="T51" fmla="*/ 18 h 86"/>
                  <a:gd name="T52" fmla="*/ 21 w 34"/>
                  <a:gd name="T53" fmla="*/ 18 h 86"/>
                  <a:gd name="T54" fmla="*/ 20 w 34"/>
                  <a:gd name="T55" fmla="*/ 10 h 86"/>
                  <a:gd name="T56" fmla="*/ 22 w 34"/>
                  <a:gd name="T57" fmla="*/ 14 h 86"/>
                  <a:gd name="T58" fmla="*/ 24 w 34"/>
                  <a:gd name="T59" fmla="*/ 21 h 86"/>
                  <a:gd name="T60" fmla="*/ 26 w 34"/>
                  <a:gd name="T61" fmla="*/ 27 h 86"/>
                  <a:gd name="T62" fmla="*/ 26 w 34"/>
                  <a:gd name="T63" fmla="*/ 34 h 86"/>
                  <a:gd name="T64" fmla="*/ 25 w 34"/>
                  <a:gd name="T65" fmla="*/ 39 h 86"/>
                  <a:gd name="T66" fmla="*/ 25 w 34"/>
                  <a:gd name="T67" fmla="*/ 44 h 86"/>
                  <a:gd name="T68" fmla="*/ 26 w 34"/>
                  <a:gd name="T69" fmla="*/ 48 h 86"/>
                  <a:gd name="T70" fmla="*/ 29 w 34"/>
                  <a:gd name="T71" fmla="*/ 48 h 86"/>
                  <a:gd name="T72" fmla="*/ 30 w 34"/>
                  <a:gd name="T73" fmla="*/ 51 h 86"/>
                  <a:gd name="T74" fmla="*/ 32 w 34"/>
                  <a:gd name="T75" fmla="*/ 58 h 86"/>
                  <a:gd name="T76" fmla="*/ 32 w 34"/>
                  <a:gd name="T77" fmla="*/ 65 h 86"/>
                  <a:gd name="T78" fmla="*/ 32 w 34"/>
                  <a:gd name="T79" fmla="*/ 73 h 86"/>
                  <a:gd name="T80" fmla="*/ 31 w 34"/>
                  <a:gd name="T81" fmla="*/ 78 h 86"/>
                  <a:gd name="T82" fmla="*/ 29 w 34"/>
                  <a:gd name="T83" fmla="*/ 82 h 86"/>
                  <a:gd name="T84" fmla="*/ 25 w 34"/>
                  <a:gd name="T85" fmla="*/ 82 h 86"/>
                  <a:gd name="T86" fmla="*/ 21 w 34"/>
                  <a:gd name="T8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" h="86">
                    <a:moveTo>
                      <a:pt x="18" y="85"/>
                    </a:moveTo>
                    <a:lnTo>
                      <a:pt x="18" y="84"/>
                    </a:lnTo>
                    <a:lnTo>
                      <a:pt x="16" y="83"/>
                    </a:lnTo>
                    <a:lnTo>
                      <a:pt x="15" y="80"/>
                    </a:lnTo>
                    <a:lnTo>
                      <a:pt x="13" y="78"/>
                    </a:lnTo>
                    <a:lnTo>
                      <a:pt x="13" y="76"/>
                    </a:lnTo>
                    <a:lnTo>
                      <a:pt x="12" y="72"/>
                    </a:lnTo>
                    <a:lnTo>
                      <a:pt x="11" y="69"/>
                    </a:lnTo>
                    <a:lnTo>
                      <a:pt x="10" y="66"/>
                    </a:lnTo>
                    <a:lnTo>
                      <a:pt x="9" y="62"/>
                    </a:lnTo>
                    <a:lnTo>
                      <a:pt x="9" y="58"/>
                    </a:lnTo>
                    <a:lnTo>
                      <a:pt x="8" y="56"/>
                    </a:lnTo>
                    <a:lnTo>
                      <a:pt x="7" y="54"/>
                    </a:lnTo>
                    <a:lnTo>
                      <a:pt x="7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7" y="40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6" y="30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5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5" y="16"/>
                    </a:lnTo>
                    <a:lnTo>
                      <a:pt x="4" y="12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12" y="17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2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7" y="15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1" y="16"/>
                    </a:lnTo>
                    <a:lnTo>
                      <a:pt x="20" y="13"/>
                    </a:lnTo>
                    <a:lnTo>
                      <a:pt x="20" y="10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2" y="14"/>
                    </a:lnTo>
                    <a:lnTo>
                      <a:pt x="23" y="17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5" y="23"/>
                    </a:lnTo>
                    <a:lnTo>
                      <a:pt x="25" y="24"/>
                    </a:lnTo>
                    <a:lnTo>
                      <a:pt x="26" y="27"/>
                    </a:lnTo>
                    <a:lnTo>
                      <a:pt x="26" y="29"/>
                    </a:lnTo>
                    <a:lnTo>
                      <a:pt x="25" y="31"/>
                    </a:lnTo>
                    <a:lnTo>
                      <a:pt x="26" y="34"/>
                    </a:lnTo>
                    <a:lnTo>
                      <a:pt x="25" y="35"/>
                    </a:lnTo>
                    <a:lnTo>
                      <a:pt x="25" y="37"/>
                    </a:lnTo>
                    <a:lnTo>
                      <a:pt x="25" y="39"/>
                    </a:lnTo>
                    <a:lnTo>
                      <a:pt x="24" y="41"/>
                    </a:lnTo>
                    <a:lnTo>
                      <a:pt x="25" y="42"/>
                    </a:lnTo>
                    <a:lnTo>
                      <a:pt x="25" y="44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6" y="48"/>
                    </a:lnTo>
                    <a:lnTo>
                      <a:pt x="27" y="50"/>
                    </a:lnTo>
                    <a:lnTo>
                      <a:pt x="29" y="50"/>
                    </a:lnTo>
                    <a:lnTo>
                      <a:pt x="29" y="48"/>
                    </a:lnTo>
                    <a:lnTo>
                      <a:pt x="29" y="47"/>
                    </a:lnTo>
                    <a:lnTo>
                      <a:pt x="29" y="48"/>
                    </a:lnTo>
                    <a:lnTo>
                      <a:pt x="30" y="51"/>
                    </a:lnTo>
                    <a:lnTo>
                      <a:pt x="31" y="51"/>
                    </a:lnTo>
                    <a:lnTo>
                      <a:pt x="31" y="54"/>
                    </a:lnTo>
                    <a:lnTo>
                      <a:pt x="32" y="58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5"/>
                    </a:lnTo>
                    <a:lnTo>
                      <a:pt x="33" y="68"/>
                    </a:lnTo>
                    <a:lnTo>
                      <a:pt x="33" y="70"/>
                    </a:lnTo>
                    <a:lnTo>
                      <a:pt x="32" y="73"/>
                    </a:lnTo>
                    <a:lnTo>
                      <a:pt x="31" y="75"/>
                    </a:lnTo>
                    <a:lnTo>
                      <a:pt x="31" y="76"/>
                    </a:lnTo>
                    <a:lnTo>
                      <a:pt x="31" y="78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29" y="82"/>
                    </a:lnTo>
                    <a:lnTo>
                      <a:pt x="28" y="83"/>
                    </a:lnTo>
                    <a:lnTo>
                      <a:pt x="27" y="85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3" y="84"/>
                    </a:lnTo>
                    <a:lnTo>
                      <a:pt x="21" y="85"/>
                    </a:lnTo>
                    <a:lnTo>
                      <a:pt x="20" y="85"/>
                    </a:lnTo>
                    <a:lnTo>
                      <a:pt x="18" y="85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" name="Freeform 180">
                <a:extLst>
                  <a:ext uri="{FF2B5EF4-FFF2-40B4-BE49-F238E27FC236}">
                    <a16:creationId xmlns:a16="http://schemas.microsoft.com/office/drawing/2014/main" id="{193D23F6-9A9F-47B2-ABD4-AA2EF1EBA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4006"/>
                <a:ext cx="73" cy="143"/>
              </a:xfrm>
              <a:custGeom>
                <a:avLst/>
                <a:gdLst>
                  <a:gd name="T0" fmla="*/ 6 w 73"/>
                  <a:gd name="T1" fmla="*/ 130 h 143"/>
                  <a:gd name="T2" fmla="*/ 2 w 73"/>
                  <a:gd name="T3" fmla="*/ 110 h 143"/>
                  <a:gd name="T4" fmla="*/ 3 w 73"/>
                  <a:gd name="T5" fmla="*/ 98 h 143"/>
                  <a:gd name="T6" fmla="*/ 5 w 73"/>
                  <a:gd name="T7" fmla="*/ 88 h 143"/>
                  <a:gd name="T8" fmla="*/ 2 w 73"/>
                  <a:gd name="T9" fmla="*/ 77 h 143"/>
                  <a:gd name="T10" fmla="*/ 0 w 73"/>
                  <a:gd name="T11" fmla="*/ 66 h 143"/>
                  <a:gd name="T12" fmla="*/ 3 w 73"/>
                  <a:gd name="T13" fmla="*/ 63 h 143"/>
                  <a:gd name="T14" fmla="*/ 10 w 73"/>
                  <a:gd name="T15" fmla="*/ 73 h 143"/>
                  <a:gd name="T16" fmla="*/ 3 w 73"/>
                  <a:gd name="T17" fmla="*/ 36 h 143"/>
                  <a:gd name="T18" fmla="*/ 1 w 73"/>
                  <a:gd name="T19" fmla="*/ 24 h 143"/>
                  <a:gd name="T20" fmla="*/ 6 w 73"/>
                  <a:gd name="T21" fmla="*/ 29 h 143"/>
                  <a:gd name="T22" fmla="*/ 8 w 73"/>
                  <a:gd name="T23" fmla="*/ 29 h 143"/>
                  <a:gd name="T24" fmla="*/ 9 w 73"/>
                  <a:gd name="T25" fmla="*/ 18 h 143"/>
                  <a:gd name="T26" fmla="*/ 12 w 73"/>
                  <a:gd name="T27" fmla="*/ 5 h 143"/>
                  <a:gd name="T28" fmla="*/ 15 w 73"/>
                  <a:gd name="T29" fmla="*/ 16 h 143"/>
                  <a:gd name="T30" fmla="*/ 17 w 73"/>
                  <a:gd name="T31" fmla="*/ 22 h 143"/>
                  <a:gd name="T32" fmla="*/ 22 w 73"/>
                  <a:gd name="T33" fmla="*/ 29 h 143"/>
                  <a:gd name="T34" fmla="*/ 27 w 73"/>
                  <a:gd name="T35" fmla="*/ 29 h 143"/>
                  <a:gd name="T36" fmla="*/ 30 w 73"/>
                  <a:gd name="T37" fmla="*/ 24 h 143"/>
                  <a:gd name="T38" fmla="*/ 33 w 73"/>
                  <a:gd name="T39" fmla="*/ 16 h 143"/>
                  <a:gd name="T40" fmla="*/ 34 w 73"/>
                  <a:gd name="T41" fmla="*/ 8 h 143"/>
                  <a:gd name="T42" fmla="*/ 35 w 73"/>
                  <a:gd name="T43" fmla="*/ 0 h 143"/>
                  <a:gd name="T44" fmla="*/ 37 w 73"/>
                  <a:gd name="T45" fmla="*/ 13 h 143"/>
                  <a:gd name="T46" fmla="*/ 38 w 73"/>
                  <a:gd name="T47" fmla="*/ 29 h 143"/>
                  <a:gd name="T48" fmla="*/ 35 w 73"/>
                  <a:gd name="T49" fmla="*/ 42 h 143"/>
                  <a:gd name="T50" fmla="*/ 31 w 73"/>
                  <a:gd name="T51" fmla="*/ 51 h 143"/>
                  <a:gd name="T52" fmla="*/ 34 w 73"/>
                  <a:gd name="T53" fmla="*/ 54 h 143"/>
                  <a:gd name="T54" fmla="*/ 39 w 73"/>
                  <a:gd name="T55" fmla="*/ 45 h 143"/>
                  <a:gd name="T56" fmla="*/ 45 w 73"/>
                  <a:gd name="T57" fmla="*/ 40 h 143"/>
                  <a:gd name="T58" fmla="*/ 49 w 73"/>
                  <a:gd name="T59" fmla="*/ 44 h 143"/>
                  <a:gd name="T60" fmla="*/ 47 w 73"/>
                  <a:gd name="T61" fmla="*/ 58 h 143"/>
                  <a:gd name="T62" fmla="*/ 45 w 73"/>
                  <a:gd name="T63" fmla="*/ 66 h 143"/>
                  <a:gd name="T64" fmla="*/ 45 w 73"/>
                  <a:gd name="T65" fmla="*/ 71 h 143"/>
                  <a:gd name="T66" fmla="*/ 48 w 73"/>
                  <a:gd name="T67" fmla="*/ 73 h 143"/>
                  <a:gd name="T68" fmla="*/ 53 w 73"/>
                  <a:gd name="T69" fmla="*/ 75 h 143"/>
                  <a:gd name="T70" fmla="*/ 54 w 73"/>
                  <a:gd name="T71" fmla="*/ 69 h 143"/>
                  <a:gd name="T72" fmla="*/ 54 w 73"/>
                  <a:gd name="T73" fmla="*/ 58 h 143"/>
                  <a:gd name="T74" fmla="*/ 58 w 73"/>
                  <a:gd name="T75" fmla="*/ 58 h 143"/>
                  <a:gd name="T76" fmla="*/ 60 w 73"/>
                  <a:gd name="T77" fmla="*/ 69 h 143"/>
                  <a:gd name="T78" fmla="*/ 60 w 73"/>
                  <a:gd name="T79" fmla="*/ 86 h 143"/>
                  <a:gd name="T80" fmla="*/ 64 w 73"/>
                  <a:gd name="T81" fmla="*/ 93 h 143"/>
                  <a:gd name="T82" fmla="*/ 68 w 73"/>
                  <a:gd name="T83" fmla="*/ 89 h 143"/>
                  <a:gd name="T84" fmla="*/ 69 w 73"/>
                  <a:gd name="T85" fmla="*/ 76 h 143"/>
                  <a:gd name="T86" fmla="*/ 71 w 73"/>
                  <a:gd name="T87" fmla="*/ 88 h 143"/>
                  <a:gd name="T88" fmla="*/ 70 w 73"/>
                  <a:gd name="T89" fmla="*/ 100 h 143"/>
                  <a:gd name="T90" fmla="*/ 67 w 73"/>
                  <a:gd name="T91" fmla="*/ 116 h 143"/>
                  <a:gd name="T92" fmla="*/ 65 w 73"/>
                  <a:gd name="T93" fmla="*/ 125 h 143"/>
                  <a:gd name="T94" fmla="*/ 64 w 73"/>
                  <a:gd name="T95" fmla="*/ 137 h 143"/>
                  <a:gd name="T96" fmla="*/ 58 w 73"/>
                  <a:gd name="T97" fmla="*/ 142 h 143"/>
                  <a:gd name="T98" fmla="*/ 52 w 73"/>
                  <a:gd name="T99" fmla="*/ 140 h 143"/>
                  <a:gd name="T100" fmla="*/ 46 w 73"/>
                  <a:gd name="T101" fmla="*/ 134 h 143"/>
                  <a:gd name="T102" fmla="*/ 41 w 73"/>
                  <a:gd name="T103" fmla="*/ 135 h 143"/>
                  <a:gd name="T104" fmla="*/ 34 w 73"/>
                  <a:gd name="T105" fmla="*/ 135 h 143"/>
                  <a:gd name="T106" fmla="*/ 29 w 73"/>
                  <a:gd name="T107" fmla="*/ 130 h 143"/>
                  <a:gd name="T108" fmla="*/ 21 w 73"/>
                  <a:gd name="T109" fmla="*/ 137 h 143"/>
                  <a:gd name="T110" fmla="*/ 12 w 73"/>
                  <a:gd name="T111" fmla="*/ 13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" h="143">
                    <a:moveTo>
                      <a:pt x="9" y="135"/>
                    </a:moveTo>
                    <a:lnTo>
                      <a:pt x="6" y="130"/>
                    </a:lnTo>
                    <a:lnTo>
                      <a:pt x="4" y="120"/>
                    </a:lnTo>
                    <a:lnTo>
                      <a:pt x="2" y="110"/>
                    </a:lnTo>
                    <a:lnTo>
                      <a:pt x="2" y="102"/>
                    </a:lnTo>
                    <a:lnTo>
                      <a:pt x="3" y="98"/>
                    </a:lnTo>
                    <a:lnTo>
                      <a:pt x="6" y="93"/>
                    </a:lnTo>
                    <a:lnTo>
                      <a:pt x="5" y="88"/>
                    </a:lnTo>
                    <a:lnTo>
                      <a:pt x="2" y="81"/>
                    </a:lnTo>
                    <a:lnTo>
                      <a:pt x="2" y="77"/>
                    </a:lnTo>
                    <a:lnTo>
                      <a:pt x="1" y="71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3" y="63"/>
                    </a:lnTo>
                    <a:lnTo>
                      <a:pt x="7" y="73"/>
                    </a:lnTo>
                    <a:lnTo>
                      <a:pt x="10" y="73"/>
                    </a:lnTo>
                    <a:lnTo>
                      <a:pt x="7" y="55"/>
                    </a:lnTo>
                    <a:lnTo>
                      <a:pt x="3" y="36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4" y="26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8" y="29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12" y="5"/>
                    </a:lnTo>
                    <a:lnTo>
                      <a:pt x="14" y="12"/>
                    </a:lnTo>
                    <a:lnTo>
                      <a:pt x="15" y="16"/>
                    </a:lnTo>
                    <a:lnTo>
                      <a:pt x="16" y="19"/>
                    </a:lnTo>
                    <a:lnTo>
                      <a:pt x="17" y="22"/>
                    </a:lnTo>
                    <a:lnTo>
                      <a:pt x="20" y="28"/>
                    </a:lnTo>
                    <a:lnTo>
                      <a:pt x="22" y="29"/>
                    </a:lnTo>
                    <a:lnTo>
                      <a:pt x="24" y="31"/>
                    </a:lnTo>
                    <a:lnTo>
                      <a:pt x="27" y="29"/>
                    </a:lnTo>
                    <a:lnTo>
                      <a:pt x="29" y="27"/>
                    </a:lnTo>
                    <a:lnTo>
                      <a:pt x="30" y="24"/>
                    </a:lnTo>
                    <a:lnTo>
                      <a:pt x="32" y="21"/>
                    </a:lnTo>
                    <a:lnTo>
                      <a:pt x="33" y="16"/>
                    </a:lnTo>
                    <a:lnTo>
                      <a:pt x="33" y="12"/>
                    </a:lnTo>
                    <a:lnTo>
                      <a:pt x="34" y="8"/>
                    </a:lnTo>
                    <a:lnTo>
                      <a:pt x="34" y="4"/>
                    </a:lnTo>
                    <a:lnTo>
                      <a:pt x="35" y="0"/>
                    </a:lnTo>
                    <a:lnTo>
                      <a:pt x="36" y="8"/>
                    </a:lnTo>
                    <a:lnTo>
                      <a:pt x="37" y="13"/>
                    </a:lnTo>
                    <a:lnTo>
                      <a:pt x="38" y="19"/>
                    </a:lnTo>
                    <a:lnTo>
                      <a:pt x="38" y="29"/>
                    </a:lnTo>
                    <a:lnTo>
                      <a:pt x="37" y="36"/>
                    </a:lnTo>
                    <a:lnTo>
                      <a:pt x="35" y="42"/>
                    </a:lnTo>
                    <a:lnTo>
                      <a:pt x="32" y="47"/>
                    </a:lnTo>
                    <a:lnTo>
                      <a:pt x="31" y="51"/>
                    </a:lnTo>
                    <a:lnTo>
                      <a:pt x="30" y="59"/>
                    </a:lnTo>
                    <a:lnTo>
                      <a:pt x="34" y="54"/>
                    </a:lnTo>
                    <a:lnTo>
                      <a:pt x="37" y="48"/>
                    </a:lnTo>
                    <a:lnTo>
                      <a:pt x="39" y="45"/>
                    </a:lnTo>
                    <a:lnTo>
                      <a:pt x="42" y="41"/>
                    </a:lnTo>
                    <a:lnTo>
                      <a:pt x="45" y="40"/>
                    </a:lnTo>
                    <a:lnTo>
                      <a:pt x="49" y="37"/>
                    </a:lnTo>
                    <a:lnTo>
                      <a:pt x="49" y="44"/>
                    </a:lnTo>
                    <a:lnTo>
                      <a:pt x="48" y="50"/>
                    </a:lnTo>
                    <a:lnTo>
                      <a:pt x="47" y="58"/>
                    </a:lnTo>
                    <a:lnTo>
                      <a:pt x="46" y="62"/>
                    </a:lnTo>
                    <a:lnTo>
                      <a:pt x="45" y="66"/>
                    </a:lnTo>
                    <a:lnTo>
                      <a:pt x="45" y="67"/>
                    </a:lnTo>
                    <a:lnTo>
                      <a:pt x="45" y="71"/>
                    </a:lnTo>
                    <a:lnTo>
                      <a:pt x="46" y="73"/>
                    </a:lnTo>
                    <a:lnTo>
                      <a:pt x="48" y="73"/>
                    </a:lnTo>
                    <a:lnTo>
                      <a:pt x="50" y="75"/>
                    </a:lnTo>
                    <a:lnTo>
                      <a:pt x="53" y="75"/>
                    </a:lnTo>
                    <a:lnTo>
                      <a:pt x="54" y="73"/>
                    </a:lnTo>
                    <a:lnTo>
                      <a:pt x="54" y="69"/>
                    </a:lnTo>
                    <a:lnTo>
                      <a:pt x="55" y="62"/>
                    </a:lnTo>
                    <a:lnTo>
                      <a:pt x="54" y="58"/>
                    </a:lnTo>
                    <a:lnTo>
                      <a:pt x="55" y="51"/>
                    </a:lnTo>
                    <a:lnTo>
                      <a:pt x="58" y="58"/>
                    </a:lnTo>
                    <a:lnTo>
                      <a:pt x="58" y="62"/>
                    </a:lnTo>
                    <a:lnTo>
                      <a:pt x="60" y="69"/>
                    </a:lnTo>
                    <a:lnTo>
                      <a:pt x="59" y="76"/>
                    </a:lnTo>
                    <a:lnTo>
                      <a:pt x="60" y="86"/>
                    </a:lnTo>
                    <a:lnTo>
                      <a:pt x="62" y="97"/>
                    </a:lnTo>
                    <a:lnTo>
                      <a:pt x="64" y="93"/>
                    </a:lnTo>
                    <a:lnTo>
                      <a:pt x="66" y="93"/>
                    </a:lnTo>
                    <a:lnTo>
                      <a:pt x="68" y="89"/>
                    </a:lnTo>
                    <a:lnTo>
                      <a:pt x="68" y="85"/>
                    </a:lnTo>
                    <a:lnTo>
                      <a:pt x="69" y="76"/>
                    </a:lnTo>
                    <a:lnTo>
                      <a:pt x="70" y="81"/>
                    </a:lnTo>
                    <a:lnTo>
                      <a:pt x="71" y="88"/>
                    </a:lnTo>
                    <a:lnTo>
                      <a:pt x="72" y="96"/>
                    </a:lnTo>
                    <a:lnTo>
                      <a:pt x="70" y="100"/>
                    </a:lnTo>
                    <a:lnTo>
                      <a:pt x="69" y="107"/>
                    </a:lnTo>
                    <a:lnTo>
                      <a:pt x="67" y="116"/>
                    </a:lnTo>
                    <a:lnTo>
                      <a:pt x="65" y="119"/>
                    </a:lnTo>
                    <a:lnTo>
                      <a:pt x="65" y="125"/>
                    </a:lnTo>
                    <a:lnTo>
                      <a:pt x="66" y="135"/>
                    </a:lnTo>
                    <a:lnTo>
                      <a:pt x="64" y="137"/>
                    </a:lnTo>
                    <a:lnTo>
                      <a:pt x="61" y="140"/>
                    </a:lnTo>
                    <a:lnTo>
                      <a:pt x="58" y="142"/>
                    </a:lnTo>
                    <a:lnTo>
                      <a:pt x="55" y="142"/>
                    </a:lnTo>
                    <a:lnTo>
                      <a:pt x="52" y="140"/>
                    </a:lnTo>
                    <a:lnTo>
                      <a:pt x="49" y="138"/>
                    </a:lnTo>
                    <a:lnTo>
                      <a:pt x="46" y="134"/>
                    </a:lnTo>
                    <a:lnTo>
                      <a:pt x="44" y="129"/>
                    </a:lnTo>
                    <a:lnTo>
                      <a:pt x="41" y="135"/>
                    </a:lnTo>
                    <a:lnTo>
                      <a:pt x="38" y="136"/>
                    </a:lnTo>
                    <a:lnTo>
                      <a:pt x="34" y="135"/>
                    </a:lnTo>
                    <a:lnTo>
                      <a:pt x="31" y="133"/>
                    </a:lnTo>
                    <a:lnTo>
                      <a:pt x="29" y="130"/>
                    </a:lnTo>
                    <a:lnTo>
                      <a:pt x="26" y="135"/>
                    </a:lnTo>
                    <a:lnTo>
                      <a:pt x="21" y="137"/>
                    </a:lnTo>
                    <a:lnTo>
                      <a:pt x="17" y="137"/>
                    </a:lnTo>
                    <a:lnTo>
                      <a:pt x="12" y="137"/>
                    </a:lnTo>
                    <a:lnTo>
                      <a:pt x="9" y="135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181">
              <a:extLst>
                <a:ext uri="{FF2B5EF4-FFF2-40B4-BE49-F238E27FC236}">
                  <a16:creationId xmlns:a16="http://schemas.microsoft.com/office/drawing/2014/main" id="{B81544EB-B265-4AF5-80E5-CE0A8FC69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1" y="2052"/>
              <a:ext cx="996" cy="506"/>
              <a:chOff x="3511" y="2052"/>
              <a:chExt cx="996" cy="506"/>
            </a:xfrm>
          </p:grpSpPr>
          <p:sp>
            <p:nvSpPr>
              <p:cNvPr id="75" name="Rectangle 182">
                <a:extLst>
                  <a:ext uri="{FF2B5EF4-FFF2-40B4-BE49-F238E27FC236}">
                    <a16:creationId xmlns:a16="http://schemas.microsoft.com/office/drawing/2014/main" id="{71533BEC-AE78-46D8-87D4-F750B92B3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1" y="2052"/>
                <a:ext cx="996" cy="50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" name="Rectangle 183">
                <a:extLst>
                  <a:ext uri="{FF2B5EF4-FFF2-40B4-BE49-F238E27FC236}">
                    <a16:creationId xmlns:a16="http://schemas.microsoft.com/office/drawing/2014/main" id="{16628445-515E-4491-A815-A71735D6D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9" y="2072"/>
                <a:ext cx="944" cy="46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50000">
                    <a:srgbClr val="00CCFF"/>
                  </a:gs>
                  <a:gs pos="100000">
                    <a:schemeClr val="bg1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7" name="Rectangle 184">
                <a:extLst>
                  <a:ext uri="{FF2B5EF4-FFF2-40B4-BE49-F238E27FC236}">
                    <a16:creationId xmlns:a16="http://schemas.microsoft.com/office/drawing/2014/main" id="{3586AE5E-E461-49A0-83D6-BD0490704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9" y="2075"/>
                <a:ext cx="13" cy="463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" name="Rectangle 185">
                <a:extLst>
                  <a:ext uri="{FF2B5EF4-FFF2-40B4-BE49-F238E27FC236}">
                    <a16:creationId xmlns:a16="http://schemas.microsoft.com/office/drawing/2014/main" id="{1AD61B17-3A1B-4FB7-8280-0D3CB9BFC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1" y="2311"/>
                <a:ext cx="939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3" name="Freeform 186">
              <a:extLst>
                <a:ext uri="{FF2B5EF4-FFF2-40B4-BE49-F238E27FC236}">
                  <a16:creationId xmlns:a16="http://schemas.microsoft.com/office/drawing/2014/main" id="{4AAC6F5C-379F-4002-8AF7-7079BA144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1920"/>
              <a:ext cx="2449" cy="2256"/>
            </a:xfrm>
            <a:custGeom>
              <a:avLst/>
              <a:gdLst>
                <a:gd name="T0" fmla="*/ 0 w 2449"/>
                <a:gd name="T1" fmla="*/ 2255 h 2256"/>
                <a:gd name="T2" fmla="*/ 76 w 2449"/>
                <a:gd name="T3" fmla="*/ 2227 h 2256"/>
                <a:gd name="T4" fmla="*/ 144 w 2449"/>
                <a:gd name="T5" fmla="*/ 2189 h 2256"/>
                <a:gd name="T6" fmla="*/ 144 w 2449"/>
                <a:gd name="T7" fmla="*/ 2143 h 2256"/>
                <a:gd name="T8" fmla="*/ 144 w 2449"/>
                <a:gd name="T9" fmla="*/ 2105 h 2256"/>
                <a:gd name="T10" fmla="*/ 212 w 2449"/>
                <a:gd name="T11" fmla="*/ 2067 h 2256"/>
                <a:gd name="T12" fmla="*/ 314 w 2449"/>
                <a:gd name="T13" fmla="*/ 2028 h 2256"/>
                <a:gd name="T14" fmla="*/ 416 w 2449"/>
                <a:gd name="T15" fmla="*/ 1998 h 2256"/>
                <a:gd name="T16" fmla="*/ 500 w 2449"/>
                <a:gd name="T17" fmla="*/ 1960 h 2256"/>
                <a:gd name="T18" fmla="*/ 585 w 2449"/>
                <a:gd name="T19" fmla="*/ 1906 h 2256"/>
                <a:gd name="T20" fmla="*/ 636 w 2449"/>
                <a:gd name="T21" fmla="*/ 1860 h 2256"/>
                <a:gd name="T22" fmla="*/ 670 w 2449"/>
                <a:gd name="T23" fmla="*/ 1814 h 2256"/>
                <a:gd name="T24" fmla="*/ 703 w 2449"/>
                <a:gd name="T25" fmla="*/ 1776 h 2256"/>
                <a:gd name="T26" fmla="*/ 754 w 2449"/>
                <a:gd name="T27" fmla="*/ 1731 h 2256"/>
                <a:gd name="T28" fmla="*/ 772 w 2449"/>
                <a:gd name="T29" fmla="*/ 1692 h 2256"/>
                <a:gd name="T30" fmla="*/ 772 w 2449"/>
                <a:gd name="T31" fmla="*/ 1647 h 2256"/>
                <a:gd name="T32" fmla="*/ 772 w 2449"/>
                <a:gd name="T33" fmla="*/ 1609 h 2256"/>
                <a:gd name="T34" fmla="*/ 772 w 2449"/>
                <a:gd name="T35" fmla="*/ 1540 h 2256"/>
                <a:gd name="T36" fmla="*/ 839 w 2449"/>
                <a:gd name="T37" fmla="*/ 1486 h 2256"/>
                <a:gd name="T38" fmla="*/ 907 w 2449"/>
                <a:gd name="T39" fmla="*/ 1448 h 2256"/>
                <a:gd name="T40" fmla="*/ 992 w 2449"/>
                <a:gd name="T41" fmla="*/ 1387 h 2256"/>
                <a:gd name="T42" fmla="*/ 1128 w 2449"/>
                <a:gd name="T43" fmla="*/ 1333 h 2256"/>
                <a:gd name="T44" fmla="*/ 1230 w 2449"/>
                <a:gd name="T45" fmla="*/ 1288 h 2256"/>
                <a:gd name="T46" fmla="*/ 1332 w 2449"/>
                <a:gd name="T47" fmla="*/ 1242 h 2256"/>
                <a:gd name="T48" fmla="*/ 1383 w 2449"/>
                <a:gd name="T49" fmla="*/ 1211 h 2256"/>
                <a:gd name="T50" fmla="*/ 1434 w 2449"/>
                <a:gd name="T51" fmla="*/ 1165 h 2256"/>
                <a:gd name="T52" fmla="*/ 1484 w 2449"/>
                <a:gd name="T53" fmla="*/ 1112 h 2256"/>
                <a:gd name="T54" fmla="*/ 1501 w 2449"/>
                <a:gd name="T55" fmla="*/ 1074 h 2256"/>
                <a:gd name="T56" fmla="*/ 1519 w 2449"/>
                <a:gd name="T57" fmla="*/ 1035 h 2256"/>
                <a:gd name="T58" fmla="*/ 1535 w 2449"/>
                <a:gd name="T59" fmla="*/ 997 h 2256"/>
                <a:gd name="T60" fmla="*/ 1552 w 2449"/>
                <a:gd name="T61" fmla="*/ 944 h 2256"/>
                <a:gd name="T62" fmla="*/ 1570 w 2449"/>
                <a:gd name="T63" fmla="*/ 868 h 2256"/>
                <a:gd name="T64" fmla="*/ 1570 w 2449"/>
                <a:gd name="T65" fmla="*/ 799 h 2256"/>
                <a:gd name="T66" fmla="*/ 1586 w 2449"/>
                <a:gd name="T67" fmla="*/ 753 h 2256"/>
                <a:gd name="T68" fmla="*/ 1603 w 2449"/>
                <a:gd name="T69" fmla="*/ 707 h 2256"/>
                <a:gd name="T70" fmla="*/ 1620 w 2449"/>
                <a:gd name="T71" fmla="*/ 662 h 2256"/>
                <a:gd name="T72" fmla="*/ 1671 w 2449"/>
                <a:gd name="T73" fmla="*/ 623 h 2256"/>
                <a:gd name="T74" fmla="*/ 1739 w 2449"/>
                <a:gd name="T75" fmla="*/ 577 h 2256"/>
                <a:gd name="T76" fmla="*/ 1841 w 2449"/>
                <a:gd name="T77" fmla="*/ 539 h 2256"/>
                <a:gd name="T78" fmla="*/ 1926 w 2449"/>
                <a:gd name="T79" fmla="*/ 509 h 2256"/>
                <a:gd name="T80" fmla="*/ 2095 w 2449"/>
                <a:gd name="T81" fmla="*/ 463 h 2256"/>
                <a:gd name="T82" fmla="*/ 2197 w 2449"/>
                <a:gd name="T83" fmla="*/ 417 h 2256"/>
                <a:gd name="T84" fmla="*/ 2264 w 2449"/>
                <a:gd name="T85" fmla="*/ 379 h 2256"/>
                <a:gd name="T86" fmla="*/ 2299 w 2449"/>
                <a:gd name="T87" fmla="*/ 340 h 2256"/>
                <a:gd name="T88" fmla="*/ 2315 w 2449"/>
                <a:gd name="T89" fmla="*/ 272 h 2256"/>
                <a:gd name="T90" fmla="*/ 2315 w 2449"/>
                <a:gd name="T91" fmla="*/ 234 h 2256"/>
                <a:gd name="T92" fmla="*/ 2350 w 2449"/>
                <a:gd name="T93" fmla="*/ 195 h 2256"/>
                <a:gd name="T94" fmla="*/ 2384 w 2449"/>
                <a:gd name="T95" fmla="*/ 157 h 2256"/>
                <a:gd name="T96" fmla="*/ 2417 w 2449"/>
                <a:gd name="T97" fmla="*/ 104 h 2256"/>
                <a:gd name="T98" fmla="*/ 2435 w 2449"/>
                <a:gd name="T99" fmla="*/ 58 h 2256"/>
                <a:gd name="T100" fmla="*/ 2448 w 2449"/>
                <a:gd name="T101" fmla="*/ 12 h 2256"/>
                <a:gd name="T102" fmla="*/ 0 w 2449"/>
                <a:gd name="T103" fmla="*/ 0 h 2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49" h="2256">
                  <a:moveTo>
                    <a:pt x="0" y="0"/>
                  </a:moveTo>
                  <a:lnTo>
                    <a:pt x="0" y="2255"/>
                  </a:lnTo>
                  <a:lnTo>
                    <a:pt x="42" y="2242"/>
                  </a:lnTo>
                  <a:lnTo>
                    <a:pt x="76" y="2227"/>
                  </a:lnTo>
                  <a:lnTo>
                    <a:pt x="110" y="2204"/>
                  </a:lnTo>
                  <a:lnTo>
                    <a:pt x="144" y="2189"/>
                  </a:lnTo>
                  <a:lnTo>
                    <a:pt x="144" y="2166"/>
                  </a:lnTo>
                  <a:lnTo>
                    <a:pt x="144" y="2143"/>
                  </a:lnTo>
                  <a:lnTo>
                    <a:pt x="144" y="2120"/>
                  </a:lnTo>
                  <a:lnTo>
                    <a:pt x="144" y="2105"/>
                  </a:lnTo>
                  <a:lnTo>
                    <a:pt x="161" y="2082"/>
                  </a:lnTo>
                  <a:lnTo>
                    <a:pt x="212" y="2067"/>
                  </a:lnTo>
                  <a:lnTo>
                    <a:pt x="263" y="2044"/>
                  </a:lnTo>
                  <a:lnTo>
                    <a:pt x="314" y="2028"/>
                  </a:lnTo>
                  <a:lnTo>
                    <a:pt x="365" y="2013"/>
                  </a:lnTo>
                  <a:lnTo>
                    <a:pt x="416" y="1998"/>
                  </a:lnTo>
                  <a:lnTo>
                    <a:pt x="467" y="1982"/>
                  </a:lnTo>
                  <a:lnTo>
                    <a:pt x="500" y="1960"/>
                  </a:lnTo>
                  <a:lnTo>
                    <a:pt x="551" y="1929"/>
                  </a:lnTo>
                  <a:lnTo>
                    <a:pt x="585" y="1906"/>
                  </a:lnTo>
                  <a:lnTo>
                    <a:pt x="603" y="1883"/>
                  </a:lnTo>
                  <a:lnTo>
                    <a:pt x="636" y="1860"/>
                  </a:lnTo>
                  <a:lnTo>
                    <a:pt x="652" y="1837"/>
                  </a:lnTo>
                  <a:lnTo>
                    <a:pt x="670" y="1814"/>
                  </a:lnTo>
                  <a:lnTo>
                    <a:pt x="687" y="1792"/>
                  </a:lnTo>
                  <a:lnTo>
                    <a:pt x="703" y="1776"/>
                  </a:lnTo>
                  <a:lnTo>
                    <a:pt x="721" y="1753"/>
                  </a:lnTo>
                  <a:lnTo>
                    <a:pt x="754" y="1731"/>
                  </a:lnTo>
                  <a:lnTo>
                    <a:pt x="754" y="1715"/>
                  </a:lnTo>
                  <a:lnTo>
                    <a:pt x="772" y="1692"/>
                  </a:lnTo>
                  <a:lnTo>
                    <a:pt x="772" y="1670"/>
                  </a:lnTo>
                  <a:lnTo>
                    <a:pt x="772" y="1647"/>
                  </a:lnTo>
                  <a:lnTo>
                    <a:pt x="772" y="1631"/>
                  </a:lnTo>
                  <a:lnTo>
                    <a:pt x="772" y="1609"/>
                  </a:lnTo>
                  <a:lnTo>
                    <a:pt x="772" y="1586"/>
                  </a:lnTo>
                  <a:lnTo>
                    <a:pt x="772" y="1540"/>
                  </a:lnTo>
                  <a:lnTo>
                    <a:pt x="805" y="1509"/>
                  </a:lnTo>
                  <a:lnTo>
                    <a:pt x="839" y="1486"/>
                  </a:lnTo>
                  <a:lnTo>
                    <a:pt x="874" y="1464"/>
                  </a:lnTo>
                  <a:lnTo>
                    <a:pt x="907" y="1448"/>
                  </a:lnTo>
                  <a:lnTo>
                    <a:pt x="959" y="1433"/>
                  </a:lnTo>
                  <a:lnTo>
                    <a:pt x="992" y="1387"/>
                  </a:lnTo>
                  <a:lnTo>
                    <a:pt x="1061" y="1364"/>
                  </a:lnTo>
                  <a:lnTo>
                    <a:pt x="1128" y="1333"/>
                  </a:lnTo>
                  <a:lnTo>
                    <a:pt x="1196" y="1311"/>
                  </a:lnTo>
                  <a:lnTo>
                    <a:pt x="1230" y="1288"/>
                  </a:lnTo>
                  <a:lnTo>
                    <a:pt x="1281" y="1265"/>
                  </a:lnTo>
                  <a:lnTo>
                    <a:pt x="1332" y="1242"/>
                  </a:lnTo>
                  <a:lnTo>
                    <a:pt x="1348" y="1219"/>
                  </a:lnTo>
                  <a:lnTo>
                    <a:pt x="1383" y="1211"/>
                  </a:lnTo>
                  <a:lnTo>
                    <a:pt x="1399" y="1188"/>
                  </a:lnTo>
                  <a:lnTo>
                    <a:pt x="1434" y="1165"/>
                  </a:lnTo>
                  <a:lnTo>
                    <a:pt x="1450" y="1142"/>
                  </a:lnTo>
                  <a:lnTo>
                    <a:pt x="1484" y="1112"/>
                  </a:lnTo>
                  <a:lnTo>
                    <a:pt x="1484" y="1096"/>
                  </a:lnTo>
                  <a:lnTo>
                    <a:pt x="1501" y="1074"/>
                  </a:lnTo>
                  <a:lnTo>
                    <a:pt x="1519" y="1058"/>
                  </a:lnTo>
                  <a:lnTo>
                    <a:pt x="1519" y="1035"/>
                  </a:lnTo>
                  <a:lnTo>
                    <a:pt x="1535" y="1013"/>
                  </a:lnTo>
                  <a:lnTo>
                    <a:pt x="1535" y="997"/>
                  </a:lnTo>
                  <a:lnTo>
                    <a:pt x="1535" y="974"/>
                  </a:lnTo>
                  <a:lnTo>
                    <a:pt x="1552" y="944"/>
                  </a:lnTo>
                  <a:lnTo>
                    <a:pt x="1552" y="898"/>
                  </a:lnTo>
                  <a:lnTo>
                    <a:pt x="1570" y="868"/>
                  </a:lnTo>
                  <a:lnTo>
                    <a:pt x="1570" y="845"/>
                  </a:lnTo>
                  <a:lnTo>
                    <a:pt x="1570" y="799"/>
                  </a:lnTo>
                  <a:lnTo>
                    <a:pt x="1570" y="776"/>
                  </a:lnTo>
                  <a:lnTo>
                    <a:pt x="1586" y="753"/>
                  </a:lnTo>
                  <a:lnTo>
                    <a:pt x="1586" y="730"/>
                  </a:lnTo>
                  <a:lnTo>
                    <a:pt x="1603" y="707"/>
                  </a:lnTo>
                  <a:lnTo>
                    <a:pt x="1603" y="685"/>
                  </a:lnTo>
                  <a:lnTo>
                    <a:pt x="1620" y="662"/>
                  </a:lnTo>
                  <a:lnTo>
                    <a:pt x="1637" y="646"/>
                  </a:lnTo>
                  <a:lnTo>
                    <a:pt x="1671" y="623"/>
                  </a:lnTo>
                  <a:lnTo>
                    <a:pt x="1705" y="600"/>
                  </a:lnTo>
                  <a:lnTo>
                    <a:pt x="1739" y="577"/>
                  </a:lnTo>
                  <a:lnTo>
                    <a:pt x="1806" y="555"/>
                  </a:lnTo>
                  <a:lnTo>
                    <a:pt x="1841" y="539"/>
                  </a:lnTo>
                  <a:lnTo>
                    <a:pt x="1875" y="524"/>
                  </a:lnTo>
                  <a:lnTo>
                    <a:pt x="1926" y="509"/>
                  </a:lnTo>
                  <a:lnTo>
                    <a:pt x="1993" y="478"/>
                  </a:lnTo>
                  <a:lnTo>
                    <a:pt x="2095" y="463"/>
                  </a:lnTo>
                  <a:lnTo>
                    <a:pt x="2146" y="440"/>
                  </a:lnTo>
                  <a:lnTo>
                    <a:pt x="2197" y="417"/>
                  </a:lnTo>
                  <a:lnTo>
                    <a:pt x="2214" y="402"/>
                  </a:lnTo>
                  <a:lnTo>
                    <a:pt x="2264" y="379"/>
                  </a:lnTo>
                  <a:lnTo>
                    <a:pt x="2264" y="363"/>
                  </a:lnTo>
                  <a:lnTo>
                    <a:pt x="2299" y="340"/>
                  </a:lnTo>
                  <a:lnTo>
                    <a:pt x="2299" y="317"/>
                  </a:lnTo>
                  <a:lnTo>
                    <a:pt x="2315" y="272"/>
                  </a:lnTo>
                  <a:lnTo>
                    <a:pt x="2315" y="256"/>
                  </a:lnTo>
                  <a:lnTo>
                    <a:pt x="2315" y="234"/>
                  </a:lnTo>
                  <a:lnTo>
                    <a:pt x="2333" y="218"/>
                  </a:lnTo>
                  <a:lnTo>
                    <a:pt x="2350" y="195"/>
                  </a:lnTo>
                  <a:lnTo>
                    <a:pt x="2366" y="173"/>
                  </a:lnTo>
                  <a:lnTo>
                    <a:pt x="2384" y="157"/>
                  </a:lnTo>
                  <a:lnTo>
                    <a:pt x="2401" y="127"/>
                  </a:lnTo>
                  <a:lnTo>
                    <a:pt x="2417" y="104"/>
                  </a:lnTo>
                  <a:lnTo>
                    <a:pt x="2435" y="81"/>
                  </a:lnTo>
                  <a:lnTo>
                    <a:pt x="2435" y="58"/>
                  </a:lnTo>
                  <a:lnTo>
                    <a:pt x="2448" y="35"/>
                  </a:lnTo>
                  <a:lnTo>
                    <a:pt x="2448" y="12"/>
                  </a:lnTo>
                  <a:lnTo>
                    <a:pt x="244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4" name="Object 187">
              <a:extLst>
                <a:ext uri="{FF2B5EF4-FFF2-40B4-BE49-F238E27FC236}">
                  <a16:creationId xmlns:a16="http://schemas.microsoft.com/office/drawing/2014/main" id="{7DDFD3AF-0A8B-40D1-96EF-BA88BFB1226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048" y="2444"/>
            <a:ext cx="581" cy="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922320" imgH="928440" progId="MS_ClipArt_Gallery.2">
                    <p:embed/>
                  </p:oleObj>
                </mc:Choice>
                <mc:Fallback>
                  <p:oleObj name="Clip" r:id="rId5" imgW="922320" imgH="928440" progId="MS_ClipArt_Gallery.2">
                    <p:embed/>
                    <p:pic>
                      <p:nvPicPr>
                        <p:cNvPr id="12" name="Object 187">
                          <a:extLst>
                            <a:ext uri="{FF2B5EF4-FFF2-40B4-BE49-F238E27FC236}">
                              <a16:creationId xmlns:a16="http://schemas.microsoft.com/office/drawing/2014/main" id="{5F645826-C228-4289-B031-6BF7EAEDE0F7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" y="2444"/>
                          <a:ext cx="581" cy="5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88">
              <a:extLst>
                <a:ext uri="{FF2B5EF4-FFF2-40B4-BE49-F238E27FC236}">
                  <a16:creationId xmlns:a16="http://schemas.microsoft.com/office/drawing/2014/main" id="{257B550E-2EF1-45E9-96DA-28EA7F38E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3197"/>
              <a:ext cx="250" cy="961"/>
            </a:xfrm>
            <a:prstGeom prst="rect">
              <a:avLst/>
            </a:prstGeom>
            <a:pattFill prst="horzBrick">
              <a:fgClr>
                <a:schemeClr val="bg2"/>
              </a:fgClr>
              <a:bgClr>
                <a:srgbClr val="996633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Rectangle 189">
              <a:extLst>
                <a:ext uri="{FF2B5EF4-FFF2-40B4-BE49-F238E27FC236}">
                  <a16:creationId xmlns:a16="http://schemas.microsoft.com/office/drawing/2014/main" id="{78FCD375-685A-41B2-8468-EF74E17F1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173"/>
              <a:ext cx="2275" cy="19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7" name="Group 190">
              <a:extLst>
                <a:ext uri="{FF2B5EF4-FFF2-40B4-BE49-F238E27FC236}">
                  <a16:creationId xmlns:a16="http://schemas.microsoft.com/office/drawing/2014/main" id="{787A59BC-9927-459D-BD70-33F72F805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3" y="2719"/>
              <a:ext cx="877" cy="316"/>
              <a:chOff x="2683" y="2719"/>
              <a:chExt cx="877" cy="316"/>
            </a:xfrm>
          </p:grpSpPr>
          <p:sp>
            <p:nvSpPr>
              <p:cNvPr id="61" name="Freeform 191">
                <a:extLst>
                  <a:ext uri="{FF2B5EF4-FFF2-40B4-BE49-F238E27FC236}">
                    <a16:creationId xmlns:a16="http://schemas.microsoft.com/office/drawing/2014/main" id="{E1A6C4E1-A881-4E7C-9CA8-86186C6E4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3" y="2883"/>
                <a:ext cx="194" cy="145"/>
              </a:xfrm>
              <a:custGeom>
                <a:avLst/>
                <a:gdLst>
                  <a:gd name="T0" fmla="*/ 181 w 194"/>
                  <a:gd name="T1" fmla="*/ 71 h 145"/>
                  <a:gd name="T2" fmla="*/ 169 w 194"/>
                  <a:gd name="T3" fmla="*/ 49 h 145"/>
                  <a:gd name="T4" fmla="*/ 155 w 194"/>
                  <a:gd name="T5" fmla="*/ 36 h 145"/>
                  <a:gd name="T6" fmla="*/ 140 w 194"/>
                  <a:gd name="T7" fmla="*/ 28 h 145"/>
                  <a:gd name="T8" fmla="*/ 117 w 194"/>
                  <a:gd name="T9" fmla="*/ 22 h 145"/>
                  <a:gd name="T10" fmla="*/ 99 w 194"/>
                  <a:gd name="T11" fmla="*/ 21 h 145"/>
                  <a:gd name="T12" fmla="*/ 87 w 194"/>
                  <a:gd name="T13" fmla="*/ 17 h 145"/>
                  <a:gd name="T14" fmla="*/ 80 w 194"/>
                  <a:gd name="T15" fmla="*/ 8 h 145"/>
                  <a:gd name="T16" fmla="*/ 74 w 194"/>
                  <a:gd name="T17" fmla="*/ 4 h 145"/>
                  <a:gd name="T18" fmla="*/ 73 w 194"/>
                  <a:gd name="T19" fmla="*/ 15 h 145"/>
                  <a:gd name="T20" fmla="*/ 75 w 194"/>
                  <a:gd name="T21" fmla="*/ 23 h 145"/>
                  <a:gd name="T22" fmla="*/ 63 w 194"/>
                  <a:gd name="T23" fmla="*/ 21 h 145"/>
                  <a:gd name="T24" fmla="*/ 52 w 194"/>
                  <a:gd name="T25" fmla="*/ 11 h 145"/>
                  <a:gd name="T26" fmla="*/ 46 w 194"/>
                  <a:gd name="T27" fmla="*/ 4 h 145"/>
                  <a:gd name="T28" fmla="*/ 43 w 194"/>
                  <a:gd name="T29" fmla="*/ 15 h 145"/>
                  <a:gd name="T30" fmla="*/ 47 w 194"/>
                  <a:gd name="T31" fmla="*/ 30 h 145"/>
                  <a:gd name="T32" fmla="*/ 57 w 194"/>
                  <a:gd name="T33" fmla="*/ 41 h 145"/>
                  <a:gd name="T34" fmla="*/ 40 w 194"/>
                  <a:gd name="T35" fmla="*/ 35 h 145"/>
                  <a:gd name="T36" fmla="*/ 22 w 194"/>
                  <a:gd name="T37" fmla="*/ 35 h 145"/>
                  <a:gd name="T38" fmla="*/ 10 w 194"/>
                  <a:gd name="T39" fmla="*/ 40 h 145"/>
                  <a:gd name="T40" fmla="*/ 10 w 194"/>
                  <a:gd name="T41" fmla="*/ 48 h 145"/>
                  <a:gd name="T42" fmla="*/ 24 w 194"/>
                  <a:gd name="T43" fmla="*/ 48 h 145"/>
                  <a:gd name="T44" fmla="*/ 37 w 194"/>
                  <a:gd name="T45" fmla="*/ 58 h 145"/>
                  <a:gd name="T46" fmla="*/ 34 w 194"/>
                  <a:gd name="T47" fmla="*/ 69 h 145"/>
                  <a:gd name="T48" fmla="*/ 24 w 194"/>
                  <a:gd name="T49" fmla="*/ 76 h 145"/>
                  <a:gd name="T50" fmla="*/ 12 w 194"/>
                  <a:gd name="T51" fmla="*/ 77 h 145"/>
                  <a:gd name="T52" fmla="*/ 8 w 194"/>
                  <a:gd name="T53" fmla="*/ 71 h 145"/>
                  <a:gd name="T54" fmla="*/ 3 w 194"/>
                  <a:gd name="T55" fmla="*/ 72 h 145"/>
                  <a:gd name="T56" fmla="*/ 0 w 194"/>
                  <a:gd name="T57" fmla="*/ 82 h 145"/>
                  <a:gd name="T58" fmla="*/ 6 w 194"/>
                  <a:gd name="T59" fmla="*/ 95 h 145"/>
                  <a:gd name="T60" fmla="*/ 21 w 194"/>
                  <a:gd name="T61" fmla="*/ 109 h 145"/>
                  <a:gd name="T62" fmla="*/ 32 w 194"/>
                  <a:gd name="T63" fmla="*/ 110 h 145"/>
                  <a:gd name="T64" fmla="*/ 51 w 194"/>
                  <a:gd name="T65" fmla="*/ 112 h 145"/>
                  <a:gd name="T66" fmla="*/ 63 w 194"/>
                  <a:gd name="T67" fmla="*/ 118 h 145"/>
                  <a:gd name="T68" fmla="*/ 76 w 194"/>
                  <a:gd name="T69" fmla="*/ 129 h 145"/>
                  <a:gd name="T70" fmla="*/ 90 w 194"/>
                  <a:gd name="T71" fmla="*/ 140 h 145"/>
                  <a:gd name="T72" fmla="*/ 103 w 194"/>
                  <a:gd name="T73" fmla="*/ 143 h 145"/>
                  <a:gd name="T74" fmla="*/ 123 w 194"/>
                  <a:gd name="T75" fmla="*/ 142 h 145"/>
                  <a:gd name="T76" fmla="*/ 147 w 194"/>
                  <a:gd name="T77" fmla="*/ 138 h 145"/>
                  <a:gd name="T78" fmla="*/ 176 w 194"/>
                  <a:gd name="T79" fmla="*/ 127 h 145"/>
                  <a:gd name="T80" fmla="*/ 191 w 194"/>
                  <a:gd name="T81" fmla="*/ 115 h 145"/>
                  <a:gd name="T82" fmla="*/ 192 w 194"/>
                  <a:gd name="T83" fmla="*/ 10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4" h="145">
                    <a:moveTo>
                      <a:pt x="188" y="89"/>
                    </a:moveTo>
                    <a:lnTo>
                      <a:pt x="184" y="79"/>
                    </a:lnTo>
                    <a:lnTo>
                      <a:pt x="181" y="71"/>
                    </a:lnTo>
                    <a:lnTo>
                      <a:pt x="177" y="63"/>
                    </a:lnTo>
                    <a:lnTo>
                      <a:pt x="173" y="55"/>
                    </a:lnTo>
                    <a:lnTo>
                      <a:pt x="169" y="49"/>
                    </a:lnTo>
                    <a:lnTo>
                      <a:pt x="165" y="44"/>
                    </a:lnTo>
                    <a:lnTo>
                      <a:pt x="160" y="39"/>
                    </a:lnTo>
                    <a:lnTo>
                      <a:pt x="155" y="36"/>
                    </a:lnTo>
                    <a:lnTo>
                      <a:pt x="151" y="33"/>
                    </a:lnTo>
                    <a:lnTo>
                      <a:pt x="145" y="30"/>
                    </a:lnTo>
                    <a:lnTo>
                      <a:pt x="140" y="28"/>
                    </a:lnTo>
                    <a:lnTo>
                      <a:pt x="132" y="25"/>
                    </a:lnTo>
                    <a:lnTo>
                      <a:pt x="124" y="23"/>
                    </a:lnTo>
                    <a:lnTo>
                      <a:pt x="117" y="22"/>
                    </a:lnTo>
                    <a:lnTo>
                      <a:pt x="111" y="22"/>
                    </a:lnTo>
                    <a:lnTo>
                      <a:pt x="104" y="22"/>
                    </a:lnTo>
                    <a:lnTo>
                      <a:pt x="99" y="21"/>
                    </a:lnTo>
                    <a:lnTo>
                      <a:pt x="94" y="20"/>
                    </a:lnTo>
                    <a:lnTo>
                      <a:pt x="89" y="18"/>
                    </a:lnTo>
                    <a:lnTo>
                      <a:pt x="87" y="17"/>
                    </a:lnTo>
                    <a:lnTo>
                      <a:pt x="84" y="15"/>
                    </a:lnTo>
                    <a:lnTo>
                      <a:pt x="81" y="11"/>
                    </a:lnTo>
                    <a:lnTo>
                      <a:pt x="80" y="8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4" y="4"/>
                    </a:lnTo>
                    <a:lnTo>
                      <a:pt x="71" y="8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5" y="18"/>
                    </a:lnTo>
                    <a:lnTo>
                      <a:pt x="79" y="22"/>
                    </a:lnTo>
                    <a:lnTo>
                      <a:pt x="75" y="23"/>
                    </a:lnTo>
                    <a:lnTo>
                      <a:pt x="70" y="23"/>
                    </a:lnTo>
                    <a:lnTo>
                      <a:pt x="66" y="22"/>
                    </a:lnTo>
                    <a:lnTo>
                      <a:pt x="63" y="21"/>
                    </a:lnTo>
                    <a:lnTo>
                      <a:pt x="57" y="19"/>
                    </a:lnTo>
                    <a:lnTo>
                      <a:pt x="55" y="16"/>
                    </a:lnTo>
                    <a:lnTo>
                      <a:pt x="52" y="11"/>
                    </a:lnTo>
                    <a:lnTo>
                      <a:pt x="51" y="7"/>
                    </a:lnTo>
                    <a:lnTo>
                      <a:pt x="51" y="3"/>
                    </a:lnTo>
                    <a:lnTo>
                      <a:pt x="46" y="4"/>
                    </a:lnTo>
                    <a:lnTo>
                      <a:pt x="43" y="7"/>
                    </a:lnTo>
                    <a:lnTo>
                      <a:pt x="42" y="11"/>
                    </a:lnTo>
                    <a:lnTo>
                      <a:pt x="43" y="15"/>
                    </a:lnTo>
                    <a:lnTo>
                      <a:pt x="43" y="19"/>
                    </a:lnTo>
                    <a:lnTo>
                      <a:pt x="45" y="25"/>
                    </a:lnTo>
                    <a:lnTo>
                      <a:pt x="47" y="30"/>
                    </a:lnTo>
                    <a:lnTo>
                      <a:pt x="51" y="34"/>
                    </a:lnTo>
                    <a:lnTo>
                      <a:pt x="54" y="38"/>
                    </a:lnTo>
                    <a:lnTo>
                      <a:pt x="57" y="41"/>
                    </a:lnTo>
                    <a:lnTo>
                      <a:pt x="51" y="38"/>
                    </a:lnTo>
                    <a:lnTo>
                      <a:pt x="45" y="36"/>
                    </a:lnTo>
                    <a:lnTo>
                      <a:pt x="40" y="35"/>
                    </a:lnTo>
                    <a:lnTo>
                      <a:pt x="33" y="34"/>
                    </a:lnTo>
                    <a:lnTo>
                      <a:pt x="28" y="34"/>
                    </a:lnTo>
                    <a:lnTo>
                      <a:pt x="22" y="35"/>
                    </a:lnTo>
                    <a:lnTo>
                      <a:pt x="16" y="36"/>
                    </a:lnTo>
                    <a:lnTo>
                      <a:pt x="13" y="38"/>
                    </a:lnTo>
                    <a:lnTo>
                      <a:pt x="10" y="40"/>
                    </a:lnTo>
                    <a:lnTo>
                      <a:pt x="6" y="44"/>
                    </a:lnTo>
                    <a:lnTo>
                      <a:pt x="4" y="50"/>
                    </a:lnTo>
                    <a:lnTo>
                      <a:pt x="10" y="48"/>
                    </a:lnTo>
                    <a:lnTo>
                      <a:pt x="13" y="47"/>
                    </a:lnTo>
                    <a:lnTo>
                      <a:pt x="19" y="48"/>
                    </a:lnTo>
                    <a:lnTo>
                      <a:pt x="24" y="48"/>
                    </a:lnTo>
                    <a:lnTo>
                      <a:pt x="29" y="50"/>
                    </a:lnTo>
                    <a:lnTo>
                      <a:pt x="34" y="53"/>
                    </a:lnTo>
                    <a:lnTo>
                      <a:pt x="37" y="58"/>
                    </a:lnTo>
                    <a:lnTo>
                      <a:pt x="38" y="61"/>
                    </a:lnTo>
                    <a:lnTo>
                      <a:pt x="37" y="65"/>
                    </a:lnTo>
                    <a:lnTo>
                      <a:pt x="34" y="69"/>
                    </a:lnTo>
                    <a:lnTo>
                      <a:pt x="30" y="72"/>
                    </a:lnTo>
                    <a:lnTo>
                      <a:pt x="26" y="75"/>
                    </a:lnTo>
                    <a:lnTo>
                      <a:pt x="24" y="76"/>
                    </a:lnTo>
                    <a:lnTo>
                      <a:pt x="21" y="78"/>
                    </a:lnTo>
                    <a:lnTo>
                      <a:pt x="15" y="78"/>
                    </a:lnTo>
                    <a:lnTo>
                      <a:pt x="12" y="77"/>
                    </a:lnTo>
                    <a:lnTo>
                      <a:pt x="10" y="75"/>
                    </a:lnTo>
                    <a:lnTo>
                      <a:pt x="8" y="72"/>
                    </a:lnTo>
                    <a:lnTo>
                      <a:pt x="8" y="71"/>
                    </a:lnTo>
                    <a:lnTo>
                      <a:pt x="6" y="69"/>
                    </a:lnTo>
                    <a:lnTo>
                      <a:pt x="5" y="70"/>
                    </a:lnTo>
                    <a:lnTo>
                      <a:pt x="3" y="72"/>
                    </a:lnTo>
                    <a:lnTo>
                      <a:pt x="2" y="75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1" y="85"/>
                    </a:lnTo>
                    <a:lnTo>
                      <a:pt x="3" y="91"/>
                    </a:lnTo>
                    <a:lnTo>
                      <a:pt x="6" y="95"/>
                    </a:lnTo>
                    <a:lnTo>
                      <a:pt x="10" y="100"/>
                    </a:lnTo>
                    <a:lnTo>
                      <a:pt x="16" y="106"/>
                    </a:lnTo>
                    <a:lnTo>
                      <a:pt x="21" y="109"/>
                    </a:lnTo>
                    <a:lnTo>
                      <a:pt x="25" y="109"/>
                    </a:lnTo>
                    <a:lnTo>
                      <a:pt x="28" y="110"/>
                    </a:lnTo>
                    <a:lnTo>
                      <a:pt x="32" y="110"/>
                    </a:lnTo>
                    <a:lnTo>
                      <a:pt x="38" y="111"/>
                    </a:lnTo>
                    <a:lnTo>
                      <a:pt x="46" y="112"/>
                    </a:lnTo>
                    <a:lnTo>
                      <a:pt x="51" y="112"/>
                    </a:lnTo>
                    <a:lnTo>
                      <a:pt x="56" y="114"/>
                    </a:lnTo>
                    <a:lnTo>
                      <a:pt x="58" y="116"/>
                    </a:lnTo>
                    <a:lnTo>
                      <a:pt x="63" y="118"/>
                    </a:lnTo>
                    <a:lnTo>
                      <a:pt x="69" y="122"/>
                    </a:lnTo>
                    <a:lnTo>
                      <a:pt x="72" y="124"/>
                    </a:lnTo>
                    <a:lnTo>
                      <a:pt x="76" y="129"/>
                    </a:lnTo>
                    <a:lnTo>
                      <a:pt x="81" y="134"/>
                    </a:lnTo>
                    <a:lnTo>
                      <a:pt x="85" y="137"/>
                    </a:lnTo>
                    <a:lnTo>
                      <a:pt x="90" y="140"/>
                    </a:lnTo>
                    <a:lnTo>
                      <a:pt x="94" y="142"/>
                    </a:lnTo>
                    <a:lnTo>
                      <a:pt x="99" y="143"/>
                    </a:lnTo>
                    <a:lnTo>
                      <a:pt x="103" y="143"/>
                    </a:lnTo>
                    <a:lnTo>
                      <a:pt x="110" y="144"/>
                    </a:lnTo>
                    <a:lnTo>
                      <a:pt x="116" y="143"/>
                    </a:lnTo>
                    <a:lnTo>
                      <a:pt x="123" y="142"/>
                    </a:lnTo>
                    <a:lnTo>
                      <a:pt x="133" y="141"/>
                    </a:lnTo>
                    <a:lnTo>
                      <a:pt x="139" y="139"/>
                    </a:lnTo>
                    <a:lnTo>
                      <a:pt x="147" y="138"/>
                    </a:lnTo>
                    <a:lnTo>
                      <a:pt x="158" y="135"/>
                    </a:lnTo>
                    <a:lnTo>
                      <a:pt x="167" y="131"/>
                    </a:lnTo>
                    <a:lnTo>
                      <a:pt x="176" y="127"/>
                    </a:lnTo>
                    <a:lnTo>
                      <a:pt x="183" y="122"/>
                    </a:lnTo>
                    <a:lnTo>
                      <a:pt x="188" y="118"/>
                    </a:lnTo>
                    <a:lnTo>
                      <a:pt x="191" y="115"/>
                    </a:lnTo>
                    <a:lnTo>
                      <a:pt x="193" y="112"/>
                    </a:lnTo>
                    <a:lnTo>
                      <a:pt x="193" y="107"/>
                    </a:lnTo>
                    <a:lnTo>
                      <a:pt x="192" y="102"/>
                    </a:lnTo>
                    <a:lnTo>
                      <a:pt x="190" y="95"/>
                    </a:lnTo>
                    <a:lnTo>
                      <a:pt x="188" y="89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Freeform 192">
                <a:extLst>
                  <a:ext uri="{FF2B5EF4-FFF2-40B4-BE49-F238E27FC236}">
                    <a16:creationId xmlns:a16="http://schemas.microsoft.com/office/drawing/2014/main" id="{185F5660-91B0-4C1D-A075-42B8AE99C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2797"/>
                <a:ext cx="295" cy="229"/>
              </a:xfrm>
              <a:custGeom>
                <a:avLst/>
                <a:gdLst>
                  <a:gd name="T0" fmla="*/ 141 w 295"/>
                  <a:gd name="T1" fmla="*/ 222 h 229"/>
                  <a:gd name="T2" fmla="*/ 106 w 295"/>
                  <a:gd name="T3" fmla="*/ 204 h 229"/>
                  <a:gd name="T4" fmla="*/ 86 w 295"/>
                  <a:gd name="T5" fmla="*/ 182 h 229"/>
                  <a:gd name="T6" fmla="*/ 70 w 295"/>
                  <a:gd name="T7" fmla="*/ 153 h 229"/>
                  <a:gd name="T8" fmla="*/ 61 w 295"/>
                  <a:gd name="T9" fmla="*/ 129 h 229"/>
                  <a:gd name="T10" fmla="*/ 64 w 295"/>
                  <a:gd name="T11" fmla="*/ 106 h 229"/>
                  <a:gd name="T12" fmla="*/ 52 w 295"/>
                  <a:gd name="T13" fmla="*/ 83 h 229"/>
                  <a:gd name="T14" fmla="*/ 41 w 295"/>
                  <a:gd name="T15" fmla="*/ 71 h 229"/>
                  <a:gd name="T16" fmla="*/ 23 w 295"/>
                  <a:gd name="T17" fmla="*/ 57 h 229"/>
                  <a:gd name="T18" fmla="*/ 22 w 295"/>
                  <a:gd name="T19" fmla="*/ 52 h 229"/>
                  <a:gd name="T20" fmla="*/ 43 w 295"/>
                  <a:gd name="T21" fmla="*/ 59 h 229"/>
                  <a:gd name="T22" fmla="*/ 54 w 295"/>
                  <a:gd name="T23" fmla="*/ 60 h 229"/>
                  <a:gd name="T24" fmla="*/ 40 w 295"/>
                  <a:gd name="T25" fmla="*/ 37 h 229"/>
                  <a:gd name="T26" fmla="*/ 11 w 295"/>
                  <a:gd name="T27" fmla="*/ 15 h 229"/>
                  <a:gd name="T28" fmla="*/ 6 w 295"/>
                  <a:gd name="T29" fmla="*/ 6 h 229"/>
                  <a:gd name="T30" fmla="*/ 32 w 295"/>
                  <a:gd name="T31" fmla="*/ 3 h 229"/>
                  <a:gd name="T32" fmla="*/ 62 w 295"/>
                  <a:gd name="T33" fmla="*/ 11 h 229"/>
                  <a:gd name="T34" fmla="*/ 91 w 295"/>
                  <a:gd name="T35" fmla="*/ 30 h 229"/>
                  <a:gd name="T36" fmla="*/ 105 w 295"/>
                  <a:gd name="T37" fmla="*/ 37 h 229"/>
                  <a:gd name="T38" fmla="*/ 113 w 295"/>
                  <a:gd name="T39" fmla="*/ 18 h 229"/>
                  <a:gd name="T40" fmla="*/ 133 w 295"/>
                  <a:gd name="T41" fmla="*/ 4 h 229"/>
                  <a:gd name="T42" fmla="*/ 155 w 295"/>
                  <a:gd name="T43" fmla="*/ 0 h 229"/>
                  <a:gd name="T44" fmla="*/ 174 w 295"/>
                  <a:gd name="T45" fmla="*/ 12 h 229"/>
                  <a:gd name="T46" fmla="*/ 156 w 295"/>
                  <a:gd name="T47" fmla="*/ 16 h 229"/>
                  <a:gd name="T48" fmla="*/ 150 w 295"/>
                  <a:gd name="T49" fmla="*/ 23 h 229"/>
                  <a:gd name="T50" fmla="*/ 151 w 295"/>
                  <a:gd name="T51" fmla="*/ 35 h 229"/>
                  <a:gd name="T52" fmla="*/ 161 w 295"/>
                  <a:gd name="T53" fmla="*/ 44 h 229"/>
                  <a:gd name="T54" fmla="*/ 178 w 295"/>
                  <a:gd name="T55" fmla="*/ 49 h 229"/>
                  <a:gd name="T56" fmla="*/ 195 w 295"/>
                  <a:gd name="T57" fmla="*/ 45 h 229"/>
                  <a:gd name="T58" fmla="*/ 185 w 295"/>
                  <a:gd name="T59" fmla="*/ 29 h 229"/>
                  <a:gd name="T60" fmla="*/ 206 w 295"/>
                  <a:gd name="T61" fmla="*/ 37 h 229"/>
                  <a:gd name="T62" fmla="*/ 228 w 295"/>
                  <a:gd name="T63" fmla="*/ 53 h 229"/>
                  <a:gd name="T64" fmla="*/ 237 w 295"/>
                  <a:gd name="T65" fmla="*/ 69 h 229"/>
                  <a:gd name="T66" fmla="*/ 236 w 295"/>
                  <a:gd name="T67" fmla="*/ 86 h 229"/>
                  <a:gd name="T68" fmla="*/ 228 w 295"/>
                  <a:gd name="T69" fmla="*/ 103 h 229"/>
                  <a:gd name="T70" fmla="*/ 226 w 295"/>
                  <a:gd name="T71" fmla="*/ 115 h 229"/>
                  <a:gd name="T72" fmla="*/ 241 w 295"/>
                  <a:gd name="T73" fmla="*/ 130 h 229"/>
                  <a:gd name="T74" fmla="*/ 263 w 295"/>
                  <a:gd name="T75" fmla="*/ 136 h 229"/>
                  <a:gd name="T76" fmla="*/ 272 w 295"/>
                  <a:gd name="T77" fmla="*/ 130 h 229"/>
                  <a:gd name="T78" fmla="*/ 287 w 295"/>
                  <a:gd name="T79" fmla="*/ 143 h 229"/>
                  <a:gd name="T80" fmla="*/ 292 w 295"/>
                  <a:gd name="T81" fmla="*/ 166 h 229"/>
                  <a:gd name="T82" fmla="*/ 291 w 295"/>
                  <a:gd name="T83" fmla="*/ 187 h 229"/>
                  <a:gd name="T84" fmla="*/ 280 w 295"/>
                  <a:gd name="T85" fmla="*/ 203 h 229"/>
                  <a:gd name="T86" fmla="*/ 265 w 295"/>
                  <a:gd name="T87" fmla="*/ 216 h 229"/>
                  <a:gd name="T88" fmla="*/ 241 w 295"/>
                  <a:gd name="T89" fmla="*/ 223 h 229"/>
                  <a:gd name="T90" fmla="*/ 204 w 295"/>
                  <a:gd name="T91" fmla="*/ 223 h 229"/>
                  <a:gd name="T92" fmla="*/ 162 w 295"/>
                  <a:gd name="T93" fmla="*/ 227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5" h="229">
                    <a:moveTo>
                      <a:pt x="162" y="227"/>
                    </a:moveTo>
                    <a:lnTo>
                      <a:pt x="152" y="225"/>
                    </a:lnTo>
                    <a:lnTo>
                      <a:pt x="141" y="222"/>
                    </a:lnTo>
                    <a:lnTo>
                      <a:pt x="129" y="216"/>
                    </a:lnTo>
                    <a:lnTo>
                      <a:pt x="117" y="210"/>
                    </a:lnTo>
                    <a:lnTo>
                      <a:pt x="106" y="204"/>
                    </a:lnTo>
                    <a:lnTo>
                      <a:pt x="98" y="197"/>
                    </a:lnTo>
                    <a:lnTo>
                      <a:pt x="91" y="189"/>
                    </a:lnTo>
                    <a:lnTo>
                      <a:pt x="86" y="182"/>
                    </a:lnTo>
                    <a:lnTo>
                      <a:pt x="78" y="171"/>
                    </a:lnTo>
                    <a:lnTo>
                      <a:pt x="73" y="161"/>
                    </a:lnTo>
                    <a:lnTo>
                      <a:pt x="70" y="153"/>
                    </a:lnTo>
                    <a:lnTo>
                      <a:pt x="66" y="147"/>
                    </a:lnTo>
                    <a:lnTo>
                      <a:pt x="62" y="138"/>
                    </a:lnTo>
                    <a:lnTo>
                      <a:pt x="61" y="129"/>
                    </a:lnTo>
                    <a:lnTo>
                      <a:pt x="61" y="121"/>
                    </a:lnTo>
                    <a:lnTo>
                      <a:pt x="63" y="113"/>
                    </a:lnTo>
                    <a:lnTo>
                      <a:pt x="64" y="106"/>
                    </a:lnTo>
                    <a:lnTo>
                      <a:pt x="61" y="97"/>
                    </a:lnTo>
                    <a:lnTo>
                      <a:pt x="58" y="90"/>
                    </a:lnTo>
                    <a:lnTo>
                      <a:pt x="52" y="83"/>
                    </a:lnTo>
                    <a:lnTo>
                      <a:pt x="48" y="79"/>
                    </a:lnTo>
                    <a:lnTo>
                      <a:pt x="45" y="75"/>
                    </a:lnTo>
                    <a:lnTo>
                      <a:pt x="41" y="71"/>
                    </a:lnTo>
                    <a:lnTo>
                      <a:pt x="35" y="66"/>
                    </a:lnTo>
                    <a:lnTo>
                      <a:pt x="27" y="62"/>
                    </a:lnTo>
                    <a:lnTo>
                      <a:pt x="23" y="57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22" y="52"/>
                    </a:lnTo>
                    <a:lnTo>
                      <a:pt x="30" y="53"/>
                    </a:lnTo>
                    <a:lnTo>
                      <a:pt x="39" y="56"/>
                    </a:lnTo>
                    <a:lnTo>
                      <a:pt x="43" y="59"/>
                    </a:lnTo>
                    <a:lnTo>
                      <a:pt x="50" y="63"/>
                    </a:lnTo>
                    <a:lnTo>
                      <a:pt x="56" y="68"/>
                    </a:lnTo>
                    <a:lnTo>
                      <a:pt x="54" y="60"/>
                    </a:lnTo>
                    <a:lnTo>
                      <a:pt x="51" y="52"/>
                    </a:lnTo>
                    <a:lnTo>
                      <a:pt x="47" y="45"/>
                    </a:lnTo>
                    <a:lnTo>
                      <a:pt x="40" y="37"/>
                    </a:lnTo>
                    <a:lnTo>
                      <a:pt x="30" y="28"/>
                    </a:lnTo>
                    <a:lnTo>
                      <a:pt x="21" y="22"/>
                    </a:lnTo>
                    <a:lnTo>
                      <a:pt x="11" y="15"/>
                    </a:lnTo>
                    <a:lnTo>
                      <a:pt x="4" y="11"/>
                    </a:lnTo>
                    <a:lnTo>
                      <a:pt x="0" y="8"/>
                    </a:lnTo>
                    <a:lnTo>
                      <a:pt x="6" y="6"/>
                    </a:lnTo>
                    <a:lnTo>
                      <a:pt x="15" y="4"/>
                    </a:lnTo>
                    <a:lnTo>
                      <a:pt x="25" y="4"/>
                    </a:lnTo>
                    <a:lnTo>
                      <a:pt x="32" y="3"/>
                    </a:lnTo>
                    <a:lnTo>
                      <a:pt x="43" y="5"/>
                    </a:lnTo>
                    <a:lnTo>
                      <a:pt x="53" y="9"/>
                    </a:lnTo>
                    <a:lnTo>
                      <a:pt x="62" y="11"/>
                    </a:lnTo>
                    <a:lnTo>
                      <a:pt x="71" y="17"/>
                    </a:lnTo>
                    <a:lnTo>
                      <a:pt x="81" y="24"/>
                    </a:lnTo>
                    <a:lnTo>
                      <a:pt x="91" y="30"/>
                    </a:lnTo>
                    <a:lnTo>
                      <a:pt x="100" y="38"/>
                    </a:lnTo>
                    <a:lnTo>
                      <a:pt x="108" y="48"/>
                    </a:lnTo>
                    <a:lnTo>
                      <a:pt x="105" y="37"/>
                    </a:lnTo>
                    <a:lnTo>
                      <a:pt x="107" y="31"/>
                    </a:lnTo>
                    <a:lnTo>
                      <a:pt x="109" y="24"/>
                    </a:lnTo>
                    <a:lnTo>
                      <a:pt x="113" y="18"/>
                    </a:lnTo>
                    <a:lnTo>
                      <a:pt x="119" y="12"/>
                    </a:lnTo>
                    <a:lnTo>
                      <a:pt x="126" y="7"/>
                    </a:lnTo>
                    <a:lnTo>
                      <a:pt x="133" y="4"/>
                    </a:lnTo>
                    <a:lnTo>
                      <a:pt x="141" y="0"/>
                    </a:lnTo>
                    <a:lnTo>
                      <a:pt x="149" y="0"/>
                    </a:lnTo>
                    <a:lnTo>
                      <a:pt x="155" y="0"/>
                    </a:lnTo>
                    <a:lnTo>
                      <a:pt x="163" y="3"/>
                    </a:lnTo>
                    <a:lnTo>
                      <a:pt x="168" y="6"/>
                    </a:lnTo>
                    <a:lnTo>
                      <a:pt x="174" y="12"/>
                    </a:lnTo>
                    <a:lnTo>
                      <a:pt x="167" y="12"/>
                    </a:lnTo>
                    <a:lnTo>
                      <a:pt x="161" y="13"/>
                    </a:lnTo>
                    <a:lnTo>
                      <a:pt x="156" y="16"/>
                    </a:lnTo>
                    <a:lnTo>
                      <a:pt x="155" y="17"/>
                    </a:lnTo>
                    <a:lnTo>
                      <a:pt x="152" y="19"/>
                    </a:lnTo>
                    <a:lnTo>
                      <a:pt x="150" y="23"/>
                    </a:lnTo>
                    <a:lnTo>
                      <a:pt x="150" y="26"/>
                    </a:lnTo>
                    <a:lnTo>
                      <a:pt x="151" y="31"/>
                    </a:lnTo>
                    <a:lnTo>
                      <a:pt x="151" y="35"/>
                    </a:lnTo>
                    <a:lnTo>
                      <a:pt x="154" y="39"/>
                    </a:lnTo>
                    <a:lnTo>
                      <a:pt x="158" y="42"/>
                    </a:lnTo>
                    <a:lnTo>
                      <a:pt x="161" y="44"/>
                    </a:lnTo>
                    <a:lnTo>
                      <a:pt x="165" y="47"/>
                    </a:lnTo>
                    <a:lnTo>
                      <a:pt x="171" y="48"/>
                    </a:lnTo>
                    <a:lnTo>
                      <a:pt x="178" y="49"/>
                    </a:lnTo>
                    <a:lnTo>
                      <a:pt x="184" y="50"/>
                    </a:lnTo>
                    <a:lnTo>
                      <a:pt x="190" y="49"/>
                    </a:lnTo>
                    <a:lnTo>
                      <a:pt x="195" y="45"/>
                    </a:lnTo>
                    <a:lnTo>
                      <a:pt x="194" y="40"/>
                    </a:lnTo>
                    <a:lnTo>
                      <a:pt x="190" y="35"/>
                    </a:lnTo>
                    <a:lnTo>
                      <a:pt x="185" y="29"/>
                    </a:lnTo>
                    <a:lnTo>
                      <a:pt x="192" y="31"/>
                    </a:lnTo>
                    <a:lnTo>
                      <a:pt x="200" y="34"/>
                    </a:lnTo>
                    <a:lnTo>
                      <a:pt x="206" y="37"/>
                    </a:lnTo>
                    <a:lnTo>
                      <a:pt x="215" y="42"/>
                    </a:lnTo>
                    <a:lnTo>
                      <a:pt x="222" y="47"/>
                    </a:lnTo>
                    <a:lnTo>
                      <a:pt x="228" y="53"/>
                    </a:lnTo>
                    <a:lnTo>
                      <a:pt x="233" y="58"/>
                    </a:lnTo>
                    <a:lnTo>
                      <a:pt x="235" y="63"/>
                    </a:lnTo>
                    <a:lnTo>
                      <a:pt x="237" y="69"/>
                    </a:lnTo>
                    <a:lnTo>
                      <a:pt x="239" y="75"/>
                    </a:lnTo>
                    <a:lnTo>
                      <a:pt x="239" y="81"/>
                    </a:lnTo>
                    <a:lnTo>
                      <a:pt x="236" y="86"/>
                    </a:lnTo>
                    <a:lnTo>
                      <a:pt x="234" y="92"/>
                    </a:lnTo>
                    <a:lnTo>
                      <a:pt x="230" y="97"/>
                    </a:lnTo>
                    <a:lnTo>
                      <a:pt x="228" y="103"/>
                    </a:lnTo>
                    <a:lnTo>
                      <a:pt x="226" y="107"/>
                    </a:lnTo>
                    <a:lnTo>
                      <a:pt x="226" y="111"/>
                    </a:lnTo>
                    <a:lnTo>
                      <a:pt x="226" y="115"/>
                    </a:lnTo>
                    <a:lnTo>
                      <a:pt x="230" y="121"/>
                    </a:lnTo>
                    <a:lnTo>
                      <a:pt x="235" y="125"/>
                    </a:lnTo>
                    <a:lnTo>
                      <a:pt x="241" y="130"/>
                    </a:lnTo>
                    <a:lnTo>
                      <a:pt x="250" y="133"/>
                    </a:lnTo>
                    <a:lnTo>
                      <a:pt x="255" y="135"/>
                    </a:lnTo>
                    <a:lnTo>
                      <a:pt x="263" y="136"/>
                    </a:lnTo>
                    <a:lnTo>
                      <a:pt x="265" y="131"/>
                    </a:lnTo>
                    <a:lnTo>
                      <a:pt x="266" y="127"/>
                    </a:lnTo>
                    <a:lnTo>
                      <a:pt x="272" y="130"/>
                    </a:lnTo>
                    <a:lnTo>
                      <a:pt x="277" y="133"/>
                    </a:lnTo>
                    <a:lnTo>
                      <a:pt x="282" y="138"/>
                    </a:lnTo>
                    <a:lnTo>
                      <a:pt x="287" y="143"/>
                    </a:lnTo>
                    <a:lnTo>
                      <a:pt x="291" y="151"/>
                    </a:lnTo>
                    <a:lnTo>
                      <a:pt x="292" y="159"/>
                    </a:lnTo>
                    <a:lnTo>
                      <a:pt x="292" y="166"/>
                    </a:lnTo>
                    <a:lnTo>
                      <a:pt x="294" y="173"/>
                    </a:lnTo>
                    <a:lnTo>
                      <a:pt x="293" y="179"/>
                    </a:lnTo>
                    <a:lnTo>
                      <a:pt x="291" y="187"/>
                    </a:lnTo>
                    <a:lnTo>
                      <a:pt x="287" y="194"/>
                    </a:lnTo>
                    <a:lnTo>
                      <a:pt x="283" y="198"/>
                    </a:lnTo>
                    <a:lnTo>
                      <a:pt x="280" y="203"/>
                    </a:lnTo>
                    <a:lnTo>
                      <a:pt x="278" y="208"/>
                    </a:lnTo>
                    <a:lnTo>
                      <a:pt x="272" y="212"/>
                    </a:lnTo>
                    <a:lnTo>
                      <a:pt x="265" y="216"/>
                    </a:lnTo>
                    <a:lnTo>
                      <a:pt x="257" y="220"/>
                    </a:lnTo>
                    <a:lnTo>
                      <a:pt x="250" y="222"/>
                    </a:lnTo>
                    <a:lnTo>
                      <a:pt x="241" y="223"/>
                    </a:lnTo>
                    <a:lnTo>
                      <a:pt x="230" y="220"/>
                    </a:lnTo>
                    <a:lnTo>
                      <a:pt x="218" y="221"/>
                    </a:lnTo>
                    <a:lnTo>
                      <a:pt x="204" y="223"/>
                    </a:lnTo>
                    <a:lnTo>
                      <a:pt x="188" y="227"/>
                    </a:lnTo>
                    <a:lnTo>
                      <a:pt x="173" y="228"/>
                    </a:lnTo>
                    <a:lnTo>
                      <a:pt x="162" y="227"/>
                    </a:lnTo>
                  </a:path>
                </a:pathLst>
              </a:custGeom>
              <a:solidFill>
                <a:srgbClr val="E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Freeform 193">
                <a:extLst>
                  <a:ext uri="{FF2B5EF4-FFF2-40B4-BE49-F238E27FC236}">
                    <a16:creationId xmlns:a16="http://schemas.microsoft.com/office/drawing/2014/main" id="{1CB44818-032B-432B-A934-D7D55E358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" y="2719"/>
                <a:ext cx="727" cy="306"/>
              </a:xfrm>
              <a:custGeom>
                <a:avLst/>
                <a:gdLst>
                  <a:gd name="T0" fmla="*/ 7 w 727"/>
                  <a:gd name="T1" fmla="*/ 239 h 306"/>
                  <a:gd name="T2" fmla="*/ 0 w 727"/>
                  <a:gd name="T3" fmla="*/ 202 h 306"/>
                  <a:gd name="T4" fmla="*/ 8 w 727"/>
                  <a:gd name="T5" fmla="*/ 178 h 306"/>
                  <a:gd name="T6" fmla="*/ 43 w 727"/>
                  <a:gd name="T7" fmla="*/ 160 h 306"/>
                  <a:gd name="T8" fmla="*/ 82 w 727"/>
                  <a:gd name="T9" fmla="*/ 141 h 306"/>
                  <a:gd name="T10" fmla="*/ 104 w 727"/>
                  <a:gd name="T11" fmla="*/ 121 h 306"/>
                  <a:gd name="T12" fmla="*/ 109 w 727"/>
                  <a:gd name="T13" fmla="*/ 93 h 306"/>
                  <a:gd name="T14" fmla="*/ 90 w 727"/>
                  <a:gd name="T15" fmla="*/ 60 h 306"/>
                  <a:gd name="T16" fmla="*/ 84 w 727"/>
                  <a:gd name="T17" fmla="*/ 31 h 306"/>
                  <a:gd name="T18" fmla="*/ 97 w 727"/>
                  <a:gd name="T19" fmla="*/ 7 h 306"/>
                  <a:gd name="T20" fmla="*/ 113 w 727"/>
                  <a:gd name="T21" fmla="*/ 12 h 306"/>
                  <a:gd name="T22" fmla="*/ 127 w 727"/>
                  <a:gd name="T23" fmla="*/ 31 h 306"/>
                  <a:gd name="T24" fmla="*/ 152 w 727"/>
                  <a:gd name="T25" fmla="*/ 40 h 306"/>
                  <a:gd name="T26" fmla="*/ 178 w 727"/>
                  <a:gd name="T27" fmla="*/ 36 h 306"/>
                  <a:gd name="T28" fmla="*/ 195 w 727"/>
                  <a:gd name="T29" fmla="*/ 33 h 306"/>
                  <a:gd name="T30" fmla="*/ 215 w 727"/>
                  <a:gd name="T31" fmla="*/ 45 h 306"/>
                  <a:gd name="T32" fmla="*/ 236 w 727"/>
                  <a:gd name="T33" fmla="*/ 66 h 306"/>
                  <a:gd name="T34" fmla="*/ 242 w 727"/>
                  <a:gd name="T35" fmla="*/ 32 h 306"/>
                  <a:gd name="T36" fmla="*/ 262 w 727"/>
                  <a:gd name="T37" fmla="*/ 33 h 306"/>
                  <a:gd name="T38" fmla="*/ 291 w 727"/>
                  <a:gd name="T39" fmla="*/ 51 h 306"/>
                  <a:gd name="T40" fmla="*/ 319 w 727"/>
                  <a:gd name="T41" fmla="*/ 74 h 306"/>
                  <a:gd name="T42" fmla="*/ 331 w 727"/>
                  <a:gd name="T43" fmla="*/ 103 h 306"/>
                  <a:gd name="T44" fmla="*/ 346 w 727"/>
                  <a:gd name="T45" fmla="*/ 78 h 306"/>
                  <a:gd name="T46" fmla="*/ 353 w 727"/>
                  <a:gd name="T47" fmla="*/ 51 h 306"/>
                  <a:gd name="T48" fmla="*/ 387 w 727"/>
                  <a:gd name="T49" fmla="*/ 42 h 306"/>
                  <a:gd name="T50" fmla="*/ 397 w 727"/>
                  <a:gd name="T51" fmla="*/ 51 h 306"/>
                  <a:gd name="T52" fmla="*/ 401 w 727"/>
                  <a:gd name="T53" fmla="*/ 67 h 306"/>
                  <a:gd name="T54" fmla="*/ 421 w 727"/>
                  <a:gd name="T55" fmla="*/ 75 h 306"/>
                  <a:gd name="T56" fmla="*/ 451 w 727"/>
                  <a:gd name="T57" fmla="*/ 67 h 306"/>
                  <a:gd name="T58" fmla="*/ 464 w 727"/>
                  <a:gd name="T59" fmla="*/ 52 h 306"/>
                  <a:gd name="T60" fmla="*/ 456 w 727"/>
                  <a:gd name="T61" fmla="*/ 30 h 306"/>
                  <a:gd name="T62" fmla="*/ 430 w 727"/>
                  <a:gd name="T63" fmla="*/ 10 h 306"/>
                  <a:gd name="T64" fmla="*/ 456 w 727"/>
                  <a:gd name="T65" fmla="*/ 7 h 306"/>
                  <a:gd name="T66" fmla="*/ 502 w 727"/>
                  <a:gd name="T67" fmla="*/ 22 h 306"/>
                  <a:gd name="T68" fmla="*/ 536 w 727"/>
                  <a:gd name="T69" fmla="*/ 43 h 306"/>
                  <a:gd name="T70" fmla="*/ 567 w 727"/>
                  <a:gd name="T71" fmla="*/ 74 h 306"/>
                  <a:gd name="T72" fmla="*/ 586 w 727"/>
                  <a:gd name="T73" fmla="*/ 105 h 306"/>
                  <a:gd name="T74" fmla="*/ 595 w 727"/>
                  <a:gd name="T75" fmla="*/ 150 h 306"/>
                  <a:gd name="T76" fmla="*/ 605 w 727"/>
                  <a:gd name="T77" fmla="*/ 183 h 306"/>
                  <a:gd name="T78" fmla="*/ 622 w 727"/>
                  <a:gd name="T79" fmla="*/ 181 h 306"/>
                  <a:gd name="T80" fmla="*/ 646 w 727"/>
                  <a:gd name="T81" fmla="*/ 158 h 306"/>
                  <a:gd name="T82" fmla="*/ 663 w 727"/>
                  <a:gd name="T83" fmla="*/ 183 h 306"/>
                  <a:gd name="T84" fmla="*/ 688 w 727"/>
                  <a:gd name="T85" fmla="*/ 204 h 306"/>
                  <a:gd name="T86" fmla="*/ 702 w 727"/>
                  <a:gd name="T87" fmla="*/ 189 h 306"/>
                  <a:gd name="T88" fmla="*/ 722 w 727"/>
                  <a:gd name="T89" fmla="*/ 217 h 306"/>
                  <a:gd name="T90" fmla="*/ 722 w 727"/>
                  <a:gd name="T91" fmla="*/ 244 h 306"/>
                  <a:gd name="T92" fmla="*/ 716 w 727"/>
                  <a:gd name="T93" fmla="*/ 273 h 306"/>
                  <a:gd name="T94" fmla="*/ 686 w 727"/>
                  <a:gd name="T95" fmla="*/ 300 h 306"/>
                  <a:gd name="T96" fmla="*/ 623 w 727"/>
                  <a:gd name="T97" fmla="*/ 303 h 306"/>
                  <a:gd name="T98" fmla="*/ 573 w 727"/>
                  <a:gd name="T99" fmla="*/ 298 h 306"/>
                  <a:gd name="T100" fmla="*/ 520 w 727"/>
                  <a:gd name="T101" fmla="*/ 297 h 306"/>
                  <a:gd name="T102" fmla="*/ 453 w 727"/>
                  <a:gd name="T103" fmla="*/ 282 h 306"/>
                  <a:gd name="T104" fmla="*/ 370 w 727"/>
                  <a:gd name="T105" fmla="*/ 283 h 306"/>
                  <a:gd name="T106" fmla="*/ 136 w 727"/>
                  <a:gd name="T107" fmla="*/ 28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7" h="306">
                    <a:moveTo>
                      <a:pt x="33" y="276"/>
                    </a:moveTo>
                    <a:lnTo>
                      <a:pt x="21" y="266"/>
                    </a:lnTo>
                    <a:lnTo>
                      <a:pt x="13" y="252"/>
                    </a:lnTo>
                    <a:lnTo>
                      <a:pt x="7" y="239"/>
                    </a:lnTo>
                    <a:lnTo>
                      <a:pt x="4" y="230"/>
                    </a:lnTo>
                    <a:lnTo>
                      <a:pt x="1" y="220"/>
                    </a:lnTo>
                    <a:lnTo>
                      <a:pt x="0" y="210"/>
                    </a:lnTo>
                    <a:lnTo>
                      <a:pt x="0" y="202"/>
                    </a:lnTo>
                    <a:lnTo>
                      <a:pt x="0" y="196"/>
                    </a:lnTo>
                    <a:lnTo>
                      <a:pt x="0" y="190"/>
                    </a:lnTo>
                    <a:lnTo>
                      <a:pt x="4" y="184"/>
                    </a:lnTo>
                    <a:lnTo>
                      <a:pt x="8" y="178"/>
                    </a:lnTo>
                    <a:lnTo>
                      <a:pt x="15" y="172"/>
                    </a:lnTo>
                    <a:lnTo>
                      <a:pt x="23" y="167"/>
                    </a:lnTo>
                    <a:lnTo>
                      <a:pt x="31" y="163"/>
                    </a:lnTo>
                    <a:lnTo>
                      <a:pt x="43" y="160"/>
                    </a:lnTo>
                    <a:lnTo>
                      <a:pt x="52" y="156"/>
                    </a:lnTo>
                    <a:lnTo>
                      <a:pt x="63" y="150"/>
                    </a:lnTo>
                    <a:lnTo>
                      <a:pt x="76" y="144"/>
                    </a:lnTo>
                    <a:lnTo>
                      <a:pt x="82" y="141"/>
                    </a:lnTo>
                    <a:lnTo>
                      <a:pt x="89" y="138"/>
                    </a:lnTo>
                    <a:lnTo>
                      <a:pt x="96" y="132"/>
                    </a:lnTo>
                    <a:lnTo>
                      <a:pt x="101" y="128"/>
                    </a:lnTo>
                    <a:lnTo>
                      <a:pt x="104" y="121"/>
                    </a:lnTo>
                    <a:lnTo>
                      <a:pt x="108" y="115"/>
                    </a:lnTo>
                    <a:lnTo>
                      <a:pt x="110" y="108"/>
                    </a:lnTo>
                    <a:lnTo>
                      <a:pt x="110" y="101"/>
                    </a:lnTo>
                    <a:lnTo>
                      <a:pt x="109" y="93"/>
                    </a:lnTo>
                    <a:lnTo>
                      <a:pt x="105" y="85"/>
                    </a:lnTo>
                    <a:lnTo>
                      <a:pt x="101" y="77"/>
                    </a:lnTo>
                    <a:lnTo>
                      <a:pt x="97" y="68"/>
                    </a:lnTo>
                    <a:lnTo>
                      <a:pt x="90" y="60"/>
                    </a:lnTo>
                    <a:lnTo>
                      <a:pt x="87" y="54"/>
                    </a:lnTo>
                    <a:lnTo>
                      <a:pt x="84" y="43"/>
                    </a:lnTo>
                    <a:lnTo>
                      <a:pt x="84" y="38"/>
                    </a:lnTo>
                    <a:lnTo>
                      <a:pt x="84" y="31"/>
                    </a:lnTo>
                    <a:lnTo>
                      <a:pt x="84" y="23"/>
                    </a:lnTo>
                    <a:lnTo>
                      <a:pt x="88" y="18"/>
                    </a:lnTo>
                    <a:lnTo>
                      <a:pt x="92" y="13"/>
                    </a:lnTo>
                    <a:lnTo>
                      <a:pt x="97" y="7"/>
                    </a:lnTo>
                    <a:lnTo>
                      <a:pt x="106" y="2"/>
                    </a:lnTo>
                    <a:lnTo>
                      <a:pt x="111" y="0"/>
                    </a:lnTo>
                    <a:lnTo>
                      <a:pt x="112" y="6"/>
                    </a:lnTo>
                    <a:lnTo>
                      <a:pt x="113" y="12"/>
                    </a:lnTo>
                    <a:lnTo>
                      <a:pt x="116" y="17"/>
                    </a:lnTo>
                    <a:lnTo>
                      <a:pt x="118" y="22"/>
                    </a:lnTo>
                    <a:lnTo>
                      <a:pt x="122" y="27"/>
                    </a:lnTo>
                    <a:lnTo>
                      <a:pt x="127" y="31"/>
                    </a:lnTo>
                    <a:lnTo>
                      <a:pt x="133" y="35"/>
                    </a:lnTo>
                    <a:lnTo>
                      <a:pt x="139" y="37"/>
                    </a:lnTo>
                    <a:lnTo>
                      <a:pt x="145" y="39"/>
                    </a:lnTo>
                    <a:lnTo>
                      <a:pt x="152" y="40"/>
                    </a:lnTo>
                    <a:lnTo>
                      <a:pt x="159" y="40"/>
                    </a:lnTo>
                    <a:lnTo>
                      <a:pt x="167" y="40"/>
                    </a:lnTo>
                    <a:lnTo>
                      <a:pt x="173" y="39"/>
                    </a:lnTo>
                    <a:lnTo>
                      <a:pt x="178" y="36"/>
                    </a:lnTo>
                    <a:lnTo>
                      <a:pt x="180" y="32"/>
                    </a:lnTo>
                    <a:lnTo>
                      <a:pt x="180" y="28"/>
                    </a:lnTo>
                    <a:lnTo>
                      <a:pt x="187" y="30"/>
                    </a:lnTo>
                    <a:lnTo>
                      <a:pt x="195" y="33"/>
                    </a:lnTo>
                    <a:lnTo>
                      <a:pt x="202" y="37"/>
                    </a:lnTo>
                    <a:lnTo>
                      <a:pt x="207" y="40"/>
                    </a:lnTo>
                    <a:lnTo>
                      <a:pt x="212" y="43"/>
                    </a:lnTo>
                    <a:lnTo>
                      <a:pt x="215" y="45"/>
                    </a:lnTo>
                    <a:lnTo>
                      <a:pt x="220" y="49"/>
                    </a:lnTo>
                    <a:lnTo>
                      <a:pt x="226" y="54"/>
                    </a:lnTo>
                    <a:lnTo>
                      <a:pt x="231" y="59"/>
                    </a:lnTo>
                    <a:lnTo>
                      <a:pt x="236" y="66"/>
                    </a:lnTo>
                    <a:lnTo>
                      <a:pt x="236" y="56"/>
                    </a:lnTo>
                    <a:lnTo>
                      <a:pt x="236" y="47"/>
                    </a:lnTo>
                    <a:lnTo>
                      <a:pt x="240" y="37"/>
                    </a:lnTo>
                    <a:lnTo>
                      <a:pt x="242" y="32"/>
                    </a:lnTo>
                    <a:lnTo>
                      <a:pt x="248" y="23"/>
                    </a:lnTo>
                    <a:lnTo>
                      <a:pt x="257" y="17"/>
                    </a:lnTo>
                    <a:lnTo>
                      <a:pt x="258" y="27"/>
                    </a:lnTo>
                    <a:lnTo>
                      <a:pt x="262" y="33"/>
                    </a:lnTo>
                    <a:lnTo>
                      <a:pt x="269" y="39"/>
                    </a:lnTo>
                    <a:lnTo>
                      <a:pt x="276" y="43"/>
                    </a:lnTo>
                    <a:lnTo>
                      <a:pt x="284" y="47"/>
                    </a:lnTo>
                    <a:lnTo>
                      <a:pt x="291" y="51"/>
                    </a:lnTo>
                    <a:lnTo>
                      <a:pt x="299" y="57"/>
                    </a:lnTo>
                    <a:lnTo>
                      <a:pt x="305" y="61"/>
                    </a:lnTo>
                    <a:lnTo>
                      <a:pt x="313" y="67"/>
                    </a:lnTo>
                    <a:lnTo>
                      <a:pt x="319" y="74"/>
                    </a:lnTo>
                    <a:lnTo>
                      <a:pt x="324" y="81"/>
                    </a:lnTo>
                    <a:lnTo>
                      <a:pt x="328" y="89"/>
                    </a:lnTo>
                    <a:lnTo>
                      <a:pt x="329" y="95"/>
                    </a:lnTo>
                    <a:lnTo>
                      <a:pt x="331" y="103"/>
                    </a:lnTo>
                    <a:lnTo>
                      <a:pt x="338" y="96"/>
                    </a:lnTo>
                    <a:lnTo>
                      <a:pt x="344" y="91"/>
                    </a:lnTo>
                    <a:lnTo>
                      <a:pt x="347" y="85"/>
                    </a:lnTo>
                    <a:lnTo>
                      <a:pt x="346" y="78"/>
                    </a:lnTo>
                    <a:lnTo>
                      <a:pt x="346" y="70"/>
                    </a:lnTo>
                    <a:lnTo>
                      <a:pt x="348" y="63"/>
                    </a:lnTo>
                    <a:lnTo>
                      <a:pt x="349" y="56"/>
                    </a:lnTo>
                    <a:lnTo>
                      <a:pt x="353" y="51"/>
                    </a:lnTo>
                    <a:lnTo>
                      <a:pt x="360" y="47"/>
                    </a:lnTo>
                    <a:lnTo>
                      <a:pt x="368" y="45"/>
                    </a:lnTo>
                    <a:lnTo>
                      <a:pt x="376" y="43"/>
                    </a:lnTo>
                    <a:lnTo>
                      <a:pt x="387" y="42"/>
                    </a:lnTo>
                    <a:lnTo>
                      <a:pt x="395" y="41"/>
                    </a:lnTo>
                    <a:lnTo>
                      <a:pt x="408" y="43"/>
                    </a:lnTo>
                    <a:lnTo>
                      <a:pt x="401" y="47"/>
                    </a:lnTo>
                    <a:lnTo>
                      <a:pt x="397" y="51"/>
                    </a:lnTo>
                    <a:lnTo>
                      <a:pt x="395" y="55"/>
                    </a:lnTo>
                    <a:lnTo>
                      <a:pt x="395" y="59"/>
                    </a:lnTo>
                    <a:lnTo>
                      <a:pt x="398" y="64"/>
                    </a:lnTo>
                    <a:lnTo>
                      <a:pt x="401" y="67"/>
                    </a:lnTo>
                    <a:lnTo>
                      <a:pt x="403" y="68"/>
                    </a:lnTo>
                    <a:lnTo>
                      <a:pt x="407" y="70"/>
                    </a:lnTo>
                    <a:lnTo>
                      <a:pt x="416" y="74"/>
                    </a:lnTo>
                    <a:lnTo>
                      <a:pt x="421" y="75"/>
                    </a:lnTo>
                    <a:lnTo>
                      <a:pt x="430" y="74"/>
                    </a:lnTo>
                    <a:lnTo>
                      <a:pt x="436" y="73"/>
                    </a:lnTo>
                    <a:lnTo>
                      <a:pt x="444" y="71"/>
                    </a:lnTo>
                    <a:lnTo>
                      <a:pt x="451" y="67"/>
                    </a:lnTo>
                    <a:lnTo>
                      <a:pt x="457" y="65"/>
                    </a:lnTo>
                    <a:lnTo>
                      <a:pt x="460" y="62"/>
                    </a:lnTo>
                    <a:lnTo>
                      <a:pt x="463" y="57"/>
                    </a:lnTo>
                    <a:lnTo>
                      <a:pt x="464" y="52"/>
                    </a:lnTo>
                    <a:lnTo>
                      <a:pt x="466" y="48"/>
                    </a:lnTo>
                    <a:lnTo>
                      <a:pt x="464" y="42"/>
                    </a:lnTo>
                    <a:lnTo>
                      <a:pt x="461" y="36"/>
                    </a:lnTo>
                    <a:lnTo>
                      <a:pt x="456" y="30"/>
                    </a:lnTo>
                    <a:lnTo>
                      <a:pt x="449" y="24"/>
                    </a:lnTo>
                    <a:lnTo>
                      <a:pt x="444" y="19"/>
                    </a:lnTo>
                    <a:lnTo>
                      <a:pt x="438" y="15"/>
                    </a:lnTo>
                    <a:lnTo>
                      <a:pt x="430" y="10"/>
                    </a:lnTo>
                    <a:lnTo>
                      <a:pt x="422" y="5"/>
                    </a:lnTo>
                    <a:lnTo>
                      <a:pt x="432" y="5"/>
                    </a:lnTo>
                    <a:lnTo>
                      <a:pt x="443" y="6"/>
                    </a:lnTo>
                    <a:lnTo>
                      <a:pt x="456" y="7"/>
                    </a:lnTo>
                    <a:lnTo>
                      <a:pt x="469" y="9"/>
                    </a:lnTo>
                    <a:lnTo>
                      <a:pt x="480" y="12"/>
                    </a:lnTo>
                    <a:lnTo>
                      <a:pt x="491" y="16"/>
                    </a:lnTo>
                    <a:lnTo>
                      <a:pt x="502" y="22"/>
                    </a:lnTo>
                    <a:lnTo>
                      <a:pt x="511" y="27"/>
                    </a:lnTo>
                    <a:lnTo>
                      <a:pt x="519" y="32"/>
                    </a:lnTo>
                    <a:lnTo>
                      <a:pt x="529" y="38"/>
                    </a:lnTo>
                    <a:lnTo>
                      <a:pt x="536" y="43"/>
                    </a:lnTo>
                    <a:lnTo>
                      <a:pt x="543" y="48"/>
                    </a:lnTo>
                    <a:lnTo>
                      <a:pt x="551" y="55"/>
                    </a:lnTo>
                    <a:lnTo>
                      <a:pt x="559" y="63"/>
                    </a:lnTo>
                    <a:lnTo>
                      <a:pt x="567" y="74"/>
                    </a:lnTo>
                    <a:lnTo>
                      <a:pt x="575" y="84"/>
                    </a:lnTo>
                    <a:lnTo>
                      <a:pt x="577" y="88"/>
                    </a:lnTo>
                    <a:lnTo>
                      <a:pt x="582" y="97"/>
                    </a:lnTo>
                    <a:lnTo>
                      <a:pt x="586" y="105"/>
                    </a:lnTo>
                    <a:lnTo>
                      <a:pt x="589" y="113"/>
                    </a:lnTo>
                    <a:lnTo>
                      <a:pt x="592" y="126"/>
                    </a:lnTo>
                    <a:lnTo>
                      <a:pt x="594" y="136"/>
                    </a:lnTo>
                    <a:lnTo>
                      <a:pt x="595" y="150"/>
                    </a:lnTo>
                    <a:lnTo>
                      <a:pt x="598" y="160"/>
                    </a:lnTo>
                    <a:lnTo>
                      <a:pt x="600" y="170"/>
                    </a:lnTo>
                    <a:lnTo>
                      <a:pt x="600" y="177"/>
                    </a:lnTo>
                    <a:lnTo>
                      <a:pt x="605" y="183"/>
                    </a:lnTo>
                    <a:lnTo>
                      <a:pt x="610" y="189"/>
                    </a:lnTo>
                    <a:lnTo>
                      <a:pt x="618" y="193"/>
                    </a:lnTo>
                    <a:lnTo>
                      <a:pt x="620" y="186"/>
                    </a:lnTo>
                    <a:lnTo>
                      <a:pt x="622" y="181"/>
                    </a:lnTo>
                    <a:lnTo>
                      <a:pt x="626" y="175"/>
                    </a:lnTo>
                    <a:lnTo>
                      <a:pt x="633" y="169"/>
                    </a:lnTo>
                    <a:lnTo>
                      <a:pt x="637" y="163"/>
                    </a:lnTo>
                    <a:lnTo>
                      <a:pt x="646" y="158"/>
                    </a:lnTo>
                    <a:lnTo>
                      <a:pt x="654" y="153"/>
                    </a:lnTo>
                    <a:lnTo>
                      <a:pt x="662" y="149"/>
                    </a:lnTo>
                    <a:lnTo>
                      <a:pt x="661" y="173"/>
                    </a:lnTo>
                    <a:lnTo>
                      <a:pt x="663" y="183"/>
                    </a:lnTo>
                    <a:lnTo>
                      <a:pt x="670" y="194"/>
                    </a:lnTo>
                    <a:lnTo>
                      <a:pt x="677" y="201"/>
                    </a:lnTo>
                    <a:lnTo>
                      <a:pt x="684" y="208"/>
                    </a:lnTo>
                    <a:lnTo>
                      <a:pt x="688" y="204"/>
                    </a:lnTo>
                    <a:lnTo>
                      <a:pt x="690" y="199"/>
                    </a:lnTo>
                    <a:lnTo>
                      <a:pt x="691" y="194"/>
                    </a:lnTo>
                    <a:lnTo>
                      <a:pt x="691" y="183"/>
                    </a:lnTo>
                    <a:lnTo>
                      <a:pt x="702" y="189"/>
                    </a:lnTo>
                    <a:lnTo>
                      <a:pt x="707" y="196"/>
                    </a:lnTo>
                    <a:lnTo>
                      <a:pt x="713" y="203"/>
                    </a:lnTo>
                    <a:lnTo>
                      <a:pt x="718" y="211"/>
                    </a:lnTo>
                    <a:lnTo>
                      <a:pt x="722" y="217"/>
                    </a:lnTo>
                    <a:lnTo>
                      <a:pt x="725" y="224"/>
                    </a:lnTo>
                    <a:lnTo>
                      <a:pt x="726" y="232"/>
                    </a:lnTo>
                    <a:lnTo>
                      <a:pt x="725" y="237"/>
                    </a:lnTo>
                    <a:lnTo>
                      <a:pt x="722" y="244"/>
                    </a:lnTo>
                    <a:lnTo>
                      <a:pt x="720" y="251"/>
                    </a:lnTo>
                    <a:lnTo>
                      <a:pt x="719" y="258"/>
                    </a:lnTo>
                    <a:lnTo>
                      <a:pt x="718" y="264"/>
                    </a:lnTo>
                    <a:lnTo>
                      <a:pt x="716" y="273"/>
                    </a:lnTo>
                    <a:lnTo>
                      <a:pt x="718" y="284"/>
                    </a:lnTo>
                    <a:lnTo>
                      <a:pt x="720" y="293"/>
                    </a:lnTo>
                    <a:lnTo>
                      <a:pt x="705" y="295"/>
                    </a:lnTo>
                    <a:lnTo>
                      <a:pt x="686" y="300"/>
                    </a:lnTo>
                    <a:lnTo>
                      <a:pt x="666" y="303"/>
                    </a:lnTo>
                    <a:lnTo>
                      <a:pt x="647" y="305"/>
                    </a:lnTo>
                    <a:lnTo>
                      <a:pt x="637" y="305"/>
                    </a:lnTo>
                    <a:lnTo>
                      <a:pt x="623" y="303"/>
                    </a:lnTo>
                    <a:lnTo>
                      <a:pt x="610" y="301"/>
                    </a:lnTo>
                    <a:lnTo>
                      <a:pt x="597" y="299"/>
                    </a:lnTo>
                    <a:lnTo>
                      <a:pt x="584" y="298"/>
                    </a:lnTo>
                    <a:lnTo>
                      <a:pt x="573" y="298"/>
                    </a:lnTo>
                    <a:lnTo>
                      <a:pt x="562" y="299"/>
                    </a:lnTo>
                    <a:lnTo>
                      <a:pt x="547" y="299"/>
                    </a:lnTo>
                    <a:lnTo>
                      <a:pt x="534" y="299"/>
                    </a:lnTo>
                    <a:lnTo>
                      <a:pt x="520" y="297"/>
                    </a:lnTo>
                    <a:lnTo>
                      <a:pt x="505" y="295"/>
                    </a:lnTo>
                    <a:lnTo>
                      <a:pt x="493" y="291"/>
                    </a:lnTo>
                    <a:lnTo>
                      <a:pt x="468" y="285"/>
                    </a:lnTo>
                    <a:lnTo>
                      <a:pt x="453" y="282"/>
                    </a:lnTo>
                    <a:lnTo>
                      <a:pt x="437" y="281"/>
                    </a:lnTo>
                    <a:lnTo>
                      <a:pt x="417" y="279"/>
                    </a:lnTo>
                    <a:lnTo>
                      <a:pt x="394" y="279"/>
                    </a:lnTo>
                    <a:lnTo>
                      <a:pt x="370" y="283"/>
                    </a:lnTo>
                    <a:lnTo>
                      <a:pt x="307" y="292"/>
                    </a:lnTo>
                    <a:lnTo>
                      <a:pt x="245" y="283"/>
                    </a:lnTo>
                    <a:lnTo>
                      <a:pt x="197" y="274"/>
                    </a:lnTo>
                    <a:lnTo>
                      <a:pt x="136" y="286"/>
                    </a:lnTo>
                    <a:lnTo>
                      <a:pt x="74" y="290"/>
                    </a:lnTo>
                    <a:lnTo>
                      <a:pt x="33" y="276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" name="Freeform 194">
                <a:extLst>
                  <a:ext uri="{FF2B5EF4-FFF2-40B4-BE49-F238E27FC236}">
                    <a16:creationId xmlns:a16="http://schemas.microsoft.com/office/drawing/2014/main" id="{57EC95D3-A0F6-4B43-B416-8929116D0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2914"/>
                <a:ext cx="124" cy="104"/>
              </a:xfrm>
              <a:custGeom>
                <a:avLst/>
                <a:gdLst>
                  <a:gd name="T0" fmla="*/ 62 w 124"/>
                  <a:gd name="T1" fmla="*/ 100 h 104"/>
                  <a:gd name="T2" fmla="*/ 49 w 124"/>
                  <a:gd name="T3" fmla="*/ 90 h 104"/>
                  <a:gd name="T4" fmla="*/ 39 w 124"/>
                  <a:gd name="T5" fmla="*/ 80 h 104"/>
                  <a:gd name="T6" fmla="*/ 32 w 124"/>
                  <a:gd name="T7" fmla="*/ 67 h 104"/>
                  <a:gd name="T8" fmla="*/ 28 w 124"/>
                  <a:gd name="T9" fmla="*/ 56 h 104"/>
                  <a:gd name="T10" fmla="*/ 29 w 124"/>
                  <a:gd name="T11" fmla="*/ 46 h 104"/>
                  <a:gd name="T12" fmla="*/ 23 w 124"/>
                  <a:gd name="T13" fmla="*/ 36 h 104"/>
                  <a:gd name="T14" fmla="*/ 18 w 124"/>
                  <a:gd name="T15" fmla="*/ 30 h 104"/>
                  <a:gd name="T16" fmla="*/ 11 w 124"/>
                  <a:gd name="T17" fmla="*/ 24 h 104"/>
                  <a:gd name="T18" fmla="*/ 10 w 124"/>
                  <a:gd name="T19" fmla="*/ 21 h 104"/>
                  <a:gd name="T20" fmla="*/ 19 w 124"/>
                  <a:gd name="T21" fmla="*/ 24 h 104"/>
                  <a:gd name="T22" fmla="*/ 23 w 124"/>
                  <a:gd name="T23" fmla="*/ 26 h 104"/>
                  <a:gd name="T24" fmla="*/ 17 w 124"/>
                  <a:gd name="T25" fmla="*/ 15 h 104"/>
                  <a:gd name="T26" fmla="*/ 5 w 124"/>
                  <a:gd name="T27" fmla="*/ 5 h 104"/>
                  <a:gd name="T28" fmla="*/ 2 w 124"/>
                  <a:gd name="T29" fmla="*/ 1 h 104"/>
                  <a:gd name="T30" fmla="*/ 12 w 124"/>
                  <a:gd name="T31" fmla="*/ 0 h 104"/>
                  <a:gd name="T32" fmla="*/ 24 w 124"/>
                  <a:gd name="T33" fmla="*/ 4 h 104"/>
                  <a:gd name="T34" fmla="*/ 37 w 124"/>
                  <a:gd name="T35" fmla="*/ 12 h 104"/>
                  <a:gd name="T36" fmla="*/ 43 w 124"/>
                  <a:gd name="T37" fmla="*/ 16 h 104"/>
                  <a:gd name="T38" fmla="*/ 46 w 124"/>
                  <a:gd name="T39" fmla="*/ 7 h 104"/>
                  <a:gd name="T40" fmla="*/ 54 w 124"/>
                  <a:gd name="T41" fmla="*/ 1 h 104"/>
                  <a:gd name="T42" fmla="*/ 62 w 124"/>
                  <a:gd name="T43" fmla="*/ 0 h 104"/>
                  <a:gd name="T44" fmla="*/ 71 w 124"/>
                  <a:gd name="T45" fmla="*/ 5 h 104"/>
                  <a:gd name="T46" fmla="*/ 63 w 124"/>
                  <a:gd name="T47" fmla="*/ 7 h 104"/>
                  <a:gd name="T48" fmla="*/ 61 w 124"/>
                  <a:gd name="T49" fmla="*/ 11 h 104"/>
                  <a:gd name="T50" fmla="*/ 63 w 124"/>
                  <a:gd name="T51" fmla="*/ 17 h 104"/>
                  <a:gd name="T52" fmla="*/ 67 w 124"/>
                  <a:gd name="T53" fmla="*/ 21 h 104"/>
                  <a:gd name="T54" fmla="*/ 75 w 124"/>
                  <a:gd name="T55" fmla="*/ 22 h 104"/>
                  <a:gd name="T56" fmla="*/ 79 w 124"/>
                  <a:gd name="T57" fmla="*/ 18 h 104"/>
                  <a:gd name="T58" fmla="*/ 78 w 124"/>
                  <a:gd name="T59" fmla="*/ 14 h 104"/>
                  <a:gd name="T60" fmla="*/ 88 w 124"/>
                  <a:gd name="T61" fmla="*/ 19 h 104"/>
                  <a:gd name="T62" fmla="*/ 96 w 124"/>
                  <a:gd name="T63" fmla="*/ 27 h 104"/>
                  <a:gd name="T64" fmla="*/ 98 w 124"/>
                  <a:gd name="T65" fmla="*/ 34 h 104"/>
                  <a:gd name="T66" fmla="*/ 97 w 124"/>
                  <a:gd name="T67" fmla="*/ 42 h 104"/>
                  <a:gd name="T68" fmla="*/ 94 w 124"/>
                  <a:gd name="T69" fmla="*/ 49 h 104"/>
                  <a:gd name="T70" fmla="*/ 96 w 124"/>
                  <a:gd name="T71" fmla="*/ 55 h 104"/>
                  <a:gd name="T72" fmla="*/ 104 w 124"/>
                  <a:gd name="T73" fmla="*/ 60 h 104"/>
                  <a:gd name="T74" fmla="*/ 110 w 124"/>
                  <a:gd name="T75" fmla="*/ 60 h 104"/>
                  <a:gd name="T76" fmla="*/ 115 w 124"/>
                  <a:gd name="T77" fmla="*/ 61 h 104"/>
                  <a:gd name="T78" fmla="*/ 121 w 124"/>
                  <a:gd name="T79" fmla="*/ 69 h 104"/>
                  <a:gd name="T80" fmla="*/ 123 w 124"/>
                  <a:gd name="T81" fmla="*/ 79 h 104"/>
                  <a:gd name="T82" fmla="*/ 121 w 124"/>
                  <a:gd name="T83" fmla="*/ 88 h 104"/>
                  <a:gd name="T84" fmla="*/ 118 w 124"/>
                  <a:gd name="T85" fmla="*/ 95 h 104"/>
                  <a:gd name="T86" fmla="*/ 109 w 124"/>
                  <a:gd name="T87" fmla="*/ 100 h 104"/>
                  <a:gd name="T88" fmla="*/ 98 w 124"/>
                  <a:gd name="T89" fmla="*/ 99 h 104"/>
                  <a:gd name="T90" fmla="*/ 82 w 124"/>
                  <a:gd name="T91" fmla="*/ 10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4" h="104">
                    <a:moveTo>
                      <a:pt x="71" y="102"/>
                    </a:moveTo>
                    <a:lnTo>
                      <a:pt x="67" y="101"/>
                    </a:lnTo>
                    <a:lnTo>
                      <a:pt x="62" y="100"/>
                    </a:lnTo>
                    <a:lnTo>
                      <a:pt x="57" y="97"/>
                    </a:lnTo>
                    <a:lnTo>
                      <a:pt x="53" y="94"/>
                    </a:lnTo>
                    <a:lnTo>
                      <a:pt x="49" y="90"/>
                    </a:lnTo>
                    <a:lnTo>
                      <a:pt x="45" y="88"/>
                    </a:lnTo>
                    <a:lnTo>
                      <a:pt x="41" y="84"/>
                    </a:lnTo>
                    <a:lnTo>
                      <a:pt x="39" y="80"/>
                    </a:lnTo>
                    <a:lnTo>
                      <a:pt x="36" y="76"/>
                    </a:lnTo>
                    <a:lnTo>
                      <a:pt x="33" y="71"/>
                    </a:lnTo>
                    <a:lnTo>
                      <a:pt x="32" y="67"/>
                    </a:lnTo>
                    <a:lnTo>
                      <a:pt x="30" y="65"/>
                    </a:lnTo>
                    <a:lnTo>
                      <a:pt x="29" y="61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8" y="49"/>
                    </a:lnTo>
                    <a:lnTo>
                      <a:pt x="29" y="46"/>
                    </a:lnTo>
                    <a:lnTo>
                      <a:pt x="27" y="43"/>
                    </a:lnTo>
                    <a:lnTo>
                      <a:pt x="25" y="39"/>
                    </a:lnTo>
                    <a:lnTo>
                      <a:pt x="23" y="36"/>
                    </a:lnTo>
                    <a:lnTo>
                      <a:pt x="21" y="34"/>
                    </a:lnTo>
                    <a:lnTo>
                      <a:pt x="19" y="32"/>
                    </a:lnTo>
                    <a:lnTo>
                      <a:pt x="18" y="30"/>
                    </a:lnTo>
                    <a:lnTo>
                      <a:pt x="15" y="28"/>
                    </a:lnTo>
                    <a:lnTo>
                      <a:pt x="12" y="26"/>
                    </a:lnTo>
                    <a:lnTo>
                      <a:pt x="11" y="24"/>
                    </a:lnTo>
                    <a:lnTo>
                      <a:pt x="8" y="23"/>
                    </a:lnTo>
                    <a:lnTo>
                      <a:pt x="6" y="22"/>
                    </a:lnTo>
                    <a:lnTo>
                      <a:pt x="10" y="21"/>
                    </a:lnTo>
                    <a:lnTo>
                      <a:pt x="13" y="22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22" y="26"/>
                    </a:lnTo>
                    <a:lnTo>
                      <a:pt x="24" y="29"/>
                    </a:lnTo>
                    <a:lnTo>
                      <a:pt x="23" y="26"/>
                    </a:lnTo>
                    <a:lnTo>
                      <a:pt x="22" y="22"/>
                    </a:lnTo>
                    <a:lnTo>
                      <a:pt x="19" y="19"/>
                    </a:lnTo>
                    <a:lnTo>
                      <a:pt x="17" y="15"/>
                    </a:lnTo>
                    <a:lnTo>
                      <a:pt x="13" y="11"/>
                    </a:lnTo>
                    <a:lnTo>
                      <a:pt x="9" y="8"/>
                    </a:lnTo>
                    <a:lnTo>
                      <a:pt x="5" y="5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9" y="6"/>
                    </a:lnTo>
                    <a:lnTo>
                      <a:pt x="33" y="9"/>
                    </a:lnTo>
                    <a:lnTo>
                      <a:pt x="37" y="12"/>
                    </a:lnTo>
                    <a:lnTo>
                      <a:pt x="41" y="16"/>
                    </a:lnTo>
                    <a:lnTo>
                      <a:pt x="45" y="20"/>
                    </a:lnTo>
                    <a:lnTo>
                      <a:pt x="43" y="16"/>
                    </a:lnTo>
                    <a:lnTo>
                      <a:pt x="44" y="13"/>
                    </a:lnTo>
                    <a:lnTo>
                      <a:pt x="45" y="10"/>
                    </a:lnTo>
                    <a:lnTo>
                      <a:pt x="46" y="7"/>
                    </a:lnTo>
                    <a:lnTo>
                      <a:pt x="49" y="4"/>
                    </a:lnTo>
                    <a:lnTo>
                      <a:pt x="50" y="2"/>
                    </a:lnTo>
                    <a:lnTo>
                      <a:pt x="54" y="1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1"/>
                    </a:lnTo>
                    <a:lnTo>
                      <a:pt x="67" y="3"/>
                    </a:lnTo>
                    <a:lnTo>
                      <a:pt x="71" y="5"/>
                    </a:lnTo>
                    <a:lnTo>
                      <a:pt x="67" y="5"/>
                    </a:lnTo>
                    <a:lnTo>
                      <a:pt x="65" y="6"/>
                    </a:lnTo>
                    <a:lnTo>
                      <a:pt x="63" y="7"/>
                    </a:lnTo>
                    <a:lnTo>
                      <a:pt x="61" y="8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1" y="14"/>
                    </a:lnTo>
                    <a:lnTo>
                      <a:pt x="62" y="16"/>
                    </a:lnTo>
                    <a:lnTo>
                      <a:pt x="63" y="17"/>
                    </a:lnTo>
                    <a:lnTo>
                      <a:pt x="64" y="19"/>
                    </a:lnTo>
                    <a:lnTo>
                      <a:pt x="66" y="20"/>
                    </a:lnTo>
                    <a:lnTo>
                      <a:pt x="67" y="21"/>
                    </a:lnTo>
                    <a:lnTo>
                      <a:pt x="70" y="22"/>
                    </a:lnTo>
                    <a:lnTo>
                      <a:pt x="73" y="22"/>
                    </a:lnTo>
                    <a:lnTo>
                      <a:pt x="75" y="22"/>
                    </a:lnTo>
                    <a:lnTo>
                      <a:pt x="78" y="22"/>
                    </a:lnTo>
                    <a:lnTo>
                      <a:pt x="79" y="21"/>
                    </a:lnTo>
                    <a:lnTo>
                      <a:pt x="79" y="18"/>
                    </a:lnTo>
                    <a:lnTo>
                      <a:pt x="78" y="16"/>
                    </a:lnTo>
                    <a:lnTo>
                      <a:pt x="75" y="13"/>
                    </a:lnTo>
                    <a:lnTo>
                      <a:pt x="78" y="14"/>
                    </a:lnTo>
                    <a:lnTo>
                      <a:pt x="81" y="15"/>
                    </a:lnTo>
                    <a:lnTo>
                      <a:pt x="84" y="17"/>
                    </a:lnTo>
                    <a:lnTo>
                      <a:pt x="88" y="19"/>
                    </a:lnTo>
                    <a:lnTo>
                      <a:pt x="91" y="22"/>
                    </a:lnTo>
                    <a:lnTo>
                      <a:pt x="93" y="25"/>
                    </a:lnTo>
                    <a:lnTo>
                      <a:pt x="96" y="27"/>
                    </a:lnTo>
                    <a:lnTo>
                      <a:pt x="97" y="29"/>
                    </a:lnTo>
                    <a:lnTo>
                      <a:pt x="97" y="31"/>
                    </a:lnTo>
                    <a:lnTo>
                      <a:pt x="98" y="34"/>
                    </a:lnTo>
                    <a:lnTo>
                      <a:pt x="98" y="36"/>
                    </a:lnTo>
                    <a:lnTo>
                      <a:pt x="98" y="39"/>
                    </a:lnTo>
                    <a:lnTo>
                      <a:pt x="97" y="42"/>
                    </a:lnTo>
                    <a:lnTo>
                      <a:pt x="95" y="44"/>
                    </a:lnTo>
                    <a:lnTo>
                      <a:pt x="94" y="47"/>
                    </a:lnTo>
                    <a:lnTo>
                      <a:pt x="94" y="49"/>
                    </a:lnTo>
                    <a:lnTo>
                      <a:pt x="93" y="50"/>
                    </a:lnTo>
                    <a:lnTo>
                      <a:pt x="94" y="52"/>
                    </a:lnTo>
                    <a:lnTo>
                      <a:pt x="96" y="55"/>
                    </a:lnTo>
                    <a:lnTo>
                      <a:pt x="98" y="57"/>
                    </a:lnTo>
                    <a:lnTo>
                      <a:pt x="100" y="59"/>
                    </a:lnTo>
                    <a:lnTo>
                      <a:pt x="104" y="60"/>
                    </a:lnTo>
                    <a:lnTo>
                      <a:pt x="106" y="61"/>
                    </a:lnTo>
                    <a:lnTo>
                      <a:pt x="110" y="62"/>
                    </a:lnTo>
                    <a:lnTo>
                      <a:pt x="110" y="60"/>
                    </a:lnTo>
                    <a:lnTo>
                      <a:pt x="110" y="58"/>
                    </a:lnTo>
                    <a:lnTo>
                      <a:pt x="113" y="59"/>
                    </a:lnTo>
                    <a:lnTo>
                      <a:pt x="115" y="61"/>
                    </a:lnTo>
                    <a:lnTo>
                      <a:pt x="117" y="63"/>
                    </a:lnTo>
                    <a:lnTo>
                      <a:pt x="119" y="66"/>
                    </a:lnTo>
                    <a:lnTo>
                      <a:pt x="121" y="69"/>
                    </a:lnTo>
                    <a:lnTo>
                      <a:pt x="122" y="73"/>
                    </a:lnTo>
                    <a:lnTo>
                      <a:pt x="123" y="76"/>
                    </a:lnTo>
                    <a:lnTo>
                      <a:pt x="123" y="79"/>
                    </a:lnTo>
                    <a:lnTo>
                      <a:pt x="123" y="82"/>
                    </a:lnTo>
                    <a:lnTo>
                      <a:pt x="122" y="86"/>
                    </a:lnTo>
                    <a:lnTo>
                      <a:pt x="121" y="88"/>
                    </a:lnTo>
                    <a:lnTo>
                      <a:pt x="120" y="91"/>
                    </a:lnTo>
                    <a:lnTo>
                      <a:pt x="119" y="93"/>
                    </a:lnTo>
                    <a:lnTo>
                      <a:pt x="118" y="95"/>
                    </a:lnTo>
                    <a:lnTo>
                      <a:pt x="115" y="96"/>
                    </a:lnTo>
                    <a:lnTo>
                      <a:pt x="113" y="98"/>
                    </a:lnTo>
                    <a:lnTo>
                      <a:pt x="109" y="100"/>
                    </a:lnTo>
                    <a:lnTo>
                      <a:pt x="106" y="101"/>
                    </a:lnTo>
                    <a:lnTo>
                      <a:pt x="103" y="101"/>
                    </a:lnTo>
                    <a:lnTo>
                      <a:pt x="98" y="99"/>
                    </a:lnTo>
                    <a:lnTo>
                      <a:pt x="93" y="100"/>
                    </a:lnTo>
                    <a:lnTo>
                      <a:pt x="88" y="101"/>
                    </a:lnTo>
                    <a:lnTo>
                      <a:pt x="82" y="102"/>
                    </a:lnTo>
                    <a:lnTo>
                      <a:pt x="76" y="103"/>
                    </a:lnTo>
                    <a:lnTo>
                      <a:pt x="71" y="102"/>
                    </a:lnTo>
                  </a:path>
                </a:pathLst>
              </a:custGeom>
              <a:solidFill>
                <a:srgbClr val="FF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" name="Freeform 195">
                <a:extLst>
                  <a:ext uri="{FF2B5EF4-FFF2-40B4-BE49-F238E27FC236}">
                    <a16:creationId xmlns:a16="http://schemas.microsoft.com/office/drawing/2014/main" id="{986E6BC5-5CEA-4D55-BD39-408DE87C7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7" y="2757"/>
                <a:ext cx="425" cy="274"/>
              </a:xfrm>
              <a:custGeom>
                <a:avLst/>
                <a:gdLst>
                  <a:gd name="T0" fmla="*/ 26 w 425"/>
                  <a:gd name="T1" fmla="*/ 233 h 274"/>
                  <a:gd name="T2" fmla="*/ 18 w 425"/>
                  <a:gd name="T3" fmla="*/ 192 h 274"/>
                  <a:gd name="T4" fmla="*/ 20 w 425"/>
                  <a:gd name="T5" fmla="*/ 157 h 274"/>
                  <a:gd name="T6" fmla="*/ 1 w 425"/>
                  <a:gd name="T7" fmla="*/ 127 h 274"/>
                  <a:gd name="T8" fmla="*/ 48 w 425"/>
                  <a:gd name="T9" fmla="*/ 140 h 274"/>
                  <a:gd name="T10" fmla="*/ 24 w 425"/>
                  <a:gd name="T11" fmla="*/ 71 h 274"/>
                  <a:gd name="T12" fmla="*/ 27 w 425"/>
                  <a:gd name="T13" fmla="*/ 50 h 274"/>
                  <a:gd name="T14" fmla="*/ 52 w 425"/>
                  <a:gd name="T15" fmla="*/ 54 h 274"/>
                  <a:gd name="T16" fmla="*/ 58 w 425"/>
                  <a:gd name="T17" fmla="*/ 28 h 274"/>
                  <a:gd name="T18" fmla="*/ 95 w 425"/>
                  <a:gd name="T19" fmla="*/ 31 h 274"/>
                  <a:gd name="T20" fmla="*/ 120 w 425"/>
                  <a:gd name="T21" fmla="*/ 54 h 274"/>
                  <a:gd name="T22" fmla="*/ 161 w 425"/>
                  <a:gd name="T23" fmla="*/ 56 h 274"/>
                  <a:gd name="T24" fmla="*/ 191 w 425"/>
                  <a:gd name="T25" fmla="*/ 40 h 274"/>
                  <a:gd name="T26" fmla="*/ 203 w 425"/>
                  <a:gd name="T27" fmla="*/ 15 h 274"/>
                  <a:gd name="T28" fmla="*/ 216 w 425"/>
                  <a:gd name="T29" fmla="*/ 14 h 274"/>
                  <a:gd name="T30" fmla="*/ 227 w 425"/>
                  <a:gd name="T31" fmla="*/ 54 h 274"/>
                  <a:gd name="T32" fmla="*/ 196 w 425"/>
                  <a:gd name="T33" fmla="*/ 90 h 274"/>
                  <a:gd name="T34" fmla="*/ 201 w 425"/>
                  <a:gd name="T35" fmla="*/ 102 h 274"/>
                  <a:gd name="T36" fmla="*/ 254 w 425"/>
                  <a:gd name="T37" fmla="*/ 81 h 274"/>
                  <a:gd name="T38" fmla="*/ 293 w 425"/>
                  <a:gd name="T39" fmla="*/ 71 h 274"/>
                  <a:gd name="T40" fmla="*/ 296 w 425"/>
                  <a:gd name="T41" fmla="*/ 94 h 274"/>
                  <a:gd name="T42" fmla="*/ 282 w 425"/>
                  <a:gd name="T43" fmla="*/ 112 h 274"/>
                  <a:gd name="T44" fmla="*/ 286 w 425"/>
                  <a:gd name="T45" fmla="*/ 132 h 274"/>
                  <a:gd name="T46" fmla="*/ 297 w 425"/>
                  <a:gd name="T47" fmla="*/ 142 h 274"/>
                  <a:gd name="T48" fmla="*/ 323 w 425"/>
                  <a:gd name="T49" fmla="*/ 141 h 274"/>
                  <a:gd name="T50" fmla="*/ 323 w 425"/>
                  <a:gd name="T51" fmla="*/ 119 h 274"/>
                  <a:gd name="T52" fmla="*/ 326 w 425"/>
                  <a:gd name="T53" fmla="*/ 103 h 274"/>
                  <a:gd name="T54" fmla="*/ 340 w 425"/>
                  <a:gd name="T55" fmla="*/ 109 h 274"/>
                  <a:gd name="T56" fmla="*/ 354 w 425"/>
                  <a:gd name="T57" fmla="*/ 127 h 274"/>
                  <a:gd name="T58" fmla="*/ 354 w 425"/>
                  <a:gd name="T59" fmla="*/ 138 h 274"/>
                  <a:gd name="T60" fmla="*/ 353 w 425"/>
                  <a:gd name="T61" fmla="*/ 158 h 274"/>
                  <a:gd name="T62" fmla="*/ 360 w 425"/>
                  <a:gd name="T63" fmla="*/ 178 h 274"/>
                  <a:gd name="T64" fmla="*/ 374 w 425"/>
                  <a:gd name="T65" fmla="*/ 185 h 274"/>
                  <a:gd name="T66" fmla="*/ 391 w 425"/>
                  <a:gd name="T67" fmla="*/ 178 h 274"/>
                  <a:gd name="T68" fmla="*/ 403 w 425"/>
                  <a:gd name="T69" fmla="*/ 167 h 274"/>
                  <a:gd name="T70" fmla="*/ 409 w 425"/>
                  <a:gd name="T71" fmla="*/ 154 h 274"/>
                  <a:gd name="T72" fmla="*/ 418 w 425"/>
                  <a:gd name="T73" fmla="*/ 158 h 274"/>
                  <a:gd name="T74" fmla="*/ 423 w 425"/>
                  <a:gd name="T75" fmla="*/ 178 h 274"/>
                  <a:gd name="T76" fmla="*/ 409 w 425"/>
                  <a:gd name="T77" fmla="*/ 206 h 274"/>
                  <a:gd name="T78" fmla="*/ 383 w 425"/>
                  <a:gd name="T79" fmla="*/ 242 h 274"/>
                  <a:gd name="T80" fmla="*/ 359 w 425"/>
                  <a:gd name="T81" fmla="*/ 271 h 274"/>
                  <a:gd name="T82" fmla="*/ 305 w 425"/>
                  <a:gd name="T83" fmla="*/ 270 h 274"/>
                  <a:gd name="T84" fmla="*/ 264 w 425"/>
                  <a:gd name="T85" fmla="*/ 252 h 274"/>
                  <a:gd name="T86" fmla="*/ 201 w 425"/>
                  <a:gd name="T87" fmla="*/ 260 h 274"/>
                  <a:gd name="T88" fmla="*/ 155 w 425"/>
                  <a:gd name="T89" fmla="*/ 260 h 274"/>
                  <a:gd name="T90" fmla="*/ 74 w 425"/>
                  <a:gd name="T91" fmla="*/ 26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5" h="274">
                    <a:moveTo>
                      <a:pt x="55" y="260"/>
                    </a:moveTo>
                    <a:lnTo>
                      <a:pt x="40" y="251"/>
                    </a:lnTo>
                    <a:lnTo>
                      <a:pt x="26" y="233"/>
                    </a:lnTo>
                    <a:lnTo>
                      <a:pt x="18" y="216"/>
                    </a:lnTo>
                    <a:lnTo>
                      <a:pt x="13" y="200"/>
                    </a:lnTo>
                    <a:lnTo>
                      <a:pt x="18" y="192"/>
                    </a:lnTo>
                    <a:lnTo>
                      <a:pt x="38" y="180"/>
                    </a:lnTo>
                    <a:lnTo>
                      <a:pt x="31" y="170"/>
                    </a:lnTo>
                    <a:lnTo>
                      <a:pt x="20" y="157"/>
                    </a:lnTo>
                    <a:lnTo>
                      <a:pt x="12" y="149"/>
                    </a:lnTo>
                    <a:lnTo>
                      <a:pt x="5" y="139"/>
                    </a:lnTo>
                    <a:lnTo>
                      <a:pt x="1" y="127"/>
                    </a:lnTo>
                    <a:lnTo>
                      <a:pt x="2" y="111"/>
                    </a:lnTo>
                    <a:lnTo>
                      <a:pt x="22" y="123"/>
                    </a:lnTo>
                    <a:lnTo>
                      <a:pt x="48" y="140"/>
                    </a:lnTo>
                    <a:lnTo>
                      <a:pt x="60" y="142"/>
                    </a:lnTo>
                    <a:lnTo>
                      <a:pt x="44" y="105"/>
                    </a:lnTo>
                    <a:lnTo>
                      <a:pt x="24" y="71"/>
                    </a:lnTo>
                    <a:lnTo>
                      <a:pt x="0" y="48"/>
                    </a:lnTo>
                    <a:lnTo>
                      <a:pt x="11" y="47"/>
                    </a:lnTo>
                    <a:lnTo>
                      <a:pt x="27" y="50"/>
                    </a:lnTo>
                    <a:lnTo>
                      <a:pt x="42" y="57"/>
                    </a:lnTo>
                    <a:lnTo>
                      <a:pt x="58" y="67"/>
                    </a:lnTo>
                    <a:lnTo>
                      <a:pt x="52" y="54"/>
                    </a:lnTo>
                    <a:lnTo>
                      <a:pt x="51" y="45"/>
                    </a:lnTo>
                    <a:lnTo>
                      <a:pt x="55" y="36"/>
                    </a:lnTo>
                    <a:lnTo>
                      <a:pt x="58" y="28"/>
                    </a:lnTo>
                    <a:lnTo>
                      <a:pt x="75" y="10"/>
                    </a:lnTo>
                    <a:lnTo>
                      <a:pt x="86" y="24"/>
                    </a:lnTo>
                    <a:lnTo>
                      <a:pt x="95" y="31"/>
                    </a:lnTo>
                    <a:lnTo>
                      <a:pt x="100" y="37"/>
                    </a:lnTo>
                    <a:lnTo>
                      <a:pt x="106" y="44"/>
                    </a:lnTo>
                    <a:lnTo>
                      <a:pt x="120" y="54"/>
                    </a:lnTo>
                    <a:lnTo>
                      <a:pt x="133" y="59"/>
                    </a:lnTo>
                    <a:lnTo>
                      <a:pt x="145" y="60"/>
                    </a:lnTo>
                    <a:lnTo>
                      <a:pt x="161" y="56"/>
                    </a:lnTo>
                    <a:lnTo>
                      <a:pt x="172" y="52"/>
                    </a:lnTo>
                    <a:lnTo>
                      <a:pt x="183" y="47"/>
                    </a:lnTo>
                    <a:lnTo>
                      <a:pt x="191" y="40"/>
                    </a:lnTo>
                    <a:lnTo>
                      <a:pt x="197" y="30"/>
                    </a:lnTo>
                    <a:lnTo>
                      <a:pt x="200" y="23"/>
                    </a:lnTo>
                    <a:lnTo>
                      <a:pt x="203" y="15"/>
                    </a:lnTo>
                    <a:lnTo>
                      <a:pt x="206" y="8"/>
                    </a:lnTo>
                    <a:lnTo>
                      <a:pt x="210" y="0"/>
                    </a:lnTo>
                    <a:lnTo>
                      <a:pt x="216" y="14"/>
                    </a:lnTo>
                    <a:lnTo>
                      <a:pt x="222" y="25"/>
                    </a:lnTo>
                    <a:lnTo>
                      <a:pt x="227" y="38"/>
                    </a:lnTo>
                    <a:lnTo>
                      <a:pt x="227" y="54"/>
                    </a:lnTo>
                    <a:lnTo>
                      <a:pt x="221" y="70"/>
                    </a:lnTo>
                    <a:lnTo>
                      <a:pt x="211" y="82"/>
                    </a:lnTo>
                    <a:lnTo>
                      <a:pt x="196" y="90"/>
                    </a:lnTo>
                    <a:lnTo>
                      <a:pt x="189" y="98"/>
                    </a:lnTo>
                    <a:lnTo>
                      <a:pt x="180" y="112"/>
                    </a:lnTo>
                    <a:lnTo>
                      <a:pt x="201" y="102"/>
                    </a:lnTo>
                    <a:lnTo>
                      <a:pt x="222" y="92"/>
                    </a:lnTo>
                    <a:lnTo>
                      <a:pt x="237" y="86"/>
                    </a:lnTo>
                    <a:lnTo>
                      <a:pt x="254" y="81"/>
                    </a:lnTo>
                    <a:lnTo>
                      <a:pt x="267" y="77"/>
                    </a:lnTo>
                    <a:lnTo>
                      <a:pt x="283" y="73"/>
                    </a:lnTo>
                    <a:lnTo>
                      <a:pt x="293" y="71"/>
                    </a:lnTo>
                    <a:lnTo>
                      <a:pt x="297" y="80"/>
                    </a:lnTo>
                    <a:lnTo>
                      <a:pt x="298" y="88"/>
                    </a:lnTo>
                    <a:lnTo>
                      <a:pt x="296" y="94"/>
                    </a:lnTo>
                    <a:lnTo>
                      <a:pt x="292" y="99"/>
                    </a:lnTo>
                    <a:lnTo>
                      <a:pt x="287" y="104"/>
                    </a:lnTo>
                    <a:lnTo>
                      <a:pt x="282" y="112"/>
                    </a:lnTo>
                    <a:lnTo>
                      <a:pt x="281" y="121"/>
                    </a:lnTo>
                    <a:lnTo>
                      <a:pt x="283" y="127"/>
                    </a:lnTo>
                    <a:lnTo>
                      <a:pt x="286" y="132"/>
                    </a:lnTo>
                    <a:lnTo>
                      <a:pt x="290" y="136"/>
                    </a:lnTo>
                    <a:lnTo>
                      <a:pt x="292" y="139"/>
                    </a:lnTo>
                    <a:lnTo>
                      <a:pt x="297" y="142"/>
                    </a:lnTo>
                    <a:lnTo>
                      <a:pt x="301" y="144"/>
                    </a:lnTo>
                    <a:lnTo>
                      <a:pt x="314" y="144"/>
                    </a:lnTo>
                    <a:lnTo>
                      <a:pt x="323" y="141"/>
                    </a:lnTo>
                    <a:lnTo>
                      <a:pt x="326" y="133"/>
                    </a:lnTo>
                    <a:lnTo>
                      <a:pt x="324" y="123"/>
                    </a:lnTo>
                    <a:lnTo>
                      <a:pt x="323" y="119"/>
                    </a:lnTo>
                    <a:lnTo>
                      <a:pt x="324" y="114"/>
                    </a:lnTo>
                    <a:lnTo>
                      <a:pt x="324" y="110"/>
                    </a:lnTo>
                    <a:lnTo>
                      <a:pt x="326" y="103"/>
                    </a:lnTo>
                    <a:lnTo>
                      <a:pt x="328" y="98"/>
                    </a:lnTo>
                    <a:lnTo>
                      <a:pt x="335" y="103"/>
                    </a:lnTo>
                    <a:lnTo>
                      <a:pt x="340" y="109"/>
                    </a:lnTo>
                    <a:lnTo>
                      <a:pt x="347" y="114"/>
                    </a:lnTo>
                    <a:lnTo>
                      <a:pt x="351" y="120"/>
                    </a:lnTo>
                    <a:lnTo>
                      <a:pt x="354" y="127"/>
                    </a:lnTo>
                    <a:lnTo>
                      <a:pt x="355" y="134"/>
                    </a:lnTo>
                    <a:lnTo>
                      <a:pt x="354" y="143"/>
                    </a:lnTo>
                    <a:lnTo>
                      <a:pt x="354" y="138"/>
                    </a:lnTo>
                    <a:lnTo>
                      <a:pt x="353" y="148"/>
                    </a:lnTo>
                    <a:lnTo>
                      <a:pt x="353" y="151"/>
                    </a:lnTo>
                    <a:lnTo>
                      <a:pt x="353" y="158"/>
                    </a:lnTo>
                    <a:lnTo>
                      <a:pt x="356" y="167"/>
                    </a:lnTo>
                    <a:lnTo>
                      <a:pt x="357" y="171"/>
                    </a:lnTo>
                    <a:lnTo>
                      <a:pt x="360" y="178"/>
                    </a:lnTo>
                    <a:lnTo>
                      <a:pt x="362" y="182"/>
                    </a:lnTo>
                    <a:lnTo>
                      <a:pt x="368" y="186"/>
                    </a:lnTo>
                    <a:lnTo>
                      <a:pt x="374" y="185"/>
                    </a:lnTo>
                    <a:lnTo>
                      <a:pt x="381" y="184"/>
                    </a:lnTo>
                    <a:lnTo>
                      <a:pt x="386" y="181"/>
                    </a:lnTo>
                    <a:lnTo>
                      <a:pt x="391" y="178"/>
                    </a:lnTo>
                    <a:lnTo>
                      <a:pt x="395" y="176"/>
                    </a:lnTo>
                    <a:lnTo>
                      <a:pt x="400" y="172"/>
                    </a:lnTo>
                    <a:lnTo>
                      <a:pt x="403" y="167"/>
                    </a:lnTo>
                    <a:lnTo>
                      <a:pt x="406" y="164"/>
                    </a:lnTo>
                    <a:lnTo>
                      <a:pt x="408" y="158"/>
                    </a:lnTo>
                    <a:lnTo>
                      <a:pt x="409" y="154"/>
                    </a:lnTo>
                    <a:lnTo>
                      <a:pt x="409" y="148"/>
                    </a:lnTo>
                    <a:lnTo>
                      <a:pt x="415" y="154"/>
                    </a:lnTo>
                    <a:lnTo>
                      <a:pt x="418" y="158"/>
                    </a:lnTo>
                    <a:lnTo>
                      <a:pt x="420" y="163"/>
                    </a:lnTo>
                    <a:lnTo>
                      <a:pt x="424" y="171"/>
                    </a:lnTo>
                    <a:lnTo>
                      <a:pt x="423" y="178"/>
                    </a:lnTo>
                    <a:lnTo>
                      <a:pt x="421" y="185"/>
                    </a:lnTo>
                    <a:lnTo>
                      <a:pt x="416" y="193"/>
                    </a:lnTo>
                    <a:lnTo>
                      <a:pt x="409" y="206"/>
                    </a:lnTo>
                    <a:lnTo>
                      <a:pt x="396" y="222"/>
                    </a:lnTo>
                    <a:lnTo>
                      <a:pt x="386" y="231"/>
                    </a:lnTo>
                    <a:lnTo>
                      <a:pt x="383" y="242"/>
                    </a:lnTo>
                    <a:lnTo>
                      <a:pt x="391" y="261"/>
                    </a:lnTo>
                    <a:lnTo>
                      <a:pt x="376" y="267"/>
                    </a:lnTo>
                    <a:lnTo>
                      <a:pt x="359" y="271"/>
                    </a:lnTo>
                    <a:lnTo>
                      <a:pt x="341" y="273"/>
                    </a:lnTo>
                    <a:lnTo>
                      <a:pt x="322" y="273"/>
                    </a:lnTo>
                    <a:lnTo>
                      <a:pt x="305" y="270"/>
                    </a:lnTo>
                    <a:lnTo>
                      <a:pt x="289" y="266"/>
                    </a:lnTo>
                    <a:lnTo>
                      <a:pt x="272" y="259"/>
                    </a:lnTo>
                    <a:lnTo>
                      <a:pt x="264" y="252"/>
                    </a:lnTo>
                    <a:lnTo>
                      <a:pt x="247" y="258"/>
                    </a:lnTo>
                    <a:lnTo>
                      <a:pt x="223" y="261"/>
                    </a:lnTo>
                    <a:lnTo>
                      <a:pt x="201" y="260"/>
                    </a:lnTo>
                    <a:lnTo>
                      <a:pt x="188" y="257"/>
                    </a:lnTo>
                    <a:lnTo>
                      <a:pt x="175" y="250"/>
                    </a:lnTo>
                    <a:lnTo>
                      <a:pt x="155" y="260"/>
                    </a:lnTo>
                    <a:lnTo>
                      <a:pt x="130" y="264"/>
                    </a:lnTo>
                    <a:lnTo>
                      <a:pt x="100" y="265"/>
                    </a:lnTo>
                    <a:lnTo>
                      <a:pt x="74" y="263"/>
                    </a:lnTo>
                    <a:lnTo>
                      <a:pt x="55" y="260"/>
                    </a:lnTo>
                  </a:path>
                </a:pathLst>
              </a:custGeom>
              <a:solidFill>
                <a:srgbClr val="E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Freeform 196">
                <a:extLst>
                  <a:ext uri="{FF2B5EF4-FFF2-40B4-BE49-F238E27FC236}">
                    <a16:creationId xmlns:a16="http://schemas.microsoft.com/office/drawing/2014/main" id="{FCBE96F0-C540-41E9-9A79-C39A8A9B7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2830"/>
                <a:ext cx="305" cy="200"/>
              </a:xfrm>
              <a:custGeom>
                <a:avLst/>
                <a:gdLst>
                  <a:gd name="T0" fmla="*/ 29 w 305"/>
                  <a:gd name="T1" fmla="*/ 183 h 200"/>
                  <a:gd name="T2" fmla="*/ 14 w 305"/>
                  <a:gd name="T3" fmla="*/ 157 h 200"/>
                  <a:gd name="T4" fmla="*/ 14 w 305"/>
                  <a:gd name="T5" fmla="*/ 139 h 200"/>
                  <a:gd name="T6" fmla="*/ 23 w 305"/>
                  <a:gd name="T7" fmla="*/ 123 h 200"/>
                  <a:gd name="T8" fmla="*/ 9 w 305"/>
                  <a:gd name="T9" fmla="*/ 109 h 200"/>
                  <a:gd name="T10" fmla="*/ 1 w 305"/>
                  <a:gd name="T11" fmla="*/ 92 h 200"/>
                  <a:gd name="T12" fmla="*/ 17 w 305"/>
                  <a:gd name="T13" fmla="*/ 89 h 200"/>
                  <a:gd name="T14" fmla="*/ 43 w 305"/>
                  <a:gd name="T15" fmla="*/ 103 h 200"/>
                  <a:gd name="T16" fmla="*/ 17 w 305"/>
                  <a:gd name="T17" fmla="*/ 51 h 200"/>
                  <a:gd name="T18" fmla="*/ 7 w 305"/>
                  <a:gd name="T19" fmla="*/ 35 h 200"/>
                  <a:gd name="T20" fmla="*/ 30 w 305"/>
                  <a:gd name="T21" fmla="*/ 41 h 200"/>
                  <a:gd name="T22" fmla="*/ 38 w 305"/>
                  <a:gd name="T23" fmla="*/ 39 h 200"/>
                  <a:gd name="T24" fmla="*/ 40 w 305"/>
                  <a:gd name="T25" fmla="*/ 26 h 200"/>
                  <a:gd name="T26" fmla="*/ 54 w 305"/>
                  <a:gd name="T27" fmla="*/ 8 h 200"/>
                  <a:gd name="T28" fmla="*/ 68 w 305"/>
                  <a:gd name="T29" fmla="*/ 23 h 200"/>
                  <a:gd name="T30" fmla="*/ 76 w 305"/>
                  <a:gd name="T31" fmla="*/ 32 h 200"/>
                  <a:gd name="T32" fmla="*/ 96 w 305"/>
                  <a:gd name="T33" fmla="*/ 43 h 200"/>
                  <a:gd name="T34" fmla="*/ 117 w 305"/>
                  <a:gd name="T35" fmla="*/ 41 h 200"/>
                  <a:gd name="T36" fmla="*/ 131 w 305"/>
                  <a:gd name="T37" fmla="*/ 34 h 200"/>
                  <a:gd name="T38" fmla="*/ 141 w 305"/>
                  <a:gd name="T39" fmla="*/ 22 h 200"/>
                  <a:gd name="T40" fmla="*/ 146 w 305"/>
                  <a:gd name="T41" fmla="*/ 11 h 200"/>
                  <a:gd name="T42" fmla="*/ 151 w 305"/>
                  <a:gd name="T43" fmla="*/ 0 h 200"/>
                  <a:gd name="T44" fmla="*/ 159 w 305"/>
                  <a:gd name="T45" fmla="*/ 18 h 200"/>
                  <a:gd name="T46" fmla="*/ 164 w 305"/>
                  <a:gd name="T47" fmla="*/ 40 h 200"/>
                  <a:gd name="T48" fmla="*/ 152 w 305"/>
                  <a:gd name="T49" fmla="*/ 60 h 200"/>
                  <a:gd name="T50" fmla="*/ 136 w 305"/>
                  <a:gd name="T51" fmla="*/ 71 h 200"/>
                  <a:gd name="T52" fmla="*/ 145 w 305"/>
                  <a:gd name="T53" fmla="*/ 74 h 200"/>
                  <a:gd name="T54" fmla="*/ 170 w 305"/>
                  <a:gd name="T55" fmla="*/ 63 h 200"/>
                  <a:gd name="T56" fmla="*/ 193 w 305"/>
                  <a:gd name="T57" fmla="*/ 56 h 200"/>
                  <a:gd name="T58" fmla="*/ 210 w 305"/>
                  <a:gd name="T59" fmla="*/ 63 h 200"/>
                  <a:gd name="T60" fmla="*/ 203 w 305"/>
                  <a:gd name="T61" fmla="*/ 82 h 200"/>
                  <a:gd name="T62" fmla="*/ 193 w 305"/>
                  <a:gd name="T63" fmla="*/ 94 h 200"/>
                  <a:gd name="T64" fmla="*/ 194 w 305"/>
                  <a:gd name="T65" fmla="*/ 100 h 200"/>
                  <a:gd name="T66" fmla="*/ 205 w 305"/>
                  <a:gd name="T67" fmla="*/ 104 h 200"/>
                  <a:gd name="T68" fmla="*/ 226 w 305"/>
                  <a:gd name="T69" fmla="*/ 106 h 200"/>
                  <a:gd name="T70" fmla="*/ 234 w 305"/>
                  <a:gd name="T71" fmla="*/ 97 h 200"/>
                  <a:gd name="T72" fmla="*/ 233 w 305"/>
                  <a:gd name="T73" fmla="*/ 80 h 200"/>
                  <a:gd name="T74" fmla="*/ 246 w 305"/>
                  <a:gd name="T75" fmla="*/ 80 h 200"/>
                  <a:gd name="T76" fmla="*/ 255 w 305"/>
                  <a:gd name="T77" fmla="*/ 97 h 200"/>
                  <a:gd name="T78" fmla="*/ 257 w 305"/>
                  <a:gd name="T79" fmla="*/ 121 h 200"/>
                  <a:gd name="T80" fmla="*/ 274 w 305"/>
                  <a:gd name="T81" fmla="*/ 134 h 200"/>
                  <a:gd name="T82" fmla="*/ 289 w 305"/>
                  <a:gd name="T83" fmla="*/ 126 h 200"/>
                  <a:gd name="T84" fmla="*/ 295 w 305"/>
                  <a:gd name="T85" fmla="*/ 108 h 200"/>
                  <a:gd name="T86" fmla="*/ 304 w 305"/>
                  <a:gd name="T87" fmla="*/ 124 h 200"/>
                  <a:gd name="T88" fmla="*/ 299 w 305"/>
                  <a:gd name="T89" fmla="*/ 141 h 200"/>
                  <a:gd name="T90" fmla="*/ 286 w 305"/>
                  <a:gd name="T91" fmla="*/ 162 h 200"/>
                  <a:gd name="T92" fmla="*/ 276 w 305"/>
                  <a:gd name="T93" fmla="*/ 177 h 200"/>
                  <a:gd name="T94" fmla="*/ 272 w 305"/>
                  <a:gd name="T95" fmla="*/ 195 h 200"/>
                  <a:gd name="T96" fmla="*/ 246 w 305"/>
                  <a:gd name="T97" fmla="*/ 199 h 200"/>
                  <a:gd name="T98" fmla="*/ 221 w 305"/>
                  <a:gd name="T99" fmla="*/ 197 h 200"/>
                  <a:gd name="T100" fmla="*/ 197 w 305"/>
                  <a:gd name="T101" fmla="*/ 188 h 200"/>
                  <a:gd name="T102" fmla="*/ 178 w 305"/>
                  <a:gd name="T103" fmla="*/ 188 h 200"/>
                  <a:gd name="T104" fmla="*/ 146 w 305"/>
                  <a:gd name="T105" fmla="*/ 190 h 200"/>
                  <a:gd name="T106" fmla="*/ 126 w 305"/>
                  <a:gd name="T107" fmla="*/ 182 h 200"/>
                  <a:gd name="T108" fmla="*/ 94 w 305"/>
                  <a:gd name="T109" fmla="*/ 192 h 200"/>
                  <a:gd name="T110" fmla="*/ 55 w 305"/>
                  <a:gd name="T111" fmla="*/ 19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5" h="200">
                    <a:moveTo>
                      <a:pt x="41" y="189"/>
                    </a:moveTo>
                    <a:lnTo>
                      <a:pt x="29" y="183"/>
                    </a:lnTo>
                    <a:lnTo>
                      <a:pt x="20" y="169"/>
                    </a:lnTo>
                    <a:lnTo>
                      <a:pt x="14" y="157"/>
                    </a:lnTo>
                    <a:lnTo>
                      <a:pt x="10" y="145"/>
                    </a:lnTo>
                    <a:lnTo>
                      <a:pt x="14" y="139"/>
                    </a:lnTo>
                    <a:lnTo>
                      <a:pt x="28" y="131"/>
                    </a:lnTo>
                    <a:lnTo>
                      <a:pt x="23" y="123"/>
                    </a:lnTo>
                    <a:lnTo>
                      <a:pt x="14" y="114"/>
                    </a:lnTo>
                    <a:lnTo>
                      <a:pt x="9" y="109"/>
                    </a:lnTo>
                    <a:lnTo>
                      <a:pt x="4" y="101"/>
                    </a:lnTo>
                    <a:lnTo>
                      <a:pt x="1" y="92"/>
                    </a:lnTo>
                    <a:lnTo>
                      <a:pt x="2" y="81"/>
                    </a:lnTo>
                    <a:lnTo>
                      <a:pt x="17" y="89"/>
                    </a:lnTo>
                    <a:lnTo>
                      <a:pt x="34" y="102"/>
                    </a:lnTo>
                    <a:lnTo>
                      <a:pt x="43" y="103"/>
                    </a:lnTo>
                    <a:lnTo>
                      <a:pt x="33" y="77"/>
                    </a:lnTo>
                    <a:lnTo>
                      <a:pt x="17" y="51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20" y="37"/>
                    </a:lnTo>
                    <a:lnTo>
                      <a:pt x="30" y="41"/>
                    </a:lnTo>
                    <a:lnTo>
                      <a:pt x="42" y="49"/>
                    </a:lnTo>
                    <a:lnTo>
                      <a:pt x="38" y="39"/>
                    </a:lnTo>
                    <a:lnTo>
                      <a:pt x="36" y="33"/>
                    </a:lnTo>
                    <a:lnTo>
                      <a:pt x="40" y="26"/>
                    </a:lnTo>
                    <a:lnTo>
                      <a:pt x="42" y="20"/>
                    </a:lnTo>
                    <a:lnTo>
                      <a:pt x="54" y="8"/>
                    </a:lnTo>
                    <a:lnTo>
                      <a:pt x="62" y="17"/>
                    </a:lnTo>
                    <a:lnTo>
                      <a:pt x="68" y="23"/>
                    </a:lnTo>
                    <a:lnTo>
                      <a:pt x="72" y="27"/>
                    </a:lnTo>
                    <a:lnTo>
                      <a:pt x="76" y="32"/>
                    </a:lnTo>
                    <a:lnTo>
                      <a:pt x="86" y="40"/>
                    </a:lnTo>
                    <a:lnTo>
                      <a:pt x="96" y="43"/>
                    </a:lnTo>
                    <a:lnTo>
                      <a:pt x="104" y="44"/>
                    </a:lnTo>
                    <a:lnTo>
                      <a:pt x="117" y="41"/>
                    </a:lnTo>
                    <a:lnTo>
                      <a:pt x="124" y="38"/>
                    </a:lnTo>
                    <a:lnTo>
                      <a:pt x="131" y="34"/>
                    </a:lnTo>
                    <a:lnTo>
                      <a:pt x="137" y="29"/>
                    </a:lnTo>
                    <a:lnTo>
                      <a:pt x="141" y="22"/>
                    </a:lnTo>
                    <a:lnTo>
                      <a:pt x="144" y="17"/>
                    </a:lnTo>
                    <a:lnTo>
                      <a:pt x="146" y="11"/>
                    </a:lnTo>
                    <a:lnTo>
                      <a:pt x="148" y="6"/>
                    </a:lnTo>
                    <a:lnTo>
                      <a:pt x="151" y="0"/>
                    </a:lnTo>
                    <a:lnTo>
                      <a:pt x="156" y="10"/>
                    </a:lnTo>
                    <a:lnTo>
                      <a:pt x="159" y="18"/>
                    </a:lnTo>
                    <a:lnTo>
                      <a:pt x="163" y="28"/>
                    </a:lnTo>
                    <a:lnTo>
                      <a:pt x="164" y="40"/>
                    </a:lnTo>
                    <a:lnTo>
                      <a:pt x="158" y="51"/>
                    </a:lnTo>
                    <a:lnTo>
                      <a:pt x="152" y="60"/>
                    </a:lnTo>
                    <a:lnTo>
                      <a:pt x="141" y="65"/>
                    </a:lnTo>
                    <a:lnTo>
                      <a:pt x="136" y="71"/>
                    </a:lnTo>
                    <a:lnTo>
                      <a:pt x="129" y="82"/>
                    </a:lnTo>
                    <a:lnTo>
                      <a:pt x="145" y="74"/>
                    </a:lnTo>
                    <a:lnTo>
                      <a:pt x="160" y="67"/>
                    </a:lnTo>
                    <a:lnTo>
                      <a:pt x="170" y="63"/>
                    </a:lnTo>
                    <a:lnTo>
                      <a:pt x="183" y="59"/>
                    </a:lnTo>
                    <a:lnTo>
                      <a:pt x="193" y="56"/>
                    </a:lnTo>
                    <a:lnTo>
                      <a:pt x="211" y="52"/>
                    </a:lnTo>
                    <a:lnTo>
                      <a:pt x="210" y="63"/>
                    </a:lnTo>
                    <a:lnTo>
                      <a:pt x="209" y="71"/>
                    </a:lnTo>
                    <a:lnTo>
                      <a:pt x="203" y="82"/>
                    </a:lnTo>
                    <a:lnTo>
                      <a:pt x="198" y="87"/>
                    </a:lnTo>
                    <a:lnTo>
                      <a:pt x="193" y="94"/>
                    </a:lnTo>
                    <a:lnTo>
                      <a:pt x="192" y="96"/>
                    </a:lnTo>
                    <a:lnTo>
                      <a:pt x="194" y="100"/>
                    </a:lnTo>
                    <a:lnTo>
                      <a:pt x="197" y="102"/>
                    </a:lnTo>
                    <a:lnTo>
                      <a:pt x="205" y="104"/>
                    </a:lnTo>
                    <a:lnTo>
                      <a:pt x="215" y="105"/>
                    </a:lnTo>
                    <a:lnTo>
                      <a:pt x="226" y="106"/>
                    </a:lnTo>
                    <a:lnTo>
                      <a:pt x="232" y="102"/>
                    </a:lnTo>
                    <a:lnTo>
                      <a:pt x="234" y="97"/>
                    </a:lnTo>
                    <a:lnTo>
                      <a:pt x="235" y="88"/>
                    </a:lnTo>
                    <a:lnTo>
                      <a:pt x="233" y="80"/>
                    </a:lnTo>
                    <a:lnTo>
                      <a:pt x="237" y="72"/>
                    </a:lnTo>
                    <a:lnTo>
                      <a:pt x="246" y="80"/>
                    </a:lnTo>
                    <a:lnTo>
                      <a:pt x="253" y="88"/>
                    </a:lnTo>
                    <a:lnTo>
                      <a:pt x="255" y="97"/>
                    </a:lnTo>
                    <a:lnTo>
                      <a:pt x="254" y="107"/>
                    </a:lnTo>
                    <a:lnTo>
                      <a:pt x="257" y="121"/>
                    </a:lnTo>
                    <a:lnTo>
                      <a:pt x="265" y="135"/>
                    </a:lnTo>
                    <a:lnTo>
                      <a:pt x="274" y="134"/>
                    </a:lnTo>
                    <a:lnTo>
                      <a:pt x="283" y="130"/>
                    </a:lnTo>
                    <a:lnTo>
                      <a:pt x="289" y="126"/>
                    </a:lnTo>
                    <a:lnTo>
                      <a:pt x="292" y="119"/>
                    </a:lnTo>
                    <a:lnTo>
                      <a:pt x="295" y="108"/>
                    </a:lnTo>
                    <a:lnTo>
                      <a:pt x="301" y="116"/>
                    </a:lnTo>
                    <a:lnTo>
                      <a:pt x="304" y="124"/>
                    </a:lnTo>
                    <a:lnTo>
                      <a:pt x="303" y="135"/>
                    </a:lnTo>
                    <a:lnTo>
                      <a:pt x="299" y="141"/>
                    </a:lnTo>
                    <a:lnTo>
                      <a:pt x="295" y="151"/>
                    </a:lnTo>
                    <a:lnTo>
                      <a:pt x="286" y="162"/>
                    </a:lnTo>
                    <a:lnTo>
                      <a:pt x="278" y="169"/>
                    </a:lnTo>
                    <a:lnTo>
                      <a:pt x="276" y="177"/>
                    </a:lnTo>
                    <a:lnTo>
                      <a:pt x="282" y="191"/>
                    </a:lnTo>
                    <a:lnTo>
                      <a:pt x="272" y="195"/>
                    </a:lnTo>
                    <a:lnTo>
                      <a:pt x="259" y="197"/>
                    </a:lnTo>
                    <a:lnTo>
                      <a:pt x="246" y="199"/>
                    </a:lnTo>
                    <a:lnTo>
                      <a:pt x="233" y="198"/>
                    </a:lnTo>
                    <a:lnTo>
                      <a:pt x="221" y="197"/>
                    </a:lnTo>
                    <a:lnTo>
                      <a:pt x="209" y="194"/>
                    </a:lnTo>
                    <a:lnTo>
                      <a:pt x="197" y="188"/>
                    </a:lnTo>
                    <a:lnTo>
                      <a:pt x="190" y="183"/>
                    </a:lnTo>
                    <a:lnTo>
                      <a:pt x="178" y="188"/>
                    </a:lnTo>
                    <a:lnTo>
                      <a:pt x="161" y="190"/>
                    </a:lnTo>
                    <a:lnTo>
                      <a:pt x="146" y="190"/>
                    </a:lnTo>
                    <a:lnTo>
                      <a:pt x="136" y="187"/>
                    </a:lnTo>
                    <a:lnTo>
                      <a:pt x="126" y="182"/>
                    </a:lnTo>
                    <a:lnTo>
                      <a:pt x="113" y="190"/>
                    </a:lnTo>
                    <a:lnTo>
                      <a:pt x="94" y="192"/>
                    </a:lnTo>
                    <a:lnTo>
                      <a:pt x="73" y="192"/>
                    </a:lnTo>
                    <a:lnTo>
                      <a:pt x="55" y="191"/>
                    </a:lnTo>
                    <a:lnTo>
                      <a:pt x="41" y="189"/>
                    </a:lnTo>
                  </a:path>
                </a:pathLst>
              </a:custGeom>
              <a:solidFill>
                <a:srgbClr val="FF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Freeform 197">
                <a:extLst>
                  <a:ext uri="{FF2B5EF4-FFF2-40B4-BE49-F238E27FC236}">
                    <a16:creationId xmlns:a16="http://schemas.microsoft.com/office/drawing/2014/main" id="{837EFDF5-5FAD-4C59-8E01-C13CDC621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" y="2899"/>
                <a:ext cx="185" cy="121"/>
              </a:xfrm>
              <a:custGeom>
                <a:avLst/>
                <a:gdLst>
                  <a:gd name="T0" fmla="*/ 18 w 185"/>
                  <a:gd name="T1" fmla="*/ 110 h 121"/>
                  <a:gd name="T2" fmla="*/ 8 w 185"/>
                  <a:gd name="T3" fmla="*/ 95 h 121"/>
                  <a:gd name="T4" fmla="*/ 8 w 185"/>
                  <a:gd name="T5" fmla="*/ 84 h 121"/>
                  <a:gd name="T6" fmla="*/ 13 w 185"/>
                  <a:gd name="T7" fmla="*/ 75 h 121"/>
                  <a:gd name="T8" fmla="*/ 5 w 185"/>
                  <a:gd name="T9" fmla="*/ 65 h 121"/>
                  <a:gd name="T10" fmla="*/ 0 w 185"/>
                  <a:gd name="T11" fmla="*/ 55 h 121"/>
                  <a:gd name="T12" fmla="*/ 10 w 185"/>
                  <a:gd name="T13" fmla="*/ 54 h 121"/>
                  <a:gd name="T14" fmla="*/ 26 w 185"/>
                  <a:gd name="T15" fmla="*/ 62 h 121"/>
                  <a:gd name="T16" fmla="*/ 10 w 185"/>
                  <a:gd name="T17" fmla="*/ 31 h 121"/>
                  <a:gd name="T18" fmla="*/ 5 w 185"/>
                  <a:gd name="T19" fmla="*/ 21 h 121"/>
                  <a:gd name="T20" fmla="*/ 18 w 185"/>
                  <a:gd name="T21" fmla="*/ 24 h 121"/>
                  <a:gd name="T22" fmla="*/ 23 w 185"/>
                  <a:gd name="T23" fmla="*/ 23 h 121"/>
                  <a:gd name="T24" fmla="*/ 23 w 185"/>
                  <a:gd name="T25" fmla="*/ 15 h 121"/>
                  <a:gd name="T26" fmla="*/ 33 w 185"/>
                  <a:gd name="T27" fmla="*/ 4 h 121"/>
                  <a:gd name="T28" fmla="*/ 41 w 185"/>
                  <a:gd name="T29" fmla="*/ 14 h 121"/>
                  <a:gd name="T30" fmla="*/ 46 w 185"/>
                  <a:gd name="T31" fmla="*/ 19 h 121"/>
                  <a:gd name="T32" fmla="*/ 58 w 185"/>
                  <a:gd name="T33" fmla="*/ 25 h 121"/>
                  <a:gd name="T34" fmla="*/ 70 w 185"/>
                  <a:gd name="T35" fmla="*/ 25 h 121"/>
                  <a:gd name="T36" fmla="*/ 80 w 185"/>
                  <a:gd name="T37" fmla="*/ 20 h 121"/>
                  <a:gd name="T38" fmla="*/ 85 w 185"/>
                  <a:gd name="T39" fmla="*/ 13 h 121"/>
                  <a:gd name="T40" fmla="*/ 88 w 185"/>
                  <a:gd name="T41" fmla="*/ 6 h 121"/>
                  <a:gd name="T42" fmla="*/ 91 w 185"/>
                  <a:gd name="T43" fmla="*/ 0 h 121"/>
                  <a:gd name="T44" fmla="*/ 96 w 185"/>
                  <a:gd name="T45" fmla="*/ 11 h 121"/>
                  <a:gd name="T46" fmla="*/ 99 w 185"/>
                  <a:gd name="T47" fmla="*/ 23 h 121"/>
                  <a:gd name="T48" fmla="*/ 92 w 185"/>
                  <a:gd name="T49" fmla="*/ 36 h 121"/>
                  <a:gd name="T50" fmla="*/ 83 w 185"/>
                  <a:gd name="T51" fmla="*/ 43 h 121"/>
                  <a:gd name="T52" fmla="*/ 87 w 185"/>
                  <a:gd name="T53" fmla="*/ 45 h 121"/>
                  <a:gd name="T54" fmla="*/ 103 w 185"/>
                  <a:gd name="T55" fmla="*/ 38 h 121"/>
                  <a:gd name="T56" fmla="*/ 116 w 185"/>
                  <a:gd name="T57" fmla="*/ 33 h 121"/>
                  <a:gd name="T58" fmla="*/ 128 w 185"/>
                  <a:gd name="T59" fmla="*/ 38 h 121"/>
                  <a:gd name="T60" fmla="*/ 123 w 185"/>
                  <a:gd name="T61" fmla="*/ 49 h 121"/>
                  <a:gd name="T62" fmla="*/ 116 w 185"/>
                  <a:gd name="T63" fmla="*/ 56 h 121"/>
                  <a:gd name="T64" fmla="*/ 118 w 185"/>
                  <a:gd name="T65" fmla="*/ 60 h 121"/>
                  <a:gd name="T66" fmla="*/ 123 w 185"/>
                  <a:gd name="T67" fmla="*/ 62 h 121"/>
                  <a:gd name="T68" fmla="*/ 137 w 185"/>
                  <a:gd name="T69" fmla="*/ 63 h 121"/>
                  <a:gd name="T70" fmla="*/ 142 w 185"/>
                  <a:gd name="T71" fmla="*/ 58 h 121"/>
                  <a:gd name="T72" fmla="*/ 142 w 185"/>
                  <a:gd name="T73" fmla="*/ 48 h 121"/>
                  <a:gd name="T74" fmla="*/ 149 w 185"/>
                  <a:gd name="T75" fmla="*/ 48 h 121"/>
                  <a:gd name="T76" fmla="*/ 155 w 185"/>
                  <a:gd name="T77" fmla="*/ 59 h 121"/>
                  <a:gd name="T78" fmla="*/ 155 w 185"/>
                  <a:gd name="T79" fmla="*/ 73 h 121"/>
                  <a:gd name="T80" fmla="*/ 166 w 185"/>
                  <a:gd name="T81" fmla="*/ 80 h 121"/>
                  <a:gd name="T82" fmla="*/ 175 w 185"/>
                  <a:gd name="T83" fmla="*/ 75 h 121"/>
                  <a:gd name="T84" fmla="*/ 178 w 185"/>
                  <a:gd name="T85" fmla="*/ 65 h 121"/>
                  <a:gd name="T86" fmla="*/ 184 w 185"/>
                  <a:gd name="T87" fmla="*/ 75 h 121"/>
                  <a:gd name="T88" fmla="*/ 182 w 185"/>
                  <a:gd name="T89" fmla="*/ 85 h 121"/>
                  <a:gd name="T90" fmla="*/ 173 w 185"/>
                  <a:gd name="T91" fmla="*/ 97 h 121"/>
                  <a:gd name="T92" fmla="*/ 168 w 185"/>
                  <a:gd name="T93" fmla="*/ 106 h 121"/>
                  <a:gd name="T94" fmla="*/ 165 w 185"/>
                  <a:gd name="T95" fmla="*/ 117 h 121"/>
                  <a:gd name="T96" fmla="*/ 149 w 185"/>
                  <a:gd name="T97" fmla="*/ 120 h 121"/>
                  <a:gd name="T98" fmla="*/ 134 w 185"/>
                  <a:gd name="T99" fmla="*/ 118 h 121"/>
                  <a:gd name="T100" fmla="*/ 119 w 185"/>
                  <a:gd name="T101" fmla="*/ 113 h 121"/>
                  <a:gd name="T102" fmla="*/ 108 w 185"/>
                  <a:gd name="T103" fmla="*/ 113 h 121"/>
                  <a:gd name="T104" fmla="*/ 88 w 185"/>
                  <a:gd name="T105" fmla="*/ 114 h 121"/>
                  <a:gd name="T106" fmla="*/ 77 w 185"/>
                  <a:gd name="T107" fmla="*/ 110 h 121"/>
                  <a:gd name="T108" fmla="*/ 57 w 185"/>
                  <a:gd name="T109" fmla="*/ 115 h 121"/>
                  <a:gd name="T110" fmla="*/ 33 w 185"/>
                  <a:gd name="T111" fmla="*/ 1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5" h="121">
                    <a:moveTo>
                      <a:pt x="24" y="114"/>
                    </a:moveTo>
                    <a:lnTo>
                      <a:pt x="18" y="110"/>
                    </a:lnTo>
                    <a:lnTo>
                      <a:pt x="12" y="102"/>
                    </a:lnTo>
                    <a:lnTo>
                      <a:pt x="8" y="95"/>
                    </a:lnTo>
                    <a:lnTo>
                      <a:pt x="6" y="87"/>
                    </a:lnTo>
                    <a:lnTo>
                      <a:pt x="8" y="84"/>
                    </a:lnTo>
                    <a:lnTo>
                      <a:pt x="17" y="79"/>
                    </a:lnTo>
                    <a:lnTo>
                      <a:pt x="13" y="75"/>
                    </a:lnTo>
                    <a:lnTo>
                      <a:pt x="9" y="69"/>
                    </a:lnTo>
                    <a:lnTo>
                      <a:pt x="5" y="65"/>
                    </a:lnTo>
                    <a:lnTo>
                      <a:pt x="2" y="60"/>
                    </a:lnTo>
                    <a:lnTo>
                      <a:pt x="0" y="55"/>
                    </a:lnTo>
                    <a:lnTo>
                      <a:pt x="0" y="48"/>
                    </a:lnTo>
                    <a:lnTo>
                      <a:pt x="10" y="54"/>
                    </a:lnTo>
                    <a:lnTo>
                      <a:pt x="21" y="62"/>
                    </a:lnTo>
                    <a:lnTo>
                      <a:pt x="26" y="62"/>
                    </a:lnTo>
                    <a:lnTo>
                      <a:pt x="19" y="46"/>
                    </a:lnTo>
                    <a:lnTo>
                      <a:pt x="10" y="31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12" y="22"/>
                    </a:lnTo>
                    <a:lnTo>
                      <a:pt x="18" y="24"/>
                    </a:lnTo>
                    <a:lnTo>
                      <a:pt x="25" y="29"/>
                    </a:lnTo>
                    <a:lnTo>
                      <a:pt x="23" y="23"/>
                    </a:lnTo>
                    <a:lnTo>
                      <a:pt x="22" y="19"/>
                    </a:lnTo>
                    <a:lnTo>
                      <a:pt x="23" y="15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38" y="10"/>
                    </a:lnTo>
                    <a:lnTo>
                      <a:pt x="41" y="14"/>
                    </a:lnTo>
                    <a:lnTo>
                      <a:pt x="43" y="16"/>
                    </a:lnTo>
                    <a:lnTo>
                      <a:pt x="46" y="19"/>
                    </a:lnTo>
                    <a:lnTo>
                      <a:pt x="52" y="23"/>
                    </a:lnTo>
                    <a:lnTo>
                      <a:pt x="58" y="25"/>
                    </a:lnTo>
                    <a:lnTo>
                      <a:pt x="63" y="26"/>
                    </a:lnTo>
                    <a:lnTo>
                      <a:pt x="70" y="25"/>
                    </a:lnTo>
                    <a:lnTo>
                      <a:pt x="74" y="23"/>
                    </a:lnTo>
                    <a:lnTo>
                      <a:pt x="80" y="20"/>
                    </a:lnTo>
                    <a:lnTo>
                      <a:pt x="82" y="17"/>
                    </a:lnTo>
                    <a:lnTo>
                      <a:pt x="85" y="13"/>
                    </a:lnTo>
                    <a:lnTo>
                      <a:pt x="87" y="10"/>
                    </a:lnTo>
                    <a:lnTo>
                      <a:pt x="88" y="6"/>
                    </a:lnTo>
                    <a:lnTo>
                      <a:pt x="90" y="4"/>
                    </a:lnTo>
                    <a:lnTo>
                      <a:pt x="91" y="0"/>
                    </a:lnTo>
                    <a:lnTo>
                      <a:pt x="95" y="6"/>
                    </a:lnTo>
                    <a:lnTo>
                      <a:pt x="96" y="11"/>
                    </a:lnTo>
                    <a:lnTo>
                      <a:pt x="99" y="16"/>
                    </a:lnTo>
                    <a:lnTo>
                      <a:pt x="99" y="23"/>
                    </a:lnTo>
                    <a:lnTo>
                      <a:pt x="96" y="30"/>
                    </a:lnTo>
                    <a:lnTo>
                      <a:pt x="92" y="36"/>
                    </a:lnTo>
                    <a:lnTo>
                      <a:pt x="86" y="39"/>
                    </a:lnTo>
                    <a:lnTo>
                      <a:pt x="83" y="43"/>
                    </a:lnTo>
                    <a:lnTo>
                      <a:pt x="78" y="49"/>
                    </a:lnTo>
                    <a:lnTo>
                      <a:pt x="87" y="45"/>
                    </a:lnTo>
                    <a:lnTo>
                      <a:pt x="97" y="40"/>
                    </a:lnTo>
                    <a:lnTo>
                      <a:pt x="103" y="38"/>
                    </a:lnTo>
                    <a:lnTo>
                      <a:pt x="111" y="36"/>
                    </a:lnTo>
                    <a:lnTo>
                      <a:pt x="116" y="33"/>
                    </a:lnTo>
                    <a:lnTo>
                      <a:pt x="128" y="31"/>
                    </a:lnTo>
                    <a:lnTo>
                      <a:pt x="128" y="38"/>
                    </a:lnTo>
                    <a:lnTo>
                      <a:pt x="127" y="43"/>
                    </a:lnTo>
                    <a:lnTo>
                      <a:pt x="123" y="49"/>
                    </a:lnTo>
                    <a:lnTo>
                      <a:pt x="120" y="52"/>
                    </a:lnTo>
                    <a:lnTo>
                      <a:pt x="116" y="56"/>
                    </a:lnTo>
                    <a:lnTo>
                      <a:pt x="116" y="58"/>
                    </a:lnTo>
                    <a:lnTo>
                      <a:pt x="118" y="60"/>
                    </a:lnTo>
                    <a:lnTo>
                      <a:pt x="119" y="61"/>
                    </a:lnTo>
                    <a:lnTo>
                      <a:pt x="123" y="62"/>
                    </a:lnTo>
                    <a:lnTo>
                      <a:pt x="130" y="64"/>
                    </a:lnTo>
                    <a:lnTo>
                      <a:pt x="137" y="63"/>
                    </a:lnTo>
                    <a:lnTo>
                      <a:pt x="142" y="62"/>
                    </a:lnTo>
                    <a:lnTo>
                      <a:pt x="142" y="58"/>
                    </a:lnTo>
                    <a:lnTo>
                      <a:pt x="143" y="53"/>
                    </a:lnTo>
                    <a:lnTo>
                      <a:pt x="142" y="48"/>
                    </a:lnTo>
                    <a:lnTo>
                      <a:pt x="143" y="43"/>
                    </a:lnTo>
                    <a:lnTo>
                      <a:pt x="149" y="48"/>
                    </a:lnTo>
                    <a:lnTo>
                      <a:pt x="154" y="53"/>
                    </a:lnTo>
                    <a:lnTo>
                      <a:pt x="155" y="59"/>
                    </a:lnTo>
                    <a:lnTo>
                      <a:pt x="154" y="64"/>
                    </a:lnTo>
                    <a:lnTo>
                      <a:pt x="155" y="73"/>
                    </a:lnTo>
                    <a:lnTo>
                      <a:pt x="160" y="81"/>
                    </a:lnTo>
                    <a:lnTo>
                      <a:pt x="166" y="80"/>
                    </a:lnTo>
                    <a:lnTo>
                      <a:pt x="171" y="79"/>
                    </a:lnTo>
                    <a:lnTo>
                      <a:pt x="175" y="75"/>
                    </a:lnTo>
                    <a:lnTo>
                      <a:pt x="177" y="72"/>
                    </a:lnTo>
                    <a:lnTo>
                      <a:pt x="178" y="65"/>
                    </a:lnTo>
                    <a:lnTo>
                      <a:pt x="183" y="70"/>
                    </a:lnTo>
                    <a:lnTo>
                      <a:pt x="184" y="75"/>
                    </a:lnTo>
                    <a:lnTo>
                      <a:pt x="184" y="81"/>
                    </a:lnTo>
                    <a:lnTo>
                      <a:pt x="182" y="85"/>
                    </a:lnTo>
                    <a:lnTo>
                      <a:pt x="179" y="91"/>
                    </a:lnTo>
                    <a:lnTo>
                      <a:pt x="173" y="97"/>
                    </a:lnTo>
                    <a:lnTo>
                      <a:pt x="169" y="101"/>
                    </a:lnTo>
                    <a:lnTo>
                      <a:pt x="168" y="106"/>
                    </a:lnTo>
                    <a:lnTo>
                      <a:pt x="170" y="115"/>
                    </a:lnTo>
                    <a:lnTo>
                      <a:pt x="165" y="117"/>
                    </a:lnTo>
                    <a:lnTo>
                      <a:pt x="157" y="119"/>
                    </a:lnTo>
                    <a:lnTo>
                      <a:pt x="149" y="120"/>
                    </a:lnTo>
                    <a:lnTo>
                      <a:pt x="142" y="120"/>
                    </a:lnTo>
                    <a:lnTo>
                      <a:pt x="134" y="118"/>
                    </a:lnTo>
                    <a:lnTo>
                      <a:pt x="127" y="117"/>
                    </a:lnTo>
                    <a:lnTo>
                      <a:pt x="119" y="113"/>
                    </a:lnTo>
                    <a:lnTo>
                      <a:pt x="115" y="111"/>
                    </a:lnTo>
                    <a:lnTo>
                      <a:pt x="108" y="113"/>
                    </a:lnTo>
                    <a:lnTo>
                      <a:pt x="97" y="115"/>
                    </a:lnTo>
                    <a:lnTo>
                      <a:pt x="88" y="114"/>
                    </a:lnTo>
                    <a:lnTo>
                      <a:pt x="82" y="112"/>
                    </a:lnTo>
                    <a:lnTo>
                      <a:pt x="77" y="110"/>
                    </a:lnTo>
                    <a:lnTo>
                      <a:pt x="68" y="114"/>
                    </a:lnTo>
                    <a:lnTo>
                      <a:pt x="57" y="115"/>
                    </a:lnTo>
                    <a:lnTo>
                      <a:pt x="44" y="116"/>
                    </a:lnTo>
                    <a:lnTo>
                      <a:pt x="33" y="115"/>
                    </a:lnTo>
                    <a:lnTo>
                      <a:pt x="24" y="114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68" name="Group 198">
                <a:extLst>
                  <a:ext uri="{FF2B5EF4-FFF2-40B4-BE49-F238E27FC236}">
                    <a16:creationId xmlns:a16="http://schemas.microsoft.com/office/drawing/2014/main" id="{63444993-F14A-41DF-8922-0C56142635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5" y="2862"/>
                <a:ext cx="278" cy="173"/>
                <a:chOff x="3235" y="2862"/>
                <a:chExt cx="278" cy="173"/>
              </a:xfrm>
            </p:grpSpPr>
            <p:sp>
              <p:nvSpPr>
                <p:cNvPr id="71" name="Freeform 199">
                  <a:extLst>
                    <a:ext uri="{FF2B5EF4-FFF2-40B4-BE49-F238E27FC236}">
                      <a16:creationId xmlns:a16="http://schemas.microsoft.com/office/drawing/2014/main" id="{97F685DC-E851-4236-AC9C-CD1080C69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5" y="2862"/>
                  <a:ext cx="278" cy="173"/>
                </a:xfrm>
                <a:custGeom>
                  <a:avLst/>
                  <a:gdLst>
                    <a:gd name="T0" fmla="*/ 18 w 278"/>
                    <a:gd name="T1" fmla="*/ 128 h 173"/>
                    <a:gd name="T2" fmla="*/ 2 w 278"/>
                    <a:gd name="T3" fmla="*/ 104 h 173"/>
                    <a:gd name="T4" fmla="*/ 1 w 278"/>
                    <a:gd name="T5" fmla="*/ 85 h 173"/>
                    <a:gd name="T6" fmla="*/ 9 w 278"/>
                    <a:gd name="T7" fmla="*/ 70 h 173"/>
                    <a:gd name="T8" fmla="*/ 30 w 278"/>
                    <a:gd name="T9" fmla="*/ 52 h 173"/>
                    <a:gd name="T10" fmla="*/ 52 w 278"/>
                    <a:gd name="T11" fmla="*/ 42 h 173"/>
                    <a:gd name="T12" fmla="*/ 61 w 278"/>
                    <a:gd name="T13" fmla="*/ 32 h 173"/>
                    <a:gd name="T14" fmla="*/ 59 w 278"/>
                    <a:gd name="T15" fmla="*/ 21 h 173"/>
                    <a:gd name="T16" fmla="*/ 60 w 278"/>
                    <a:gd name="T17" fmla="*/ 14 h 173"/>
                    <a:gd name="T18" fmla="*/ 77 w 278"/>
                    <a:gd name="T19" fmla="*/ 23 h 173"/>
                    <a:gd name="T20" fmla="*/ 85 w 278"/>
                    <a:gd name="T21" fmla="*/ 30 h 173"/>
                    <a:gd name="T22" fmla="*/ 99 w 278"/>
                    <a:gd name="T23" fmla="*/ 21 h 173"/>
                    <a:gd name="T24" fmla="*/ 97 w 278"/>
                    <a:gd name="T25" fmla="*/ 8 h 173"/>
                    <a:gd name="T26" fmla="*/ 95 w 278"/>
                    <a:gd name="T27" fmla="*/ 0 h 173"/>
                    <a:gd name="T28" fmla="*/ 114 w 278"/>
                    <a:gd name="T29" fmla="*/ 6 h 173"/>
                    <a:gd name="T30" fmla="*/ 130 w 278"/>
                    <a:gd name="T31" fmla="*/ 21 h 173"/>
                    <a:gd name="T32" fmla="*/ 133 w 278"/>
                    <a:gd name="T33" fmla="*/ 36 h 173"/>
                    <a:gd name="T34" fmla="*/ 146 w 278"/>
                    <a:gd name="T35" fmla="*/ 21 h 173"/>
                    <a:gd name="T36" fmla="*/ 169 w 278"/>
                    <a:gd name="T37" fmla="*/ 11 h 173"/>
                    <a:gd name="T38" fmla="*/ 193 w 278"/>
                    <a:gd name="T39" fmla="*/ 9 h 173"/>
                    <a:gd name="T40" fmla="*/ 203 w 278"/>
                    <a:gd name="T41" fmla="*/ 15 h 173"/>
                    <a:gd name="T42" fmla="*/ 186 w 278"/>
                    <a:gd name="T43" fmla="*/ 23 h 173"/>
                    <a:gd name="T44" fmla="*/ 183 w 278"/>
                    <a:gd name="T45" fmla="*/ 38 h 173"/>
                    <a:gd name="T46" fmla="*/ 201 w 278"/>
                    <a:gd name="T47" fmla="*/ 46 h 173"/>
                    <a:gd name="T48" fmla="*/ 225 w 278"/>
                    <a:gd name="T49" fmla="*/ 46 h 173"/>
                    <a:gd name="T50" fmla="*/ 240 w 278"/>
                    <a:gd name="T51" fmla="*/ 41 h 173"/>
                    <a:gd name="T52" fmla="*/ 237 w 278"/>
                    <a:gd name="T53" fmla="*/ 33 h 173"/>
                    <a:gd name="T54" fmla="*/ 246 w 278"/>
                    <a:gd name="T55" fmla="*/ 31 h 173"/>
                    <a:gd name="T56" fmla="*/ 262 w 278"/>
                    <a:gd name="T57" fmla="*/ 38 h 173"/>
                    <a:gd name="T58" fmla="*/ 273 w 278"/>
                    <a:gd name="T59" fmla="*/ 52 h 173"/>
                    <a:gd name="T60" fmla="*/ 273 w 278"/>
                    <a:gd name="T61" fmla="*/ 71 h 173"/>
                    <a:gd name="T62" fmla="*/ 262 w 278"/>
                    <a:gd name="T63" fmla="*/ 79 h 173"/>
                    <a:gd name="T64" fmla="*/ 242 w 278"/>
                    <a:gd name="T65" fmla="*/ 92 h 173"/>
                    <a:gd name="T66" fmla="*/ 234 w 278"/>
                    <a:gd name="T67" fmla="*/ 103 h 173"/>
                    <a:gd name="T68" fmla="*/ 232 w 278"/>
                    <a:gd name="T69" fmla="*/ 118 h 173"/>
                    <a:gd name="T70" fmla="*/ 230 w 278"/>
                    <a:gd name="T71" fmla="*/ 135 h 173"/>
                    <a:gd name="T72" fmla="*/ 218 w 278"/>
                    <a:gd name="T73" fmla="*/ 145 h 173"/>
                    <a:gd name="T74" fmla="*/ 191 w 278"/>
                    <a:gd name="T75" fmla="*/ 155 h 173"/>
                    <a:gd name="T76" fmla="*/ 155 w 278"/>
                    <a:gd name="T77" fmla="*/ 164 h 173"/>
                    <a:gd name="T78" fmla="*/ 103 w 278"/>
                    <a:gd name="T79" fmla="*/ 172 h 173"/>
                    <a:gd name="T80" fmla="*/ 65 w 278"/>
                    <a:gd name="T81" fmla="*/ 170 h 173"/>
                    <a:gd name="T82" fmla="*/ 48 w 278"/>
                    <a:gd name="T83" fmla="*/ 16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78" h="173">
                      <a:moveTo>
                        <a:pt x="35" y="146"/>
                      </a:moveTo>
                      <a:lnTo>
                        <a:pt x="26" y="137"/>
                      </a:lnTo>
                      <a:lnTo>
                        <a:pt x="18" y="128"/>
                      </a:lnTo>
                      <a:lnTo>
                        <a:pt x="11" y="119"/>
                      </a:lnTo>
                      <a:lnTo>
                        <a:pt x="7" y="110"/>
                      </a:lnTo>
                      <a:lnTo>
                        <a:pt x="2" y="104"/>
                      </a:lnTo>
                      <a:lnTo>
                        <a:pt x="0" y="97"/>
                      </a:lnTo>
                      <a:lnTo>
                        <a:pt x="0" y="91"/>
                      </a:lnTo>
                      <a:lnTo>
                        <a:pt x="1" y="85"/>
                      </a:lnTo>
                      <a:lnTo>
                        <a:pt x="3" y="80"/>
                      </a:lnTo>
                      <a:lnTo>
                        <a:pt x="7" y="75"/>
                      </a:lnTo>
                      <a:lnTo>
                        <a:pt x="9" y="70"/>
                      </a:lnTo>
                      <a:lnTo>
                        <a:pt x="16" y="63"/>
                      </a:lnTo>
                      <a:lnTo>
                        <a:pt x="24" y="57"/>
                      </a:lnTo>
                      <a:lnTo>
                        <a:pt x="30" y="52"/>
                      </a:lnTo>
                      <a:lnTo>
                        <a:pt x="38" y="50"/>
                      </a:lnTo>
                      <a:lnTo>
                        <a:pt x="46" y="46"/>
                      </a:lnTo>
                      <a:lnTo>
                        <a:pt x="52" y="42"/>
                      </a:lnTo>
                      <a:lnTo>
                        <a:pt x="56" y="38"/>
                      </a:lnTo>
                      <a:lnTo>
                        <a:pt x="60" y="34"/>
                      </a:lnTo>
                      <a:lnTo>
                        <a:pt x="61" y="32"/>
                      </a:lnTo>
                      <a:lnTo>
                        <a:pt x="62" y="29"/>
                      </a:lnTo>
                      <a:lnTo>
                        <a:pt x="60" y="24"/>
                      </a:lnTo>
                      <a:lnTo>
                        <a:pt x="59" y="21"/>
                      </a:lnTo>
                      <a:lnTo>
                        <a:pt x="53" y="16"/>
                      </a:lnTo>
                      <a:lnTo>
                        <a:pt x="50" y="12"/>
                      </a:lnTo>
                      <a:lnTo>
                        <a:pt x="60" y="14"/>
                      </a:lnTo>
                      <a:lnTo>
                        <a:pt x="68" y="16"/>
                      </a:lnTo>
                      <a:lnTo>
                        <a:pt x="74" y="19"/>
                      </a:lnTo>
                      <a:lnTo>
                        <a:pt x="77" y="23"/>
                      </a:lnTo>
                      <a:lnTo>
                        <a:pt x="78" y="27"/>
                      </a:lnTo>
                      <a:lnTo>
                        <a:pt x="79" y="32"/>
                      </a:lnTo>
                      <a:lnTo>
                        <a:pt x="85" y="30"/>
                      </a:lnTo>
                      <a:lnTo>
                        <a:pt x="92" y="28"/>
                      </a:lnTo>
                      <a:lnTo>
                        <a:pt x="96" y="25"/>
                      </a:lnTo>
                      <a:lnTo>
                        <a:pt x="99" y="21"/>
                      </a:lnTo>
                      <a:lnTo>
                        <a:pt x="100" y="17"/>
                      </a:lnTo>
                      <a:lnTo>
                        <a:pt x="100" y="14"/>
                      </a:lnTo>
                      <a:lnTo>
                        <a:pt x="97" y="8"/>
                      </a:lnTo>
                      <a:lnTo>
                        <a:pt x="93" y="4"/>
                      </a:lnTo>
                      <a:lnTo>
                        <a:pt x="87" y="0"/>
                      </a:lnTo>
                      <a:lnTo>
                        <a:pt x="95" y="0"/>
                      </a:lnTo>
                      <a:lnTo>
                        <a:pt x="103" y="0"/>
                      </a:lnTo>
                      <a:lnTo>
                        <a:pt x="109" y="3"/>
                      </a:lnTo>
                      <a:lnTo>
                        <a:pt x="114" y="6"/>
                      </a:lnTo>
                      <a:lnTo>
                        <a:pt x="120" y="10"/>
                      </a:lnTo>
                      <a:lnTo>
                        <a:pt x="126" y="15"/>
                      </a:lnTo>
                      <a:lnTo>
                        <a:pt x="130" y="21"/>
                      </a:lnTo>
                      <a:lnTo>
                        <a:pt x="132" y="26"/>
                      </a:lnTo>
                      <a:lnTo>
                        <a:pt x="133" y="31"/>
                      </a:lnTo>
                      <a:lnTo>
                        <a:pt x="133" y="36"/>
                      </a:lnTo>
                      <a:lnTo>
                        <a:pt x="137" y="30"/>
                      </a:lnTo>
                      <a:lnTo>
                        <a:pt x="142" y="26"/>
                      </a:lnTo>
                      <a:lnTo>
                        <a:pt x="146" y="21"/>
                      </a:lnTo>
                      <a:lnTo>
                        <a:pt x="153" y="18"/>
                      </a:lnTo>
                      <a:lnTo>
                        <a:pt x="160" y="14"/>
                      </a:lnTo>
                      <a:lnTo>
                        <a:pt x="169" y="11"/>
                      </a:lnTo>
                      <a:lnTo>
                        <a:pt x="178" y="9"/>
                      </a:lnTo>
                      <a:lnTo>
                        <a:pt x="185" y="9"/>
                      </a:lnTo>
                      <a:lnTo>
                        <a:pt x="193" y="9"/>
                      </a:lnTo>
                      <a:lnTo>
                        <a:pt x="201" y="10"/>
                      </a:lnTo>
                      <a:lnTo>
                        <a:pt x="212" y="14"/>
                      </a:lnTo>
                      <a:lnTo>
                        <a:pt x="203" y="15"/>
                      </a:lnTo>
                      <a:lnTo>
                        <a:pt x="197" y="17"/>
                      </a:lnTo>
                      <a:lnTo>
                        <a:pt x="192" y="20"/>
                      </a:lnTo>
                      <a:lnTo>
                        <a:pt x="186" y="23"/>
                      </a:lnTo>
                      <a:lnTo>
                        <a:pt x="181" y="28"/>
                      </a:lnTo>
                      <a:lnTo>
                        <a:pt x="180" y="32"/>
                      </a:lnTo>
                      <a:lnTo>
                        <a:pt x="183" y="38"/>
                      </a:lnTo>
                      <a:lnTo>
                        <a:pt x="186" y="42"/>
                      </a:lnTo>
                      <a:lnTo>
                        <a:pt x="191" y="44"/>
                      </a:lnTo>
                      <a:lnTo>
                        <a:pt x="201" y="46"/>
                      </a:lnTo>
                      <a:lnTo>
                        <a:pt x="210" y="46"/>
                      </a:lnTo>
                      <a:lnTo>
                        <a:pt x="220" y="46"/>
                      </a:lnTo>
                      <a:lnTo>
                        <a:pt x="225" y="46"/>
                      </a:lnTo>
                      <a:lnTo>
                        <a:pt x="231" y="46"/>
                      </a:lnTo>
                      <a:lnTo>
                        <a:pt x="239" y="43"/>
                      </a:lnTo>
                      <a:lnTo>
                        <a:pt x="240" y="41"/>
                      </a:lnTo>
                      <a:lnTo>
                        <a:pt x="241" y="38"/>
                      </a:lnTo>
                      <a:lnTo>
                        <a:pt x="239" y="35"/>
                      </a:lnTo>
                      <a:lnTo>
                        <a:pt x="237" y="33"/>
                      </a:lnTo>
                      <a:lnTo>
                        <a:pt x="236" y="31"/>
                      </a:lnTo>
                      <a:lnTo>
                        <a:pt x="241" y="31"/>
                      </a:lnTo>
                      <a:lnTo>
                        <a:pt x="246" y="31"/>
                      </a:lnTo>
                      <a:lnTo>
                        <a:pt x="251" y="33"/>
                      </a:lnTo>
                      <a:lnTo>
                        <a:pt x="257" y="35"/>
                      </a:lnTo>
                      <a:lnTo>
                        <a:pt x="262" y="38"/>
                      </a:lnTo>
                      <a:lnTo>
                        <a:pt x="267" y="41"/>
                      </a:lnTo>
                      <a:lnTo>
                        <a:pt x="271" y="46"/>
                      </a:lnTo>
                      <a:lnTo>
                        <a:pt x="273" y="52"/>
                      </a:lnTo>
                      <a:lnTo>
                        <a:pt x="276" y="58"/>
                      </a:lnTo>
                      <a:lnTo>
                        <a:pt x="277" y="66"/>
                      </a:lnTo>
                      <a:lnTo>
                        <a:pt x="273" y="71"/>
                      </a:lnTo>
                      <a:lnTo>
                        <a:pt x="270" y="74"/>
                      </a:lnTo>
                      <a:lnTo>
                        <a:pt x="267" y="77"/>
                      </a:lnTo>
                      <a:lnTo>
                        <a:pt x="262" y="79"/>
                      </a:lnTo>
                      <a:lnTo>
                        <a:pt x="255" y="83"/>
                      </a:lnTo>
                      <a:lnTo>
                        <a:pt x="248" y="88"/>
                      </a:lnTo>
                      <a:lnTo>
                        <a:pt x="242" y="92"/>
                      </a:lnTo>
                      <a:lnTo>
                        <a:pt x="237" y="95"/>
                      </a:lnTo>
                      <a:lnTo>
                        <a:pt x="236" y="98"/>
                      </a:lnTo>
                      <a:lnTo>
                        <a:pt x="234" y="103"/>
                      </a:lnTo>
                      <a:lnTo>
                        <a:pt x="233" y="108"/>
                      </a:lnTo>
                      <a:lnTo>
                        <a:pt x="231" y="112"/>
                      </a:lnTo>
                      <a:lnTo>
                        <a:pt x="232" y="118"/>
                      </a:lnTo>
                      <a:lnTo>
                        <a:pt x="233" y="125"/>
                      </a:lnTo>
                      <a:lnTo>
                        <a:pt x="233" y="131"/>
                      </a:lnTo>
                      <a:lnTo>
                        <a:pt x="230" y="135"/>
                      </a:lnTo>
                      <a:lnTo>
                        <a:pt x="227" y="139"/>
                      </a:lnTo>
                      <a:lnTo>
                        <a:pt x="223" y="142"/>
                      </a:lnTo>
                      <a:lnTo>
                        <a:pt x="218" y="145"/>
                      </a:lnTo>
                      <a:lnTo>
                        <a:pt x="211" y="149"/>
                      </a:lnTo>
                      <a:lnTo>
                        <a:pt x="200" y="152"/>
                      </a:lnTo>
                      <a:lnTo>
                        <a:pt x="191" y="155"/>
                      </a:lnTo>
                      <a:lnTo>
                        <a:pt x="178" y="159"/>
                      </a:lnTo>
                      <a:lnTo>
                        <a:pt x="169" y="161"/>
                      </a:lnTo>
                      <a:lnTo>
                        <a:pt x="155" y="164"/>
                      </a:lnTo>
                      <a:lnTo>
                        <a:pt x="137" y="168"/>
                      </a:lnTo>
                      <a:lnTo>
                        <a:pt x="120" y="170"/>
                      </a:lnTo>
                      <a:lnTo>
                        <a:pt x="103" y="172"/>
                      </a:lnTo>
                      <a:lnTo>
                        <a:pt x="87" y="171"/>
                      </a:lnTo>
                      <a:lnTo>
                        <a:pt x="74" y="171"/>
                      </a:lnTo>
                      <a:lnTo>
                        <a:pt x="65" y="170"/>
                      </a:lnTo>
                      <a:lnTo>
                        <a:pt x="60" y="167"/>
                      </a:lnTo>
                      <a:lnTo>
                        <a:pt x="54" y="164"/>
                      </a:lnTo>
                      <a:lnTo>
                        <a:pt x="48" y="160"/>
                      </a:lnTo>
                      <a:lnTo>
                        <a:pt x="39" y="152"/>
                      </a:lnTo>
                      <a:lnTo>
                        <a:pt x="35" y="146"/>
                      </a:lnTo>
                    </a:path>
                  </a:pathLst>
                </a:custGeom>
                <a:solidFill>
                  <a:srgbClr val="E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2" name="Freeform 200">
                  <a:extLst>
                    <a:ext uri="{FF2B5EF4-FFF2-40B4-BE49-F238E27FC236}">
                      <a16:creationId xmlns:a16="http://schemas.microsoft.com/office/drawing/2014/main" id="{10981069-4BBD-4FCA-96D8-28089481C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" y="2893"/>
                  <a:ext cx="195" cy="136"/>
                </a:xfrm>
                <a:custGeom>
                  <a:avLst/>
                  <a:gdLst>
                    <a:gd name="T0" fmla="*/ 15 w 195"/>
                    <a:gd name="T1" fmla="*/ 99 h 136"/>
                    <a:gd name="T2" fmla="*/ 2 w 195"/>
                    <a:gd name="T3" fmla="*/ 79 h 136"/>
                    <a:gd name="T4" fmla="*/ 0 w 195"/>
                    <a:gd name="T5" fmla="*/ 64 h 136"/>
                    <a:gd name="T6" fmla="*/ 6 w 195"/>
                    <a:gd name="T7" fmla="*/ 53 h 136"/>
                    <a:gd name="T8" fmla="*/ 20 w 195"/>
                    <a:gd name="T9" fmla="*/ 40 h 136"/>
                    <a:gd name="T10" fmla="*/ 33 w 195"/>
                    <a:gd name="T11" fmla="*/ 31 h 136"/>
                    <a:gd name="T12" fmla="*/ 39 w 195"/>
                    <a:gd name="T13" fmla="*/ 25 h 136"/>
                    <a:gd name="T14" fmla="*/ 37 w 195"/>
                    <a:gd name="T15" fmla="*/ 15 h 136"/>
                    <a:gd name="T16" fmla="*/ 38 w 195"/>
                    <a:gd name="T17" fmla="*/ 10 h 136"/>
                    <a:gd name="T18" fmla="*/ 50 w 195"/>
                    <a:gd name="T19" fmla="*/ 18 h 136"/>
                    <a:gd name="T20" fmla="*/ 56 w 195"/>
                    <a:gd name="T21" fmla="*/ 23 h 136"/>
                    <a:gd name="T22" fmla="*/ 66 w 195"/>
                    <a:gd name="T23" fmla="*/ 17 h 136"/>
                    <a:gd name="T24" fmla="*/ 64 w 195"/>
                    <a:gd name="T25" fmla="*/ 6 h 136"/>
                    <a:gd name="T26" fmla="*/ 61 w 195"/>
                    <a:gd name="T27" fmla="*/ 0 h 136"/>
                    <a:gd name="T28" fmla="*/ 75 w 195"/>
                    <a:gd name="T29" fmla="*/ 4 h 136"/>
                    <a:gd name="T30" fmla="*/ 87 w 195"/>
                    <a:gd name="T31" fmla="*/ 17 h 136"/>
                    <a:gd name="T32" fmla="*/ 91 w 195"/>
                    <a:gd name="T33" fmla="*/ 29 h 136"/>
                    <a:gd name="T34" fmla="*/ 98 w 195"/>
                    <a:gd name="T35" fmla="*/ 18 h 136"/>
                    <a:gd name="T36" fmla="*/ 115 w 195"/>
                    <a:gd name="T37" fmla="*/ 10 h 136"/>
                    <a:gd name="T38" fmla="*/ 131 w 195"/>
                    <a:gd name="T39" fmla="*/ 9 h 136"/>
                    <a:gd name="T40" fmla="*/ 140 w 195"/>
                    <a:gd name="T41" fmla="*/ 14 h 136"/>
                    <a:gd name="T42" fmla="*/ 127 w 195"/>
                    <a:gd name="T43" fmla="*/ 20 h 136"/>
                    <a:gd name="T44" fmla="*/ 125 w 195"/>
                    <a:gd name="T45" fmla="*/ 31 h 136"/>
                    <a:gd name="T46" fmla="*/ 139 w 195"/>
                    <a:gd name="T47" fmla="*/ 38 h 136"/>
                    <a:gd name="T48" fmla="*/ 156 w 195"/>
                    <a:gd name="T49" fmla="*/ 39 h 136"/>
                    <a:gd name="T50" fmla="*/ 167 w 195"/>
                    <a:gd name="T51" fmla="*/ 35 h 136"/>
                    <a:gd name="T52" fmla="*/ 164 w 195"/>
                    <a:gd name="T53" fmla="*/ 29 h 136"/>
                    <a:gd name="T54" fmla="*/ 170 w 195"/>
                    <a:gd name="T55" fmla="*/ 28 h 136"/>
                    <a:gd name="T56" fmla="*/ 181 w 195"/>
                    <a:gd name="T57" fmla="*/ 33 h 136"/>
                    <a:gd name="T58" fmla="*/ 191 w 195"/>
                    <a:gd name="T59" fmla="*/ 45 h 136"/>
                    <a:gd name="T60" fmla="*/ 192 w 195"/>
                    <a:gd name="T61" fmla="*/ 60 h 136"/>
                    <a:gd name="T62" fmla="*/ 185 w 195"/>
                    <a:gd name="T63" fmla="*/ 66 h 136"/>
                    <a:gd name="T64" fmla="*/ 171 w 195"/>
                    <a:gd name="T65" fmla="*/ 75 h 136"/>
                    <a:gd name="T66" fmla="*/ 166 w 195"/>
                    <a:gd name="T67" fmla="*/ 84 h 136"/>
                    <a:gd name="T68" fmla="*/ 166 w 195"/>
                    <a:gd name="T69" fmla="*/ 96 h 136"/>
                    <a:gd name="T70" fmla="*/ 166 w 195"/>
                    <a:gd name="T71" fmla="*/ 109 h 136"/>
                    <a:gd name="T72" fmla="*/ 157 w 195"/>
                    <a:gd name="T73" fmla="*/ 117 h 136"/>
                    <a:gd name="T74" fmla="*/ 139 w 195"/>
                    <a:gd name="T75" fmla="*/ 124 h 136"/>
                    <a:gd name="T76" fmla="*/ 113 w 195"/>
                    <a:gd name="T77" fmla="*/ 131 h 136"/>
                    <a:gd name="T78" fmla="*/ 77 w 195"/>
                    <a:gd name="T79" fmla="*/ 135 h 136"/>
                    <a:gd name="T80" fmla="*/ 51 w 195"/>
                    <a:gd name="T81" fmla="*/ 132 h 136"/>
                    <a:gd name="T82" fmla="*/ 38 w 195"/>
                    <a:gd name="T83" fmla="*/ 124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95" h="136">
                      <a:moveTo>
                        <a:pt x="28" y="113"/>
                      </a:moveTo>
                      <a:lnTo>
                        <a:pt x="21" y="106"/>
                      </a:lnTo>
                      <a:lnTo>
                        <a:pt x="15" y="99"/>
                      </a:lnTo>
                      <a:lnTo>
                        <a:pt x="10" y="91"/>
                      </a:lnTo>
                      <a:lnTo>
                        <a:pt x="6" y="85"/>
                      </a:lnTo>
                      <a:lnTo>
                        <a:pt x="2" y="79"/>
                      </a:lnTo>
                      <a:lnTo>
                        <a:pt x="0" y="74"/>
                      </a:lnTo>
                      <a:lnTo>
                        <a:pt x="0" y="69"/>
                      </a:lnTo>
                      <a:lnTo>
                        <a:pt x="0" y="64"/>
                      </a:lnTo>
                      <a:lnTo>
                        <a:pt x="1" y="61"/>
                      </a:lnTo>
                      <a:lnTo>
                        <a:pt x="3" y="56"/>
                      </a:lnTo>
                      <a:lnTo>
                        <a:pt x="6" y="53"/>
                      </a:lnTo>
                      <a:lnTo>
                        <a:pt x="10" y="47"/>
                      </a:lnTo>
                      <a:lnTo>
                        <a:pt x="15" y="43"/>
                      </a:lnTo>
                      <a:lnTo>
                        <a:pt x="20" y="40"/>
                      </a:lnTo>
                      <a:lnTo>
                        <a:pt x="24" y="38"/>
                      </a:lnTo>
                      <a:lnTo>
                        <a:pt x="30" y="34"/>
                      </a:lnTo>
                      <a:lnTo>
                        <a:pt x="33" y="31"/>
                      </a:lnTo>
                      <a:lnTo>
                        <a:pt x="37" y="29"/>
                      </a:lnTo>
                      <a:lnTo>
                        <a:pt x="39" y="26"/>
                      </a:lnTo>
                      <a:lnTo>
                        <a:pt x="39" y="25"/>
                      </a:lnTo>
                      <a:lnTo>
                        <a:pt x="40" y="21"/>
                      </a:lnTo>
                      <a:lnTo>
                        <a:pt x="39" y="18"/>
                      </a:lnTo>
                      <a:lnTo>
                        <a:pt x="37" y="15"/>
                      </a:lnTo>
                      <a:lnTo>
                        <a:pt x="33" y="12"/>
                      </a:lnTo>
                      <a:lnTo>
                        <a:pt x="31" y="8"/>
                      </a:lnTo>
                      <a:lnTo>
                        <a:pt x="38" y="10"/>
                      </a:lnTo>
                      <a:lnTo>
                        <a:pt x="44" y="12"/>
                      </a:lnTo>
                      <a:lnTo>
                        <a:pt x="48" y="15"/>
                      </a:lnTo>
                      <a:lnTo>
                        <a:pt x="50" y="18"/>
                      </a:lnTo>
                      <a:lnTo>
                        <a:pt x="51" y="21"/>
                      </a:lnTo>
                      <a:lnTo>
                        <a:pt x="53" y="24"/>
                      </a:lnTo>
                      <a:lnTo>
                        <a:pt x="56" y="23"/>
                      </a:lnTo>
                      <a:lnTo>
                        <a:pt x="60" y="21"/>
                      </a:lnTo>
                      <a:lnTo>
                        <a:pt x="63" y="19"/>
                      </a:lnTo>
                      <a:lnTo>
                        <a:pt x="66" y="17"/>
                      </a:lnTo>
                      <a:lnTo>
                        <a:pt x="67" y="14"/>
                      </a:lnTo>
                      <a:lnTo>
                        <a:pt x="67" y="11"/>
                      </a:lnTo>
                      <a:lnTo>
                        <a:pt x="64" y="6"/>
                      </a:lnTo>
                      <a:lnTo>
                        <a:pt x="60" y="3"/>
                      </a:lnTo>
                      <a:lnTo>
                        <a:pt x="57" y="0"/>
                      </a:lnTo>
                      <a:lnTo>
                        <a:pt x="61" y="0"/>
                      </a:lnTo>
                      <a:lnTo>
                        <a:pt x="67" y="0"/>
                      </a:lnTo>
                      <a:lnTo>
                        <a:pt x="72" y="2"/>
                      </a:lnTo>
                      <a:lnTo>
                        <a:pt x="75" y="4"/>
                      </a:lnTo>
                      <a:lnTo>
                        <a:pt x="80" y="8"/>
                      </a:lnTo>
                      <a:lnTo>
                        <a:pt x="85" y="13"/>
                      </a:lnTo>
                      <a:lnTo>
                        <a:pt x="87" y="17"/>
                      </a:lnTo>
                      <a:lnTo>
                        <a:pt x="90" y="21"/>
                      </a:lnTo>
                      <a:lnTo>
                        <a:pt x="91" y="25"/>
                      </a:lnTo>
                      <a:lnTo>
                        <a:pt x="91" y="29"/>
                      </a:lnTo>
                      <a:lnTo>
                        <a:pt x="94" y="25"/>
                      </a:lnTo>
                      <a:lnTo>
                        <a:pt x="95" y="21"/>
                      </a:lnTo>
                      <a:lnTo>
                        <a:pt x="98" y="18"/>
                      </a:lnTo>
                      <a:lnTo>
                        <a:pt x="103" y="15"/>
                      </a:lnTo>
                      <a:lnTo>
                        <a:pt x="109" y="12"/>
                      </a:lnTo>
                      <a:lnTo>
                        <a:pt x="115" y="10"/>
                      </a:lnTo>
                      <a:lnTo>
                        <a:pt x="121" y="9"/>
                      </a:lnTo>
                      <a:lnTo>
                        <a:pt x="127" y="8"/>
                      </a:lnTo>
                      <a:lnTo>
                        <a:pt x="131" y="9"/>
                      </a:lnTo>
                      <a:lnTo>
                        <a:pt x="138" y="10"/>
                      </a:lnTo>
                      <a:lnTo>
                        <a:pt x="146" y="13"/>
                      </a:lnTo>
                      <a:lnTo>
                        <a:pt x="140" y="14"/>
                      </a:lnTo>
                      <a:lnTo>
                        <a:pt x="134" y="15"/>
                      </a:lnTo>
                      <a:lnTo>
                        <a:pt x="131" y="17"/>
                      </a:lnTo>
                      <a:lnTo>
                        <a:pt x="127" y="20"/>
                      </a:lnTo>
                      <a:lnTo>
                        <a:pt x="125" y="24"/>
                      </a:lnTo>
                      <a:lnTo>
                        <a:pt x="124" y="27"/>
                      </a:lnTo>
                      <a:lnTo>
                        <a:pt x="125" y="31"/>
                      </a:lnTo>
                      <a:lnTo>
                        <a:pt x="128" y="34"/>
                      </a:lnTo>
                      <a:lnTo>
                        <a:pt x="133" y="36"/>
                      </a:lnTo>
                      <a:lnTo>
                        <a:pt x="139" y="38"/>
                      </a:lnTo>
                      <a:lnTo>
                        <a:pt x="146" y="39"/>
                      </a:lnTo>
                      <a:lnTo>
                        <a:pt x="152" y="39"/>
                      </a:lnTo>
                      <a:lnTo>
                        <a:pt x="156" y="39"/>
                      </a:lnTo>
                      <a:lnTo>
                        <a:pt x="160" y="39"/>
                      </a:lnTo>
                      <a:lnTo>
                        <a:pt x="166" y="37"/>
                      </a:lnTo>
                      <a:lnTo>
                        <a:pt x="167" y="35"/>
                      </a:lnTo>
                      <a:lnTo>
                        <a:pt x="167" y="32"/>
                      </a:lnTo>
                      <a:lnTo>
                        <a:pt x="166" y="30"/>
                      </a:lnTo>
                      <a:lnTo>
                        <a:pt x="164" y="29"/>
                      </a:lnTo>
                      <a:lnTo>
                        <a:pt x="163" y="27"/>
                      </a:lnTo>
                      <a:lnTo>
                        <a:pt x="167" y="27"/>
                      </a:lnTo>
                      <a:lnTo>
                        <a:pt x="170" y="28"/>
                      </a:lnTo>
                      <a:lnTo>
                        <a:pt x="174" y="29"/>
                      </a:lnTo>
                      <a:lnTo>
                        <a:pt x="179" y="31"/>
                      </a:lnTo>
                      <a:lnTo>
                        <a:pt x="181" y="33"/>
                      </a:lnTo>
                      <a:lnTo>
                        <a:pt x="185" y="36"/>
                      </a:lnTo>
                      <a:lnTo>
                        <a:pt x="189" y="40"/>
                      </a:lnTo>
                      <a:lnTo>
                        <a:pt x="191" y="45"/>
                      </a:lnTo>
                      <a:lnTo>
                        <a:pt x="192" y="50"/>
                      </a:lnTo>
                      <a:lnTo>
                        <a:pt x="194" y="55"/>
                      </a:lnTo>
                      <a:lnTo>
                        <a:pt x="192" y="60"/>
                      </a:lnTo>
                      <a:lnTo>
                        <a:pt x="190" y="62"/>
                      </a:lnTo>
                      <a:lnTo>
                        <a:pt x="188" y="64"/>
                      </a:lnTo>
                      <a:lnTo>
                        <a:pt x="185" y="66"/>
                      </a:lnTo>
                      <a:lnTo>
                        <a:pt x="180" y="69"/>
                      </a:lnTo>
                      <a:lnTo>
                        <a:pt x="174" y="72"/>
                      </a:lnTo>
                      <a:lnTo>
                        <a:pt x="171" y="75"/>
                      </a:lnTo>
                      <a:lnTo>
                        <a:pt x="169" y="78"/>
                      </a:lnTo>
                      <a:lnTo>
                        <a:pt x="167" y="80"/>
                      </a:lnTo>
                      <a:lnTo>
                        <a:pt x="166" y="84"/>
                      </a:lnTo>
                      <a:lnTo>
                        <a:pt x="165" y="88"/>
                      </a:lnTo>
                      <a:lnTo>
                        <a:pt x="165" y="92"/>
                      </a:lnTo>
                      <a:lnTo>
                        <a:pt x="166" y="96"/>
                      </a:lnTo>
                      <a:lnTo>
                        <a:pt x="167" y="102"/>
                      </a:lnTo>
                      <a:lnTo>
                        <a:pt x="167" y="105"/>
                      </a:lnTo>
                      <a:lnTo>
                        <a:pt x="166" y="109"/>
                      </a:lnTo>
                      <a:lnTo>
                        <a:pt x="164" y="112"/>
                      </a:lnTo>
                      <a:lnTo>
                        <a:pt x="161" y="114"/>
                      </a:lnTo>
                      <a:lnTo>
                        <a:pt x="157" y="117"/>
                      </a:lnTo>
                      <a:lnTo>
                        <a:pt x="151" y="119"/>
                      </a:lnTo>
                      <a:lnTo>
                        <a:pt x="145" y="122"/>
                      </a:lnTo>
                      <a:lnTo>
                        <a:pt x="139" y="124"/>
                      </a:lnTo>
                      <a:lnTo>
                        <a:pt x="129" y="127"/>
                      </a:lnTo>
                      <a:lnTo>
                        <a:pt x="123" y="128"/>
                      </a:lnTo>
                      <a:lnTo>
                        <a:pt x="113" y="131"/>
                      </a:lnTo>
                      <a:lnTo>
                        <a:pt x="101" y="133"/>
                      </a:lnTo>
                      <a:lnTo>
                        <a:pt x="89" y="134"/>
                      </a:lnTo>
                      <a:lnTo>
                        <a:pt x="77" y="135"/>
                      </a:lnTo>
                      <a:lnTo>
                        <a:pt x="67" y="134"/>
                      </a:lnTo>
                      <a:lnTo>
                        <a:pt x="58" y="134"/>
                      </a:lnTo>
                      <a:lnTo>
                        <a:pt x="51" y="132"/>
                      </a:lnTo>
                      <a:lnTo>
                        <a:pt x="47" y="131"/>
                      </a:lnTo>
                      <a:lnTo>
                        <a:pt x="42" y="128"/>
                      </a:lnTo>
                      <a:lnTo>
                        <a:pt x="38" y="124"/>
                      </a:lnTo>
                      <a:lnTo>
                        <a:pt x="31" y="119"/>
                      </a:lnTo>
                      <a:lnTo>
                        <a:pt x="28" y="113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3" name="Freeform 201">
                  <a:extLst>
                    <a:ext uri="{FF2B5EF4-FFF2-40B4-BE49-F238E27FC236}">
                      <a16:creationId xmlns:a16="http://schemas.microsoft.com/office/drawing/2014/main" id="{6C34FF95-4DA2-4681-9E90-DFBFC5D4F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6" y="2942"/>
                  <a:ext cx="108" cy="76"/>
                </a:xfrm>
                <a:custGeom>
                  <a:avLst/>
                  <a:gdLst>
                    <a:gd name="T0" fmla="*/ 12 w 108"/>
                    <a:gd name="T1" fmla="*/ 58 h 76"/>
                    <a:gd name="T2" fmla="*/ 5 w 108"/>
                    <a:gd name="T3" fmla="*/ 51 h 76"/>
                    <a:gd name="T4" fmla="*/ 1 w 108"/>
                    <a:gd name="T5" fmla="*/ 44 h 76"/>
                    <a:gd name="T6" fmla="*/ 0 w 108"/>
                    <a:gd name="T7" fmla="*/ 38 h 76"/>
                    <a:gd name="T8" fmla="*/ 0 w 108"/>
                    <a:gd name="T9" fmla="*/ 34 h 76"/>
                    <a:gd name="T10" fmla="*/ 2 w 108"/>
                    <a:gd name="T11" fmla="*/ 29 h 76"/>
                    <a:gd name="T12" fmla="*/ 8 w 108"/>
                    <a:gd name="T13" fmla="*/ 24 h 76"/>
                    <a:gd name="T14" fmla="*/ 13 w 108"/>
                    <a:gd name="T15" fmla="*/ 21 h 76"/>
                    <a:gd name="T16" fmla="*/ 18 w 108"/>
                    <a:gd name="T17" fmla="*/ 17 h 76"/>
                    <a:gd name="T18" fmla="*/ 21 w 108"/>
                    <a:gd name="T19" fmla="*/ 14 h 76"/>
                    <a:gd name="T20" fmla="*/ 21 w 108"/>
                    <a:gd name="T21" fmla="*/ 10 h 76"/>
                    <a:gd name="T22" fmla="*/ 18 w 108"/>
                    <a:gd name="T23" fmla="*/ 7 h 76"/>
                    <a:gd name="T24" fmla="*/ 21 w 108"/>
                    <a:gd name="T25" fmla="*/ 5 h 76"/>
                    <a:gd name="T26" fmla="*/ 26 w 108"/>
                    <a:gd name="T27" fmla="*/ 8 h 76"/>
                    <a:gd name="T28" fmla="*/ 28 w 108"/>
                    <a:gd name="T29" fmla="*/ 11 h 76"/>
                    <a:gd name="T30" fmla="*/ 31 w 108"/>
                    <a:gd name="T31" fmla="*/ 13 h 76"/>
                    <a:gd name="T32" fmla="*/ 35 w 108"/>
                    <a:gd name="T33" fmla="*/ 11 h 76"/>
                    <a:gd name="T34" fmla="*/ 36 w 108"/>
                    <a:gd name="T35" fmla="*/ 8 h 76"/>
                    <a:gd name="T36" fmla="*/ 35 w 108"/>
                    <a:gd name="T37" fmla="*/ 4 h 76"/>
                    <a:gd name="T38" fmla="*/ 30 w 108"/>
                    <a:gd name="T39" fmla="*/ 0 h 76"/>
                    <a:gd name="T40" fmla="*/ 36 w 108"/>
                    <a:gd name="T41" fmla="*/ 0 h 76"/>
                    <a:gd name="T42" fmla="*/ 41 w 108"/>
                    <a:gd name="T43" fmla="*/ 2 h 76"/>
                    <a:gd name="T44" fmla="*/ 47 w 108"/>
                    <a:gd name="T45" fmla="*/ 7 h 76"/>
                    <a:gd name="T46" fmla="*/ 49 w 108"/>
                    <a:gd name="T47" fmla="*/ 12 h 76"/>
                    <a:gd name="T48" fmla="*/ 49 w 108"/>
                    <a:gd name="T49" fmla="*/ 16 h 76"/>
                    <a:gd name="T50" fmla="*/ 53 w 108"/>
                    <a:gd name="T51" fmla="*/ 11 h 76"/>
                    <a:gd name="T52" fmla="*/ 57 w 108"/>
                    <a:gd name="T53" fmla="*/ 8 h 76"/>
                    <a:gd name="T54" fmla="*/ 63 w 108"/>
                    <a:gd name="T55" fmla="*/ 6 h 76"/>
                    <a:gd name="T56" fmla="*/ 69 w 108"/>
                    <a:gd name="T57" fmla="*/ 5 h 76"/>
                    <a:gd name="T58" fmla="*/ 75 w 108"/>
                    <a:gd name="T59" fmla="*/ 5 h 76"/>
                    <a:gd name="T60" fmla="*/ 77 w 108"/>
                    <a:gd name="T61" fmla="*/ 8 h 76"/>
                    <a:gd name="T62" fmla="*/ 71 w 108"/>
                    <a:gd name="T63" fmla="*/ 9 h 76"/>
                    <a:gd name="T64" fmla="*/ 68 w 108"/>
                    <a:gd name="T65" fmla="*/ 13 h 76"/>
                    <a:gd name="T66" fmla="*/ 69 w 108"/>
                    <a:gd name="T67" fmla="*/ 17 h 76"/>
                    <a:gd name="T68" fmla="*/ 72 w 108"/>
                    <a:gd name="T69" fmla="*/ 20 h 76"/>
                    <a:gd name="T70" fmla="*/ 80 w 108"/>
                    <a:gd name="T71" fmla="*/ 21 h 76"/>
                    <a:gd name="T72" fmla="*/ 85 w 108"/>
                    <a:gd name="T73" fmla="*/ 22 h 76"/>
                    <a:gd name="T74" fmla="*/ 91 w 108"/>
                    <a:gd name="T75" fmla="*/ 20 h 76"/>
                    <a:gd name="T76" fmla="*/ 91 w 108"/>
                    <a:gd name="T77" fmla="*/ 18 h 76"/>
                    <a:gd name="T78" fmla="*/ 90 w 108"/>
                    <a:gd name="T79" fmla="*/ 16 h 76"/>
                    <a:gd name="T80" fmla="*/ 91 w 108"/>
                    <a:gd name="T81" fmla="*/ 15 h 76"/>
                    <a:gd name="T82" fmla="*/ 95 w 108"/>
                    <a:gd name="T83" fmla="*/ 16 h 76"/>
                    <a:gd name="T84" fmla="*/ 99 w 108"/>
                    <a:gd name="T85" fmla="*/ 18 h 76"/>
                    <a:gd name="T86" fmla="*/ 103 w 108"/>
                    <a:gd name="T87" fmla="*/ 22 h 76"/>
                    <a:gd name="T88" fmla="*/ 106 w 108"/>
                    <a:gd name="T89" fmla="*/ 27 h 76"/>
                    <a:gd name="T90" fmla="*/ 105 w 108"/>
                    <a:gd name="T91" fmla="*/ 33 h 76"/>
                    <a:gd name="T92" fmla="*/ 103 w 108"/>
                    <a:gd name="T93" fmla="*/ 35 h 76"/>
                    <a:gd name="T94" fmla="*/ 99 w 108"/>
                    <a:gd name="T95" fmla="*/ 38 h 76"/>
                    <a:gd name="T96" fmla="*/ 94 w 108"/>
                    <a:gd name="T97" fmla="*/ 41 h 76"/>
                    <a:gd name="T98" fmla="*/ 92 w 108"/>
                    <a:gd name="T99" fmla="*/ 44 h 76"/>
                    <a:gd name="T100" fmla="*/ 90 w 108"/>
                    <a:gd name="T101" fmla="*/ 49 h 76"/>
                    <a:gd name="T102" fmla="*/ 90 w 108"/>
                    <a:gd name="T103" fmla="*/ 53 h 76"/>
                    <a:gd name="T104" fmla="*/ 91 w 108"/>
                    <a:gd name="T105" fmla="*/ 58 h 76"/>
                    <a:gd name="T106" fmla="*/ 90 w 108"/>
                    <a:gd name="T107" fmla="*/ 62 h 76"/>
                    <a:gd name="T108" fmla="*/ 86 w 108"/>
                    <a:gd name="T109" fmla="*/ 65 h 76"/>
                    <a:gd name="T110" fmla="*/ 80 w 108"/>
                    <a:gd name="T111" fmla="*/ 67 h 76"/>
                    <a:gd name="T112" fmla="*/ 71 w 108"/>
                    <a:gd name="T113" fmla="*/ 70 h 76"/>
                    <a:gd name="T114" fmla="*/ 62 w 108"/>
                    <a:gd name="T115" fmla="*/ 72 h 76"/>
                    <a:gd name="T116" fmla="*/ 49 w 108"/>
                    <a:gd name="T117" fmla="*/ 75 h 76"/>
                    <a:gd name="T118" fmla="*/ 37 w 108"/>
                    <a:gd name="T119" fmla="*/ 74 h 76"/>
                    <a:gd name="T120" fmla="*/ 28 w 108"/>
                    <a:gd name="T121" fmla="*/ 73 h 76"/>
                    <a:gd name="T122" fmla="*/ 22 w 108"/>
                    <a:gd name="T123" fmla="*/ 71 h 76"/>
                    <a:gd name="T124" fmla="*/ 17 w 108"/>
                    <a:gd name="T125" fmla="*/ 65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8" h="76">
                      <a:moveTo>
                        <a:pt x="15" y="63"/>
                      </a:moveTo>
                      <a:lnTo>
                        <a:pt x="12" y="58"/>
                      </a:lnTo>
                      <a:lnTo>
                        <a:pt x="8" y="55"/>
                      </a:lnTo>
                      <a:lnTo>
                        <a:pt x="5" y="51"/>
                      </a:lnTo>
                      <a:lnTo>
                        <a:pt x="3" y="47"/>
                      </a:lnTo>
                      <a:lnTo>
                        <a:pt x="1" y="44"/>
                      </a:lnTo>
                      <a:lnTo>
                        <a:pt x="0" y="41"/>
                      </a:lnTo>
                      <a:lnTo>
                        <a:pt x="0" y="38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2" y="29"/>
                      </a:lnTo>
                      <a:lnTo>
                        <a:pt x="5" y="26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3" y="21"/>
                      </a:lnTo>
                      <a:lnTo>
                        <a:pt x="16" y="19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0" y="8"/>
                      </a:lnTo>
                      <a:lnTo>
                        <a:pt x="18" y="7"/>
                      </a:lnTo>
                      <a:lnTo>
                        <a:pt x="16" y="4"/>
                      </a:lnTo>
                      <a:lnTo>
                        <a:pt x="21" y="5"/>
                      </a:lnTo>
                      <a:lnTo>
                        <a:pt x="24" y="6"/>
                      </a:lnTo>
                      <a:lnTo>
                        <a:pt x="26" y="8"/>
                      </a:lnTo>
                      <a:lnTo>
                        <a:pt x="28" y="9"/>
                      </a:lnTo>
                      <a:lnTo>
                        <a:pt x="28" y="11"/>
                      </a:lnTo>
                      <a:lnTo>
                        <a:pt x="28" y="14"/>
                      </a:lnTo>
                      <a:lnTo>
                        <a:pt x="31" y="13"/>
                      </a:lnTo>
                      <a:lnTo>
                        <a:pt x="33" y="12"/>
                      </a:lnTo>
                      <a:lnTo>
                        <a:pt x="35" y="11"/>
                      </a:lnTo>
                      <a:lnTo>
                        <a:pt x="36" y="9"/>
                      </a:lnTo>
                      <a:lnTo>
                        <a:pt x="36" y="8"/>
                      </a:lnTo>
                      <a:lnTo>
                        <a:pt x="36" y="6"/>
                      </a:lnTo>
                      <a:lnTo>
                        <a:pt x="35" y="4"/>
                      </a:lnTo>
                      <a:lnTo>
                        <a:pt x="33" y="2"/>
                      </a:lnTo>
                      <a:lnTo>
                        <a:pt x="30" y="0"/>
                      </a:lnTo>
                      <a:lnTo>
                        <a:pt x="33" y="0"/>
                      </a:lnTo>
                      <a:lnTo>
                        <a:pt x="36" y="0"/>
                      </a:lnTo>
                      <a:lnTo>
                        <a:pt x="39" y="1"/>
                      </a:lnTo>
                      <a:lnTo>
                        <a:pt x="41" y="2"/>
                      </a:lnTo>
                      <a:lnTo>
                        <a:pt x="43" y="4"/>
                      </a:lnTo>
                      <a:lnTo>
                        <a:pt x="47" y="7"/>
                      </a:lnTo>
                      <a:lnTo>
                        <a:pt x="48" y="9"/>
                      </a:lnTo>
                      <a:lnTo>
                        <a:pt x="49" y="12"/>
                      </a:lnTo>
                      <a:lnTo>
                        <a:pt x="49" y="14"/>
                      </a:lnTo>
                      <a:lnTo>
                        <a:pt x="49" y="16"/>
                      </a:lnTo>
                      <a:lnTo>
                        <a:pt x="51" y="14"/>
                      </a:lnTo>
                      <a:lnTo>
                        <a:pt x="53" y="11"/>
                      </a:lnTo>
                      <a:lnTo>
                        <a:pt x="54" y="10"/>
                      </a:lnTo>
                      <a:lnTo>
                        <a:pt x="57" y="8"/>
                      </a:lnTo>
                      <a:lnTo>
                        <a:pt x="60" y="7"/>
                      </a:lnTo>
                      <a:lnTo>
                        <a:pt x="63" y="6"/>
                      </a:lnTo>
                      <a:lnTo>
                        <a:pt x="66" y="5"/>
                      </a:lnTo>
                      <a:lnTo>
                        <a:pt x="69" y="5"/>
                      </a:lnTo>
                      <a:lnTo>
                        <a:pt x="72" y="4"/>
                      </a:lnTo>
                      <a:lnTo>
                        <a:pt x="75" y="5"/>
                      </a:lnTo>
                      <a:lnTo>
                        <a:pt x="80" y="7"/>
                      </a:lnTo>
                      <a:lnTo>
                        <a:pt x="77" y="8"/>
                      </a:lnTo>
                      <a:lnTo>
                        <a:pt x="73" y="8"/>
                      </a:lnTo>
                      <a:lnTo>
                        <a:pt x="71" y="9"/>
                      </a:lnTo>
                      <a:lnTo>
                        <a:pt x="70" y="11"/>
                      </a:lnTo>
                      <a:lnTo>
                        <a:pt x="68" y="13"/>
                      </a:lnTo>
                      <a:lnTo>
                        <a:pt x="68" y="15"/>
                      </a:lnTo>
                      <a:lnTo>
                        <a:pt x="69" y="17"/>
                      </a:lnTo>
                      <a:lnTo>
                        <a:pt x="71" y="19"/>
                      </a:lnTo>
                      <a:lnTo>
                        <a:pt x="72" y="20"/>
                      </a:lnTo>
                      <a:lnTo>
                        <a:pt x="76" y="21"/>
                      </a:lnTo>
                      <a:lnTo>
                        <a:pt x="80" y="21"/>
                      </a:lnTo>
                      <a:lnTo>
                        <a:pt x="83" y="22"/>
                      </a:lnTo>
                      <a:lnTo>
                        <a:pt x="85" y="22"/>
                      </a:lnTo>
                      <a:lnTo>
                        <a:pt x="88" y="22"/>
                      </a:lnTo>
                      <a:lnTo>
                        <a:pt x="91" y="20"/>
                      </a:lnTo>
                      <a:lnTo>
                        <a:pt x="90" y="19"/>
                      </a:lnTo>
                      <a:lnTo>
                        <a:pt x="91" y="18"/>
                      </a:lnTo>
                      <a:lnTo>
                        <a:pt x="91" y="16"/>
                      </a:lnTo>
                      <a:lnTo>
                        <a:pt x="90" y="16"/>
                      </a:lnTo>
                      <a:lnTo>
                        <a:pt x="90" y="15"/>
                      </a:lnTo>
                      <a:lnTo>
                        <a:pt x="91" y="15"/>
                      </a:lnTo>
                      <a:lnTo>
                        <a:pt x="93" y="15"/>
                      </a:lnTo>
                      <a:lnTo>
                        <a:pt x="95" y="16"/>
                      </a:lnTo>
                      <a:lnTo>
                        <a:pt x="98" y="17"/>
                      </a:lnTo>
                      <a:lnTo>
                        <a:pt x="99" y="18"/>
                      </a:lnTo>
                      <a:lnTo>
                        <a:pt x="101" y="20"/>
                      </a:lnTo>
                      <a:lnTo>
                        <a:pt x="103" y="22"/>
                      </a:lnTo>
                      <a:lnTo>
                        <a:pt x="105" y="25"/>
                      </a:lnTo>
                      <a:lnTo>
                        <a:pt x="106" y="27"/>
                      </a:lnTo>
                      <a:lnTo>
                        <a:pt x="107" y="31"/>
                      </a:lnTo>
                      <a:lnTo>
                        <a:pt x="105" y="33"/>
                      </a:lnTo>
                      <a:lnTo>
                        <a:pt x="104" y="34"/>
                      </a:lnTo>
                      <a:lnTo>
                        <a:pt x="103" y="35"/>
                      </a:lnTo>
                      <a:lnTo>
                        <a:pt x="100" y="37"/>
                      </a:lnTo>
                      <a:lnTo>
                        <a:pt x="99" y="38"/>
                      </a:lnTo>
                      <a:lnTo>
                        <a:pt x="96" y="40"/>
                      </a:lnTo>
                      <a:lnTo>
                        <a:pt x="94" y="41"/>
                      </a:lnTo>
                      <a:lnTo>
                        <a:pt x="92" y="43"/>
                      </a:lnTo>
                      <a:lnTo>
                        <a:pt x="92" y="44"/>
                      </a:lnTo>
                      <a:lnTo>
                        <a:pt x="91" y="46"/>
                      </a:lnTo>
                      <a:lnTo>
                        <a:pt x="90" y="49"/>
                      </a:lnTo>
                      <a:lnTo>
                        <a:pt x="90" y="51"/>
                      </a:lnTo>
                      <a:lnTo>
                        <a:pt x="90" y="53"/>
                      </a:lnTo>
                      <a:lnTo>
                        <a:pt x="92" y="56"/>
                      </a:lnTo>
                      <a:lnTo>
                        <a:pt x="91" y="58"/>
                      </a:lnTo>
                      <a:lnTo>
                        <a:pt x="91" y="60"/>
                      </a:lnTo>
                      <a:lnTo>
                        <a:pt x="90" y="62"/>
                      </a:lnTo>
                      <a:lnTo>
                        <a:pt x="88" y="63"/>
                      </a:lnTo>
                      <a:lnTo>
                        <a:pt x="86" y="65"/>
                      </a:lnTo>
                      <a:lnTo>
                        <a:pt x="83" y="66"/>
                      </a:lnTo>
                      <a:lnTo>
                        <a:pt x="80" y="67"/>
                      </a:lnTo>
                      <a:lnTo>
                        <a:pt x="76" y="68"/>
                      </a:lnTo>
                      <a:lnTo>
                        <a:pt x="71" y="70"/>
                      </a:lnTo>
                      <a:lnTo>
                        <a:pt x="67" y="70"/>
                      </a:lnTo>
                      <a:lnTo>
                        <a:pt x="62" y="72"/>
                      </a:lnTo>
                      <a:lnTo>
                        <a:pt x="56" y="74"/>
                      </a:lnTo>
                      <a:lnTo>
                        <a:pt x="49" y="75"/>
                      </a:lnTo>
                      <a:lnTo>
                        <a:pt x="42" y="74"/>
                      </a:lnTo>
                      <a:lnTo>
                        <a:pt x="37" y="74"/>
                      </a:lnTo>
                      <a:lnTo>
                        <a:pt x="31" y="74"/>
                      </a:lnTo>
                      <a:lnTo>
                        <a:pt x="28" y="73"/>
                      </a:lnTo>
                      <a:lnTo>
                        <a:pt x="25" y="73"/>
                      </a:lnTo>
                      <a:lnTo>
                        <a:pt x="22" y="71"/>
                      </a:lnTo>
                      <a:lnTo>
                        <a:pt x="21" y="69"/>
                      </a:lnTo>
                      <a:lnTo>
                        <a:pt x="17" y="65"/>
                      </a:lnTo>
                      <a:lnTo>
                        <a:pt x="15" y="63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" name="Freeform 202">
                  <a:extLst>
                    <a:ext uri="{FF2B5EF4-FFF2-40B4-BE49-F238E27FC236}">
                      <a16:creationId xmlns:a16="http://schemas.microsoft.com/office/drawing/2014/main" id="{CC743788-D943-42D5-BBF4-F3AFCDCEE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9" y="2964"/>
                  <a:ext cx="71" cy="52"/>
                </a:xfrm>
                <a:custGeom>
                  <a:avLst/>
                  <a:gdLst>
                    <a:gd name="T0" fmla="*/ 7 w 71"/>
                    <a:gd name="T1" fmla="*/ 40 h 52"/>
                    <a:gd name="T2" fmla="*/ 3 w 71"/>
                    <a:gd name="T3" fmla="*/ 34 h 52"/>
                    <a:gd name="T4" fmla="*/ 0 w 71"/>
                    <a:gd name="T5" fmla="*/ 29 h 52"/>
                    <a:gd name="T6" fmla="*/ 0 w 71"/>
                    <a:gd name="T7" fmla="*/ 26 h 52"/>
                    <a:gd name="T8" fmla="*/ 0 w 71"/>
                    <a:gd name="T9" fmla="*/ 23 h 52"/>
                    <a:gd name="T10" fmla="*/ 1 w 71"/>
                    <a:gd name="T11" fmla="*/ 19 h 52"/>
                    <a:gd name="T12" fmla="*/ 4 w 71"/>
                    <a:gd name="T13" fmla="*/ 16 h 52"/>
                    <a:gd name="T14" fmla="*/ 8 w 71"/>
                    <a:gd name="T15" fmla="*/ 14 h 52"/>
                    <a:gd name="T16" fmla="*/ 11 w 71"/>
                    <a:gd name="T17" fmla="*/ 12 h 52"/>
                    <a:gd name="T18" fmla="*/ 14 w 71"/>
                    <a:gd name="T19" fmla="*/ 9 h 52"/>
                    <a:gd name="T20" fmla="*/ 14 w 71"/>
                    <a:gd name="T21" fmla="*/ 7 h 52"/>
                    <a:gd name="T22" fmla="*/ 13 w 71"/>
                    <a:gd name="T23" fmla="*/ 5 h 52"/>
                    <a:gd name="T24" fmla="*/ 11 w 71"/>
                    <a:gd name="T25" fmla="*/ 3 h 52"/>
                    <a:gd name="T26" fmla="*/ 15 w 71"/>
                    <a:gd name="T27" fmla="*/ 3 h 52"/>
                    <a:gd name="T28" fmla="*/ 18 w 71"/>
                    <a:gd name="T29" fmla="*/ 6 h 52"/>
                    <a:gd name="T30" fmla="*/ 19 w 71"/>
                    <a:gd name="T31" fmla="*/ 9 h 52"/>
                    <a:gd name="T32" fmla="*/ 22 w 71"/>
                    <a:gd name="T33" fmla="*/ 8 h 52"/>
                    <a:gd name="T34" fmla="*/ 23 w 71"/>
                    <a:gd name="T35" fmla="*/ 6 h 52"/>
                    <a:gd name="T36" fmla="*/ 23 w 71"/>
                    <a:gd name="T37" fmla="*/ 3 h 52"/>
                    <a:gd name="T38" fmla="*/ 21 w 71"/>
                    <a:gd name="T39" fmla="*/ 0 h 52"/>
                    <a:gd name="T40" fmla="*/ 21 w 71"/>
                    <a:gd name="T41" fmla="*/ 0 h 52"/>
                    <a:gd name="T42" fmla="*/ 25 w 71"/>
                    <a:gd name="T43" fmla="*/ 1 h 52"/>
                    <a:gd name="T44" fmla="*/ 28 w 71"/>
                    <a:gd name="T45" fmla="*/ 3 h 52"/>
                    <a:gd name="T46" fmla="*/ 31 w 71"/>
                    <a:gd name="T47" fmla="*/ 6 h 52"/>
                    <a:gd name="T48" fmla="*/ 32 w 71"/>
                    <a:gd name="T49" fmla="*/ 9 h 52"/>
                    <a:gd name="T50" fmla="*/ 34 w 71"/>
                    <a:gd name="T51" fmla="*/ 9 h 52"/>
                    <a:gd name="T52" fmla="*/ 35 w 71"/>
                    <a:gd name="T53" fmla="*/ 7 h 52"/>
                    <a:gd name="T54" fmla="*/ 38 w 71"/>
                    <a:gd name="T55" fmla="*/ 4 h 52"/>
                    <a:gd name="T56" fmla="*/ 43 w 71"/>
                    <a:gd name="T57" fmla="*/ 3 h 52"/>
                    <a:gd name="T58" fmla="*/ 47 w 71"/>
                    <a:gd name="T59" fmla="*/ 3 h 52"/>
                    <a:gd name="T60" fmla="*/ 52 w 71"/>
                    <a:gd name="T61" fmla="*/ 5 h 52"/>
                    <a:gd name="T62" fmla="*/ 48 w 71"/>
                    <a:gd name="T63" fmla="*/ 6 h 52"/>
                    <a:gd name="T64" fmla="*/ 46 w 71"/>
                    <a:gd name="T65" fmla="*/ 8 h 52"/>
                    <a:gd name="T66" fmla="*/ 44 w 71"/>
                    <a:gd name="T67" fmla="*/ 10 h 52"/>
                    <a:gd name="T68" fmla="*/ 46 w 71"/>
                    <a:gd name="T69" fmla="*/ 13 h 52"/>
                    <a:gd name="T70" fmla="*/ 50 w 71"/>
                    <a:gd name="T71" fmla="*/ 14 h 52"/>
                    <a:gd name="T72" fmla="*/ 54 w 71"/>
                    <a:gd name="T73" fmla="*/ 15 h 52"/>
                    <a:gd name="T74" fmla="*/ 58 w 71"/>
                    <a:gd name="T75" fmla="*/ 15 h 52"/>
                    <a:gd name="T76" fmla="*/ 60 w 71"/>
                    <a:gd name="T77" fmla="*/ 13 h 52"/>
                    <a:gd name="T78" fmla="*/ 59 w 71"/>
                    <a:gd name="T79" fmla="*/ 11 h 52"/>
                    <a:gd name="T80" fmla="*/ 60 w 71"/>
                    <a:gd name="T81" fmla="*/ 11 h 52"/>
                    <a:gd name="T82" fmla="*/ 63 w 71"/>
                    <a:gd name="T83" fmla="*/ 12 h 52"/>
                    <a:gd name="T84" fmla="*/ 65 w 71"/>
                    <a:gd name="T85" fmla="*/ 13 h 52"/>
                    <a:gd name="T86" fmla="*/ 68 w 71"/>
                    <a:gd name="T87" fmla="*/ 15 h 52"/>
                    <a:gd name="T88" fmla="*/ 69 w 71"/>
                    <a:gd name="T89" fmla="*/ 19 h 52"/>
                    <a:gd name="T90" fmla="*/ 70 w 71"/>
                    <a:gd name="T91" fmla="*/ 22 h 52"/>
                    <a:gd name="T92" fmla="*/ 68 w 71"/>
                    <a:gd name="T93" fmla="*/ 24 h 52"/>
                    <a:gd name="T94" fmla="*/ 65 w 71"/>
                    <a:gd name="T95" fmla="*/ 26 h 52"/>
                    <a:gd name="T96" fmla="*/ 62 w 71"/>
                    <a:gd name="T97" fmla="*/ 29 h 52"/>
                    <a:gd name="T98" fmla="*/ 60 w 71"/>
                    <a:gd name="T99" fmla="*/ 32 h 52"/>
                    <a:gd name="T100" fmla="*/ 60 w 71"/>
                    <a:gd name="T101" fmla="*/ 35 h 52"/>
                    <a:gd name="T102" fmla="*/ 61 w 71"/>
                    <a:gd name="T103" fmla="*/ 38 h 52"/>
                    <a:gd name="T104" fmla="*/ 60 w 71"/>
                    <a:gd name="T105" fmla="*/ 42 h 52"/>
                    <a:gd name="T106" fmla="*/ 58 w 71"/>
                    <a:gd name="T107" fmla="*/ 43 h 52"/>
                    <a:gd name="T108" fmla="*/ 55 w 71"/>
                    <a:gd name="T109" fmla="*/ 45 h 52"/>
                    <a:gd name="T110" fmla="*/ 51 w 71"/>
                    <a:gd name="T111" fmla="*/ 47 h 52"/>
                    <a:gd name="T112" fmla="*/ 45 w 71"/>
                    <a:gd name="T113" fmla="*/ 48 h 52"/>
                    <a:gd name="T114" fmla="*/ 37 w 71"/>
                    <a:gd name="T115" fmla="*/ 50 h 52"/>
                    <a:gd name="T116" fmla="*/ 28 w 71"/>
                    <a:gd name="T117" fmla="*/ 51 h 52"/>
                    <a:gd name="T118" fmla="*/ 21 w 71"/>
                    <a:gd name="T119" fmla="*/ 51 h 52"/>
                    <a:gd name="T120" fmla="*/ 17 w 71"/>
                    <a:gd name="T121" fmla="*/ 49 h 52"/>
                    <a:gd name="T122" fmla="*/ 14 w 71"/>
                    <a:gd name="T123" fmla="*/ 46 h 52"/>
                    <a:gd name="T124" fmla="*/ 10 w 71"/>
                    <a:gd name="T125" fmla="*/ 43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1" h="52">
                      <a:moveTo>
                        <a:pt x="10" y="43"/>
                      </a:moveTo>
                      <a:lnTo>
                        <a:pt x="7" y="40"/>
                      </a:lnTo>
                      <a:lnTo>
                        <a:pt x="5" y="37"/>
                      </a:lnTo>
                      <a:lnTo>
                        <a:pt x="3" y="34"/>
                      </a:lnTo>
                      <a:lnTo>
                        <a:pt x="2" y="31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3"/>
                      </a:lnTo>
                      <a:lnTo>
                        <a:pt x="1" y="21"/>
                      </a:lnTo>
                      <a:lnTo>
                        <a:pt x="1" y="19"/>
                      </a:lnTo>
                      <a:lnTo>
                        <a:pt x="3" y="17"/>
                      </a:lnTo>
                      <a:lnTo>
                        <a:pt x="4" y="16"/>
                      </a:lnTo>
                      <a:lnTo>
                        <a:pt x="7" y="15"/>
                      </a:lnTo>
                      <a:lnTo>
                        <a:pt x="8" y="14"/>
                      </a:lnTo>
                      <a:lnTo>
                        <a:pt x="10" y="13"/>
                      </a:lnTo>
                      <a:lnTo>
                        <a:pt x="11" y="12"/>
                      </a:lnTo>
                      <a:lnTo>
                        <a:pt x="13" y="10"/>
                      </a:lnTo>
                      <a:lnTo>
                        <a:pt x="14" y="9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6"/>
                      </a:lnTo>
                      <a:lnTo>
                        <a:pt x="13" y="5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3" y="4"/>
                      </a:lnTo>
                      <a:lnTo>
                        <a:pt x="15" y="3"/>
                      </a:lnTo>
                      <a:lnTo>
                        <a:pt x="17" y="5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9" y="9"/>
                      </a:lnTo>
                      <a:lnTo>
                        <a:pt x="20" y="9"/>
                      </a:lnTo>
                      <a:lnTo>
                        <a:pt x="22" y="8"/>
                      </a:lnTo>
                      <a:lnTo>
                        <a:pt x="22" y="7"/>
                      </a:lnTo>
                      <a:lnTo>
                        <a:pt x="23" y="6"/>
                      </a:lnTo>
                      <a:lnTo>
                        <a:pt x="24" y="5"/>
                      </a:lnTo>
                      <a:lnTo>
                        <a:pt x="23" y="3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8" y="3"/>
                      </a:lnTo>
                      <a:lnTo>
                        <a:pt x="30" y="4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32" y="9"/>
                      </a:lnTo>
                      <a:lnTo>
                        <a:pt x="32" y="11"/>
                      </a:lnTo>
                      <a:lnTo>
                        <a:pt x="34" y="9"/>
                      </a:lnTo>
                      <a:lnTo>
                        <a:pt x="34" y="8"/>
                      </a:lnTo>
                      <a:lnTo>
                        <a:pt x="35" y="7"/>
                      </a:lnTo>
                      <a:lnTo>
                        <a:pt x="37" y="5"/>
                      </a:lnTo>
                      <a:lnTo>
                        <a:pt x="38" y="4"/>
                      </a:lnTo>
                      <a:lnTo>
                        <a:pt x="41" y="3"/>
                      </a:lnTo>
                      <a:lnTo>
                        <a:pt x="43" y="3"/>
                      </a:lnTo>
                      <a:lnTo>
                        <a:pt x="45" y="3"/>
                      </a:lnTo>
                      <a:lnTo>
                        <a:pt x="47" y="3"/>
                      </a:lnTo>
                      <a:lnTo>
                        <a:pt x="49" y="4"/>
                      </a:lnTo>
                      <a:lnTo>
                        <a:pt x="52" y="5"/>
                      </a:lnTo>
                      <a:lnTo>
                        <a:pt x="50" y="5"/>
                      </a:lnTo>
                      <a:lnTo>
                        <a:pt x="48" y="6"/>
                      </a:lnTo>
                      <a:lnTo>
                        <a:pt x="47" y="7"/>
                      </a:lnTo>
                      <a:lnTo>
                        <a:pt x="46" y="8"/>
                      </a:lnTo>
                      <a:lnTo>
                        <a:pt x="44" y="9"/>
                      </a:lnTo>
                      <a:lnTo>
                        <a:pt x="44" y="10"/>
                      </a:lnTo>
                      <a:lnTo>
                        <a:pt x="45" y="12"/>
                      </a:lnTo>
                      <a:lnTo>
                        <a:pt x="46" y="13"/>
                      </a:lnTo>
                      <a:lnTo>
                        <a:pt x="47" y="14"/>
                      </a:lnTo>
                      <a:lnTo>
                        <a:pt x="50" y="14"/>
                      </a:lnTo>
                      <a:lnTo>
                        <a:pt x="53" y="15"/>
                      </a:lnTo>
                      <a:lnTo>
                        <a:pt x="54" y="15"/>
                      </a:lnTo>
                      <a:lnTo>
                        <a:pt x="56" y="15"/>
                      </a:lnTo>
                      <a:lnTo>
                        <a:pt x="58" y="15"/>
                      </a:lnTo>
                      <a:lnTo>
                        <a:pt x="60" y="14"/>
                      </a:lnTo>
                      <a:lnTo>
                        <a:pt x="60" y="13"/>
                      </a:lnTo>
                      <a:lnTo>
                        <a:pt x="60" y="12"/>
                      </a:lnTo>
                      <a:lnTo>
                        <a:pt x="59" y="11"/>
                      </a:lnTo>
                      <a:lnTo>
                        <a:pt x="59" y="10"/>
                      </a:lnTo>
                      <a:lnTo>
                        <a:pt x="60" y="11"/>
                      </a:lnTo>
                      <a:lnTo>
                        <a:pt x="61" y="11"/>
                      </a:lnTo>
                      <a:lnTo>
                        <a:pt x="63" y="12"/>
                      </a:lnTo>
                      <a:lnTo>
                        <a:pt x="64" y="12"/>
                      </a:lnTo>
                      <a:lnTo>
                        <a:pt x="65" y="13"/>
                      </a:lnTo>
                      <a:lnTo>
                        <a:pt x="67" y="14"/>
                      </a:lnTo>
                      <a:lnTo>
                        <a:pt x="68" y="15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70" y="21"/>
                      </a:lnTo>
                      <a:lnTo>
                        <a:pt x="70" y="22"/>
                      </a:lnTo>
                      <a:lnTo>
                        <a:pt x="69" y="23"/>
                      </a:lnTo>
                      <a:lnTo>
                        <a:pt x="68" y="24"/>
                      </a:lnTo>
                      <a:lnTo>
                        <a:pt x="67" y="25"/>
                      </a:lnTo>
                      <a:lnTo>
                        <a:pt x="65" y="26"/>
                      </a:lnTo>
                      <a:lnTo>
                        <a:pt x="63" y="28"/>
                      </a:lnTo>
                      <a:lnTo>
                        <a:pt x="62" y="29"/>
                      </a:lnTo>
                      <a:lnTo>
                        <a:pt x="61" y="30"/>
                      </a:lnTo>
                      <a:lnTo>
                        <a:pt x="60" y="32"/>
                      </a:lnTo>
                      <a:lnTo>
                        <a:pt x="60" y="34"/>
                      </a:lnTo>
                      <a:lnTo>
                        <a:pt x="60" y="35"/>
                      </a:lnTo>
                      <a:lnTo>
                        <a:pt x="60" y="36"/>
                      </a:lnTo>
                      <a:lnTo>
                        <a:pt x="61" y="38"/>
                      </a:lnTo>
                      <a:lnTo>
                        <a:pt x="61" y="40"/>
                      </a:lnTo>
                      <a:lnTo>
                        <a:pt x="60" y="42"/>
                      </a:lnTo>
                      <a:lnTo>
                        <a:pt x="59" y="43"/>
                      </a:lnTo>
                      <a:lnTo>
                        <a:pt x="58" y="43"/>
                      </a:lnTo>
                      <a:lnTo>
                        <a:pt x="57" y="44"/>
                      </a:lnTo>
                      <a:lnTo>
                        <a:pt x="55" y="45"/>
                      </a:lnTo>
                      <a:lnTo>
                        <a:pt x="53" y="46"/>
                      </a:lnTo>
                      <a:lnTo>
                        <a:pt x="51" y="47"/>
                      </a:lnTo>
                      <a:lnTo>
                        <a:pt x="47" y="48"/>
                      </a:lnTo>
                      <a:lnTo>
                        <a:pt x="45" y="48"/>
                      </a:lnTo>
                      <a:lnTo>
                        <a:pt x="41" y="49"/>
                      </a:lnTo>
                      <a:lnTo>
                        <a:pt x="37" y="50"/>
                      </a:lnTo>
                      <a:lnTo>
                        <a:pt x="32" y="50"/>
                      </a:lnTo>
                      <a:lnTo>
                        <a:pt x="28" y="51"/>
                      </a:lnTo>
                      <a:lnTo>
                        <a:pt x="24" y="51"/>
                      </a:lnTo>
                      <a:lnTo>
                        <a:pt x="21" y="51"/>
                      </a:lnTo>
                      <a:lnTo>
                        <a:pt x="18" y="50"/>
                      </a:lnTo>
                      <a:lnTo>
                        <a:pt x="17" y="49"/>
                      </a:lnTo>
                      <a:lnTo>
                        <a:pt x="15" y="48"/>
                      </a:lnTo>
                      <a:lnTo>
                        <a:pt x="14" y="46"/>
                      </a:lnTo>
                      <a:lnTo>
                        <a:pt x="11" y="45"/>
                      </a:lnTo>
                      <a:lnTo>
                        <a:pt x="10" y="43"/>
                      </a:ln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9" name="Freeform 203">
                <a:extLst>
                  <a:ext uri="{FF2B5EF4-FFF2-40B4-BE49-F238E27FC236}">
                    <a16:creationId xmlns:a16="http://schemas.microsoft.com/office/drawing/2014/main" id="{4F1F6193-7101-45A9-A390-A0154E67B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2978"/>
                <a:ext cx="46" cy="38"/>
              </a:xfrm>
              <a:custGeom>
                <a:avLst/>
                <a:gdLst>
                  <a:gd name="T0" fmla="*/ 22 w 46"/>
                  <a:gd name="T1" fmla="*/ 36 h 38"/>
                  <a:gd name="T2" fmla="*/ 18 w 46"/>
                  <a:gd name="T3" fmla="*/ 33 h 38"/>
                  <a:gd name="T4" fmla="*/ 14 w 46"/>
                  <a:gd name="T5" fmla="*/ 29 h 38"/>
                  <a:gd name="T6" fmla="*/ 12 w 46"/>
                  <a:gd name="T7" fmla="*/ 24 h 38"/>
                  <a:gd name="T8" fmla="*/ 10 w 46"/>
                  <a:gd name="T9" fmla="*/ 21 h 38"/>
                  <a:gd name="T10" fmla="*/ 10 w 46"/>
                  <a:gd name="T11" fmla="*/ 17 h 38"/>
                  <a:gd name="T12" fmla="*/ 8 w 46"/>
                  <a:gd name="T13" fmla="*/ 13 h 38"/>
                  <a:gd name="T14" fmla="*/ 6 w 46"/>
                  <a:gd name="T15" fmla="*/ 11 h 38"/>
                  <a:gd name="T16" fmla="*/ 3 w 46"/>
                  <a:gd name="T17" fmla="*/ 8 h 38"/>
                  <a:gd name="T18" fmla="*/ 5 w 46"/>
                  <a:gd name="T19" fmla="*/ 8 h 38"/>
                  <a:gd name="T20" fmla="*/ 8 w 46"/>
                  <a:gd name="T21" fmla="*/ 10 h 38"/>
                  <a:gd name="T22" fmla="*/ 8 w 46"/>
                  <a:gd name="T23" fmla="*/ 8 h 38"/>
                  <a:gd name="T24" fmla="*/ 4 w 46"/>
                  <a:gd name="T25" fmla="*/ 4 h 38"/>
                  <a:gd name="T26" fmla="*/ 1 w 46"/>
                  <a:gd name="T27" fmla="*/ 1 h 38"/>
                  <a:gd name="T28" fmla="*/ 3 w 46"/>
                  <a:gd name="T29" fmla="*/ 0 h 38"/>
                  <a:gd name="T30" fmla="*/ 7 w 46"/>
                  <a:gd name="T31" fmla="*/ 0 h 38"/>
                  <a:gd name="T32" fmla="*/ 12 w 46"/>
                  <a:gd name="T33" fmla="*/ 3 h 38"/>
                  <a:gd name="T34" fmla="*/ 16 w 46"/>
                  <a:gd name="T35" fmla="*/ 7 h 38"/>
                  <a:gd name="T36" fmla="*/ 16 w 46"/>
                  <a:gd name="T37" fmla="*/ 3 h 38"/>
                  <a:gd name="T38" fmla="*/ 19 w 46"/>
                  <a:gd name="T39" fmla="*/ 1 h 38"/>
                  <a:gd name="T40" fmla="*/ 22 w 46"/>
                  <a:gd name="T41" fmla="*/ 0 h 38"/>
                  <a:gd name="T42" fmla="*/ 25 w 46"/>
                  <a:gd name="T43" fmla="*/ 2 h 38"/>
                  <a:gd name="T44" fmla="*/ 22 w 46"/>
                  <a:gd name="T45" fmla="*/ 2 h 38"/>
                  <a:gd name="T46" fmla="*/ 22 w 46"/>
                  <a:gd name="T47" fmla="*/ 5 h 38"/>
                  <a:gd name="T48" fmla="*/ 24 w 46"/>
                  <a:gd name="T49" fmla="*/ 7 h 38"/>
                  <a:gd name="T50" fmla="*/ 28 w 46"/>
                  <a:gd name="T51" fmla="*/ 8 h 38"/>
                  <a:gd name="T52" fmla="*/ 27 w 46"/>
                  <a:gd name="T53" fmla="*/ 4 h 38"/>
                  <a:gd name="T54" fmla="*/ 30 w 46"/>
                  <a:gd name="T55" fmla="*/ 6 h 38"/>
                  <a:gd name="T56" fmla="*/ 33 w 46"/>
                  <a:gd name="T57" fmla="*/ 9 h 38"/>
                  <a:gd name="T58" fmla="*/ 35 w 46"/>
                  <a:gd name="T59" fmla="*/ 12 h 38"/>
                  <a:gd name="T60" fmla="*/ 35 w 46"/>
                  <a:gd name="T61" fmla="*/ 15 h 38"/>
                  <a:gd name="T62" fmla="*/ 33 w 46"/>
                  <a:gd name="T63" fmla="*/ 18 h 38"/>
                  <a:gd name="T64" fmla="*/ 35 w 46"/>
                  <a:gd name="T65" fmla="*/ 20 h 38"/>
                  <a:gd name="T66" fmla="*/ 38 w 46"/>
                  <a:gd name="T67" fmla="*/ 21 h 38"/>
                  <a:gd name="T68" fmla="*/ 40 w 46"/>
                  <a:gd name="T69" fmla="*/ 21 h 38"/>
                  <a:gd name="T70" fmla="*/ 43 w 46"/>
                  <a:gd name="T71" fmla="*/ 23 h 38"/>
                  <a:gd name="T72" fmla="*/ 44 w 46"/>
                  <a:gd name="T73" fmla="*/ 27 h 38"/>
                  <a:gd name="T74" fmla="*/ 45 w 46"/>
                  <a:gd name="T75" fmla="*/ 30 h 38"/>
                  <a:gd name="T76" fmla="*/ 43 w 46"/>
                  <a:gd name="T77" fmla="*/ 33 h 38"/>
                  <a:gd name="T78" fmla="*/ 39 w 46"/>
                  <a:gd name="T79" fmla="*/ 35 h 38"/>
                  <a:gd name="T80" fmla="*/ 35 w 46"/>
                  <a:gd name="T81" fmla="*/ 36 h 38"/>
                  <a:gd name="T82" fmla="*/ 29 w 46"/>
                  <a:gd name="T83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" h="38">
                    <a:moveTo>
                      <a:pt x="25" y="37"/>
                    </a:moveTo>
                    <a:lnTo>
                      <a:pt x="24" y="36"/>
                    </a:lnTo>
                    <a:lnTo>
                      <a:pt x="22" y="36"/>
                    </a:lnTo>
                    <a:lnTo>
                      <a:pt x="20" y="35"/>
                    </a:lnTo>
                    <a:lnTo>
                      <a:pt x="19" y="34"/>
                    </a:lnTo>
                    <a:lnTo>
                      <a:pt x="18" y="33"/>
                    </a:lnTo>
                    <a:lnTo>
                      <a:pt x="16" y="31"/>
                    </a:lnTo>
                    <a:lnTo>
                      <a:pt x="15" y="30"/>
                    </a:lnTo>
                    <a:lnTo>
                      <a:pt x="14" y="29"/>
                    </a:lnTo>
                    <a:lnTo>
                      <a:pt x="13" y="27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8" y="8"/>
                    </a:lnTo>
                    <a:lnTo>
                      <a:pt x="7" y="7"/>
                    </a:lnTo>
                    <a:lnTo>
                      <a:pt x="6" y="5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3" y="4"/>
                    </a:lnTo>
                    <a:lnTo>
                      <a:pt x="14" y="5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28" y="5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32" y="7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5" y="13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4" y="17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35" y="20"/>
                    </a:lnTo>
                    <a:lnTo>
                      <a:pt x="36" y="21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40" y="21"/>
                    </a:lnTo>
                    <a:lnTo>
                      <a:pt x="41" y="22"/>
                    </a:lnTo>
                    <a:lnTo>
                      <a:pt x="42" y="22"/>
                    </a:lnTo>
                    <a:lnTo>
                      <a:pt x="43" y="23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4" y="28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4" y="31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2" y="34"/>
                    </a:lnTo>
                    <a:lnTo>
                      <a:pt x="41" y="35"/>
                    </a:lnTo>
                    <a:lnTo>
                      <a:pt x="39" y="35"/>
                    </a:lnTo>
                    <a:lnTo>
                      <a:pt x="38" y="36"/>
                    </a:lnTo>
                    <a:lnTo>
                      <a:pt x="37" y="37"/>
                    </a:lnTo>
                    <a:lnTo>
                      <a:pt x="35" y="36"/>
                    </a:lnTo>
                    <a:lnTo>
                      <a:pt x="33" y="36"/>
                    </a:lnTo>
                    <a:lnTo>
                      <a:pt x="32" y="36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5" y="37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" name="Freeform 204">
                <a:extLst>
                  <a:ext uri="{FF2B5EF4-FFF2-40B4-BE49-F238E27FC236}">
                    <a16:creationId xmlns:a16="http://schemas.microsoft.com/office/drawing/2014/main" id="{4BF6D6D0-528D-4F15-83BE-42A7E95D3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2961"/>
                <a:ext cx="93" cy="62"/>
              </a:xfrm>
              <a:custGeom>
                <a:avLst/>
                <a:gdLst>
                  <a:gd name="T0" fmla="*/ 7 w 93"/>
                  <a:gd name="T1" fmla="*/ 56 h 62"/>
                  <a:gd name="T2" fmla="*/ 3 w 93"/>
                  <a:gd name="T3" fmla="*/ 47 h 62"/>
                  <a:gd name="T4" fmla="*/ 4 w 93"/>
                  <a:gd name="T5" fmla="*/ 42 h 62"/>
                  <a:gd name="T6" fmla="*/ 6 w 93"/>
                  <a:gd name="T7" fmla="*/ 38 h 62"/>
                  <a:gd name="T8" fmla="*/ 2 w 93"/>
                  <a:gd name="T9" fmla="*/ 33 h 62"/>
                  <a:gd name="T10" fmla="*/ 0 w 93"/>
                  <a:gd name="T11" fmla="*/ 28 h 62"/>
                  <a:gd name="T12" fmla="*/ 4 w 93"/>
                  <a:gd name="T13" fmla="*/ 27 h 62"/>
                  <a:gd name="T14" fmla="*/ 12 w 93"/>
                  <a:gd name="T15" fmla="*/ 31 h 62"/>
                  <a:gd name="T16" fmla="*/ 5 w 93"/>
                  <a:gd name="T17" fmla="*/ 15 h 62"/>
                  <a:gd name="T18" fmla="*/ 2 w 93"/>
                  <a:gd name="T19" fmla="*/ 10 h 62"/>
                  <a:gd name="T20" fmla="*/ 8 w 93"/>
                  <a:gd name="T21" fmla="*/ 12 h 62"/>
                  <a:gd name="T22" fmla="*/ 11 w 93"/>
                  <a:gd name="T23" fmla="*/ 12 h 62"/>
                  <a:gd name="T24" fmla="*/ 11 w 93"/>
                  <a:gd name="T25" fmla="*/ 8 h 62"/>
                  <a:gd name="T26" fmla="*/ 15 w 93"/>
                  <a:gd name="T27" fmla="*/ 2 h 62"/>
                  <a:gd name="T28" fmla="*/ 19 w 93"/>
                  <a:gd name="T29" fmla="*/ 7 h 62"/>
                  <a:gd name="T30" fmla="*/ 22 w 93"/>
                  <a:gd name="T31" fmla="*/ 9 h 62"/>
                  <a:gd name="T32" fmla="*/ 28 w 93"/>
                  <a:gd name="T33" fmla="*/ 12 h 62"/>
                  <a:gd name="T34" fmla="*/ 34 w 93"/>
                  <a:gd name="T35" fmla="*/ 12 h 62"/>
                  <a:gd name="T36" fmla="*/ 39 w 93"/>
                  <a:gd name="T37" fmla="*/ 10 h 62"/>
                  <a:gd name="T38" fmla="*/ 42 w 93"/>
                  <a:gd name="T39" fmla="*/ 6 h 62"/>
                  <a:gd name="T40" fmla="*/ 43 w 93"/>
                  <a:gd name="T41" fmla="*/ 3 h 62"/>
                  <a:gd name="T42" fmla="*/ 45 w 93"/>
                  <a:gd name="T43" fmla="*/ 0 h 62"/>
                  <a:gd name="T44" fmla="*/ 47 w 93"/>
                  <a:gd name="T45" fmla="*/ 5 h 62"/>
                  <a:gd name="T46" fmla="*/ 49 w 93"/>
                  <a:gd name="T47" fmla="*/ 12 h 62"/>
                  <a:gd name="T48" fmla="*/ 45 w 93"/>
                  <a:gd name="T49" fmla="*/ 18 h 62"/>
                  <a:gd name="T50" fmla="*/ 40 w 93"/>
                  <a:gd name="T51" fmla="*/ 22 h 62"/>
                  <a:gd name="T52" fmla="*/ 43 w 93"/>
                  <a:gd name="T53" fmla="*/ 23 h 62"/>
                  <a:gd name="T54" fmla="*/ 50 w 93"/>
                  <a:gd name="T55" fmla="*/ 19 h 62"/>
                  <a:gd name="T56" fmla="*/ 57 w 93"/>
                  <a:gd name="T57" fmla="*/ 17 h 62"/>
                  <a:gd name="T58" fmla="*/ 62 w 93"/>
                  <a:gd name="T59" fmla="*/ 19 h 62"/>
                  <a:gd name="T60" fmla="*/ 61 w 93"/>
                  <a:gd name="T61" fmla="*/ 25 h 62"/>
                  <a:gd name="T62" fmla="*/ 57 w 93"/>
                  <a:gd name="T63" fmla="*/ 28 h 62"/>
                  <a:gd name="T64" fmla="*/ 58 w 93"/>
                  <a:gd name="T65" fmla="*/ 30 h 62"/>
                  <a:gd name="T66" fmla="*/ 61 w 93"/>
                  <a:gd name="T67" fmla="*/ 31 h 62"/>
                  <a:gd name="T68" fmla="*/ 68 w 93"/>
                  <a:gd name="T69" fmla="*/ 32 h 62"/>
                  <a:gd name="T70" fmla="*/ 70 w 93"/>
                  <a:gd name="T71" fmla="*/ 29 h 62"/>
                  <a:gd name="T72" fmla="*/ 69 w 93"/>
                  <a:gd name="T73" fmla="*/ 24 h 62"/>
                  <a:gd name="T74" fmla="*/ 74 w 93"/>
                  <a:gd name="T75" fmla="*/ 24 h 62"/>
                  <a:gd name="T76" fmla="*/ 76 w 93"/>
                  <a:gd name="T77" fmla="*/ 29 h 62"/>
                  <a:gd name="T78" fmla="*/ 76 w 93"/>
                  <a:gd name="T79" fmla="*/ 37 h 62"/>
                  <a:gd name="T80" fmla="*/ 81 w 93"/>
                  <a:gd name="T81" fmla="*/ 40 h 62"/>
                  <a:gd name="T82" fmla="*/ 86 w 93"/>
                  <a:gd name="T83" fmla="*/ 38 h 62"/>
                  <a:gd name="T84" fmla="*/ 88 w 93"/>
                  <a:gd name="T85" fmla="*/ 32 h 62"/>
                  <a:gd name="T86" fmla="*/ 91 w 93"/>
                  <a:gd name="T87" fmla="*/ 38 h 62"/>
                  <a:gd name="T88" fmla="*/ 90 w 93"/>
                  <a:gd name="T89" fmla="*/ 43 h 62"/>
                  <a:gd name="T90" fmla="*/ 85 w 93"/>
                  <a:gd name="T91" fmla="*/ 49 h 62"/>
                  <a:gd name="T92" fmla="*/ 83 w 93"/>
                  <a:gd name="T93" fmla="*/ 53 h 62"/>
                  <a:gd name="T94" fmla="*/ 82 w 93"/>
                  <a:gd name="T95" fmla="*/ 59 h 62"/>
                  <a:gd name="T96" fmla="*/ 74 w 93"/>
                  <a:gd name="T97" fmla="*/ 61 h 62"/>
                  <a:gd name="T98" fmla="*/ 66 w 93"/>
                  <a:gd name="T99" fmla="*/ 60 h 62"/>
                  <a:gd name="T100" fmla="*/ 59 w 93"/>
                  <a:gd name="T101" fmla="*/ 57 h 62"/>
                  <a:gd name="T102" fmla="*/ 53 w 93"/>
                  <a:gd name="T103" fmla="*/ 58 h 62"/>
                  <a:gd name="T104" fmla="*/ 43 w 93"/>
                  <a:gd name="T105" fmla="*/ 58 h 62"/>
                  <a:gd name="T106" fmla="*/ 37 w 93"/>
                  <a:gd name="T107" fmla="*/ 56 h 62"/>
                  <a:gd name="T108" fmla="*/ 27 w 93"/>
                  <a:gd name="T109" fmla="*/ 59 h 62"/>
                  <a:gd name="T110" fmla="*/ 16 w 93"/>
                  <a:gd name="T1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62">
                    <a:moveTo>
                      <a:pt x="12" y="58"/>
                    </a:moveTo>
                    <a:lnTo>
                      <a:pt x="7" y="56"/>
                    </a:lnTo>
                    <a:lnTo>
                      <a:pt x="5" y="51"/>
                    </a:lnTo>
                    <a:lnTo>
                      <a:pt x="3" y="47"/>
                    </a:lnTo>
                    <a:lnTo>
                      <a:pt x="3" y="44"/>
                    </a:lnTo>
                    <a:lnTo>
                      <a:pt x="4" y="42"/>
                    </a:lnTo>
                    <a:lnTo>
                      <a:pt x="7" y="40"/>
                    </a:lnTo>
                    <a:lnTo>
                      <a:pt x="6" y="38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4" y="27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9" y="23"/>
                    </a:lnTo>
                    <a:lnTo>
                      <a:pt x="5" y="15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6" y="11"/>
                    </a:lnTo>
                    <a:lnTo>
                      <a:pt x="8" y="12"/>
                    </a:lnTo>
                    <a:lnTo>
                      <a:pt x="12" y="14"/>
                    </a:lnTo>
                    <a:lnTo>
                      <a:pt x="11" y="12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5" y="2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21" y="8"/>
                    </a:lnTo>
                    <a:lnTo>
                      <a:pt x="22" y="9"/>
                    </a:lnTo>
                    <a:lnTo>
                      <a:pt x="25" y="12"/>
                    </a:lnTo>
                    <a:lnTo>
                      <a:pt x="28" y="12"/>
                    </a:lnTo>
                    <a:lnTo>
                      <a:pt x="31" y="13"/>
                    </a:lnTo>
                    <a:lnTo>
                      <a:pt x="34" y="12"/>
                    </a:lnTo>
                    <a:lnTo>
                      <a:pt x="37" y="11"/>
                    </a:lnTo>
                    <a:lnTo>
                      <a:pt x="39" y="10"/>
                    </a:lnTo>
                    <a:lnTo>
                      <a:pt x="41" y="9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3" y="3"/>
                    </a:lnTo>
                    <a:lnTo>
                      <a:pt x="43" y="1"/>
                    </a:lnTo>
                    <a:lnTo>
                      <a:pt x="45" y="0"/>
                    </a:lnTo>
                    <a:lnTo>
                      <a:pt x="46" y="3"/>
                    </a:lnTo>
                    <a:lnTo>
                      <a:pt x="47" y="5"/>
                    </a:lnTo>
                    <a:lnTo>
                      <a:pt x="49" y="8"/>
                    </a:lnTo>
                    <a:lnTo>
                      <a:pt x="49" y="12"/>
                    </a:lnTo>
                    <a:lnTo>
                      <a:pt x="47" y="15"/>
                    </a:lnTo>
                    <a:lnTo>
                      <a:pt x="45" y="18"/>
                    </a:lnTo>
                    <a:lnTo>
                      <a:pt x="42" y="20"/>
                    </a:lnTo>
                    <a:lnTo>
                      <a:pt x="40" y="22"/>
                    </a:lnTo>
                    <a:lnTo>
                      <a:pt x="39" y="25"/>
                    </a:lnTo>
                    <a:lnTo>
                      <a:pt x="43" y="23"/>
                    </a:lnTo>
                    <a:lnTo>
                      <a:pt x="48" y="20"/>
                    </a:lnTo>
                    <a:lnTo>
                      <a:pt x="50" y="19"/>
                    </a:lnTo>
                    <a:lnTo>
                      <a:pt x="54" y="17"/>
                    </a:lnTo>
                    <a:lnTo>
                      <a:pt x="57" y="17"/>
                    </a:lnTo>
                    <a:lnTo>
                      <a:pt x="63" y="15"/>
                    </a:lnTo>
                    <a:lnTo>
                      <a:pt x="62" y="19"/>
                    </a:lnTo>
                    <a:lnTo>
                      <a:pt x="62" y="21"/>
                    </a:lnTo>
                    <a:lnTo>
                      <a:pt x="61" y="25"/>
                    </a:lnTo>
                    <a:lnTo>
                      <a:pt x="59" y="26"/>
                    </a:lnTo>
                    <a:lnTo>
                      <a:pt x="57" y="28"/>
                    </a:lnTo>
                    <a:lnTo>
                      <a:pt x="57" y="29"/>
                    </a:lnTo>
                    <a:lnTo>
                      <a:pt x="58" y="30"/>
                    </a:lnTo>
                    <a:lnTo>
                      <a:pt x="59" y="31"/>
                    </a:lnTo>
                    <a:lnTo>
                      <a:pt x="61" y="31"/>
                    </a:lnTo>
                    <a:lnTo>
                      <a:pt x="64" y="32"/>
                    </a:lnTo>
                    <a:lnTo>
                      <a:pt x="68" y="32"/>
                    </a:lnTo>
                    <a:lnTo>
                      <a:pt x="70" y="31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69" y="24"/>
                    </a:lnTo>
                    <a:lnTo>
                      <a:pt x="70" y="22"/>
                    </a:lnTo>
                    <a:lnTo>
                      <a:pt x="74" y="24"/>
                    </a:lnTo>
                    <a:lnTo>
                      <a:pt x="75" y="27"/>
                    </a:lnTo>
                    <a:lnTo>
                      <a:pt x="76" y="29"/>
                    </a:lnTo>
                    <a:lnTo>
                      <a:pt x="76" y="32"/>
                    </a:lnTo>
                    <a:lnTo>
                      <a:pt x="76" y="37"/>
                    </a:lnTo>
                    <a:lnTo>
                      <a:pt x="79" y="41"/>
                    </a:lnTo>
                    <a:lnTo>
                      <a:pt x="81" y="40"/>
                    </a:lnTo>
                    <a:lnTo>
                      <a:pt x="85" y="40"/>
                    </a:lnTo>
                    <a:lnTo>
                      <a:pt x="86" y="38"/>
                    </a:lnTo>
                    <a:lnTo>
                      <a:pt x="87" y="36"/>
                    </a:lnTo>
                    <a:lnTo>
                      <a:pt x="88" y="32"/>
                    </a:lnTo>
                    <a:lnTo>
                      <a:pt x="90" y="35"/>
                    </a:lnTo>
                    <a:lnTo>
                      <a:pt x="91" y="38"/>
                    </a:lnTo>
                    <a:lnTo>
                      <a:pt x="92" y="41"/>
                    </a:lnTo>
                    <a:lnTo>
                      <a:pt x="90" y="43"/>
                    </a:lnTo>
                    <a:lnTo>
                      <a:pt x="88" y="46"/>
                    </a:lnTo>
                    <a:lnTo>
                      <a:pt x="85" y="49"/>
                    </a:lnTo>
                    <a:lnTo>
                      <a:pt x="83" y="51"/>
                    </a:lnTo>
                    <a:lnTo>
                      <a:pt x="83" y="53"/>
                    </a:lnTo>
                    <a:lnTo>
                      <a:pt x="85" y="58"/>
                    </a:lnTo>
                    <a:lnTo>
                      <a:pt x="82" y="59"/>
                    </a:lnTo>
                    <a:lnTo>
                      <a:pt x="78" y="60"/>
                    </a:lnTo>
                    <a:lnTo>
                      <a:pt x="74" y="61"/>
                    </a:lnTo>
                    <a:lnTo>
                      <a:pt x="70" y="61"/>
                    </a:lnTo>
                    <a:lnTo>
                      <a:pt x="66" y="60"/>
                    </a:lnTo>
                    <a:lnTo>
                      <a:pt x="62" y="59"/>
                    </a:lnTo>
                    <a:lnTo>
                      <a:pt x="59" y="57"/>
                    </a:lnTo>
                    <a:lnTo>
                      <a:pt x="56" y="55"/>
                    </a:lnTo>
                    <a:lnTo>
                      <a:pt x="53" y="58"/>
                    </a:lnTo>
                    <a:lnTo>
                      <a:pt x="49" y="58"/>
                    </a:lnTo>
                    <a:lnTo>
                      <a:pt x="43" y="58"/>
                    </a:lnTo>
                    <a:lnTo>
                      <a:pt x="40" y="57"/>
                    </a:lnTo>
                    <a:lnTo>
                      <a:pt x="37" y="56"/>
                    </a:lnTo>
                    <a:lnTo>
                      <a:pt x="33" y="58"/>
                    </a:lnTo>
                    <a:lnTo>
                      <a:pt x="27" y="59"/>
                    </a:lnTo>
                    <a:lnTo>
                      <a:pt x="21" y="59"/>
                    </a:lnTo>
                    <a:lnTo>
                      <a:pt x="16" y="58"/>
                    </a:lnTo>
                    <a:lnTo>
                      <a:pt x="12" y="58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" name="Rectangle 205">
              <a:extLst>
                <a:ext uri="{FF2B5EF4-FFF2-40B4-BE49-F238E27FC236}">
                  <a16:creationId xmlns:a16="http://schemas.microsoft.com/office/drawing/2014/main" id="{79247909-8179-4B4B-BA5C-D5CA6F3B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1924"/>
              <a:ext cx="250" cy="1094"/>
            </a:xfrm>
            <a:prstGeom prst="rect">
              <a:avLst/>
            </a:prstGeom>
            <a:pattFill prst="horzBrick">
              <a:fgClr>
                <a:schemeClr val="bg2"/>
              </a:fgClr>
              <a:bgClr>
                <a:srgbClr val="996633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9" name="Rectangle 206">
              <a:extLst>
                <a:ext uri="{FF2B5EF4-FFF2-40B4-BE49-F238E27FC236}">
                  <a16:creationId xmlns:a16="http://schemas.microsoft.com/office/drawing/2014/main" id="{9C55EBCD-D3B8-4C8F-80F9-7CA3F5B75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22"/>
              <a:ext cx="2481" cy="20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0" name="Group 207">
              <a:extLst>
                <a:ext uri="{FF2B5EF4-FFF2-40B4-BE49-F238E27FC236}">
                  <a16:creationId xmlns:a16="http://schemas.microsoft.com/office/drawing/2014/main" id="{C5D17FC2-8FE6-4047-8FEE-80A336918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4" y="3334"/>
              <a:ext cx="988" cy="505"/>
              <a:chOff x="3524" y="3334"/>
              <a:chExt cx="988" cy="505"/>
            </a:xfrm>
          </p:grpSpPr>
          <p:sp>
            <p:nvSpPr>
              <p:cNvPr id="57" name="Rectangle 208">
                <a:extLst>
                  <a:ext uri="{FF2B5EF4-FFF2-40B4-BE49-F238E27FC236}">
                    <a16:creationId xmlns:a16="http://schemas.microsoft.com/office/drawing/2014/main" id="{3FA626A3-7E03-4DF8-9AC4-2C7AD09A9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" y="3334"/>
                <a:ext cx="988" cy="505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8" name="Rectangle 209">
                <a:extLst>
                  <a:ext uri="{FF2B5EF4-FFF2-40B4-BE49-F238E27FC236}">
                    <a16:creationId xmlns:a16="http://schemas.microsoft.com/office/drawing/2014/main" id="{D3662C0E-7481-4DBA-8F99-68D44EC38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8" y="3354"/>
                <a:ext cx="940" cy="46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50000">
                    <a:srgbClr val="00CCFF"/>
                  </a:gs>
                  <a:gs pos="100000">
                    <a:schemeClr val="bg1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9" name="Rectangle 210">
                <a:extLst>
                  <a:ext uri="{FF2B5EF4-FFF2-40B4-BE49-F238E27FC236}">
                    <a16:creationId xmlns:a16="http://schemas.microsoft.com/office/drawing/2014/main" id="{71094816-0FB6-43BF-AA36-50A50944B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4" y="3358"/>
                <a:ext cx="13" cy="46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0" name="Rectangle 211">
                <a:extLst>
                  <a:ext uri="{FF2B5EF4-FFF2-40B4-BE49-F238E27FC236}">
                    <a16:creationId xmlns:a16="http://schemas.microsoft.com/office/drawing/2014/main" id="{A598633E-4884-47CE-9F43-620E9E903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1" y="3588"/>
                <a:ext cx="934" cy="1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1" name="Freeform 212">
              <a:extLst>
                <a:ext uri="{FF2B5EF4-FFF2-40B4-BE49-F238E27FC236}">
                  <a16:creationId xmlns:a16="http://schemas.microsoft.com/office/drawing/2014/main" id="{50985C35-D9FE-42EA-8B5A-26462F55A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3173"/>
              <a:ext cx="46" cy="21"/>
            </a:xfrm>
            <a:custGeom>
              <a:avLst/>
              <a:gdLst>
                <a:gd name="T0" fmla="*/ 2 w 46"/>
                <a:gd name="T1" fmla="*/ 20 h 21"/>
                <a:gd name="T2" fmla="*/ 0 w 46"/>
                <a:gd name="T3" fmla="*/ 0 h 21"/>
                <a:gd name="T4" fmla="*/ 45 w 46"/>
                <a:gd name="T5" fmla="*/ 0 h 21"/>
                <a:gd name="T6" fmla="*/ 2 w 46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1">
                  <a:moveTo>
                    <a:pt x="2" y="20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2" y="20"/>
                  </a:lnTo>
                </a:path>
              </a:pathLst>
            </a:custGeom>
            <a:blipFill dpi="0" rotWithShape="0">
              <a:blip r:embed="rId9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13">
              <a:extLst>
                <a:ext uri="{FF2B5EF4-FFF2-40B4-BE49-F238E27FC236}">
                  <a16:creationId xmlns:a16="http://schemas.microsoft.com/office/drawing/2014/main" id="{B1FD99A7-EA63-4D68-9434-0ECD07F50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3022"/>
              <a:ext cx="23" cy="25"/>
            </a:xfrm>
            <a:custGeom>
              <a:avLst/>
              <a:gdLst>
                <a:gd name="T0" fmla="*/ 0 w 23"/>
                <a:gd name="T1" fmla="*/ 0 h 25"/>
                <a:gd name="T2" fmla="*/ 22 w 23"/>
                <a:gd name="T3" fmla="*/ 0 h 25"/>
                <a:gd name="T4" fmla="*/ 22 w 23"/>
                <a:gd name="T5" fmla="*/ 7 h 25"/>
                <a:gd name="T6" fmla="*/ 3 w 23"/>
                <a:gd name="T7" fmla="*/ 24 h 25"/>
                <a:gd name="T8" fmla="*/ 0 w 2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22" y="0"/>
                  </a:lnTo>
                  <a:lnTo>
                    <a:pt x="22" y="7"/>
                  </a:lnTo>
                  <a:lnTo>
                    <a:pt x="3" y="24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10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14">
              <a:extLst>
                <a:ext uri="{FF2B5EF4-FFF2-40B4-BE49-F238E27FC236}">
                  <a16:creationId xmlns:a16="http://schemas.microsoft.com/office/drawing/2014/main" id="{2D31C03D-B9C3-4C72-9D69-FB90972B6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3938"/>
              <a:ext cx="273" cy="238"/>
            </a:xfrm>
            <a:custGeom>
              <a:avLst/>
              <a:gdLst>
                <a:gd name="T0" fmla="*/ 272 w 273"/>
                <a:gd name="T1" fmla="*/ 0 h 238"/>
                <a:gd name="T2" fmla="*/ 264 w 273"/>
                <a:gd name="T3" fmla="*/ 3 h 238"/>
                <a:gd name="T4" fmla="*/ 259 w 273"/>
                <a:gd name="T5" fmla="*/ 3 h 238"/>
                <a:gd name="T6" fmla="*/ 253 w 273"/>
                <a:gd name="T7" fmla="*/ 6 h 238"/>
                <a:gd name="T8" fmla="*/ 248 w 273"/>
                <a:gd name="T9" fmla="*/ 9 h 238"/>
                <a:gd name="T10" fmla="*/ 243 w 273"/>
                <a:gd name="T11" fmla="*/ 14 h 238"/>
                <a:gd name="T12" fmla="*/ 237 w 273"/>
                <a:gd name="T13" fmla="*/ 18 h 238"/>
                <a:gd name="T14" fmla="*/ 234 w 273"/>
                <a:gd name="T15" fmla="*/ 29 h 238"/>
                <a:gd name="T16" fmla="*/ 228 w 273"/>
                <a:gd name="T17" fmla="*/ 34 h 238"/>
                <a:gd name="T18" fmla="*/ 225 w 273"/>
                <a:gd name="T19" fmla="*/ 39 h 238"/>
                <a:gd name="T20" fmla="*/ 219 w 273"/>
                <a:gd name="T21" fmla="*/ 43 h 238"/>
                <a:gd name="T22" fmla="*/ 214 w 273"/>
                <a:gd name="T23" fmla="*/ 46 h 238"/>
                <a:gd name="T24" fmla="*/ 208 w 273"/>
                <a:gd name="T25" fmla="*/ 51 h 238"/>
                <a:gd name="T26" fmla="*/ 201 w 273"/>
                <a:gd name="T27" fmla="*/ 54 h 238"/>
                <a:gd name="T28" fmla="*/ 196 w 273"/>
                <a:gd name="T29" fmla="*/ 56 h 238"/>
                <a:gd name="T30" fmla="*/ 190 w 273"/>
                <a:gd name="T31" fmla="*/ 57 h 238"/>
                <a:gd name="T32" fmla="*/ 180 w 273"/>
                <a:gd name="T33" fmla="*/ 57 h 238"/>
                <a:gd name="T34" fmla="*/ 169 w 273"/>
                <a:gd name="T35" fmla="*/ 59 h 238"/>
                <a:gd name="T36" fmla="*/ 162 w 273"/>
                <a:gd name="T37" fmla="*/ 59 h 238"/>
                <a:gd name="T38" fmla="*/ 156 w 273"/>
                <a:gd name="T39" fmla="*/ 62 h 238"/>
                <a:gd name="T40" fmla="*/ 151 w 273"/>
                <a:gd name="T41" fmla="*/ 67 h 238"/>
                <a:gd name="T42" fmla="*/ 145 w 273"/>
                <a:gd name="T43" fmla="*/ 71 h 238"/>
                <a:gd name="T44" fmla="*/ 142 w 273"/>
                <a:gd name="T45" fmla="*/ 76 h 238"/>
                <a:gd name="T46" fmla="*/ 138 w 273"/>
                <a:gd name="T47" fmla="*/ 81 h 238"/>
                <a:gd name="T48" fmla="*/ 135 w 273"/>
                <a:gd name="T49" fmla="*/ 85 h 238"/>
                <a:gd name="T50" fmla="*/ 131 w 273"/>
                <a:gd name="T51" fmla="*/ 90 h 238"/>
                <a:gd name="T52" fmla="*/ 129 w 273"/>
                <a:gd name="T53" fmla="*/ 95 h 238"/>
                <a:gd name="T54" fmla="*/ 127 w 273"/>
                <a:gd name="T55" fmla="*/ 101 h 238"/>
                <a:gd name="T56" fmla="*/ 126 w 273"/>
                <a:gd name="T57" fmla="*/ 106 h 238"/>
                <a:gd name="T58" fmla="*/ 126 w 273"/>
                <a:gd name="T59" fmla="*/ 110 h 238"/>
                <a:gd name="T60" fmla="*/ 124 w 273"/>
                <a:gd name="T61" fmla="*/ 115 h 238"/>
                <a:gd name="T62" fmla="*/ 122 w 273"/>
                <a:gd name="T63" fmla="*/ 120 h 238"/>
                <a:gd name="T64" fmla="*/ 118 w 273"/>
                <a:gd name="T65" fmla="*/ 125 h 238"/>
                <a:gd name="T66" fmla="*/ 117 w 273"/>
                <a:gd name="T67" fmla="*/ 129 h 238"/>
                <a:gd name="T68" fmla="*/ 111 w 273"/>
                <a:gd name="T69" fmla="*/ 132 h 238"/>
                <a:gd name="T70" fmla="*/ 106 w 273"/>
                <a:gd name="T71" fmla="*/ 135 h 238"/>
                <a:gd name="T72" fmla="*/ 100 w 273"/>
                <a:gd name="T73" fmla="*/ 139 h 238"/>
                <a:gd name="T74" fmla="*/ 95 w 273"/>
                <a:gd name="T75" fmla="*/ 142 h 238"/>
                <a:gd name="T76" fmla="*/ 90 w 273"/>
                <a:gd name="T77" fmla="*/ 146 h 238"/>
                <a:gd name="T78" fmla="*/ 84 w 273"/>
                <a:gd name="T79" fmla="*/ 150 h 238"/>
                <a:gd name="T80" fmla="*/ 79 w 273"/>
                <a:gd name="T81" fmla="*/ 153 h 238"/>
                <a:gd name="T82" fmla="*/ 73 w 273"/>
                <a:gd name="T83" fmla="*/ 156 h 238"/>
                <a:gd name="T84" fmla="*/ 66 w 273"/>
                <a:gd name="T85" fmla="*/ 159 h 238"/>
                <a:gd name="T86" fmla="*/ 61 w 273"/>
                <a:gd name="T87" fmla="*/ 162 h 238"/>
                <a:gd name="T88" fmla="*/ 55 w 273"/>
                <a:gd name="T89" fmla="*/ 164 h 238"/>
                <a:gd name="T90" fmla="*/ 50 w 273"/>
                <a:gd name="T91" fmla="*/ 167 h 238"/>
                <a:gd name="T92" fmla="*/ 46 w 273"/>
                <a:gd name="T93" fmla="*/ 171 h 238"/>
                <a:gd name="T94" fmla="*/ 41 w 273"/>
                <a:gd name="T95" fmla="*/ 173 h 238"/>
                <a:gd name="T96" fmla="*/ 37 w 273"/>
                <a:gd name="T97" fmla="*/ 178 h 238"/>
                <a:gd name="T98" fmla="*/ 32 w 273"/>
                <a:gd name="T99" fmla="*/ 181 h 238"/>
                <a:gd name="T100" fmla="*/ 27 w 273"/>
                <a:gd name="T101" fmla="*/ 185 h 238"/>
                <a:gd name="T102" fmla="*/ 21 w 273"/>
                <a:gd name="T103" fmla="*/ 187 h 238"/>
                <a:gd name="T104" fmla="*/ 16 w 273"/>
                <a:gd name="T105" fmla="*/ 192 h 238"/>
                <a:gd name="T106" fmla="*/ 12 w 273"/>
                <a:gd name="T107" fmla="*/ 196 h 238"/>
                <a:gd name="T108" fmla="*/ 9 w 273"/>
                <a:gd name="T109" fmla="*/ 201 h 238"/>
                <a:gd name="T110" fmla="*/ 5 w 273"/>
                <a:gd name="T111" fmla="*/ 206 h 238"/>
                <a:gd name="T112" fmla="*/ 1 w 273"/>
                <a:gd name="T113" fmla="*/ 234 h 238"/>
                <a:gd name="T114" fmla="*/ 0 w 273"/>
                <a:gd name="T115" fmla="*/ 237 h 238"/>
                <a:gd name="T116" fmla="*/ 270 w 273"/>
                <a:gd name="T117" fmla="*/ 237 h 238"/>
                <a:gd name="T118" fmla="*/ 272 w 273"/>
                <a:gd name="T11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3" h="238">
                  <a:moveTo>
                    <a:pt x="272" y="0"/>
                  </a:moveTo>
                  <a:lnTo>
                    <a:pt x="264" y="3"/>
                  </a:lnTo>
                  <a:lnTo>
                    <a:pt x="259" y="3"/>
                  </a:lnTo>
                  <a:lnTo>
                    <a:pt x="253" y="6"/>
                  </a:lnTo>
                  <a:lnTo>
                    <a:pt x="248" y="9"/>
                  </a:lnTo>
                  <a:lnTo>
                    <a:pt x="243" y="14"/>
                  </a:lnTo>
                  <a:lnTo>
                    <a:pt x="237" y="18"/>
                  </a:lnTo>
                  <a:lnTo>
                    <a:pt x="234" y="29"/>
                  </a:lnTo>
                  <a:lnTo>
                    <a:pt x="228" y="34"/>
                  </a:lnTo>
                  <a:lnTo>
                    <a:pt x="225" y="39"/>
                  </a:lnTo>
                  <a:lnTo>
                    <a:pt x="219" y="43"/>
                  </a:lnTo>
                  <a:lnTo>
                    <a:pt x="214" y="46"/>
                  </a:lnTo>
                  <a:lnTo>
                    <a:pt x="208" y="51"/>
                  </a:lnTo>
                  <a:lnTo>
                    <a:pt x="201" y="54"/>
                  </a:lnTo>
                  <a:lnTo>
                    <a:pt x="196" y="56"/>
                  </a:lnTo>
                  <a:lnTo>
                    <a:pt x="190" y="57"/>
                  </a:lnTo>
                  <a:lnTo>
                    <a:pt x="180" y="57"/>
                  </a:lnTo>
                  <a:lnTo>
                    <a:pt x="169" y="59"/>
                  </a:lnTo>
                  <a:lnTo>
                    <a:pt x="162" y="59"/>
                  </a:lnTo>
                  <a:lnTo>
                    <a:pt x="156" y="62"/>
                  </a:lnTo>
                  <a:lnTo>
                    <a:pt x="151" y="67"/>
                  </a:lnTo>
                  <a:lnTo>
                    <a:pt x="145" y="71"/>
                  </a:lnTo>
                  <a:lnTo>
                    <a:pt x="142" y="76"/>
                  </a:lnTo>
                  <a:lnTo>
                    <a:pt x="138" y="81"/>
                  </a:lnTo>
                  <a:lnTo>
                    <a:pt x="135" y="85"/>
                  </a:lnTo>
                  <a:lnTo>
                    <a:pt x="131" y="90"/>
                  </a:lnTo>
                  <a:lnTo>
                    <a:pt x="129" y="95"/>
                  </a:lnTo>
                  <a:lnTo>
                    <a:pt x="127" y="101"/>
                  </a:lnTo>
                  <a:lnTo>
                    <a:pt x="126" y="106"/>
                  </a:lnTo>
                  <a:lnTo>
                    <a:pt x="126" y="110"/>
                  </a:lnTo>
                  <a:lnTo>
                    <a:pt x="124" y="115"/>
                  </a:lnTo>
                  <a:lnTo>
                    <a:pt x="122" y="120"/>
                  </a:lnTo>
                  <a:lnTo>
                    <a:pt x="118" y="125"/>
                  </a:lnTo>
                  <a:lnTo>
                    <a:pt x="117" y="129"/>
                  </a:lnTo>
                  <a:lnTo>
                    <a:pt x="111" y="132"/>
                  </a:lnTo>
                  <a:lnTo>
                    <a:pt x="106" y="135"/>
                  </a:lnTo>
                  <a:lnTo>
                    <a:pt x="100" y="139"/>
                  </a:lnTo>
                  <a:lnTo>
                    <a:pt x="95" y="142"/>
                  </a:lnTo>
                  <a:lnTo>
                    <a:pt x="90" y="146"/>
                  </a:lnTo>
                  <a:lnTo>
                    <a:pt x="84" y="150"/>
                  </a:lnTo>
                  <a:lnTo>
                    <a:pt x="79" y="153"/>
                  </a:lnTo>
                  <a:lnTo>
                    <a:pt x="73" y="156"/>
                  </a:lnTo>
                  <a:lnTo>
                    <a:pt x="66" y="159"/>
                  </a:lnTo>
                  <a:lnTo>
                    <a:pt x="61" y="162"/>
                  </a:lnTo>
                  <a:lnTo>
                    <a:pt x="55" y="164"/>
                  </a:lnTo>
                  <a:lnTo>
                    <a:pt x="50" y="167"/>
                  </a:lnTo>
                  <a:lnTo>
                    <a:pt x="46" y="171"/>
                  </a:lnTo>
                  <a:lnTo>
                    <a:pt x="41" y="173"/>
                  </a:lnTo>
                  <a:lnTo>
                    <a:pt x="37" y="178"/>
                  </a:lnTo>
                  <a:lnTo>
                    <a:pt x="32" y="181"/>
                  </a:lnTo>
                  <a:lnTo>
                    <a:pt x="27" y="185"/>
                  </a:lnTo>
                  <a:lnTo>
                    <a:pt x="21" y="187"/>
                  </a:lnTo>
                  <a:lnTo>
                    <a:pt x="16" y="192"/>
                  </a:lnTo>
                  <a:lnTo>
                    <a:pt x="12" y="196"/>
                  </a:lnTo>
                  <a:lnTo>
                    <a:pt x="9" y="201"/>
                  </a:lnTo>
                  <a:lnTo>
                    <a:pt x="5" y="206"/>
                  </a:lnTo>
                  <a:lnTo>
                    <a:pt x="1" y="234"/>
                  </a:lnTo>
                  <a:lnTo>
                    <a:pt x="0" y="237"/>
                  </a:lnTo>
                  <a:lnTo>
                    <a:pt x="270" y="237"/>
                  </a:lnTo>
                  <a:lnTo>
                    <a:pt x="272" y="0"/>
                  </a:lnTo>
                </a:path>
              </a:pathLst>
            </a:custGeom>
            <a:pattFill prst="horzBrick">
              <a:fgClr>
                <a:srgbClr val="FFFFCC"/>
              </a:fgClr>
              <a:bgClr>
                <a:srgbClr val="996633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15">
              <a:extLst>
                <a:ext uri="{FF2B5EF4-FFF2-40B4-BE49-F238E27FC236}">
                  <a16:creationId xmlns:a16="http://schemas.microsoft.com/office/drawing/2014/main" id="{0D9AFB7B-3C8A-4A4E-ABC5-4A9F5E13C6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2" y="3039"/>
              <a:ext cx="0" cy="12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Line 216">
              <a:extLst>
                <a:ext uri="{FF2B5EF4-FFF2-40B4-BE49-F238E27FC236}">
                  <a16:creationId xmlns:a16="http://schemas.microsoft.com/office/drawing/2014/main" id="{5D01792B-A806-494A-83A8-A73B4AF67B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8" y="3058"/>
              <a:ext cx="99" cy="104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Line 217">
              <a:extLst>
                <a:ext uri="{FF2B5EF4-FFF2-40B4-BE49-F238E27FC236}">
                  <a16:creationId xmlns:a16="http://schemas.microsoft.com/office/drawing/2014/main" id="{6C06719C-288A-4E0C-8B90-6AAE63F99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2" y="3056"/>
              <a:ext cx="97" cy="106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Line 218">
              <a:extLst>
                <a:ext uri="{FF2B5EF4-FFF2-40B4-BE49-F238E27FC236}">
                  <a16:creationId xmlns:a16="http://schemas.microsoft.com/office/drawing/2014/main" id="{0D7924FD-5B91-4920-81A0-5D9706AF9E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7" y="3058"/>
              <a:ext cx="100" cy="104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Line 219">
              <a:extLst>
                <a:ext uri="{FF2B5EF4-FFF2-40B4-BE49-F238E27FC236}">
                  <a16:creationId xmlns:a16="http://schemas.microsoft.com/office/drawing/2014/main" id="{443FEC82-FD85-442A-8EA1-FA08079135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3054"/>
              <a:ext cx="87" cy="109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Line 220">
              <a:extLst>
                <a:ext uri="{FF2B5EF4-FFF2-40B4-BE49-F238E27FC236}">
                  <a16:creationId xmlns:a16="http://schemas.microsoft.com/office/drawing/2014/main" id="{5F47B5D8-AEBD-4C94-9AF0-242D45ACA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5" y="3053"/>
              <a:ext cx="87" cy="108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Line 221">
              <a:extLst>
                <a:ext uri="{FF2B5EF4-FFF2-40B4-BE49-F238E27FC236}">
                  <a16:creationId xmlns:a16="http://schemas.microsoft.com/office/drawing/2014/main" id="{1BB657D9-CA73-4C0A-820E-4EC4C11004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0" y="3056"/>
              <a:ext cx="80" cy="106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Line 222">
              <a:extLst>
                <a:ext uri="{FF2B5EF4-FFF2-40B4-BE49-F238E27FC236}">
                  <a16:creationId xmlns:a16="http://schemas.microsoft.com/office/drawing/2014/main" id="{15E0525C-5E36-40CC-BB7C-B28616D6C4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9" y="3052"/>
              <a:ext cx="62" cy="106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Line 223">
              <a:extLst>
                <a:ext uri="{FF2B5EF4-FFF2-40B4-BE49-F238E27FC236}">
                  <a16:creationId xmlns:a16="http://schemas.microsoft.com/office/drawing/2014/main" id="{AD57C514-873C-44C9-B42C-E839D1BAB0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3" y="3048"/>
              <a:ext cx="42" cy="113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Line 224">
              <a:extLst>
                <a:ext uri="{FF2B5EF4-FFF2-40B4-BE49-F238E27FC236}">
                  <a16:creationId xmlns:a16="http://schemas.microsoft.com/office/drawing/2014/main" id="{3D2C321C-2B4C-420A-97E5-885A52A01D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2" y="3051"/>
              <a:ext cx="41" cy="113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Line 225">
              <a:extLst>
                <a:ext uri="{FF2B5EF4-FFF2-40B4-BE49-F238E27FC236}">
                  <a16:creationId xmlns:a16="http://schemas.microsoft.com/office/drawing/2014/main" id="{219AA9D7-375B-4639-A28A-007EAD282F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3" y="3046"/>
              <a:ext cx="27" cy="116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Line 226">
              <a:extLst>
                <a:ext uri="{FF2B5EF4-FFF2-40B4-BE49-F238E27FC236}">
                  <a16:creationId xmlns:a16="http://schemas.microsoft.com/office/drawing/2014/main" id="{94A121A8-FE77-412C-A4AF-BECA9A3F9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4" y="3042"/>
              <a:ext cx="13" cy="118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6" name="Group 227">
              <a:extLst>
                <a:ext uri="{FF2B5EF4-FFF2-40B4-BE49-F238E27FC236}">
                  <a16:creationId xmlns:a16="http://schemas.microsoft.com/office/drawing/2014/main" id="{0C65085B-4C3B-448F-A5EA-A0D990D61C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6" y="3043"/>
              <a:ext cx="401" cy="123"/>
              <a:chOff x="1276" y="3043"/>
              <a:chExt cx="401" cy="123"/>
            </a:xfrm>
          </p:grpSpPr>
          <p:sp>
            <p:nvSpPr>
              <p:cNvPr id="53" name="Line 228">
                <a:extLst>
                  <a:ext uri="{FF2B5EF4-FFF2-40B4-BE49-F238E27FC236}">
                    <a16:creationId xmlns:a16="http://schemas.microsoft.com/office/drawing/2014/main" id="{FBE3D312-D5A9-4CDE-95CE-BA9C87193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76" y="3049"/>
                <a:ext cx="41" cy="113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4" name="Line 229">
                <a:extLst>
                  <a:ext uri="{FF2B5EF4-FFF2-40B4-BE49-F238E27FC236}">
                    <a16:creationId xmlns:a16="http://schemas.microsoft.com/office/drawing/2014/main" id="{E39A3447-B124-4AA2-A4F7-2492F0F943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96" y="3053"/>
                <a:ext cx="42" cy="113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5" name="Line 230">
                <a:extLst>
                  <a:ext uri="{FF2B5EF4-FFF2-40B4-BE49-F238E27FC236}">
                    <a16:creationId xmlns:a16="http://schemas.microsoft.com/office/drawing/2014/main" id="{D9CC3831-77B6-4E79-A3EE-FA4DC9C4CA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30" y="3047"/>
                <a:ext cx="29" cy="116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" name="Line 231">
                <a:extLst>
                  <a:ext uri="{FF2B5EF4-FFF2-40B4-BE49-F238E27FC236}">
                    <a16:creationId xmlns:a16="http://schemas.microsoft.com/office/drawing/2014/main" id="{801945A8-2B2E-42C1-AF1D-82D6FAAC4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64" y="3043"/>
                <a:ext cx="13" cy="119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7" name="Group 232">
              <a:extLst>
                <a:ext uri="{FF2B5EF4-FFF2-40B4-BE49-F238E27FC236}">
                  <a16:creationId xmlns:a16="http://schemas.microsoft.com/office/drawing/2014/main" id="{3BCA4218-B966-4C8F-9251-C652CF548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622"/>
              <a:ext cx="1018" cy="416"/>
              <a:chOff x="1248" y="2622"/>
              <a:chExt cx="1018" cy="416"/>
            </a:xfrm>
          </p:grpSpPr>
          <p:sp>
            <p:nvSpPr>
              <p:cNvPr id="39" name="Freeform 233">
                <a:extLst>
                  <a:ext uri="{FF2B5EF4-FFF2-40B4-BE49-F238E27FC236}">
                    <a16:creationId xmlns:a16="http://schemas.microsoft.com/office/drawing/2014/main" id="{F6014A3B-2C7F-43CA-99BA-1E15E2661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2838"/>
                <a:ext cx="226" cy="191"/>
              </a:xfrm>
              <a:custGeom>
                <a:avLst/>
                <a:gdLst>
                  <a:gd name="T0" fmla="*/ 13 w 226"/>
                  <a:gd name="T1" fmla="*/ 94 h 191"/>
                  <a:gd name="T2" fmla="*/ 27 w 226"/>
                  <a:gd name="T3" fmla="*/ 65 h 191"/>
                  <a:gd name="T4" fmla="*/ 43 w 226"/>
                  <a:gd name="T5" fmla="*/ 47 h 191"/>
                  <a:gd name="T6" fmla="*/ 61 w 226"/>
                  <a:gd name="T7" fmla="*/ 37 h 191"/>
                  <a:gd name="T8" fmla="*/ 88 w 226"/>
                  <a:gd name="T9" fmla="*/ 30 h 191"/>
                  <a:gd name="T10" fmla="*/ 109 w 226"/>
                  <a:gd name="T11" fmla="*/ 27 h 191"/>
                  <a:gd name="T12" fmla="*/ 122 w 226"/>
                  <a:gd name="T13" fmla="*/ 23 h 191"/>
                  <a:gd name="T14" fmla="*/ 131 w 226"/>
                  <a:gd name="T15" fmla="*/ 11 h 191"/>
                  <a:gd name="T16" fmla="*/ 138 w 226"/>
                  <a:gd name="T17" fmla="*/ 6 h 191"/>
                  <a:gd name="T18" fmla="*/ 139 w 226"/>
                  <a:gd name="T19" fmla="*/ 20 h 191"/>
                  <a:gd name="T20" fmla="*/ 137 w 226"/>
                  <a:gd name="T21" fmla="*/ 30 h 191"/>
                  <a:gd name="T22" fmla="*/ 151 w 226"/>
                  <a:gd name="T23" fmla="*/ 28 h 191"/>
                  <a:gd name="T24" fmla="*/ 163 w 226"/>
                  <a:gd name="T25" fmla="*/ 15 h 191"/>
                  <a:gd name="T26" fmla="*/ 170 w 226"/>
                  <a:gd name="T27" fmla="*/ 6 h 191"/>
                  <a:gd name="T28" fmla="*/ 174 w 226"/>
                  <a:gd name="T29" fmla="*/ 20 h 191"/>
                  <a:gd name="T30" fmla="*/ 169 w 226"/>
                  <a:gd name="T31" fmla="*/ 39 h 191"/>
                  <a:gd name="T32" fmla="*/ 157 w 226"/>
                  <a:gd name="T33" fmla="*/ 55 h 191"/>
                  <a:gd name="T34" fmla="*/ 177 w 226"/>
                  <a:gd name="T35" fmla="*/ 46 h 191"/>
                  <a:gd name="T36" fmla="*/ 199 w 226"/>
                  <a:gd name="T37" fmla="*/ 46 h 191"/>
                  <a:gd name="T38" fmla="*/ 213 w 226"/>
                  <a:gd name="T39" fmla="*/ 53 h 191"/>
                  <a:gd name="T40" fmla="*/ 213 w 226"/>
                  <a:gd name="T41" fmla="*/ 63 h 191"/>
                  <a:gd name="T42" fmla="*/ 196 w 226"/>
                  <a:gd name="T43" fmla="*/ 64 h 191"/>
                  <a:gd name="T44" fmla="*/ 181 w 226"/>
                  <a:gd name="T45" fmla="*/ 76 h 191"/>
                  <a:gd name="T46" fmla="*/ 185 w 226"/>
                  <a:gd name="T47" fmla="*/ 91 h 191"/>
                  <a:gd name="T48" fmla="*/ 196 w 226"/>
                  <a:gd name="T49" fmla="*/ 101 h 191"/>
                  <a:gd name="T50" fmla="*/ 210 w 226"/>
                  <a:gd name="T51" fmla="*/ 102 h 191"/>
                  <a:gd name="T52" fmla="*/ 215 w 226"/>
                  <a:gd name="T53" fmla="*/ 93 h 191"/>
                  <a:gd name="T54" fmla="*/ 221 w 226"/>
                  <a:gd name="T55" fmla="*/ 96 h 191"/>
                  <a:gd name="T56" fmla="*/ 225 w 226"/>
                  <a:gd name="T57" fmla="*/ 108 h 191"/>
                  <a:gd name="T58" fmla="*/ 217 w 226"/>
                  <a:gd name="T59" fmla="*/ 126 h 191"/>
                  <a:gd name="T60" fmla="*/ 199 w 226"/>
                  <a:gd name="T61" fmla="*/ 143 h 191"/>
                  <a:gd name="T62" fmla="*/ 187 w 226"/>
                  <a:gd name="T63" fmla="*/ 145 h 191"/>
                  <a:gd name="T64" fmla="*/ 164 w 226"/>
                  <a:gd name="T65" fmla="*/ 148 h 191"/>
                  <a:gd name="T66" fmla="*/ 150 w 226"/>
                  <a:gd name="T67" fmla="*/ 156 h 191"/>
                  <a:gd name="T68" fmla="*/ 135 w 226"/>
                  <a:gd name="T69" fmla="*/ 170 h 191"/>
                  <a:gd name="T70" fmla="*/ 118 w 226"/>
                  <a:gd name="T71" fmla="*/ 185 h 191"/>
                  <a:gd name="T72" fmla="*/ 103 w 226"/>
                  <a:gd name="T73" fmla="*/ 189 h 191"/>
                  <a:gd name="T74" fmla="*/ 81 w 226"/>
                  <a:gd name="T75" fmla="*/ 187 h 191"/>
                  <a:gd name="T76" fmla="*/ 52 w 226"/>
                  <a:gd name="T77" fmla="*/ 182 h 191"/>
                  <a:gd name="T78" fmla="*/ 18 w 226"/>
                  <a:gd name="T79" fmla="*/ 168 h 191"/>
                  <a:gd name="T80" fmla="*/ 1 w 226"/>
                  <a:gd name="T81" fmla="*/ 152 h 191"/>
                  <a:gd name="T82" fmla="*/ 0 w 226"/>
                  <a:gd name="T83" fmla="*/ 13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6" h="191">
                    <a:moveTo>
                      <a:pt x="5" y="117"/>
                    </a:moveTo>
                    <a:lnTo>
                      <a:pt x="9" y="105"/>
                    </a:lnTo>
                    <a:lnTo>
                      <a:pt x="13" y="94"/>
                    </a:lnTo>
                    <a:lnTo>
                      <a:pt x="18" y="83"/>
                    </a:lnTo>
                    <a:lnTo>
                      <a:pt x="23" y="73"/>
                    </a:lnTo>
                    <a:lnTo>
                      <a:pt x="27" y="65"/>
                    </a:lnTo>
                    <a:lnTo>
                      <a:pt x="32" y="58"/>
                    </a:lnTo>
                    <a:lnTo>
                      <a:pt x="37" y="52"/>
                    </a:lnTo>
                    <a:lnTo>
                      <a:pt x="43" y="47"/>
                    </a:lnTo>
                    <a:lnTo>
                      <a:pt x="48" y="44"/>
                    </a:lnTo>
                    <a:lnTo>
                      <a:pt x="55" y="40"/>
                    </a:lnTo>
                    <a:lnTo>
                      <a:pt x="61" y="37"/>
                    </a:lnTo>
                    <a:lnTo>
                      <a:pt x="71" y="33"/>
                    </a:lnTo>
                    <a:lnTo>
                      <a:pt x="79" y="31"/>
                    </a:lnTo>
                    <a:lnTo>
                      <a:pt x="88" y="30"/>
                    </a:lnTo>
                    <a:lnTo>
                      <a:pt x="94" y="30"/>
                    </a:lnTo>
                    <a:lnTo>
                      <a:pt x="103" y="29"/>
                    </a:lnTo>
                    <a:lnTo>
                      <a:pt x="109" y="27"/>
                    </a:lnTo>
                    <a:lnTo>
                      <a:pt x="114" y="26"/>
                    </a:lnTo>
                    <a:lnTo>
                      <a:pt x="120" y="24"/>
                    </a:lnTo>
                    <a:lnTo>
                      <a:pt x="122" y="23"/>
                    </a:lnTo>
                    <a:lnTo>
                      <a:pt x="126" y="20"/>
                    </a:lnTo>
                    <a:lnTo>
                      <a:pt x="129" y="15"/>
                    </a:lnTo>
                    <a:lnTo>
                      <a:pt x="131" y="11"/>
                    </a:lnTo>
                    <a:lnTo>
                      <a:pt x="132" y="5"/>
                    </a:lnTo>
                    <a:lnTo>
                      <a:pt x="135" y="0"/>
                    </a:lnTo>
                    <a:lnTo>
                      <a:pt x="138" y="6"/>
                    </a:lnTo>
                    <a:lnTo>
                      <a:pt x="141" y="10"/>
                    </a:lnTo>
                    <a:lnTo>
                      <a:pt x="141" y="16"/>
                    </a:lnTo>
                    <a:lnTo>
                      <a:pt x="139" y="20"/>
                    </a:lnTo>
                    <a:lnTo>
                      <a:pt x="136" y="24"/>
                    </a:lnTo>
                    <a:lnTo>
                      <a:pt x="132" y="29"/>
                    </a:lnTo>
                    <a:lnTo>
                      <a:pt x="137" y="30"/>
                    </a:lnTo>
                    <a:lnTo>
                      <a:pt x="142" y="31"/>
                    </a:lnTo>
                    <a:lnTo>
                      <a:pt x="146" y="29"/>
                    </a:lnTo>
                    <a:lnTo>
                      <a:pt x="151" y="28"/>
                    </a:lnTo>
                    <a:lnTo>
                      <a:pt x="157" y="25"/>
                    </a:lnTo>
                    <a:lnTo>
                      <a:pt x="160" y="21"/>
                    </a:lnTo>
                    <a:lnTo>
                      <a:pt x="163" y="15"/>
                    </a:lnTo>
                    <a:lnTo>
                      <a:pt x="164" y="9"/>
                    </a:lnTo>
                    <a:lnTo>
                      <a:pt x="165" y="4"/>
                    </a:lnTo>
                    <a:lnTo>
                      <a:pt x="170" y="6"/>
                    </a:lnTo>
                    <a:lnTo>
                      <a:pt x="174" y="10"/>
                    </a:lnTo>
                    <a:lnTo>
                      <a:pt x="175" y="15"/>
                    </a:lnTo>
                    <a:lnTo>
                      <a:pt x="174" y="20"/>
                    </a:lnTo>
                    <a:lnTo>
                      <a:pt x="175" y="26"/>
                    </a:lnTo>
                    <a:lnTo>
                      <a:pt x="171" y="33"/>
                    </a:lnTo>
                    <a:lnTo>
                      <a:pt x="169" y="39"/>
                    </a:lnTo>
                    <a:lnTo>
                      <a:pt x="165" y="46"/>
                    </a:lnTo>
                    <a:lnTo>
                      <a:pt x="161" y="50"/>
                    </a:lnTo>
                    <a:lnTo>
                      <a:pt x="157" y="55"/>
                    </a:lnTo>
                    <a:lnTo>
                      <a:pt x="164" y="51"/>
                    </a:lnTo>
                    <a:lnTo>
                      <a:pt x="171" y="48"/>
                    </a:lnTo>
                    <a:lnTo>
                      <a:pt x="177" y="46"/>
                    </a:lnTo>
                    <a:lnTo>
                      <a:pt x="185" y="46"/>
                    </a:lnTo>
                    <a:lnTo>
                      <a:pt x="191" y="45"/>
                    </a:lnTo>
                    <a:lnTo>
                      <a:pt x="199" y="46"/>
                    </a:lnTo>
                    <a:lnTo>
                      <a:pt x="205" y="48"/>
                    </a:lnTo>
                    <a:lnTo>
                      <a:pt x="209" y="50"/>
                    </a:lnTo>
                    <a:lnTo>
                      <a:pt x="213" y="53"/>
                    </a:lnTo>
                    <a:lnTo>
                      <a:pt x="217" y="58"/>
                    </a:lnTo>
                    <a:lnTo>
                      <a:pt x="219" y="65"/>
                    </a:lnTo>
                    <a:lnTo>
                      <a:pt x="213" y="63"/>
                    </a:lnTo>
                    <a:lnTo>
                      <a:pt x="208" y="62"/>
                    </a:lnTo>
                    <a:lnTo>
                      <a:pt x="203" y="63"/>
                    </a:lnTo>
                    <a:lnTo>
                      <a:pt x="196" y="64"/>
                    </a:lnTo>
                    <a:lnTo>
                      <a:pt x="190" y="67"/>
                    </a:lnTo>
                    <a:lnTo>
                      <a:pt x="185" y="71"/>
                    </a:lnTo>
                    <a:lnTo>
                      <a:pt x="181" y="76"/>
                    </a:lnTo>
                    <a:lnTo>
                      <a:pt x="180" y="81"/>
                    </a:lnTo>
                    <a:lnTo>
                      <a:pt x="181" y="85"/>
                    </a:lnTo>
                    <a:lnTo>
                      <a:pt x="185" y="91"/>
                    </a:lnTo>
                    <a:lnTo>
                      <a:pt x="189" y="95"/>
                    </a:lnTo>
                    <a:lnTo>
                      <a:pt x="193" y="99"/>
                    </a:lnTo>
                    <a:lnTo>
                      <a:pt x="196" y="101"/>
                    </a:lnTo>
                    <a:lnTo>
                      <a:pt x="200" y="103"/>
                    </a:lnTo>
                    <a:lnTo>
                      <a:pt x="206" y="104"/>
                    </a:lnTo>
                    <a:lnTo>
                      <a:pt x="210" y="102"/>
                    </a:lnTo>
                    <a:lnTo>
                      <a:pt x="213" y="99"/>
                    </a:lnTo>
                    <a:lnTo>
                      <a:pt x="214" y="95"/>
                    </a:lnTo>
                    <a:lnTo>
                      <a:pt x="215" y="93"/>
                    </a:lnTo>
                    <a:lnTo>
                      <a:pt x="217" y="91"/>
                    </a:lnTo>
                    <a:lnTo>
                      <a:pt x="218" y="92"/>
                    </a:lnTo>
                    <a:lnTo>
                      <a:pt x="221" y="96"/>
                    </a:lnTo>
                    <a:lnTo>
                      <a:pt x="222" y="99"/>
                    </a:lnTo>
                    <a:lnTo>
                      <a:pt x="224" y="103"/>
                    </a:lnTo>
                    <a:lnTo>
                      <a:pt x="225" y="108"/>
                    </a:lnTo>
                    <a:lnTo>
                      <a:pt x="223" y="113"/>
                    </a:lnTo>
                    <a:lnTo>
                      <a:pt x="220" y="119"/>
                    </a:lnTo>
                    <a:lnTo>
                      <a:pt x="217" y="126"/>
                    </a:lnTo>
                    <a:lnTo>
                      <a:pt x="213" y="132"/>
                    </a:lnTo>
                    <a:lnTo>
                      <a:pt x="205" y="140"/>
                    </a:lnTo>
                    <a:lnTo>
                      <a:pt x="199" y="143"/>
                    </a:lnTo>
                    <a:lnTo>
                      <a:pt x="195" y="144"/>
                    </a:lnTo>
                    <a:lnTo>
                      <a:pt x="192" y="145"/>
                    </a:lnTo>
                    <a:lnTo>
                      <a:pt x="187" y="145"/>
                    </a:lnTo>
                    <a:lnTo>
                      <a:pt x="179" y="146"/>
                    </a:lnTo>
                    <a:lnTo>
                      <a:pt x="171" y="148"/>
                    </a:lnTo>
                    <a:lnTo>
                      <a:pt x="164" y="148"/>
                    </a:lnTo>
                    <a:lnTo>
                      <a:pt x="159" y="151"/>
                    </a:lnTo>
                    <a:lnTo>
                      <a:pt x="156" y="153"/>
                    </a:lnTo>
                    <a:lnTo>
                      <a:pt x="150" y="156"/>
                    </a:lnTo>
                    <a:lnTo>
                      <a:pt x="143" y="161"/>
                    </a:lnTo>
                    <a:lnTo>
                      <a:pt x="139" y="165"/>
                    </a:lnTo>
                    <a:lnTo>
                      <a:pt x="135" y="170"/>
                    </a:lnTo>
                    <a:lnTo>
                      <a:pt x="129" y="177"/>
                    </a:lnTo>
                    <a:lnTo>
                      <a:pt x="125" y="182"/>
                    </a:lnTo>
                    <a:lnTo>
                      <a:pt x="118" y="185"/>
                    </a:lnTo>
                    <a:lnTo>
                      <a:pt x="114" y="187"/>
                    </a:lnTo>
                    <a:lnTo>
                      <a:pt x="109" y="188"/>
                    </a:lnTo>
                    <a:lnTo>
                      <a:pt x="103" y="189"/>
                    </a:lnTo>
                    <a:lnTo>
                      <a:pt x="96" y="190"/>
                    </a:lnTo>
                    <a:lnTo>
                      <a:pt x="89" y="188"/>
                    </a:lnTo>
                    <a:lnTo>
                      <a:pt x="81" y="187"/>
                    </a:lnTo>
                    <a:lnTo>
                      <a:pt x="69" y="186"/>
                    </a:lnTo>
                    <a:lnTo>
                      <a:pt x="62" y="184"/>
                    </a:lnTo>
                    <a:lnTo>
                      <a:pt x="52" y="182"/>
                    </a:lnTo>
                    <a:lnTo>
                      <a:pt x="39" y="178"/>
                    </a:lnTo>
                    <a:lnTo>
                      <a:pt x="28" y="173"/>
                    </a:lnTo>
                    <a:lnTo>
                      <a:pt x="18" y="168"/>
                    </a:lnTo>
                    <a:lnTo>
                      <a:pt x="10" y="161"/>
                    </a:lnTo>
                    <a:lnTo>
                      <a:pt x="5" y="156"/>
                    </a:lnTo>
                    <a:lnTo>
                      <a:pt x="1" y="152"/>
                    </a:lnTo>
                    <a:lnTo>
                      <a:pt x="0" y="147"/>
                    </a:lnTo>
                    <a:lnTo>
                      <a:pt x="0" y="142"/>
                    </a:lnTo>
                    <a:lnTo>
                      <a:pt x="0" y="135"/>
                    </a:lnTo>
                    <a:lnTo>
                      <a:pt x="2" y="125"/>
                    </a:lnTo>
                    <a:lnTo>
                      <a:pt x="5" y="117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234">
                <a:extLst>
                  <a:ext uri="{FF2B5EF4-FFF2-40B4-BE49-F238E27FC236}">
                    <a16:creationId xmlns:a16="http://schemas.microsoft.com/office/drawing/2014/main" id="{E378A860-3E03-4754-BDCA-1019EA2F9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" y="2725"/>
                <a:ext cx="341" cy="302"/>
              </a:xfrm>
              <a:custGeom>
                <a:avLst/>
                <a:gdLst>
                  <a:gd name="T0" fmla="*/ 176 w 341"/>
                  <a:gd name="T1" fmla="*/ 293 h 302"/>
                  <a:gd name="T2" fmla="*/ 216 w 341"/>
                  <a:gd name="T3" fmla="*/ 269 h 302"/>
                  <a:gd name="T4" fmla="*/ 239 w 341"/>
                  <a:gd name="T5" fmla="*/ 240 h 302"/>
                  <a:gd name="T6" fmla="*/ 258 w 341"/>
                  <a:gd name="T7" fmla="*/ 202 h 302"/>
                  <a:gd name="T8" fmla="*/ 268 w 341"/>
                  <a:gd name="T9" fmla="*/ 171 h 302"/>
                  <a:gd name="T10" fmla="*/ 264 w 341"/>
                  <a:gd name="T11" fmla="*/ 139 h 302"/>
                  <a:gd name="T12" fmla="*/ 278 w 341"/>
                  <a:gd name="T13" fmla="*/ 109 h 302"/>
                  <a:gd name="T14" fmla="*/ 291 w 341"/>
                  <a:gd name="T15" fmla="*/ 94 h 302"/>
                  <a:gd name="T16" fmla="*/ 312 w 341"/>
                  <a:gd name="T17" fmla="*/ 76 h 302"/>
                  <a:gd name="T18" fmla="*/ 313 w 341"/>
                  <a:gd name="T19" fmla="*/ 69 h 302"/>
                  <a:gd name="T20" fmla="*/ 289 w 341"/>
                  <a:gd name="T21" fmla="*/ 77 h 302"/>
                  <a:gd name="T22" fmla="*/ 276 w 341"/>
                  <a:gd name="T23" fmla="*/ 80 h 302"/>
                  <a:gd name="T24" fmla="*/ 292 w 341"/>
                  <a:gd name="T25" fmla="*/ 49 h 302"/>
                  <a:gd name="T26" fmla="*/ 326 w 341"/>
                  <a:gd name="T27" fmla="*/ 20 h 302"/>
                  <a:gd name="T28" fmla="*/ 331 w 341"/>
                  <a:gd name="T29" fmla="*/ 8 h 302"/>
                  <a:gd name="T30" fmla="*/ 301 w 341"/>
                  <a:gd name="T31" fmla="*/ 4 h 302"/>
                  <a:gd name="T32" fmla="*/ 267 w 341"/>
                  <a:gd name="T33" fmla="*/ 15 h 302"/>
                  <a:gd name="T34" fmla="*/ 233 w 341"/>
                  <a:gd name="T35" fmla="*/ 40 h 302"/>
                  <a:gd name="T36" fmla="*/ 217 w 341"/>
                  <a:gd name="T37" fmla="*/ 49 h 302"/>
                  <a:gd name="T38" fmla="*/ 208 w 341"/>
                  <a:gd name="T39" fmla="*/ 24 h 302"/>
                  <a:gd name="T40" fmla="*/ 185 w 341"/>
                  <a:gd name="T41" fmla="*/ 5 h 302"/>
                  <a:gd name="T42" fmla="*/ 159 w 341"/>
                  <a:gd name="T43" fmla="*/ 1 h 302"/>
                  <a:gd name="T44" fmla="*/ 138 w 341"/>
                  <a:gd name="T45" fmla="*/ 16 h 302"/>
                  <a:gd name="T46" fmla="*/ 158 w 341"/>
                  <a:gd name="T47" fmla="*/ 21 h 302"/>
                  <a:gd name="T48" fmla="*/ 165 w 341"/>
                  <a:gd name="T49" fmla="*/ 30 h 302"/>
                  <a:gd name="T50" fmla="*/ 163 w 341"/>
                  <a:gd name="T51" fmla="*/ 47 h 302"/>
                  <a:gd name="T52" fmla="*/ 152 w 341"/>
                  <a:gd name="T53" fmla="*/ 59 h 302"/>
                  <a:gd name="T54" fmla="*/ 133 w 341"/>
                  <a:gd name="T55" fmla="*/ 65 h 302"/>
                  <a:gd name="T56" fmla="*/ 113 w 341"/>
                  <a:gd name="T57" fmla="*/ 60 h 302"/>
                  <a:gd name="T58" fmla="*/ 124 w 341"/>
                  <a:gd name="T59" fmla="*/ 38 h 302"/>
                  <a:gd name="T60" fmla="*/ 100 w 341"/>
                  <a:gd name="T61" fmla="*/ 49 h 302"/>
                  <a:gd name="T62" fmla="*/ 75 w 341"/>
                  <a:gd name="T63" fmla="*/ 70 h 302"/>
                  <a:gd name="T64" fmla="*/ 64 w 341"/>
                  <a:gd name="T65" fmla="*/ 92 h 302"/>
                  <a:gd name="T66" fmla="*/ 65 w 341"/>
                  <a:gd name="T67" fmla="*/ 114 h 302"/>
                  <a:gd name="T68" fmla="*/ 76 w 341"/>
                  <a:gd name="T69" fmla="*/ 136 h 302"/>
                  <a:gd name="T70" fmla="*/ 77 w 341"/>
                  <a:gd name="T71" fmla="*/ 152 h 302"/>
                  <a:gd name="T72" fmla="*/ 59 w 341"/>
                  <a:gd name="T73" fmla="*/ 172 h 302"/>
                  <a:gd name="T74" fmla="*/ 34 w 341"/>
                  <a:gd name="T75" fmla="*/ 180 h 302"/>
                  <a:gd name="T76" fmla="*/ 24 w 341"/>
                  <a:gd name="T77" fmla="*/ 172 h 302"/>
                  <a:gd name="T78" fmla="*/ 7 w 341"/>
                  <a:gd name="T79" fmla="*/ 189 h 302"/>
                  <a:gd name="T80" fmla="*/ 1 w 341"/>
                  <a:gd name="T81" fmla="*/ 219 h 302"/>
                  <a:gd name="T82" fmla="*/ 3 w 341"/>
                  <a:gd name="T83" fmla="*/ 247 h 302"/>
                  <a:gd name="T84" fmla="*/ 14 w 341"/>
                  <a:gd name="T85" fmla="*/ 268 h 302"/>
                  <a:gd name="T86" fmla="*/ 32 w 341"/>
                  <a:gd name="T87" fmla="*/ 285 h 302"/>
                  <a:gd name="T88" fmla="*/ 60 w 341"/>
                  <a:gd name="T89" fmla="*/ 294 h 302"/>
                  <a:gd name="T90" fmla="*/ 103 w 341"/>
                  <a:gd name="T91" fmla="*/ 294 h 302"/>
                  <a:gd name="T92" fmla="*/ 152 w 341"/>
                  <a:gd name="T93" fmla="*/ 30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41" h="302">
                    <a:moveTo>
                      <a:pt x="152" y="300"/>
                    </a:moveTo>
                    <a:lnTo>
                      <a:pt x="163" y="297"/>
                    </a:lnTo>
                    <a:lnTo>
                      <a:pt x="176" y="293"/>
                    </a:lnTo>
                    <a:lnTo>
                      <a:pt x="190" y="285"/>
                    </a:lnTo>
                    <a:lnTo>
                      <a:pt x="204" y="277"/>
                    </a:lnTo>
                    <a:lnTo>
                      <a:pt x="216" y="269"/>
                    </a:lnTo>
                    <a:lnTo>
                      <a:pt x="225" y="261"/>
                    </a:lnTo>
                    <a:lnTo>
                      <a:pt x="233" y="249"/>
                    </a:lnTo>
                    <a:lnTo>
                      <a:pt x="239" y="240"/>
                    </a:lnTo>
                    <a:lnTo>
                      <a:pt x="248" y="226"/>
                    </a:lnTo>
                    <a:lnTo>
                      <a:pt x="254" y="213"/>
                    </a:lnTo>
                    <a:lnTo>
                      <a:pt x="258" y="202"/>
                    </a:lnTo>
                    <a:lnTo>
                      <a:pt x="262" y="194"/>
                    </a:lnTo>
                    <a:lnTo>
                      <a:pt x="267" y="182"/>
                    </a:lnTo>
                    <a:lnTo>
                      <a:pt x="268" y="171"/>
                    </a:lnTo>
                    <a:lnTo>
                      <a:pt x="268" y="160"/>
                    </a:lnTo>
                    <a:lnTo>
                      <a:pt x="266" y="149"/>
                    </a:lnTo>
                    <a:lnTo>
                      <a:pt x="264" y="139"/>
                    </a:lnTo>
                    <a:lnTo>
                      <a:pt x="268" y="128"/>
                    </a:lnTo>
                    <a:lnTo>
                      <a:pt x="271" y="118"/>
                    </a:lnTo>
                    <a:lnTo>
                      <a:pt x="278" y="109"/>
                    </a:lnTo>
                    <a:lnTo>
                      <a:pt x="283" y="104"/>
                    </a:lnTo>
                    <a:lnTo>
                      <a:pt x="287" y="99"/>
                    </a:lnTo>
                    <a:lnTo>
                      <a:pt x="291" y="94"/>
                    </a:lnTo>
                    <a:lnTo>
                      <a:pt x="298" y="87"/>
                    </a:lnTo>
                    <a:lnTo>
                      <a:pt x="307" y="82"/>
                    </a:lnTo>
                    <a:lnTo>
                      <a:pt x="312" y="76"/>
                    </a:lnTo>
                    <a:lnTo>
                      <a:pt x="319" y="72"/>
                    </a:lnTo>
                    <a:lnTo>
                      <a:pt x="326" y="68"/>
                    </a:lnTo>
                    <a:lnTo>
                      <a:pt x="313" y="69"/>
                    </a:lnTo>
                    <a:lnTo>
                      <a:pt x="304" y="70"/>
                    </a:lnTo>
                    <a:lnTo>
                      <a:pt x="294" y="74"/>
                    </a:lnTo>
                    <a:lnTo>
                      <a:pt x="289" y="77"/>
                    </a:lnTo>
                    <a:lnTo>
                      <a:pt x="281" y="83"/>
                    </a:lnTo>
                    <a:lnTo>
                      <a:pt x="274" y="90"/>
                    </a:lnTo>
                    <a:lnTo>
                      <a:pt x="276" y="80"/>
                    </a:lnTo>
                    <a:lnTo>
                      <a:pt x="280" y="69"/>
                    </a:lnTo>
                    <a:lnTo>
                      <a:pt x="284" y="60"/>
                    </a:lnTo>
                    <a:lnTo>
                      <a:pt x="292" y="49"/>
                    </a:lnTo>
                    <a:lnTo>
                      <a:pt x="305" y="37"/>
                    </a:lnTo>
                    <a:lnTo>
                      <a:pt x="315" y="29"/>
                    </a:lnTo>
                    <a:lnTo>
                      <a:pt x="326" y="20"/>
                    </a:lnTo>
                    <a:lnTo>
                      <a:pt x="334" y="14"/>
                    </a:lnTo>
                    <a:lnTo>
                      <a:pt x="340" y="10"/>
                    </a:lnTo>
                    <a:lnTo>
                      <a:pt x="331" y="8"/>
                    </a:lnTo>
                    <a:lnTo>
                      <a:pt x="322" y="6"/>
                    </a:lnTo>
                    <a:lnTo>
                      <a:pt x="310" y="5"/>
                    </a:lnTo>
                    <a:lnTo>
                      <a:pt x="301" y="4"/>
                    </a:lnTo>
                    <a:lnTo>
                      <a:pt x="289" y="6"/>
                    </a:lnTo>
                    <a:lnTo>
                      <a:pt x="277" y="12"/>
                    </a:lnTo>
                    <a:lnTo>
                      <a:pt x="267" y="15"/>
                    </a:lnTo>
                    <a:lnTo>
                      <a:pt x="256" y="22"/>
                    </a:lnTo>
                    <a:lnTo>
                      <a:pt x="245" y="31"/>
                    </a:lnTo>
                    <a:lnTo>
                      <a:pt x="233" y="40"/>
                    </a:lnTo>
                    <a:lnTo>
                      <a:pt x="223" y="50"/>
                    </a:lnTo>
                    <a:lnTo>
                      <a:pt x="214" y="63"/>
                    </a:lnTo>
                    <a:lnTo>
                      <a:pt x="217" y="49"/>
                    </a:lnTo>
                    <a:lnTo>
                      <a:pt x="215" y="40"/>
                    </a:lnTo>
                    <a:lnTo>
                      <a:pt x="212" y="32"/>
                    </a:lnTo>
                    <a:lnTo>
                      <a:pt x="208" y="24"/>
                    </a:lnTo>
                    <a:lnTo>
                      <a:pt x="201" y="16"/>
                    </a:lnTo>
                    <a:lnTo>
                      <a:pt x="193" y="9"/>
                    </a:lnTo>
                    <a:lnTo>
                      <a:pt x="185" y="5"/>
                    </a:lnTo>
                    <a:lnTo>
                      <a:pt x="176" y="1"/>
                    </a:lnTo>
                    <a:lnTo>
                      <a:pt x="166" y="0"/>
                    </a:lnTo>
                    <a:lnTo>
                      <a:pt x="159" y="1"/>
                    </a:lnTo>
                    <a:lnTo>
                      <a:pt x="151" y="4"/>
                    </a:lnTo>
                    <a:lnTo>
                      <a:pt x="144" y="8"/>
                    </a:lnTo>
                    <a:lnTo>
                      <a:pt x="138" y="16"/>
                    </a:lnTo>
                    <a:lnTo>
                      <a:pt x="145" y="16"/>
                    </a:lnTo>
                    <a:lnTo>
                      <a:pt x="153" y="17"/>
                    </a:lnTo>
                    <a:lnTo>
                      <a:pt x="158" y="21"/>
                    </a:lnTo>
                    <a:lnTo>
                      <a:pt x="160" y="23"/>
                    </a:lnTo>
                    <a:lnTo>
                      <a:pt x="163" y="26"/>
                    </a:lnTo>
                    <a:lnTo>
                      <a:pt x="165" y="30"/>
                    </a:lnTo>
                    <a:lnTo>
                      <a:pt x="165" y="35"/>
                    </a:lnTo>
                    <a:lnTo>
                      <a:pt x="164" y="41"/>
                    </a:lnTo>
                    <a:lnTo>
                      <a:pt x="163" y="47"/>
                    </a:lnTo>
                    <a:lnTo>
                      <a:pt x="160" y="52"/>
                    </a:lnTo>
                    <a:lnTo>
                      <a:pt x="156" y="56"/>
                    </a:lnTo>
                    <a:lnTo>
                      <a:pt x="152" y="59"/>
                    </a:lnTo>
                    <a:lnTo>
                      <a:pt x="148" y="62"/>
                    </a:lnTo>
                    <a:lnTo>
                      <a:pt x="141" y="64"/>
                    </a:lnTo>
                    <a:lnTo>
                      <a:pt x="133" y="65"/>
                    </a:lnTo>
                    <a:lnTo>
                      <a:pt x="125" y="66"/>
                    </a:lnTo>
                    <a:lnTo>
                      <a:pt x="118" y="64"/>
                    </a:lnTo>
                    <a:lnTo>
                      <a:pt x="113" y="60"/>
                    </a:lnTo>
                    <a:lnTo>
                      <a:pt x="114" y="53"/>
                    </a:lnTo>
                    <a:lnTo>
                      <a:pt x="118" y="46"/>
                    </a:lnTo>
                    <a:lnTo>
                      <a:pt x="124" y="38"/>
                    </a:lnTo>
                    <a:lnTo>
                      <a:pt x="116" y="40"/>
                    </a:lnTo>
                    <a:lnTo>
                      <a:pt x="107" y="45"/>
                    </a:lnTo>
                    <a:lnTo>
                      <a:pt x="100" y="49"/>
                    </a:lnTo>
                    <a:lnTo>
                      <a:pt x="90" y="56"/>
                    </a:lnTo>
                    <a:lnTo>
                      <a:pt x="82" y="62"/>
                    </a:lnTo>
                    <a:lnTo>
                      <a:pt x="75" y="70"/>
                    </a:lnTo>
                    <a:lnTo>
                      <a:pt x="69" y="77"/>
                    </a:lnTo>
                    <a:lnTo>
                      <a:pt x="66" y="83"/>
                    </a:lnTo>
                    <a:lnTo>
                      <a:pt x="64" y="92"/>
                    </a:lnTo>
                    <a:lnTo>
                      <a:pt x="62" y="99"/>
                    </a:lnTo>
                    <a:lnTo>
                      <a:pt x="62" y="106"/>
                    </a:lnTo>
                    <a:lnTo>
                      <a:pt x="65" y="114"/>
                    </a:lnTo>
                    <a:lnTo>
                      <a:pt x="69" y="122"/>
                    </a:lnTo>
                    <a:lnTo>
                      <a:pt x="72" y="129"/>
                    </a:lnTo>
                    <a:lnTo>
                      <a:pt x="76" y="136"/>
                    </a:lnTo>
                    <a:lnTo>
                      <a:pt x="78" y="141"/>
                    </a:lnTo>
                    <a:lnTo>
                      <a:pt x="78" y="146"/>
                    </a:lnTo>
                    <a:lnTo>
                      <a:pt x="77" y="152"/>
                    </a:lnTo>
                    <a:lnTo>
                      <a:pt x="72" y="161"/>
                    </a:lnTo>
                    <a:lnTo>
                      <a:pt x="67" y="165"/>
                    </a:lnTo>
                    <a:lnTo>
                      <a:pt x="59" y="172"/>
                    </a:lnTo>
                    <a:lnTo>
                      <a:pt x="50" y="175"/>
                    </a:lnTo>
                    <a:lnTo>
                      <a:pt x="43" y="177"/>
                    </a:lnTo>
                    <a:lnTo>
                      <a:pt x="34" y="180"/>
                    </a:lnTo>
                    <a:lnTo>
                      <a:pt x="32" y="173"/>
                    </a:lnTo>
                    <a:lnTo>
                      <a:pt x="31" y="168"/>
                    </a:lnTo>
                    <a:lnTo>
                      <a:pt x="24" y="172"/>
                    </a:lnTo>
                    <a:lnTo>
                      <a:pt x="19" y="176"/>
                    </a:lnTo>
                    <a:lnTo>
                      <a:pt x="12" y="182"/>
                    </a:lnTo>
                    <a:lnTo>
                      <a:pt x="7" y="189"/>
                    </a:lnTo>
                    <a:lnTo>
                      <a:pt x="3" y="199"/>
                    </a:lnTo>
                    <a:lnTo>
                      <a:pt x="1" y="210"/>
                    </a:lnTo>
                    <a:lnTo>
                      <a:pt x="1" y="219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3" y="247"/>
                    </a:lnTo>
                    <a:lnTo>
                      <a:pt x="6" y="255"/>
                    </a:lnTo>
                    <a:lnTo>
                      <a:pt x="11" y="262"/>
                    </a:lnTo>
                    <a:lnTo>
                      <a:pt x="14" y="268"/>
                    </a:lnTo>
                    <a:lnTo>
                      <a:pt x="17" y="274"/>
                    </a:lnTo>
                    <a:lnTo>
                      <a:pt x="24" y="280"/>
                    </a:lnTo>
                    <a:lnTo>
                      <a:pt x="32" y="285"/>
                    </a:lnTo>
                    <a:lnTo>
                      <a:pt x="41" y="291"/>
                    </a:lnTo>
                    <a:lnTo>
                      <a:pt x="49" y="293"/>
                    </a:lnTo>
                    <a:lnTo>
                      <a:pt x="60" y="294"/>
                    </a:lnTo>
                    <a:lnTo>
                      <a:pt x="72" y="291"/>
                    </a:lnTo>
                    <a:lnTo>
                      <a:pt x="86" y="292"/>
                    </a:lnTo>
                    <a:lnTo>
                      <a:pt x="103" y="294"/>
                    </a:lnTo>
                    <a:lnTo>
                      <a:pt x="121" y="299"/>
                    </a:lnTo>
                    <a:lnTo>
                      <a:pt x="138" y="301"/>
                    </a:lnTo>
                    <a:lnTo>
                      <a:pt x="152" y="300"/>
                    </a:lnTo>
                  </a:path>
                </a:pathLst>
              </a:custGeom>
              <a:solidFill>
                <a:srgbClr val="E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Freeform 235">
                <a:extLst>
                  <a:ext uri="{FF2B5EF4-FFF2-40B4-BE49-F238E27FC236}">
                    <a16:creationId xmlns:a16="http://schemas.microsoft.com/office/drawing/2014/main" id="{A4A55324-386C-4CE9-8701-1F77C8688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2622"/>
                <a:ext cx="842" cy="401"/>
              </a:xfrm>
              <a:custGeom>
                <a:avLst/>
                <a:gdLst>
                  <a:gd name="T0" fmla="*/ 832 w 842"/>
                  <a:gd name="T1" fmla="*/ 314 h 401"/>
                  <a:gd name="T2" fmla="*/ 840 w 842"/>
                  <a:gd name="T3" fmla="*/ 266 h 401"/>
                  <a:gd name="T4" fmla="*/ 831 w 842"/>
                  <a:gd name="T5" fmla="*/ 233 h 401"/>
                  <a:gd name="T6" fmla="*/ 791 w 842"/>
                  <a:gd name="T7" fmla="*/ 209 h 401"/>
                  <a:gd name="T8" fmla="*/ 744 w 842"/>
                  <a:gd name="T9" fmla="*/ 184 h 401"/>
                  <a:gd name="T10" fmla="*/ 719 w 842"/>
                  <a:gd name="T11" fmla="*/ 159 h 401"/>
                  <a:gd name="T12" fmla="*/ 714 w 842"/>
                  <a:gd name="T13" fmla="*/ 122 h 401"/>
                  <a:gd name="T14" fmla="*/ 735 w 842"/>
                  <a:gd name="T15" fmla="*/ 79 h 401"/>
                  <a:gd name="T16" fmla="*/ 743 w 842"/>
                  <a:gd name="T17" fmla="*/ 41 h 401"/>
                  <a:gd name="T18" fmla="*/ 727 w 842"/>
                  <a:gd name="T19" fmla="*/ 10 h 401"/>
                  <a:gd name="T20" fmla="*/ 709 w 842"/>
                  <a:gd name="T21" fmla="*/ 16 h 401"/>
                  <a:gd name="T22" fmla="*/ 693 w 842"/>
                  <a:gd name="T23" fmla="*/ 41 h 401"/>
                  <a:gd name="T24" fmla="*/ 664 w 842"/>
                  <a:gd name="T25" fmla="*/ 53 h 401"/>
                  <a:gd name="T26" fmla="*/ 634 w 842"/>
                  <a:gd name="T27" fmla="*/ 47 h 401"/>
                  <a:gd name="T28" fmla="*/ 614 w 842"/>
                  <a:gd name="T29" fmla="*/ 43 h 401"/>
                  <a:gd name="T30" fmla="*/ 591 w 842"/>
                  <a:gd name="T31" fmla="*/ 60 h 401"/>
                  <a:gd name="T32" fmla="*/ 566 w 842"/>
                  <a:gd name="T33" fmla="*/ 87 h 401"/>
                  <a:gd name="T34" fmla="*/ 560 w 842"/>
                  <a:gd name="T35" fmla="*/ 42 h 401"/>
                  <a:gd name="T36" fmla="*/ 537 w 842"/>
                  <a:gd name="T37" fmla="*/ 43 h 401"/>
                  <a:gd name="T38" fmla="*/ 503 w 842"/>
                  <a:gd name="T39" fmla="*/ 68 h 401"/>
                  <a:gd name="T40" fmla="*/ 470 w 842"/>
                  <a:gd name="T41" fmla="*/ 97 h 401"/>
                  <a:gd name="T42" fmla="*/ 456 w 842"/>
                  <a:gd name="T43" fmla="*/ 135 h 401"/>
                  <a:gd name="T44" fmla="*/ 439 w 842"/>
                  <a:gd name="T45" fmla="*/ 103 h 401"/>
                  <a:gd name="T46" fmla="*/ 431 w 842"/>
                  <a:gd name="T47" fmla="*/ 67 h 401"/>
                  <a:gd name="T48" fmla="*/ 392 w 842"/>
                  <a:gd name="T49" fmla="*/ 55 h 401"/>
                  <a:gd name="T50" fmla="*/ 380 w 842"/>
                  <a:gd name="T51" fmla="*/ 67 h 401"/>
                  <a:gd name="T52" fmla="*/ 376 w 842"/>
                  <a:gd name="T53" fmla="*/ 88 h 401"/>
                  <a:gd name="T54" fmla="*/ 352 w 842"/>
                  <a:gd name="T55" fmla="*/ 98 h 401"/>
                  <a:gd name="T56" fmla="*/ 317 w 842"/>
                  <a:gd name="T57" fmla="*/ 89 h 401"/>
                  <a:gd name="T58" fmla="*/ 302 w 842"/>
                  <a:gd name="T59" fmla="*/ 69 h 401"/>
                  <a:gd name="T60" fmla="*/ 312 w 842"/>
                  <a:gd name="T61" fmla="*/ 40 h 401"/>
                  <a:gd name="T62" fmla="*/ 342 w 842"/>
                  <a:gd name="T63" fmla="*/ 14 h 401"/>
                  <a:gd name="T64" fmla="*/ 311 w 842"/>
                  <a:gd name="T65" fmla="*/ 9 h 401"/>
                  <a:gd name="T66" fmla="*/ 259 w 842"/>
                  <a:gd name="T67" fmla="*/ 29 h 401"/>
                  <a:gd name="T68" fmla="*/ 220 w 842"/>
                  <a:gd name="T69" fmla="*/ 57 h 401"/>
                  <a:gd name="T70" fmla="*/ 183 w 842"/>
                  <a:gd name="T71" fmla="*/ 97 h 401"/>
                  <a:gd name="T72" fmla="*/ 161 w 842"/>
                  <a:gd name="T73" fmla="*/ 138 h 401"/>
                  <a:gd name="T74" fmla="*/ 150 w 842"/>
                  <a:gd name="T75" fmla="*/ 197 h 401"/>
                  <a:gd name="T76" fmla="*/ 139 w 842"/>
                  <a:gd name="T77" fmla="*/ 240 h 401"/>
                  <a:gd name="T78" fmla="*/ 120 w 842"/>
                  <a:gd name="T79" fmla="*/ 237 h 401"/>
                  <a:gd name="T80" fmla="*/ 92 w 842"/>
                  <a:gd name="T81" fmla="*/ 207 h 401"/>
                  <a:gd name="T82" fmla="*/ 71 w 842"/>
                  <a:gd name="T83" fmla="*/ 240 h 401"/>
                  <a:gd name="T84" fmla="*/ 42 w 842"/>
                  <a:gd name="T85" fmla="*/ 268 h 401"/>
                  <a:gd name="T86" fmla="*/ 27 w 842"/>
                  <a:gd name="T87" fmla="*/ 248 h 401"/>
                  <a:gd name="T88" fmla="*/ 3 w 842"/>
                  <a:gd name="T89" fmla="*/ 285 h 401"/>
                  <a:gd name="T90" fmla="*/ 4 w 842"/>
                  <a:gd name="T91" fmla="*/ 320 h 401"/>
                  <a:gd name="T92" fmla="*/ 10 w 842"/>
                  <a:gd name="T93" fmla="*/ 359 h 401"/>
                  <a:gd name="T94" fmla="*/ 46 w 842"/>
                  <a:gd name="T95" fmla="*/ 394 h 401"/>
                  <a:gd name="T96" fmla="*/ 118 w 842"/>
                  <a:gd name="T97" fmla="*/ 397 h 401"/>
                  <a:gd name="T98" fmla="*/ 177 w 842"/>
                  <a:gd name="T99" fmla="*/ 391 h 401"/>
                  <a:gd name="T100" fmla="*/ 238 w 842"/>
                  <a:gd name="T101" fmla="*/ 389 h 401"/>
                  <a:gd name="T102" fmla="*/ 316 w 842"/>
                  <a:gd name="T103" fmla="*/ 369 h 401"/>
                  <a:gd name="T104" fmla="*/ 411 w 842"/>
                  <a:gd name="T105" fmla="*/ 371 h 401"/>
                  <a:gd name="T106" fmla="*/ 682 w 842"/>
                  <a:gd name="T107" fmla="*/ 376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42" h="401">
                    <a:moveTo>
                      <a:pt x="802" y="363"/>
                    </a:moveTo>
                    <a:lnTo>
                      <a:pt x="816" y="349"/>
                    </a:lnTo>
                    <a:lnTo>
                      <a:pt x="824" y="331"/>
                    </a:lnTo>
                    <a:lnTo>
                      <a:pt x="832" y="314"/>
                    </a:lnTo>
                    <a:lnTo>
                      <a:pt x="836" y="302"/>
                    </a:lnTo>
                    <a:lnTo>
                      <a:pt x="839" y="288"/>
                    </a:lnTo>
                    <a:lnTo>
                      <a:pt x="841" y="276"/>
                    </a:lnTo>
                    <a:lnTo>
                      <a:pt x="840" y="266"/>
                    </a:lnTo>
                    <a:lnTo>
                      <a:pt x="840" y="258"/>
                    </a:lnTo>
                    <a:lnTo>
                      <a:pt x="840" y="249"/>
                    </a:lnTo>
                    <a:lnTo>
                      <a:pt x="835" y="241"/>
                    </a:lnTo>
                    <a:lnTo>
                      <a:pt x="831" y="233"/>
                    </a:lnTo>
                    <a:lnTo>
                      <a:pt x="823" y="226"/>
                    </a:lnTo>
                    <a:lnTo>
                      <a:pt x="814" y="219"/>
                    </a:lnTo>
                    <a:lnTo>
                      <a:pt x="804" y="214"/>
                    </a:lnTo>
                    <a:lnTo>
                      <a:pt x="791" y="209"/>
                    </a:lnTo>
                    <a:lnTo>
                      <a:pt x="780" y="205"/>
                    </a:lnTo>
                    <a:lnTo>
                      <a:pt x="766" y="197"/>
                    </a:lnTo>
                    <a:lnTo>
                      <a:pt x="752" y="189"/>
                    </a:lnTo>
                    <a:lnTo>
                      <a:pt x="744" y="184"/>
                    </a:lnTo>
                    <a:lnTo>
                      <a:pt x="737" y="181"/>
                    </a:lnTo>
                    <a:lnTo>
                      <a:pt x="730" y="173"/>
                    </a:lnTo>
                    <a:lnTo>
                      <a:pt x="723" y="168"/>
                    </a:lnTo>
                    <a:lnTo>
                      <a:pt x="719" y="159"/>
                    </a:lnTo>
                    <a:lnTo>
                      <a:pt x="716" y="151"/>
                    </a:lnTo>
                    <a:lnTo>
                      <a:pt x="713" y="141"/>
                    </a:lnTo>
                    <a:lnTo>
                      <a:pt x="712" y="133"/>
                    </a:lnTo>
                    <a:lnTo>
                      <a:pt x="714" y="122"/>
                    </a:lnTo>
                    <a:lnTo>
                      <a:pt x="719" y="111"/>
                    </a:lnTo>
                    <a:lnTo>
                      <a:pt x="723" y="101"/>
                    </a:lnTo>
                    <a:lnTo>
                      <a:pt x="728" y="90"/>
                    </a:lnTo>
                    <a:lnTo>
                      <a:pt x="735" y="79"/>
                    </a:lnTo>
                    <a:lnTo>
                      <a:pt x="739" y="70"/>
                    </a:lnTo>
                    <a:lnTo>
                      <a:pt x="743" y="57"/>
                    </a:lnTo>
                    <a:lnTo>
                      <a:pt x="743" y="50"/>
                    </a:lnTo>
                    <a:lnTo>
                      <a:pt x="743" y="41"/>
                    </a:lnTo>
                    <a:lnTo>
                      <a:pt x="742" y="30"/>
                    </a:lnTo>
                    <a:lnTo>
                      <a:pt x="738" y="23"/>
                    </a:lnTo>
                    <a:lnTo>
                      <a:pt x="734" y="17"/>
                    </a:lnTo>
                    <a:lnTo>
                      <a:pt x="727" y="10"/>
                    </a:lnTo>
                    <a:lnTo>
                      <a:pt x="717" y="2"/>
                    </a:lnTo>
                    <a:lnTo>
                      <a:pt x="712" y="0"/>
                    </a:lnTo>
                    <a:lnTo>
                      <a:pt x="710" y="9"/>
                    </a:lnTo>
                    <a:lnTo>
                      <a:pt x="709" y="16"/>
                    </a:lnTo>
                    <a:lnTo>
                      <a:pt x="705" y="23"/>
                    </a:lnTo>
                    <a:lnTo>
                      <a:pt x="703" y="30"/>
                    </a:lnTo>
                    <a:lnTo>
                      <a:pt x="698" y="36"/>
                    </a:lnTo>
                    <a:lnTo>
                      <a:pt x="693" y="41"/>
                    </a:lnTo>
                    <a:lnTo>
                      <a:pt x="686" y="46"/>
                    </a:lnTo>
                    <a:lnTo>
                      <a:pt x="679" y="48"/>
                    </a:lnTo>
                    <a:lnTo>
                      <a:pt x="672" y="51"/>
                    </a:lnTo>
                    <a:lnTo>
                      <a:pt x="664" y="53"/>
                    </a:lnTo>
                    <a:lnTo>
                      <a:pt x="656" y="53"/>
                    </a:lnTo>
                    <a:lnTo>
                      <a:pt x="647" y="53"/>
                    </a:lnTo>
                    <a:lnTo>
                      <a:pt x="639" y="51"/>
                    </a:lnTo>
                    <a:lnTo>
                      <a:pt x="634" y="47"/>
                    </a:lnTo>
                    <a:lnTo>
                      <a:pt x="631" y="43"/>
                    </a:lnTo>
                    <a:lnTo>
                      <a:pt x="631" y="37"/>
                    </a:lnTo>
                    <a:lnTo>
                      <a:pt x="623" y="40"/>
                    </a:lnTo>
                    <a:lnTo>
                      <a:pt x="614" y="43"/>
                    </a:lnTo>
                    <a:lnTo>
                      <a:pt x="605" y="48"/>
                    </a:lnTo>
                    <a:lnTo>
                      <a:pt x="600" y="52"/>
                    </a:lnTo>
                    <a:lnTo>
                      <a:pt x="595" y="57"/>
                    </a:lnTo>
                    <a:lnTo>
                      <a:pt x="591" y="60"/>
                    </a:lnTo>
                    <a:lnTo>
                      <a:pt x="585" y="64"/>
                    </a:lnTo>
                    <a:lnTo>
                      <a:pt x="579" y="71"/>
                    </a:lnTo>
                    <a:lnTo>
                      <a:pt x="573" y="78"/>
                    </a:lnTo>
                    <a:lnTo>
                      <a:pt x="566" y="87"/>
                    </a:lnTo>
                    <a:lnTo>
                      <a:pt x="566" y="74"/>
                    </a:lnTo>
                    <a:lnTo>
                      <a:pt x="566" y="61"/>
                    </a:lnTo>
                    <a:lnTo>
                      <a:pt x="562" y="48"/>
                    </a:lnTo>
                    <a:lnTo>
                      <a:pt x="560" y="42"/>
                    </a:lnTo>
                    <a:lnTo>
                      <a:pt x="553" y="31"/>
                    </a:lnTo>
                    <a:lnTo>
                      <a:pt x="542" y="22"/>
                    </a:lnTo>
                    <a:lnTo>
                      <a:pt x="541" y="35"/>
                    </a:lnTo>
                    <a:lnTo>
                      <a:pt x="537" y="43"/>
                    </a:lnTo>
                    <a:lnTo>
                      <a:pt x="528" y="51"/>
                    </a:lnTo>
                    <a:lnTo>
                      <a:pt x="520" y="56"/>
                    </a:lnTo>
                    <a:lnTo>
                      <a:pt x="511" y="62"/>
                    </a:lnTo>
                    <a:lnTo>
                      <a:pt x="503" y="68"/>
                    </a:lnTo>
                    <a:lnTo>
                      <a:pt x="493" y="75"/>
                    </a:lnTo>
                    <a:lnTo>
                      <a:pt x="486" y="80"/>
                    </a:lnTo>
                    <a:lnTo>
                      <a:pt x="477" y="89"/>
                    </a:lnTo>
                    <a:lnTo>
                      <a:pt x="470" y="97"/>
                    </a:lnTo>
                    <a:lnTo>
                      <a:pt x="465" y="107"/>
                    </a:lnTo>
                    <a:lnTo>
                      <a:pt x="460" y="117"/>
                    </a:lnTo>
                    <a:lnTo>
                      <a:pt x="459" y="125"/>
                    </a:lnTo>
                    <a:lnTo>
                      <a:pt x="456" y="135"/>
                    </a:lnTo>
                    <a:lnTo>
                      <a:pt x="449" y="126"/>
                    </a:lnTo>
                    <a:lnTo>
                      <a:pt x="441" y="120"/>
                    </a:lnTo>
                    <a:lnTo>
                      <a:pt x="438" y="111"/>
                    </a:lnTo>
                    <a:lnTo>
                      <a:pt x="439" y="103"/>
                    </a:lnTo>
                    <a:lnTo>
                      <a:pt x="439" y="91"/>
                    </a:lnTo>
                    <a:lnTo>
                      <a:pt x="437" y="82"/>
                    </a:lnTo>
                    <a:lnTo>
                      <a:pt x="435" y="74"/>
                    </a:lnTo>
                    <a:lnTo>
                      <a:pt x="431" y="67"/>
                    </a:lnTo>
                    <a:lnTo>
                      <a:pt x="423" y="61"/>
                    </a:lnTo>
                    <a:lnTo>
                      <a:pt x="413" y="59"/>
                    </a:lnTo>
                    <a:lnTo>
                      <a:pt x="405" y="57"/>
                    </a:lnTo>
                    <a:lnTo>
                      <a:pt x="392" y="55"/>
                    </a:lnTo>
                    <a:lnTo>
                      <a:pt x="383" y="54"/>
                    </a:lnTo>
                    <a:lnTo>
                      <a:pt x="367" y="57"/>
                    </a:lnTo>
                    <a:lnTo>
                      <a:pt x="376" y="63"/>
                    </a:lnTo>
                    <a:lnTo>
                      <a:pt x="380" y="67"/>
                    </a:lnTo>
                    <a:lnTo>
                      <a:pt x="382" y="72"/>
                    </a:lnTo>
                    <a:lnTo>
                      <a:pt x="383" y="78"/>
                    </a:lnTo>
                    <a:lnTo>
                      <a:pt x="379" y="84"/>
                    </a:lnTo>
                    <a:lnTo>
                      <a:pt x="376" y="88"/>
                    </a:lnTo>
                    <a:lnTo>
                      <a:pt x="373" y="90"/>
                    </a:lnTo>
                    <a:lnTo>
                      <a:pt x="368" y="92"/>
                    </a:lnTo>
                    <a:lnTo>
                      <a:pt x="358" y="97"/>
                    </a:lnTo>
                    <a:lnTo>
                      <a:pt x="352" y="98"/>
                    </a:lnTo>
                    <a:lnTo>
                      <a:pt x="342" y="98"/>
                    </a:lnTo>
                    <a:lnTo>
                      <a:pt x="335" y="96"/>
                    </a:lnTo>
                    <a:lnTo>
                      <a:pt x="325" y="93"/>
                    </a:lnTo>
                    <a:lnTo>
                      <a:pt x="317" y="89"/>
                    </a:lnTo>
                    <a:lnTo>
                      <a:pt x="310" y="85"/>
                    </a:lnTo>
                    <a:lnTo>
                      <a:pt x="307" y="81"/>
                    </a:lnTo>
                    <a:lnTo>
                      <a:pt x="303" y="75"/>
                    </a:lnTo>
                    <a:lnTo>
                      <a:pt x="302" y="69"/>
                    </a:lnTo>
                    <a:lnTo>
                      <a:pt x="300" y="63"/>
                    </a:lnTo>
                    <a:lnTo>
                      <a:pt x="302" y="55"/>
                    </a:lnTo>
                    <a:lnTo>
                      <a:pt x="306" y="47"/>
                    </a:lnTo>
                    <a:lnTo>
                      <a:pt x="312" y="40"/>
                    </a:lnTo>
                    <a:lnTo>
                      <a:pt x="320" y="31"/>
                    </a:lnTo>
                    <a:lnTo>
                      <a:pt x="325" y="25"/>
                    </a:lnTo>
                    <a:lnTo>
                      <a:pt x="332" y="20"/>
                    </a:lnTo>
                    <a:lnTo>
                      <a:pt x="342" y="14"/>
                    </a:lnTo>
                    <a:lnTo>
                      <a:pt x="351" y="7"/>
                    </a:lnTo>
                    <a:lnTo>
                      <a:pt x="340" y="7"/>
                    </a:lnTo>
                    <a:lnTo>
                      <a:pt x="327" y="8"/>
                    </a:lnTo>
                    <a:lnTo>
                      <a:pt x="311" y="9"/>
                    </a:lnTo>
                    <a:lnTo>
                      <a:pt x="297" y="12"/>
                    </a:lnTo>
                    <a:lnTo>
                      <a:pt x="285" y="16"/>
                    </a:lnTo>
                    <a:lnTo>
                      <a:pt x="271" y="21"/>
                    </a:lnTo>
                    <a:lnTo>
                      <a:pt x="259" y="29"/>
                    </a:lnTo>
                    <a:lnTo>
                      <a:pt x="249" y="35"/>
                    </a:lnTo>
                    <a:lnTo>
                      <a:pt x="239" y="43"/>
                    </a:lnTo>
                    <a:lnTo>
                      <a:pt x="228" y="50"/>
                    </a:lnTo>
                    <a:lnTo>
                      <a:pt x="220" y="57"/>
                    </a:lnTo>
                    <a:lnTo>
                      <a:pt x="211" y="64"/>
                    </a:lnTo>
                    <a:lnTo>
                      <a:pt x="202" y="72"/>
                    </a:lnTo>
                    <a:lnTo>
                      <a:pt x="193" y="83"/>
                    </a:lnTo>
                    <a:lnTo>
                      <a:pt x="183" y="97"/>
                    </a:lnTo>
                    <a:lnTo>
                      <a:pt x="174" y="110"/>
                    </a:lnTo>
                    <a:lnTo>
                      <a:pt x="171" y="116"/>
                    </a:lnTo>
                    <a:lnTo>
                      <a:pt x="166" y="128"/>
                    </a:lnTo>
                    <a:lnTo>
                      <a:pt x="161" y="138"/>
                    </a:lnTo>
                    <a:lnTo>
                      <a:pt x="157" y="149"/>
                    </a:lnTo>
                    <a:lnTo>
                      <a:pt x="154" y="166"/>
                    </a:lnTo>
                    <a:lnTo>
                      <a:pt x="152" y="178"/>
                    </a:lnTo>
                    <a:lnTo>
                      <a:pt x="150" y="197"/>
                    </a:lnTo>
                    <a:lnTo>
                      <a:pt x="148" y="210"/>
                    </a:lnTo>
                    <a:lnTo>
                      <a:pt x="146" y="223"/>
                    </a:lnTo>
                    <a:lnTo>
                      <a:pt x="145" y="232"/>
                    </a:lnTo>
                    <a:lnTo>
                      <a:pt x="139" y="240"/>
                    </a:lnTo>
                    <a:lnTo>
                      <a:pt x="134" y="248"/>
                    </a:lnTo>
                    <a:lnTo>
                      <a:pt x="124" y="254"/>
                    </a:lnTo>
                    <a:lnTo>
                      <a:pt x="121" y="244"/>
                    </a:lnTo>
                    <a:lnTo>
                      <a:pt x="120" y="237"/>
                    </a:lnTo>
                    <a:lnTo>
                      <a:pt x="115" y="229"/>
                    </a:lnTo>
                    <a:lnTo>
                      <a:pt x="107" y="222"/>
                    </a:lnTo>
                    <a:lnTo>
                      <a:pt x="102" y="215"/>
                    </a:lnTo>
                    <a:lnTo>
                      <a:pt x="92" y="207"/>
                    </a:lnTo>
                    <a:lnTo>
                      <a:pt x="82" y="201"/>
                    </a:lnTo>
                    <a:lnTo>
                      <a:pt x="73" y="196"/>
                    </a:lnTo>
                    <a:lnTo>
                      <a:pt x="74" y="228"/>
                    </a:lnTo>
                    <a:lnTo>
                      <a:pt x="71" y="240"/>
                    </a:lnTo>
                    <a:lnTo>
                      <a:pt x="64" y="254"/>
                    </a:lnTo>
                    <a:lnTo>
                      <a:pt x="57" y="264"/>
                    </a:lnTo>
                    <a:lnTo>
                      <a:pt x="48" y="273"/>
                    </a:lnTo>
                    <a:lnTo>
                      <a:pt x="42" y="268"/>
                    </a:lnTo>
                    <a:lnTo>
                      <a:pt x="41" y="261"/>
                    </a:lnTo>
                    <a:lnTo>
                      <a:pt x="39" y="254"/>
                    </a:lnTo>
                    <a:lnTo>
                      <a:pt x="39" y="240"/>
                    </a:lnTo>
                    <a:lnTo>
                      <a:pt x="27" y="248"/>
                    </a:lnTo>
                    <a:lnTo>
                      <a:pt x="21" y="257"/>
                    </a:lnTo>
                    <a:lnTo>
                      <a:pt x="14" y="267"/>
                    </a:lnTo>
                    <a:lnTo>
                      <a:pt x="8" y="277"/>
                    </a:lnTo>
                    <a:lnTo>
                      <a:pt x="3" y="285"/>
                    </a:lnTo>
                    <a:lnTo>
                      <a:pt x="1" y="294"/>
                    </a:lnTo>
                    <a:lnTo>
                      <a:pt x="0" y="305"/>
                    </a:lnTo>
                    <a:lnTo>
                      <a:pt x="1" y="311"/>
                    </a:lnTo>
                    <a:lnTo>
                      <a:pt x="4" y="320"/>
                    </a:lnTo>
                    <a:lnTo>
                      <a:pt x="6" y="330"/>
                    </a:lnTo>
                    <a:lnTo>
                      <a:pt x="7" y="339"/>
                    </a:lnTo>
                    <a:lnTo>
                      <a:pt x="8" y="347"/>
                    </a:lnTo>
                    <a:lnTo>
                      <a:pt x="10" y="359"/>
                    </a:lnTo>
                    <a:lnTo>
                      <a:pt x="8" y="373"/>
                    </a:lnTo>
                    <a:lnTo>
                      <a:pt x="6" y="384"/>
                    </a:lnTo>
                    <a:lnTo>
                      <a:pt x="23" y="388"/>
                    </a:lnTo>
                    <a:lnTo>
                      <a:pt x="46" y="394"/>
                    </a:lnTo>
                    <a:lnTo>
                      <a:pt x="69" y="398"/>
                    </a:lnTo>
                    <a:lnTo>
                      <a:pt x="90" y="400"/>
                    </a:lnTo>
                    <a:lnTo>
                      <a:pt x="102" y="400"/>
                    </a:lnTo>
                    <a:lnTo>
                      <a:pt x="118" y="397"/>
                    </a:lnTo>
                    <a:lnTo>
                      <a:pt x="134" y="395"/>
                    </a:lnTo>
                    <a:lnTo>
                      <a:pt x="149" y="392"/>
                    </a:lnTo>
                    <a:lnTo>
                      <a:pt x="163" y="392"/>
                    </a:lnTo>
                    <a:lnTo>
                      <a:pt x="177" y="391"/>
                    </a:lnTo>
                    <a:lnTo>
                      <a:pt x="189" y="392"/>
                    </a:lnTo>
                    <a:lnTo>
                      <a:pt x="206" y="392"/>
                    </a:lnTo>
                    <a:lnTo>
                      <a:pt x="221" y="392"/>
                    </a:lnTo>
                    <a:lnTo>
                      <a:pt x="238" y="389"/>
                    </a:lnTo>
                    <a:lnTo>
                      <a:pt x="255" y="386"/>
                    </a:lnTo>
                    <a:lnTo>
                      <a:pt x="269" y="382"/>
                    </a:lnTo>
                    <a:lnTo>
                      <a:pt x="298" y="373"/>
                    </a:lnTo>
                    <a:lnTo>
                      <a:pt x="316" y="369"/>
                    </a:lnTo>
                    <a:lnTo>
                      <a:pt x="334" y="369"/>
                    </a:lnTo>
                    <a:lnTo>
                      <a:pt x="356" y="366"/>
                    </a:lnTo>
                    <a:lnTo>
                      <a:pt x="384" y="366"/>
                    </a:lnTo>
                    <a:lnTo>
                      <a:pt x="411" y="371"/>
                    </a:lnTo>
                    <a:lnTo>
                      <a:pt x="484" y="383"/>
                    </a:lnTo>
                    <a:lnTo>
                      <a:pt x="556" y="371"/>
                    </a:lnTo>
                    <a:lnTo>
                      <a:pt x="612" y="359"/>
                    </a:lnTo>
                    <a:lnTo>
                      <a:pt x="682" y="376"/>
                    </a:lnTo>
                    <a:lnTo>
                      <a:pt x="754" y="381"/>
                    </a:lnTo>
                    <a:lnTo>
                      <a:pt x="802" y="363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236">
                <a:extLst>
                  <a:ext uri="{FF2B5EF4-FFF2-40B4-BE49-F238E27FC236}">
                    <a16:creationId xmlns:a16="http://schemas.microsoft.com/office/drawing/2014/main" id="{1A5FEA93-CF6B-4560-98DD-1DD40DBF0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2880"/>
                <a:ext cx="145" cy="135"/>
              </a:xfrm>
              <a:custGeom>
                <a:avLst/>
                <a:gdLst>
                  <a:gd name="T0" fmla="*/ 70 w 145"/>
                  <a:gd name="T1" fmla="*/ 130 h 135"/>
                  <a:gd name="T2" fmla="*/ 86 w 145"/>
                  <a:gd name="T3" fmla="*/ 118 h 135"/>
                  <a:gd name="T4" fmla="*/ 97 w 145"/>
                  <a:gd name="T5" fmla="*/ 105 h 135"/>
                  <a:gd name="T6" fmla="*/ 106 w 145"/>
                  <a:gd name="T7" fmla="*/ 88 h 135"/>
                  <a:gd name="T8" fmla="*/ 110 w 145"/>
                  <a:gd name="T9" fmla="*/ 74 h 135"/>
                  <a:gd name="T10" fmla="*/ 109 w 145"/>
                  <a:gd name="T11" fmla="*/ 60 h 135"/>
                  <a:gd name="T12" fmla="*/ 116 w 145"/>
                  <a:gd name="T13" fmla="*/ 46 h 135"/>
                  <a:gd name="T14" fmla="*/ 122 w 145"/>
                  <a:gd name="T15" fmla="*/ 39 h 135"/>
                  <a:gd name="T16" fmla="*/ 130 w 145"/>
                  <a:gd name="T17" fmla="*/ 31 h 135"/>
                  <a:gd name="T18" fmla="*/ 131 w 145"/>
                  <a:gd name="T19" fmla="*/ 28 h 135"/>
                  <a:gd name="T20" fmla="*/ 121 w 145"/>
                  <a:gd name="T21" fmla="*/ 32 h 135"/>
                  <a:gd name="T22" fmla="*/ 116 w 145"/>
                  <a:gd name="T23" fmla="*/ 33 h 135"/>
                  <a:gd name="T24" fmla="*/ 123 w 145"/>
                  <a:gd name="T25" fmla="*/ 19 h 135"/>
                  <a:gd name="T26" fmla="*/ 137 w 145"/>
                  <a:gd name="T27" fmla="*/ 7 h 135"/>
                  <a:gd name="T28" fmla="*/ 141 w 145"/>
                  <a:gd name="T29" fmla="*/ 2 h 135"/>
                  <a:gd name="T30" fmla="*/ 129 w 145"/>
                  <a:gd name="T31" fmla="*/ 0 h 135"/>
                  <a:gd name="T32" fmla="*/ 115 w 145"/>
                  <a:gd name="T33" fmla="*/ 5 h 135"/>
                  <a:gd name="T34" fmla="*/ 99 w 145"/>
                  <a:gd name="T35" fmla="*/ 16 h 135"/>
                  <a:gd name="T36" fmla="*/ 93 w 145"/>
                  <a:gd name="T37" fmla="*/ 20 h 135"/>
                  <a:gd name="T38" fmla="*/ 90 w 145"/>
                  <a:gd name="T39" fmla="*/ 9 h 135"/>
                  <a:gd name="T40" fmla="*/ 80 w 145"/>
                  <a:gd name="T41" fmla="*/ 1 h 135"/>
                  <a:gd name="T42" fmla="*/ 70 w 145"/>
                  <a:gd name="T43" fmla="*/ 0 h 135"/>
                  <a:gd name="T44" fmla="*/ 60 w 145"/>
                  <a:gd name="T45" fmla="*/ 6 h 135"/>
                  <a:gd name="T46" fmla="*/ 69 w 145"/>
                  <a:gd name="T47" fmla="*/ 9 h 135"/>
                  <a:gd name="T48" fmla="*/ 72 w 145"/>
                  <a:gd name="T49" fmla="*/ 15 h 135"/>
                  <a:gd name="T50" fmla="*/ 69 w 145"/>
                  <a:gd name="T51" fmla="*/ 22 h 135"/>
                  <a:gd name="T52" fmla="*/ 64 w 145"/>
                  <a:gd name="T53" fmla="*/ 27 h 135"/>
                  <a:gd name="T54" fmla="*/ 55 w 145"/>
                  <a:gd name="T55" fmla="*/ 29 h 135"/>
                  <a:gd name="T56" fmla="*/ 50 w 145"/>
                  <a:gd name="T57" fmla="*/ 23 h 135"/>
                  <a:gd name="T58" fmla="*/ 52 w 145"/>
                  <a:gd name="T59" fmla="*/ 18 h 135"/>
                  <a:gd name="T60" fmla="*/ 40 w 145"/>
                  <a:gd name="T61" fmla="*/ 26 h 135"/>
                  <a:gd name="T62" fmla="*/ 31 w 145"/>
                  <a:gd name="T63" fmla="*/ 35 h 135"/>
                  <a:gd name="T64" fmla="*/ 28 w 145"/>
                  <a:gd name="T65" fmla="*/ 44 h 135"/>
                  <a:gd name="T66" fmla="*/ 30 w 145"/>
                  <a:gd name="T67" fmla="*/ 55 h 135"/>
                  <a:gd name="T68" fmla="*/ 33 w 145"/>
                  <a:gd name="T69" fmla="*/ 63 h 135"/>
                  <a:gd name="T70" fmla="*/ 31 w 145"/>
                  <a:gd name="T71" fmla="*/ 71 h 135"/>
                  <a:gd name="T72" fmla="*/ 21 w 145"/>
                  <a:gd name="T73" fmla="*/ 78 h 135"/>
                  <a:gd name="T74" fmla="*/ 14 w 145"/>
                  <a:gd name="T75" fmla="*/ 78 h 135"/>
                  <a:gd name="T76" fmla="*/ 8 w 145"/>
                  <a:gd name="T77" fmla="*/ 79 h 135"/>
                  <a:gd name="T78" fmla="*/ 1 w 145"/>
                  <a:gd name="T79" fmla="*/ 90 h 135"/>
                  <a:gd name="T80" fmla="*/ 0 w 145"/>
                  <a:gd name="T81" fmla="*/ 103 h 135"/>
                  <a:gd name="T82" fmla="*/ 2 w 145"/>
                  <a:gd name="T83" fmla="*/ 115 h 135"/>
                  <a:gd name="T84" fmla="*/ 5 w 145"/>
                  <a:gd name="T85" fmla="*/ 124 h 135"/>
                  <a:gd name="T86" fmla="*/ 15 w 145"/>
                  <a:gd name="T87" fmla="*/ 130 h 135"/>
                  <a:gd name="T88" fmla="*/ 28 w 145"/>
                  <a:gd name="T89" fmla="*/ 129 h 135"/>
                  <a:gd name="T90" fmla="*/ 47 w 145"/>
                  <a:gd name="T91" fmla="*/ 13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5" h="135">
                    <a:moveTo>
                      <a:pt x="60" y="133"/>
                    </a:moveTo>
                    <a:lnTo>
                      <a:pt x="65" y="131"/>
                    </a:lnTo>
                    <a:lnTo>
                      <a:pt x="70" y="130"/>
                    </a:lnTo>
                    <a:lnTo>
                      <a:pt x="76" y="126"/>
                    </a:lnTo>
                    <a:lnTo>
                      <a:pt x="81" y="122"/>
                    </a:lnTo>
                    <a:lnTo>
                      <a:pt x="86" y="118"/>
                    </a:lnTo>
                    <a:lnTo>
                      <a:pt x="90" y="114"/>
                    </a:lnTo>
                    <a:lnTo>
                      <a:pt x="95" y="110"/>
                    </a:lnTo>
                    <a:lnTo>
                      <a:pt x="97" y="105"/>
                    </a:lnTo>
                    <a:lnTo>
                      <a:pt x="100" y="99"/>
                    </a:lnTo>
                    <a:lnTo>
                      <a:pt x="104" y="93"/>
                    </a:lnTo>
                    <a:lnTo>
                      <a:pt x="106" y="88"/>
                    </a:lnTo>
                    <a:lnTo>
                      <a:pt x="108" y="84"/>
                    </a:lnTo>
                    <a:lnTo>
                      <a:pt x="109" y="79"/>
                    </a:lnTo>
                    <a:lnTo>
                      <a:pt x="110" y="74"/>
                    </a:lnTo>
                    <a:lnTo>
                      <a:pt x="111" y="69"/>
                    </a:lnTo>
                    <a:lnTo>
                      <a:pt x="110" y="64"/>
                    </a:lnTo>
                    <a:lnTo>
                      <a:pt x="109" y="60"/>
                    </a:lnTo>
                    <a:lnTo>
                      <a:pt x="111" y="55"/>
                    </a:lnTo>
                    <a:lnTo>
                      <a:pt x="113" y="51"/>
                    </a:lnTo>
                    <a:lnTo>
                      <a:pt x="116" y="46"/>
                    </a:lnTo>
                    <a:lnTo>
                      <a:pt x="118" y="44"/>
                    </a:lnTo>
                    <a:lnTo>
                      <a:pt x="120" y="42"/>
                    </a:lnTo>
                    <a:lnTo>
                      <a:pt x="122" y="39"/>
                    </a:lnTo>
                    <a:lnTo>
                      <a:pt x="125" y="37"/>
                    </a:lnTo>
                    <a:lnTo>
                      <a:pt x="129" y="34"/>
                    </a:lnTo>
                    <a:lnTo>
                      <a:pt x="130" y="31"/>
                    </a:lnTo>
                    <a:lnTo>
                      <a:pt x="133" y="30"/>
                    </a:lnTo>
                    <a:lnTo>
                      <a:pt x="136" y="28"/>
                    </a:lnTo>
                    <a:lnTo>
                      <a:pt x="131" y="28"/>
                    </a:lnTo>
                    <a:lnTo>
                      <a:pt x="127" y="29"/>
                    </a:lnTo>
                    <a:lnTo>
                      <a:pt x="123" y="31"/>
                    </a:lnTo>
                    <a:lnTo>
                      <a:pt x="121" y="32"/>
                    </a:lnTo>
                    <a:lnTo>
                      <a:pt x="118" y="34"/>
                    </a:lnTo>
                    <a:lnTo>
                      <a:pt x="115" y="39"/>
                    </a:lnTo>
                    <a:lnTo>
                      <a:pt x="116" y="33"/>
                    </a:lnTo>
                    <a:lnTo>
                      <a:pt x="118" y="29"/>
                    </a:lnTo>
                    <a:lnTo>
                      <a:pt x="120" y="24"/>
                    </a:lnTo>
                    <a:lnTo>
                      <a:pt x="123" y="19"/>
                    </a:lnTo>
                    <a:lnTo>
                      <a:pt x="128" y="14"/>
                    </a:lnTo>
                    <a:lnTo>
                      <a:pt x="133" y="10"/>
                    </a:lnTo>
                    <a:lnTo>
                      <a:pt x="137" y="7"/>
                    </a:lnTo>
                    <a:lnTo>
                      <a:pt x="141" y="3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36" y="0"/>
                    </a:lnTo>
                    <a:lnTo>
                      <a:pt x="132" y="0"/>
                    </a:lnTo>
                    <a:lnTo>
                      <a:pt x="129" y="0"/>
                    </a:lnTo>
                    <a:lnTo>
                      <a:pt x="123" y="1"/>
                    </a:lnTo>
                    <a:lnTo>
                      <a:pt x="118" y="2"/>
                    </a:lnTo>
                    <a:lnTo>
                      <a:pt x="115" y="5"/>
                    </a:lnTo>
                    <a:lnTo>
                      <a:pt x="109" y="8"/>
                    </a:lnTo>
                    <a:lnTo>
                      <a:pt x="104" y="13"/>
                    </a:lnTo>
                    <a:lnTo>
                      <a:pt x="99" y="16"/>
                    </a:lnTo>
                    <a:lnTo>
                      <a:pt x="95" y="21"/>
                    </a:lnTo>
                    <a:lnTo>
                      <a:pt x="90" y="26"/>
                    </a:lnTo>
                    <a:lnTo>
                      <a:pt x="93" y="20"/>
                    </a:lnTo>
                    <a:lnTo>
                      <a:pt x="92" y="17"/>
                    </a:lnTo>
                    <a:lnTo>
                      <a:pt x="90" y="13"/>
                    </a:lnTo>
                    <a:lnTo>
                      <a:pt x="90" y="9"/>
                    </a:lnTo>
                    <a:lnTo>
                      <a:pt x="86" y="6"/>
                    </a:lnTo>
                    <a:lnTo>
                      <a:pt x="84" y="3"/>
                    </a:lnTo>
                    <a:lnTo>
                      <a:pt x="80" y="1"/>
                    </a:lnTo>
                    <a:lnTo>
                      <a:pt x="77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67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64" y="7"/>
                    </a:lnTo>
                    <a:lnTo>
                      <a:pt x="67" y="7"/>
                    </a:lnTo>
                    <a:lnTo>
                      <a:pt x="69" y="9"/>
                    </a:lnTo>
                    <a:lnTo>
                      <a:pt x="71" y="11"/>
                    </a:lnTo>
                    <a:lnTo>
                      <a:pt x="72" y="13"/>
                    </a:lnTo>
                    <a:lnTo>
                      <a:pt x="72" y="15"/>
                    </a:lnTo>
                    <a:lnTo>
                      <a:pt x="71" y="18"/>
                    </a:lnTo>
                    <a:lnTo>
                      <a:pt x="71" y="20"/>
                    </a:lnTo>
                    <a:lnTo>
                      <a:pt x="69" y="22"/>
                    </a:lnTo>
                    <a:lnTo>
                      <a:pt x="68" y="25"/>
                    </a:lnTo>
                    <a:lnTo>
                      <a:pt x="66" y="26"/>
                    </a:lnTo>
                    <a:lnTo>
                      <a:pt x="64" y="27"/>
                    </a:lnTo>
                    <a:lnTo>
                      <a:pt x="61" y="28"/>
                    </a:lnTo>
                    <a:lnTo>
                      <a:pt x="57" y="29"/>
                    </a:lnTo>
                    <a:lnTo>
                      <a:pt x="55" y="29"/>
                    </a:lnTo>
                    <a:lnTo>
                      <a:pt x="51" y="29"/>
                    </a:lnTo>
                    <a:lnTo>
                      <a:pt x="50" y="27"/>
                    </a:lnTo>
                    <a:lnTo>
                      <a:pt x="50" y="23"/>
                    </a:lnTo>
                    <a:lnTo>
                      <a:pt x="52" y="20"/>
                    </a:lnTo>
                    <a:lnTo>
                      <a:pt x="55" y="17"/>
                    </a:lnTo>
                    <a:lnTo>
                      <a:pt x="52" y="18"/>
                    </a:lnTo>
                    <a:lnTo>
                      <a:pt x="48" y="20"/>
                    </a:lnTo>
                    <a:lnTo>
                      <a:pt x="45" y="22"/>
                    </a:lnTo>
                    <a:lnTo>
                      <a:pt x="40" y="26"/>
                    </a:lnTo>
                    <a:lnTo>
                      <a:pt x="36" y="28"/>
                    </a:lnTo>
                    <a:lnTo>
                      <a:pt x="34" y="32"/>
                    </a:lnTo>
                    <a:lnTo>
                      <a:pt x="31" y="35"/>
                    </a:lnTo>
                    <a:lnTo>
                      <a:pt x="30" y="38"/>
                    </a:lnTo>
                    <a:lnTo>
                      <a:pt x="29" y="41"/>
                    </a:lnTo>
                    <a:lnTo>
                      <a:pt x="28" y="44"/>
                    </a:lnTo>
                    <a:lnTo>
                      <a:pt x="28" y="47"/>
                    </a:lnTo>
                    <a:lnTo>
                      <a:pt x="28" y="51"/>
                    </a:lnTo>
                    <a:lnTo>
                      <a:pt x="30" y="55"/>
                    </a:lnTo>
                    <a:lnTo>
                      <a:pt x="32" y="57"/>
                    </a:lnTo>
                    <a:lnTo>
                      <a:pt x="32" y="61"/>
                    </a:lnTo>
                    <a:lnTo>
                      <a:pt x="33" y="63"/>
                    </a:lnTo>
                    <a:lnTo>
                      <a:pt x="34" y="66"/>
                    </a:lnTo>
                    <a:lnTo>
                      <a:pt x="33" y="68"/>
                    </a:lnTo>
                    <a:lnTo>
                      <a:pt x="31" y="71"/>
                    </a:lnTo>
                    <a:lnTo>
                      <a:pt x="28" y="74"/>
                    </a:lnTo>
                    <a:lnTo>
                      <a:pt x="25" y="77"/>
                    </a:lnTo>
                    <a:lnTo>
                      <a:pt x="21" y="78"/>
                    </a:lnTo>
                    <a:lnTo>
                      <a:pt x="18" y="80"/>
                    </a:lnTo>
                    <a:lnTo>
                      <a:pt x="14" y="81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10" y="77"/>
                    </a:lnTo>
                    <a:lnTo>
                      <a:pt x="8" y="79"/>
                    </a:lnTo>
                    <a:lnTo>
                      <a:pt x="6" y="82"/>
                    </a:lnTo>
                    <a:lnTo>
                      <a:pt x="3" y="86"/>
                    </a:lnTo>
                    <a:lnTo>
                      <a:pt x="1" y="90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0" y="107"/>
                    </a:lnTo>
                    <a:lnTo>
                      <a:pt x="0" y="112"/>
                    </a:lnTo>
                    <a:lnTo>
                      <a:pt x="2" y="115"/>
                    </a:lnTo>
                    <a:lnTo>
                      <a:pt x="3" y="118"/>
                    </a:lnTo>
                    <a:lnTo>
                      <a:pt x="3" y="120"/>
                    </a:lnTo>
                    <a:lnTo>
                      <a:pt x="5" y="124"/>
                    </a:lnTo>
                    <a:lnTo>
                      <a:pt x="8" y="125"/>
                    </a:lnTo>
                    <a:lnTo>
                      <a:pt x="11" y="128"/>
                    </a:lnTo>
                    <a:lnTo>
                      <a:pt x="15" y="130"/>
                    </a:lnTo>
                    <a:lnTo>
                      <a:pt x="18" y="131"/>
                    </a:lnTo>
                    <a:lnTo>
                      <a:pt x="22" y="131"/>
                    </a:lnTo>
                    <a:lnTo>
                      <a:pt x="28" y="129"/>
                    </a:lnTo>
                    <a:lnTo>
                      <a:pt x="34" y="130"/>
                    </a:lnTo>
                    <a:lnTo>
                      <a:pt x="39" y="131"/>
                    </a:lnTo>
                    <a:lnTo>
                      <a:pt x="47" y="132"/>
                    </a:lnTo>
                    <a:lnTo>
                      <a:pt x="54" y="134"/>
                    </a:lnTo>
                    <a:lnTo>
                      <a:pt x="60" y="133"/>
                    </a:lnTo>
                  </a:path>
                </a:pathLst>
              </a:custGeom>
              <a:solidFill>
                <a:srgbClr val="FF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237">
                <a:extLst>
                  <a:ext uri="{FF2B5EF4-FFF2-40B4-BE49-F238E27FC236}">
                    <a16:creationId xmlns:a16="http://schemas.microsoft.com/office/drawing/2014/main" id="{11742A9C-F8F5-4EBA-A3BE-57A96A548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2671"/>
                <a:ext cx="492" cy="362"/>
              </a:xfrm>
              <a:custGeom>
                <a:avLst/>
                <a:gdLst>
                  <a:gd name="T0" fmla="*/ 460 w 492"/>
                  <a:gd name="T1" fmla="*/ 308 h 362"/>
                  <a:gd name="T2" fmla="*/ 469 w 492"/>
                  <a:gd name="T3" fmla="*/ 254 h 362"/>
                  <a:gd name="T4" fmla="*/ 467 w 492"/>
                  <a:gd name="T5" fmla="*/ 208 h 362"/>
                  <a:gd name="T6" fmla="*/ 488 w 492"/>
                  <a:gd name="T7" fmla="*/ 168 h 362"/>
                  <a:gd name="T8" fmla="*/ 435 w 492"/>
                  <a:gd name="T9" fmla="*/ 186 h 362"/>
                  <a:gd name="T10" fmla="*/ 462 w 492"/>
                  <a:gd name="T11" fmla="*/ 94 h 362"/>
                  <a:gd name="T12" fmla="*/ 459 w 492"/>
                  <a:gd name="T13" fmla="*/ 67 h 362"/>
                  <a:gd name="T14" fmla="*/ 430 w 492"/>
                  <a:gd name="T15" fmla="*/ 72 h 362"/>
                  <a:gd name="T16" fmla="*/ 423 w 492"/>
                  <a:gd name="T17" fmla="*/ 37 h 362"/>
                  <a:gd name="T18" fmla="*/ 380 w 492"/>
                  <a:gd name="T19" fmla="*/ 42 h 362"/>
                  <a:gd name="T20" fmla="*/ 352 w 492"/>
                  <a:gd name="T21" fmla="*/ 72 h 362"/>
                  <a:gd name="T22" fmla="*/ 303 w 492"/>
                  <a:gd name="T23" fmla="*/ 75 h 362"/>
                  <a:gd name="T24" fmla="*/ 269 w 492"/>
                  <a:gd name="T25" fmla="*/ 54 h 362"/>
                  <a:gd name="T26" fmla="*/ 255 w 492"/>
                  <a:gd name="T27" fmla="*/ 20 h 362"/>
                  <a:gd name="T28" fmla="*/ 239 w 492"/>
                  <a:gd name="T29" fmla="*/ 18 h 362"/>
                  <a:gd name="T30" fmla="*/ 227 w 492"/>
                  <a:gd name="T31" fmla="*/ 71 h 362"/>
                  <a:gd name="T32" fmla="*/ 263 w 492"/>
                  <a:gd name="T33" fmla="*/ 119 h 362"/>
                  <a:gd name="T34" fmla="*/ 258 w 492"/>
                  <a:gd name="T35" fmla="*/ 135 h 362"/>
                  <a:gd name="T36" fmla="*/ 196 w 492"/>
                  <a:gd name="T37" fmla="*/ 107 h 362"/>
                  <a:gd name="T38" fmla="*/ 150 w 492"/>
                  <a:gd name="T39" fmla="*/ 94 h 362"/>
                  <a:gd name="T40" fmla="*/ 148 w 492"/>
                  <a:gd name="T41" fmla="*/ 125 h 362"/>
                  <a:gd name="T42" fmla="*/ 164 w 492"/>
                  <a:gd name="T43" fmla="*/ 149 h 362"/>
                  <a:gd name="T44" fmla="*/ 159 w 492"/>
                  <a:gd name="T45" fmla="*/ 174 h 362"/>
                  <a:gd name="T46" fmla="*/ 146 w 492"/>
                  <a:gd name="T47" fmla="*/ 188 h 362"/>
                  <a:gd name="T48" fmla="*/ 117 w 492"/>
                  <a:gd name="T49" fmla="*/ 186 h 362"/>
                  <a:gd name="T50" fmla="*/ 116 w 492"/>
                  <a:gd name="T51" fmla="*/ 158 h 362"/>
                  <a:gd name="T52" fmla="*/ 113 w 492"/>
                  <a:gd name="T53" fmla="*/ 137 h 362"/>
                  <a:gd name="T54" fmla="*/ 97 w 492"/>
                  <a:gd name="T55" fmla="*/ 144 h 362"/>
                  <a:gd name="T56" fmla="*/ 80 w 492"/>
                  <a:gd name="T57" fmla="*/ 168 h 362"/>
                  <a:gd name="T58" fmla="*/ 80 w 492"/>
                  <a:gd name="T59" fmla="*/ 184 h 362"/>
                  <a:gd name="T60" fmla="*/ 81 w 492"/>
                  <a:gd name="T61" fmla="*/ 209 h 362"/>
                  <a:gd name="T62" fmla="*/ 73 w 492"/>
                  <a:gd name="T63" fmla="*/ 235 h 362"/>
                  <a:gd name="T64" fmla="*/ 57 w 492"/>
                  <a:gd name="T65" fmla="*/ 245 h 362"/>
                  <a:gd name="T66" fmla="*/ 38 w 492"/>
                  <a:gd name="T67" fmla="*/ 237 h 362"/>
                  <a:gd name="T68" fmla="*/ 23 w 492"/>
                  <a:gd name="T69" fmla="*/ 221 h 362"/>
                  <a:gd name="T70" fmla="*/ 17 w 492"/>
                  <a:gd name="T71" fmla="*/ 204 h 362"/>
                  <a:gd name="T72" fmla="*/ 6 w 492"/>
                  <a:gd name="T73" fmla="*/ 209 h 362"/>
                  <a:gd name="T74" fmla="*/ 0 w 492"/>
                  <a:gd name="T75" fmla="*/ 235 h 362"/>
                  <a:gd name="T76" fmla="*/ 17 w 492"/>
                  <a:gd name="T77" fmla="*/ 274 h 362"/>
                  <a:gd name="T78" fmla="*/ 46 w 492"/>
                  <a:gd name="T79" fmla="*/ 321 h 362"/>
                  <a:gd name="T80" fmla="*/ 74 w 492"/>
                  <a:gd name="T81" fmla="*/ 359 h 362"/>
                  <a:gd name="T82" fmla="*/ 137 w 492"/>
                  <a:gd name="T83" fmla="*/ 358 h 362"/>
                  <a:gd name="T84" fmla="*/ 185 w 492"/>
                  <a:gd name="T85" fmla="*/ 333 h 362"/>
                  <a:gd name="T86" fmla="*/ 257 w 492"/>
                  <a:gd name="T87" fmla="*/ 344 h 362"/>
                  <a:gd name="T88" fmla="*/ 310 w 492"/>
                  <a:gd name="T89" fmla="*/ 344 h 362"/>
                  <a:gd name="T90" fmla="*/ 404 w 492"/>
                  <a:gd name="T91" fmla="*/ 348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92" h="362">
                    <a:moveTo>
                      <a:pt x="427" y="344"/>
                    </a:moveTo>
                    <a:lnTo>
                      <a:pt x="444" y="332"/>
                    </a:lnTo>
                    <a:lnTo>
                      <a:pt x="460" y="308"/>
                    </a:lnTo>
                    <a:lnTo>
                      <a:pt x="469" y="286"/>
                    </a:lnTo>
                    <a:lnTo>
                      <a:pt x="476" y="264"/>
                    </a:lnTo>
                    <a:lnTo>
                      <a:pt x="469" y="254"/>
                    </a:lnTo>
                    <a:lnTo>
                      <a:pt x="446" y="238"/>
                    </a:lnTo>
                    <a:lnTo>
                      <a:pt x="454" y="226"/>
                    </a:lnTo>
                    <a:lnTo>
                      <a:pt x="467" y="208"/>
                    </a:lnTo>
                    <a:lnTo>
                      <a:pt x="476" y="198"/>
                    </a:lnTo>
                    <a:lnTo>
                      <a:pt x="484" y="184"/>
                    </a:lnTo>
                    <a:lnTo>
                      <a:pt x="488" y="168"/>
                    </a:lnTo>
                    <a:lnTo>
                      <a:pt x="487" y="147"/>
                    </a:lnTo>
                    <a:lnTo>
                      <a:pt x="464" y="162"/>
                    </a:lnTo>
                    <a:lnTo>
                      <a:pt x="435" y="186"/>
                    </a:lnTo>
                    <a:lnTo>
                      <a:pt x="421" y="188"/>
                    </a:lnTo>
                    <a:lnTo>
                      <a:pt x="439" y="140"/>
                    </a:lnTo>
                    <a:lnTo>
                      <a:pt x="462" y="94"/>
                    </a:lnTo>
                    <a:lnTo>
                      <a:pt x="491" y="64"/>
                    </a:lnTo>
                    <a:lnTo>
                      <a:pt x="477" y="63"/>
                    </a:lnTo>
                    <a:lnTo>
                      <a:pt x="459" y="67"/>
                    </a:lnTo>
                    <a:lnTo>
                      <a:pt x="441" y="75"/>
                    </a:lnTo>
                    <a:lnTo>
                      <a:pt x="423" y="89"/>
                    </a:lnTo>
                    <a:lnTo>
                      <a:pt x="430" y="72"/>
                    </a:lnTo>
                    <a:lnTo>
                      <a:pt x="431" y="60"/>
                    </a:lnTo>
                    <a:lnTo>
                      <a:pt x="427" y="48"/>
                    </a:lnTo>
                    <a:lnTo>
                      <a:pt x="423" y="37"/>
                    </a:lnTo>
                    <a:lnTo>
                      <a:pt x="404" y="14"/>
                    </a:lnTo>
                    <a:lnTo>
                      <a:pt x="390" y="31"/>
                    </a:lnTo>
                    <a:lnTo>
                      <a:pt x="380" y="42"/>
                    </a:lnTo>
                    <a:lnTo>
                      <a:pt x="374" y="50"/>
                    </a:lnTo>
                    <a:lnTo>
                      <a:pt x="367" y="58"/>
                    </a:lnTo>
                    <a:lnTo>
                      <a:pt x="352" y="72"/>
                    </a:lnTo>
                    <a:lnTo>
                      <a:pt x="336" y="79"/>
                    </a:lnTo>
                    <a:lnTo>
                      <a:pt x="323" y="80"/>
                    </a:lnTo>
                    <a:lnTo>
                      <a:pt x="303" y="75"/>
                    </a:lnTo>
                    <a:lnTo>
                      <a:pt x="291" y="70"/>
                    </a:lnTo>
                    <a:lnTo>
                      <a:pt x="278" y="63"/>
                    </a:lnTo>
                    <a:lnTo>
                      <a:pt x="269" y="54"/>
                    </a:lnTo>
                    <a:lnTo>
                      <a:pt x="262" y="41"/>
                    </a:lnTo>
                    <a:lnTo>
                      <a:pt x="259" y="30"/>
                    </a:lnTo>
                    <a:lnTo>
                      <a:pt x="255" y="20"/>
                    </a:lnTo>
                    <a:lnTo>
                      <a:pt x="252" y="11"/>
                    </a:lnTo>
                    <a:lnTo>
                      <a:pt x="246" y="0"/>
                    </a:lnTo>
                    <a:lnTo>
                      <a:pt x="239" y="18"/>
                    </a:lnTo>
                    <a:lnTo>
                      <a:pt x="233" y="34"/>
                    </a:lnTo>
                    <a:lnTo>
                      <a:pt x="227" y="50"/>
                    </a:lnTo>
                    <a:lnTo>
                      <a:pt x="227" y="71"/>
                    </a:lnTo>
                    <a:lnTo>
                      <a:pt x="234" y="92"/>
                    </a:lnTo>
                    <a:lnTo>
                      <a:pt x="246" y="108"/>
                    </a:lnTo>
                    <a:lnTo>
                      <a:pt x="263" y="119"/>
                    </a:lnTo>
                    <a:lnTo>
                      <a:pt x="271" y="130"/>
                    </a:lnTo>
                    <a:lnTo>
                      <a:pt x="281" y="149"/>
                    </a:lnTo>
                    <a:lnTo>
                      <a:pt x="258" y="135"/>
                    </a:lnTo>
                    <a:lnTo>
                      <a:pt x="233" y="121"/>
                    </a:lnTo>
                    <a:lnTo>
                      <a:pt x="216" y="115"/>
                    </a:lnTo>
                    <a:lnTo>
                      <a:pt x="196" y="107"/>
                    </a:lnTo>
                    <a:lnTo>
                      <a:pt x="181" y="102"/>
                    </a:lnTo>
                    <a:lnTo>
                      <a:pt x="163" y="96"/>
                    </a:lnTo>
                    <a:lnTo>
                      <a:pt x="150" y="94"/>
                    </a:lnTo>
                    <a:lnTo>
                      <a:pt x="146" y="106"/>
                    </a:lnTo>
                    <a:lnTo>
                      <a:pt x="145" y="116"/>
                    </a:lnTo>
                    <a:lnTo>
                      <a:pt x="148" y="125"/>
                    </a:lnTo>
                    <a:lnTo>
                      <a:pt x="152" y="131"/>
                    </a:lnTo>
                    <a:lnTo>
                      <a:pt x="157" y="138"/>
                    </a:lnTo>
                    <a:lnTo>
                      <a:pt x="164" y="149"/>
                    </a:lnTo>
                    <a:lnTo>
                      <a:pt x="165" y="160"/>
                    </a:lnTo>
                    <a:lnTo>
                      <a:pt x="162" y="168"/>
                    </a:lnTo>
                    <a:lnTo>
                      <a:pt x="159" y="174"/>
                    </a:lnTo>
                    <a:lnTo>
                      <a:pt x="155" y="180"/>
                    </a:lnTo>
                    <a:lnTo>
                      <a:pt x="152" y="185"/>
                    </a:lnTo>
                    <a:lnTo>
                      <a:pt x="146" y="188"/>
                    </a:lnTo>
                    <a:lnTo>
                      <a:pt x="141" y="190"/>
                    </a:lnTo>
                    <a:lnTo>
                      <a:pt x="126" y="190"/>
                    </a:lnTo>
                    <a:lnTo>
                      <a:pt x="117" y="186"/>
                    </a:lnTo>
                    <a:lnTo>
                      <a:pt x="113" y="176"/>
                    </a:lnTo>
                    <a:lnTo>
                      <a:pt x="115" y="163"/>
                    </a:lnTo>
                    <a:lnTo>
                      <a:pt x="116" y="158"/>
                    </a:lnTo>
                    <a:lnTo>
                      <a:pt x="115" y="151"/>
                    </a:lnTo>
                    <a:lnTo>
                      <a:pt x="115" y="145"/>
                    </a:lnTo>
                    <a:lnTo>
                      <a:pt x="113" y="137"/>
                    </a:lnTo>
                    <a:lnTo>
                      <a:pt x="110" y="130"/>
                    </a:lnTo>
                    <a:lnTo>
                      <a:pt x="103" y="137"/>
                    </a:lnTo>
                    <a:lnTo>
                      <a:pt x="97" y="144"/>
                    </a:lnTo>
                    <a:lnTo>
                      <a:pt x="88" y="151"/>
                    </a:lnTo>
                    <a:lnTo>
                      <a:pt x="83" y="159"/>
                    </a:lnTo>
                    <a:lnTo>
                      <a:pt x="80" y="168"/>
                    </a:lnTo>
                    <a:lnTo>
                      <a:pt x="79" y="177"/>
                    </a:lnTo>
                    <a:lnTo>
                      <a:pt x="80" y="189"/>
                    </a:lnTo>
                    <a:lnTo>
                      <a:pt x="80" y="184"/>
                    </a:lnTo>
                    <a:lnTo>
                      <a:pt x="81" y="196"/>
                    </a:lnTo>
                    <a:lnTo>
                      <a:pt x="81" y="201"/>
                    </a:lnTo>
                    <a:lnTo>
                      <a:pt x="81" y="209"/>
                    </a:lnTo>
                    <a:lnTo>
                      <a:pt x="78" y="221"/>
                    </a:lnTo>
                    <a:lnTo>
                      <a:pt x="76" y="227"/>
                    </a:lnTo>
                    <a:lnTo>
                      <a:pt x="73" y="235"/>
                    </a:lnTo>
                    <a:lnTo>
                      <a:pt x="71" y="241"/>
                    </a:lnTo>
                    <a:lnTo>
                      <a:pt x="64" y="246"/>
                    </a:lnTo>
                    <a:lnTo>
                      <a:pt x="57" y="245"/>
                    </a:lnTo>
                    <a:lnTo>
                      <a:pt x="49" y="243"/>
                    </a:lnTo>
                    <a:lnTo>
                      <a:pt x="43" y="239"/>
                    </a:lnTo>
                    <a:lnTo>
                      <a:pt x="38" y="237"/>
                    </a:lnTo>
                    <a:lnTo>
                      <a:pt x="32" y="233"/>
                    </a:lnTo>
                    <a:lnTo>
                      <a:pt x="27" y="228"/>
                    </a:lnTo>
                    <a:lnTo>
                      <a:pt x="23" y="221"/>
                    </a:lnTo>
                    <a:lnTo>
                      <a:pt x="20" y="217"/>
                    </a:lnTo>
                    <a:lnTo>
                      <a:pt x="18" y="210"/>
                    </a:lnTo>
                    <a:lnTo>
                      <a:pt x="17" y="204"/>
                    </a:lnTo>
                    <a:lnTo>
                      <a:pt x="17" y="196"/>
                    </a:lnTo>
                    <a:lnTo>
                      <a:pt x="10" y="204"/>
                    </a:lnTo>
                    <a:lnTo>
                      <a:pt x="6" y="209"/>
                    </a:lnTo>
                    <a:lnTo>
                      <a:pt x="3" y="217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3" y="245"/>
                    </a:lnTo>
                    <a:lnTo>
                      <a:pt x="8" y="256"/>
                    </a:lnTo>
                    <a:lnTo>
                      <a:pt x="17" y="274"/>
                    </a:lnTo>
                    <a:lnTo>
                      <a:pt x="32" y="294"/>
                    </a:lnTo>
                    <a:lnTo>
                      <a:pt x="43" y="306"/>
                    </a:lnTo>
                    <a:lnTo>
                      <a:pt x="46" y="321"/>
                    </a:lnTo>
                    <a:lnTo>
                      <a:pt x="37" y="346"/>
                    </a:lnTo>
                    <a:lnTo>
                      <a:pt x="54" y="354"/>
                    </a:lnTo>
                    <a:lnTo>
                      <a:pt x="74" y="359"/>
                    </a:lnTo>
                    <a:lnTo>
                      <a:pt x="95" y="361"/>
                    </a:lnTo>
                    <a:lnTo>
                      <a:pt x="117" y="361"/>
                    </a:lnTo>
                    <a:lnTo>
                      <a:pt x="137" y="358"/>
                    </a:lnTo>
                    <a:lnTo>
                      <a:pt x="155" y="353"/>
                    </a:lnTo>
                    <a:lnTo>
                      <a:pt x="174" y="342"/>
                    </a:lnTo>
                    <a:lnTo>
                      <a:pt x="185" y="333"/>
                    </a:lnTo>
                    <a:lnTo>
                      <a:pt x="204" y="342"/>
                    </a:lnTo>
                    <a:lnTo>
                      <a:pt x="232" y="346"/>
                    </a:lnTo>
                    <a:lnTo>
                      <a:pt x="257" y="344"/>
                    </a:lnTo>
                    <a:lnTo>
                      <a:pt x="272" y="341"/>
                    </a:lnTo>
                    <a:lnTo>
                      <a:pt x="287" y="331"/>
                    </a:lnTo>
                    <a:lnTo>
                      <a:pt x="310" y="344"/>
                    </a:lnTo>
                    <a:lnTo>
                      <a:pt x="340" y="350"/>
                    </a:lnTo>
                    <a:lnTo>
                      <a:pt x="374" y="351"/>
                    </a:lnTo>
                    <a:lnTo>
                      <a:pt x="404" y="348"/>
                    </a:lnTo>
                    <a:lnTo>
                      <a:pt x="427" y="344"/>
                    </a:lnTo>
                  </a:path>
                </a:pathLst>
              </a:custGeom>
              <a:solidFill>
                <a:srgbClr val="E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238">
                <a:extLst>
                  <a:ext uri="{FF2B5EF4-FFF2-40B4-BE49-F238E27FC236}">
                    <a16:creationId xmlns:a16="http://schemas.microsoft.com/office/drawing/2014/main" id="{D17183BC-C0A0-4A82-9600-3C5C7A3EE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4" y="2768"/>
                <a:ext cx="354" cy="263"/>
              </a:xfrm>
              <a:custGeom>
                <a:avLst/>
                <a:gdLst>
                  <a:gd name="T0" fmla="*/ 317 w 354"/>
                  <a:gd name="T1" fmla="*/ 241 h 263"/>
                  <a:gd name="T2" fmla="*/ 335 w 354"/>
                  <a:gd name="T3" fmla="*/ 207 h 263"/>
                  <a:gd name="T4" fmla="*/ 335 w 354"/>
                  <a:gd name="T5" fmla="*/ 184 h 263"/>
                  <a:gd name="T6" fmla="*/ 324 w 354"/>
                  <a:gd name="T7" fmla="*/ 162 h 263"/>
                  <a:gd name="T8" fmla="*/ 342 w 354"/>
                  <a:gd name="T9" fmla="*/ 144 h 263"/>
                  <a:gd name="T10" fmla="*/ 350 w 354"/>
                  <a:gd name="T11" fmla="*/ 121 h 263"/>
                  <a:gd name="T12" fmla="*/ 332 w 354"/>
                  <a:gd name="T13" fmla="*/ 117 h 263"/>
                  <a:gd name="T14" fmla="*/ 301 w 354"/>
                  <a:gd name="T15" fmla="*/ 136 h 263"/>
                  <a:gd name="T16" fmla="*/ 331 w 354"/>
                  <a:gd name="T17" fmla="*/ 68 h 263"/>
                  <a:gd name="T18" fmla="*/ 343 w 354"/>
                  <a:gd name="T19" fmla="*/ 46 h 263"/>
                  <a:gd name="T20" fmla="*/ 317 w 354"/>
                  <a:gd name="T21" fmla="*/ 54 h 263"/>
                  <a:gd name="T22" fmla="*/ 308 w 354"/>
                  <a:gd name="T23" fmla="*/ 52 h 263"/>
                  <a:gd name="T24" fmla="*/ 306 w 354"/>
                  <a:gd name="T25" fmla="*/ 34 h 263"/>
                  <a:gd name="T26" fmla="*/ 289 w 354"/>
                  <a:gd name="T27" fmla="*/ 10 h 263"/>
                  <a:gd name="T28" fmla="*/ 273 w 354"/>
                  <a:gd name="T29" fmla="*/ 30 h 263"/>
                  <a:gd name="T30" fmla="*/ 263 w 354"/>
                  <a:gd name="T31" fmla="*/ 42 h 263"/>
                  <a:gd name="T32" fmla="*/ 240 w 354"/>
                  <a:gd name="T33" fmla="*/ 57 h 263"/>
                  <a:gd name="T34" fmla="*/ 217 w 354"/>
                  <a:gd name="T35" fmla="*/ 54 h 263"/>
                  <a:gd name="T36" fmla="*/ 199 w 354"/>
                  <a:gd name="T37" fmla="*/ 45 h 263"/>
                  <a:gd name="T38" fmla="*/ 188 w 354"/>
                  <a:gd name="T39" fmla="*/ 30 h 263"/>
                  <a:gd name="T40" fmla="*/ 182 w 354"/>
                  <a:gd name="T41" fmla="*/ 15 h 263"/>
                  <a:gd name="T42" fmla="*/ 177 w 354"/>
                  <a:gd name="T43" fmla="*/ 0 h 263"/>
                  <a:gd name="T44" fmla="*/ 167 w 354"/>
                  <a:gd name="T45" fmla="*/ 24 h 263"/>
                  <a:gd name="T46" fmla="*/ 161 w 354"/>
                  <a:gd name="T47" fmla="*/ 52 h 263"/>
                  <a:gd name="T48" fmla="*/ 175 w 354"/>
                  <a:gd name="T49" fmla="*/ 78 h 263"/>
                  <a:gd name="T50" fmla="*/ 195 w 354"/>
                  <a:gd name="T51" fmla="*/ 94 h 263"/>
                  <a:gd name="T52" fmla="*/ 183 w 354"/>
                  <a:gd name="T53" fmla="*/ 98 h 263"/>
                  <a:gd name="T54" fmla="*/ 154 w 354"/>
                  <a:gd name="T55" fmla="*/ 84 h 263"/>
                  <a:gd name="T56" fmla="*/ 128 w 354"/>
                  <a:gd name="T57" fmla="*/ 74 h 263"/>
                  <a:gd name="T58" fmla="*/ 108 w 354"/>
                  <a:gd name="T59" fmla="*/ 83 h 263"/>
                  <a:gd name="T60" fmla="*/ 117 w 354"/>
                  <a:gd name="T61" fmla="*/ 108 h 263"/>
                  <a:gd name="T62" fmla="*/ 128 w 354"/>
                  <a:gd name="T63" fmla="*/ 124 h 263"/>
                  <a:gd name="T64" fmla="*/ 126 w 354"/>
                  <a:gd name="T65" fmla="*/ 131 h 263"/>
                  <a:gd name="T66" fmla="*/ 114 w 354"/>
                  <a:gd name="T67" fmla="*/ 137 h 263"/>
                  <a:gd name="T68" fmla="*/ 89 w 354"/>
                  <a:gd name="T69" fmla="*/ 139 h 263"/>
                  <a:gd name="T70" fmla="*/ 81 w 354"/>
                  <a:gd name="T71" fmla="*/ 128 h 263"/>
                  <a:gd name="T72" fmla="*/ 82 w 354"/>
                  <a:gd name="T73" fmla="*/ 105 h 263"/>
                  <a:gd name="T74" fmla="*/ 67 w 354"/>
                  <a:gd name="T75" fmla="*/ 105 h 263"/>
                  <a:gd name="T76" fmla="*/ 56 w 354"/>
                  <a:gd name="T77" fmla="*/ 128 h 263"/>
                  <a:gd name="T78" fmla="*/ 54 w 354"/>
                  <a:gd name="T79" fmla="*/ 160 h 263"/>
                  <a:gd name="T80" fmla="*/ 34 w 354"/>
                  <a:gd name="T81" fmla="*/ 177 h 263"/>
                  <a:gd name="T82" fmla="*/ 17 w 354"/>
                  <a:gd name="T83" fmla="*/ 165 h 263"/>
                  <a:gd name="T84" fmla="*/ 10 w 354"/>
                  <a:gd name="T85" fmla="*/ 143 h 263"/>
                  <a:gd name="T86" fmla="*/ 0 w 354"/>
                  <a:gd name="T87" fmla="*/ 164 h 263"/>
                  <a:gd name="T88" fmla="*/ 5 w 354"/>
                  <a:gd name="T89" fmla="*/ 186 h 263"/>
                  <a:gd name="T90" fmla="*/ 21 w 354"/>
                  <a:gd name="T91" fmla="*/ 213 h 263"/>
                  <a:gd name="T92" fmla="*/ 32 w 354"/>
                  <a:gd name="T93" fmla="*/ 233 h 263"/>
                  <a:gd name="T94" fmla="*/ 37 w 354"/>
                  <a:gd name="T95" fmla="*/ 256 h 263"/>
                  <a:gd name="T96" fmla="*/ 67 w 354"/>
                  <a:gd name="T97" fmla="*/ 262 h 263"/>
                  <a:gd name="T98" fmla="*/ 96 w 354"/>
                  <a:gd name="T99" fmla="*/ 259 h 263"/>
                  <a:gd name="T100" fmla="*/ 124 w 354"/>
                  <a:gd name="T101" fmla="*/ 248 h 263"/>
                  <a:gd name="T102" fmla="*/ 146 w 354"/>
                  <a:gd name="T103" fmla="*/ 247 h 263"/>
                  <a:gd name="T104" fmla="*/ 182 w 354"/>
                  <a:gd name="T105" fmla="*/ 250 h 263"/>
                  <a:gd name="T106" fmla="*/ 205 w 354"/>
                  <a:gd name="T107" fmla="*/ 240 h 263"/>
                  <a:gd name="T108" fmla="*/ 242 w 354"/>
                  <a:gd name="T109" fmla="*/ 254 h 263"/>
                  <a:gd name="T110" fmla="*/ 288 w 354"/>
                  <a:gd name="T111" fmla="*/ 252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4" h="263">
                    <a:moveTo>
                      <a:pt x="305" y="249"/>
                    </a:moveTo>
                    <a:lnTo>
                      <a:pt x="317" y="241"/>
                    </a:lnTo>
                    <a:lnTo>
                      <a:pt x="329" y="222"/>
                    </a:lnTo>
                    <a:lnTo>
                      <a:pt x="335" y="207"/>
                    </a:lnTo>
                    <a:lnTo>
                      <a:pt x="340" y="192"/>
                    </a:lnTo>
                    <a:lnTo>
                      <a:pt x="335" y="184"/>
                    </a:lnTo>
                    <a:lnTo>
                      <a:pt x="319" y="172"/>
                    </a:lnTo>
                    <a:lnTo>
                      <a:pt x="324" y="162"/>
                    </a:lnTo>
                    <a:lnTo>
                      <a:pt x="335" y="150"/>
                    </a:lnTo>
                    <a:lnTo>
                      <a:pt x="342" y="144"/>
                    </a:lnTo>
                    <a:lnTo>
                      <a:pt x="347" y="133"/>
                    </a:lnTo>
                    <a:lnTo>
                      <a:pt x="350" y="121"/>
                    </a:lnTo>
                    <a:lnTo>
                      <a:pt x="349" y="106"/>
                    </a:lnTo>
                    <a:lnTo>
                      <a:pt x="332" y="117"/>
                    </a:lnTo>
                    <a:lnTo>
                      <a:pt x="312" y="135"/>
                    </a:lnTo>
                    <a:lnTo>
                      <a:pt x="301" y="136"/>
                    </a:lnTo>
                    <a:lnTo>
                      <a:pt x="313" y="102"/>
                    </a:lnTo>
                    <a:lnTo>
                      <a:pt x="331" y="68"/>
                    </a:lnTo>
                    <a:lnTo>
                      <a:pt x="353" y="46"/>
                    </a:lnTo>
                    <a:lnTo>
                      <a:pt x="343" y="46"/>
                    </a:lnTo>
                    <a:lnTo>
                      <a:pt x="329" y="49"/>
                    </a:lnTo>
                    <a:lnTo>
                      <a:pt x="317" y="54"/>
                    </a:lnTo>
                    <a:lnTo>
                      <a:pt x="303" y="64"/>
                    </a:lnTo>
                    <a:lnTo>
                      <a:pt x="308" y="52"/>
                    </a:lnTo>
                    <a:lnTo>
                      <a:pt x="310" y="43"/>
                    </a:lnTo>
                    <a:lnTo>
                      <a:pt x="306" y="34"/>
                    </a:lnTo>
                    <a:lnTo>
                      <a:pt x="303" y="27"/>
                    </a:lnTo>
                    <a:lnTo>
                      <a:pt x="289" y="10"/>
                    </a:lnTo>
                    <a:lnTo>
                      <a:pt x="281" y="23"/>
                    </a:lnTo>
                    <a:lnTo>
                      <a:pt x="273" y="30"/>
                    </a:lnTo>
                    <a:lnTo>
                      <a:pt x="268" y="36"/>
                    </a:lnTo>
                    <a:lnTo>
                      <a:pt x="263" y="42"/>
                    </a:lnTo>
                    <a:lnTo>
                      <a:pt x="253" y="53"/>
                    </a:lnTo>
                    <a:lnTo>
                      <a:pt x="240" y="57"/>
                    </a:lnTo>
                    <a:lnTo>
                      <a:pt x="231" y="57"/>
                    </a:lnTo>
                    <a:lnTo>
                      <a:pt x="217" y="54"/>
                    </a:lnTo>
                    <a:lnTo>
                      <a:pt x="208" y="50"/>
                    </a:lnTo>
                    <a:lnTo>
                      <a:pt x="199" y="45"/>
                    </a:lnTo>
                    <a:lnTo>
                      <a:pt x="192" y="39"/>
                    </a:lnTo>
                    <a:lnTo>
                      <a:pt x="188" y="30"/>
                    </a:lnTo>
                    <a:lnTo>
                      <a:pt x="185" y="22"/>
                    </a:lnTo>
                    <a:lnTo>
                      <a:pt x="182" y="15"/>
                    </a:lnTo>
                    <a:lnTo>
                      <a:pt x="180" y="8"/>
                    </a:lnTo>
                    <a:lnTo>
                      <a:pt x="177" y="0"/>
                    </a:lnTo>
                    <a:lnTo>
                      <a:pt x="171" y="14"/>
                    </a:lnTo>
                    <a:lnTo>
                      <a:pt x="167" y="24"/>
                    </a:lnTo>
                    <a:lnTo>
                      <a:pt x="163" y="37"/>
                    </a:lnTo>
                    <a:lnTo>
                      <a:pt x="161" y="52"/>
                    </a:lnTo>
                    <a:lnTo>
                      <a:pt x="168" y="67"/>
                    </a:lnTo>
                    <a:lnTo>
                      <a:pt x="175" y="78"/>
                    </a:lnTo>
                    <a:lnTo>
                      <a:pt x="188" y="86"/>
                    </a:lnTo>
                    <a:lnTo>
                      <a:pt x="195" y="94"/>
                    </a:lnTo>
                    <a:lnTo>
                      <a:pt x="202" y="108"/>
                    </a:lnTo>
                    <a:lnTo>
                      <a:pt x="183" y="98"/>
                    </a:lnTo>
                    <a:lnTo>
                      <a:pt x="167" y="89"/>
                    </a:lnTo>
                    <a:lnTo>
                      <a:pt x="154" y="84"/>
                    </a:lnTo>
                    <a:lnTo>
                      <a:pt x="140" y="78"/>
                    </a:lnTo>
                    <a:lnTo>
                      <a:pt x="128" y="74"/>
                    </a:lnTo>
                    <a:lnTo>
                      <a:pt x="106" y="69"/>
                    </a:lnTo>
                    <a:lnTo>
                      <a:pt x="108" y="83"/>
                    </a:lnTo>
                    <a:lnTo>
                      <a:pt x="110" y="94"/>
                    </a:lnTo>
                    <a:lnTo>
                      <a:pt x="117" y="108"/>
                    </a:lnTo>
                    <a:lnTo>
                      <a:pt x="123" y="115"/>
                    </a:lnTo>
                    <a:lnTo>
                      <a:pt x="128" y="124"/>
                    </a:lnTo>
                    <a:lnTo>
                      <a:pt x="130" y="126"/>
                    </a:lnTo>
                    <a:lnTo>
                      <a:pt x="126" y="131"/>
                    </a:lnTo>
                    <a:lnTo>
                      <a:pt x="124" y="134"/>
                    </a:lnTo>
                    <a:lnTo>
                      <a:pt x="114" y="137"/>
                    </a:lnTo>
                    <a:lnTo>
                      <a:pt x="103" y="139"/>
                    </a:lnTo>
                    <a:lnTo>
                      <a:pt x="89" y="139"/>
                    </a:lnTo>
                    <a:lnTo>
                      <a:pt x="82" y="135"/>
                    </a:lnTo>
                    <a:lnTo>
                      <a:pt x="81" y="128"/>
                    </a:lnTo>
                    <a:lnTo>
                      <a:pt x="78" y="116"/>
                    </a:lnTo>
                    <a:lnTo>
                      <a:pt x="82" y="105"/>
                    </a:lnTo>
                    <a:lnTo>
                      <a:pt x="77" y="95"/>
                    </a:lnTo>
                    <a:lnTo>
                      <a:pt x="67" y="105"/>
                    </a:lnTo>
                    <a:lnTo>
                      <a:pt x="59" y="116"/>
                    </a:lnTo>
                    <a:lnTo>
                      <a:pt x="56" y="128"/>
                    </a:lnTo>
                    <a:lnTo>
                      <a:pt x="57" y="141"/>
                    </a:lnTo>
                    <a:lnTo>
                      <a:pt x="54" y="160"/>
                    </a:lnTo>
                    <a:lnTo>
                      <a:pt x="45" y="178"/>
                    </a:lnTo>
                    <a:lnTo>
                      <a:pt x="34" y="177"/>
                    </a:lnTo>
                    <a:lnTo>
                      <a:pt x="24" y="172"/>
                    </a:lnTo>
                    <a:lnTo>
                      <a:pt x="17" y="165"/>
                    </a:lnTo>
                    <a:lnTo>
                      <a:pt x="13" y="157"/>
                    </a:lnTo>
                    <a:lnTo>
                      <a:pt x="10" y="143"/>
                    </a:lnTo>
                    <a:lnTo>
                      <a:pt x="3" y="152"/>
                    </a:lnTo>
                    <a:lnTo>
                      <a:pt x="0" y="164"/>
                    </a:lnTo>
                    <a:lnTo>
                      <a:pt x="1" y="178"/>
                    </a:lnTo>
                    <a:lnTo>
                      <a:pt x="5" y="186"/>
                    </a:lnTo>
                    <a:lnTo>
                      <a:pt x="10" y="198"/>
                    </a:lnTo>
                    <a:lnTo>
                      <a:pt x="21" y="213"/>
                    </a:lnTo>
                    <a:lnTo>
                      <a:pt x="30" y="222"/>
                    </a:lnTo>
                    <a:lnTo>
                      <a:pt x="32" y="233"/>
                    </a:lnTo>
                    <a:lnTo>
                      <a:pt x="24" y="251"/>
                    </a:lnTo>
                    <a:lnTo>
                      <a:pt x="37" y="256"/>
                    </a:lnTo>
                    <a:lnTo>
                      <a:pt x="51" y="259"/>
                    </a:lnTo>
                    <a:lnTo>
                      <a:pt x="67" y="262"/>
                    </a:lnTo>
                    <a:lnTo>
                      <a:pt x="82" y="261"/>
                    </a:lnTo>
                    <a:lnTo>
                      <a:pt x="96" y="259"/>
                    </a:lnTo>
                    <a:lnTo>
                      <a:pt x="110" y="256"/>
                    </a:lnTo>
                    <a:lnTo>
                      <a:pt x="124" y="248"/>
                    </a:lnTo>
                    <a:lnTo>
                      <a:pt x="131" y="242"/>
                    </a:lnTo>
                    <a:lnTo>
                      <a:pt x="146" y="247"/>
                    </a:lnTo>
                    <a:lnTo>
                      <a:pt x="165" y="251"/>
                    </a:lnTo>
                    <a:lnTo>
                      <a:pt x="182" y="250"/>
                    </a:lnTo>
                    <a:lnTo>
                      <a:pt x="194" y="247"/>
                    </a:lnTo>
                    <a:lnTo>
                      <a:pt x="205" y="240"/>
                    </a:lnTo>
                    <a:lnTo>
                      <a:pt x="221" y="249"/>
                    </a:lnTo>
                    <a:lnTo>
                      <a:pt x="242" y="254"/>
                    </a:lnTo>
                    <a:lnTo>
                      <a:pt x="267" y="254"/>
                    </a:lnTo>
                    <a:lnTo>
                      <a:pt x="288" y="252"/>
                    </a:lnTo>
                    <a:lnTo>
                      <a:pt x="305" y="249"/>
                    </a:lnTo>
                  </a:path>
                </a:pathLst>
              </a:custGeom>
              <a:solidFill>
                <a:srgbClr val="FF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239">
                <a:extLst>
                  <a:ext uri="{FF2B5EF4-FFF2-40B4-BE49-F238E27FC236}">
                    <a16:creationId xmlns:a16="http://schemas.microsoft.com/office/drawing/2014/main" id="{E11B6369-A54A-4AD9-AEEE-5B9D43E80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3" y="2859"/>
                <a:ext cx="215" cy="160"/>
              </a:xfrm>
              <a:custGeom>
                <a:avLst/>
                <a:gdLst>
                  <a:gd name="T0" fmla="*/ 192 w 215"/>
                  <a:gd name="T1" fmla="*/ 146 h 160"/>
                  <a:gd name="T2" fmla="*/ 203 w 215"/>
                  <a:gd name="T3" fmla="*/ 126 h 160"/>
                  <a:gd name="T4" fmla="*/ 203 w 215"/>
                  <a:gd name="T5" fmla="*/ 112 h 160"/>
                  <a:gd name="T6" fmla="*/ 197 w 215"/>
                  <a:gd name="T7" fmla="*/ 99 h 160"/>
                  <a:gd name="T8" fmla="*/ 206 w 215"/>
                  <a:gd name="T9" fmla="*/ 87 h 160"/>
                  <a:gd name="T10" fmla="*/ 212 w 215"/>
                  <a:gd name="T11" fmla="*/ 73 h 160"/>
                  <a:gd name="T12" fmla="*/ 201 w 215"/>
                  <a:gd name="T13" fmla="*/ 71 h 160"/>
                  <a:gd name="T14" fmla="*/ 183 w 215"/>
                  <a:gd name="T15" fmla="*/ 82 h 160"/>
                  <a:gd name="T16" fmla="*/ 201 w 215"/>
                  <a:gd name="T17" fmla="*/ 41 h 160"/>
                  <a:gd name="T18" fmla="*/ 207 w 215"/>
                  <a:gd name="T19" fmla="*/ 28 h 160"/>
                  <a:gd name="T20" fmla="*/ 192 w 215"/>
                  <a:gd name="T21" fmla="*/ 33 h 160"/>
                  <a:gd name="T22" fmla="*/ 186 w 215"/>
                  <a:gd name="T23" fmla="*/ 31 h 160"/>
                  <a:gd name="T24" fmla="*/ 185 w 215"/>
                  <a:gd name="T25" fmla="*/ 21 h 160"/>
                  <a:gd name="T26" fmla="*/ 174 w 215"/>
                  <a:gd name="T27" fmla="*/ 6 h 160"/>
                  <a:gd name="T28" fmla="*/ 165 w 215"/>
                  <a:gd name="T29" fmla="*/ 18 h 160"/>
                  <a:gd name="T30" fmla="*/ 159 w 215"/>
                  <a:gd name="T31" fmla="*/ 26 h 160"/>
                  <a:gd name="T32" fmla="*/ 146 w 215"/>
                  <a:gd name="T33" fmla="*/ 34 h 160"/>
                  <a:gd name="T34" fmla="*/ 131 w 215"/>
                  <a:gd name="T35" fmla="*/ 33 h 160"/>
                  <a:gd name="T36" fmla="*/ 120 w 215"/>
                  <a:gd name="T37" fmla="*/ 27 h 160"/>
                  <a:gd name="T38" fmla="*/ 114 w 215"/>
                  <a:gd name="T39" fmla="*/ 18 h 160"/>
                  <a:gd name="T40" fmla="*/ 110 w 215"/>
                  <a:gd name="T41" fmla="*/ 8 h 160"/>
                  <a:gd name="T42" fmla="*/ 107 w 215"/>
                  <a:gd name="T43" fmla="*/ 0 h 160"/>
                  <a:gd name="T44" fmla="*/ 101 w 215"/>
                  <a:gd name="T45" fmla="*/ 15 h 160"/>
                  <a:gd name="T46" fmla="*/ 97 w 215"/>
                  <a:gd name="T47" fmla="*/ 31 h 160"/>
                  <a:gd name="T48" fmla="*/ 106 w 215"/>
                  <a:gd name="T49" fmla="*/ 47 h 160"/>
                  <a:gd name="T50" fmla="*/ 116 w 215"/>
                  <a:gd name="T51" fmla="*/ 57 h 160"/>
                  <a:gd name="T52" fmla="*/ 111 w 215"/>
                  <a:gd name="T53" fmla="*/ 59 h 160"/>
                  <a:gd name="T54" fmla="*/ 93 w 215"/>
                  <a:gd name="T55" fmla="*/ 51 h 160"/>
                  <a:gd name="T56" fmla="*/ 78 w 215"/>
                  <a:gd name="T57" fmla="*/ 44 h 160"/>
                  <a:gd name="T58" fmla="*/ 64 w 215"/>
                  <a:gd name="T59" fmla="*/ 51 h 160"/>
                  <a:gd name="T60" fmla="*/ 70 w 215"/>
                  <a:gd name="T61" fmla="*/ 65 h 160"/>
                  <a:gd name="T62" fmla="*/ 78 w 215"/>
                  <a:gd name="T63" fmla="*/ 75 h 160"/>
                  <a:gd name="T64" fmla="*/ 75 w 215"/>
                  <a:gd name="T65" fmla="*/ 80 h 160"/>
                  <a:gd name="T66" fmla="*/ 69 w 215"/>
                  <a:gd name="T67" fmla="*/ 83 h 160"/>
                  <a:gd name="T68" fmla="*/ 53 w 215"/>
                  <a:gd name="T69" fmla="*/ 84 h 160"/>
                  <a:gd name="T70" fmla="*/ 47 w 215"/>
                  <a:gd name="T71" fmla="*/ 78 h 160"/>
                  <a:gd name="T72" fmla="*/ 48 w 215"/>
                  <a:gd name="T73" fmla="*/ 64 h 160"/>
                  <a:gd name="T74" fmla="*/ 39 w 215"/>
                  <a:gd name="T75" fmla="*/ 64 h 160"/>
                  <a:gd name="T76" fmla="*/ 32 w 215"/>
                  <a:gd name="T77" fmla="*/ 79 h 160"/>
                  <a:gd name="T78" fmla="*/ 32 w 215"/>
                  <a:gd name="T79" fmla="*/ 98 h 160"/>
                  <a:gd name="T80" fmla="*/ 19 w 215"/>
                  <a:gd name="T81" fmla="*/ 107 h 160"/>
                  <a:gd name="T82" fmla="*/ 10 w 215"/>
                  <a:gd name="T83" fmla="*/ 100 h 160"/>
                  <a:gd name="T84" fmla="*/ 6 w 215"/>
                  <a:gd name="T85" fmla="*/ 87 h 160"/>
                  <a:gd name="T86" fmla="*/ 0 w 215"/>
                  <a:gd name="T87" fmla="*/ 99 h 160"/>
                  <a:gd name="T88" fmla="*/ 1 w 215"/>
                  <a:gd name="T89" fmla="*/ 114 h 160"/>
                  <a:gd name="T90" fmla="*/ 11 w 215"/>
                  <a:gd name="T91" fmla="*/ 129 h 160"/>
                  <a:gd name="T92" fmla="*/ 17 w 215"/>
                  <a:gd name="T93" fmla="*/ 141 h 160"/>
                  <a:gd name="T94" fmla="*/ 21 w 215"/>
                  <a:gd name="T95" fmla="*/ 156 h 160"/>
                  <a:gd name="T96" fmla="*/ 39 w 215"/>
                  <a:gd name="T97" fmla="*/ 159 h 160"/>
                  <a:gd name="T98" fmla="*/ 57 w 215"/>
                  <a:gd name="T99" fmla="*/ 157 h 160"/>
                  <a:gd name="T100" fmla="*/ 74 w 215"/>
                  <a:gd name="T101" fmla="*/ 151 h 160"/>
                  <a:gd name="T102" fmla="*/ 88 w 215"/>
                  <a:gd name="T103" fmla="*/ 150 h 160"/>
                  <a:gd name="T104" fmla="*/ 110 w 215"/>
                  <a:gd name="T105" fmla="*/ 152 h 160"/>
                  <a:gd name="T106" fmla="*/ 124 w 215"/>
                  <a:gd name="T107" fmla="*/ 146 h 160"/>
                  <a:gd name="T108" fmla="*/ 146 w 215"/>
                  <a:gd name="T109" fmla="*/ 153 h 160"/>
                  <a:gd name="T110" fmla="*/ 174 w 215"/>
                  <a:gd name="T111" fmla="*/ 15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5" h="160">
                    <a:moveTo>
                      <a:pt x="185" y="152"/>
                    </a:moveTo>
                    <a:lnTo>
                      <a:pt x="192" y="146"/>
                    </a:lnTo>
                    <a:lnTo>
                      <a:pt x="199" y="136"/>
                    </a:lnTo>
                    <a:lnTo>
                      <a:pt x="203" y="126"/>
                    </a:lnTo>
                    <a:lnTo>
                      <a:pt x="206" y="116"/>
                    </a:lnTo>
                    <a:lnTo>
                      <a:pt x="203" y="112"/>
                    </a:lnTo>
                    <a:lnTo>
                      <a:pt x="193" y="105"/>
                    </a:lnTo>
                    <a:lnTo>
                      <a:pt x="197" y="99"/>
                    </a:lnTo>
                    <a:lnTo>
                      <a:pt x="203" y="92"/>
                    </a:lnTo>
                    <a:lnTo>
                      <a:pt x="206" y="87"/>
                    </a:lnTo>
                    <a:lnTo>
                      <a:pt x="210" y="80"/>
                    </a:lnTo>
                    <a:lnTo>
                      <a:pt x="212" y="73"/>
                    </a:lnTo>
                    <a:lnTo>
                      <a:pt x="212" y="64"/>
                    </a:lnTo>
                    <a:lnTo>
                      <a:pt x="201" y="71"/>
                    </a:lnTo>
                    <a:lnTo>
                      <a:pt x="189" y="82"/>
                    </a:lnTo>
                    <a:lnTo>
                      <a:pt x="183" y="82"/>
                    </a:lnTo>
                    <a:lnTo>
                      <a:pt x="191" y="62"/>
                    </a:lnTo>
                    <a:lnTo>
                      <a:pt x="201" y="41"/>
                    </a:lnTo>
                    <a:lnTo>
                      <a:pt x="214" y="28"/>
                    </a:lnTo>
                    <a:lnTo>
                      <a:pt x="207" y="28"/>
                    </a:lnTo>
                    <a:lnTo>
                      <a:pt x="199" y="29"/>
                    </a:lnTo>
                    <a:lnTo>
                      <a:pt x="192" y="33"/>
                    </a:lnTo>
                    <a:lnTo>
                      <a:pt x="184" y="39"/>
                    </a:lnTo>
                    <a:lnTo>
                      <a:pt x="186" y="31"/>
                    </a:lnTo>
                    <a:lnTo>
                      <a:pt x="187" y="26"/>
                    </a:lnTo>
                    <a:lnTo>
                      <a:pt x="185" y="21"/>
                    </a:lnTo>
                    <a:lnTo>
                      <a:pt x="184" y="16"/>
                    </a:lnTo>
                    <a:lnTo>
                      <a:pt x="174" y="6"/>
                    </a:lnTo>
                    <a:lnTo>
                      <a:pt x="169" y="13"/>
                    </a:lnTo>
                    <a:lnTo>
                      <a:pt x="165" y="18"/>
                    </a:lnTo>
                    <a:lnTo>
                      <a:pt x="162" y="22"/>
                    </a:lnTo>
                    <a:lnTo>
                      <a:pt x="159" y="26"/>
                    </a:lnTo>
                    <a:lnTo>
                      <a:pt x="153" y="31"/>
                    </a:lnTo>
                    <a:lnTo>
                      <a:pt x="146" y="34"/>
                    </a:lnTo>
                    <a:lnTo>
                      <a:pt x="139" y="35"/>
                    </a:lnTo>
                    <a:lnTo>
                      <a:pt x="131" y="33"/>
                    </a:lnTo>
                    <a:lnTo>
                      <a:pt x="126" y="30"/>
                    </a:lnTo>
                    <a:lnTo>
                      <a:pt x="120" y="27"/>
                    </a:lnTo>
                    <a:lnTo>
                      <a:pt x="117" y="23"/>
                    </a:lnTo>
                    <a:lnTo>
                      <a:pt x="114" y="18"/>
                    </a:lnTo>
                    <a:lnTo>
                      <a:pt x="111" y="13"/>
                    </a:lnTo>
                    <a:lnTo>
                      <a:pt x="110" y="8"/>
                    </a:lnTo>
                    <a:lnTo>
                      <a:pt x="108" y="5"/>
                    </a:lnTo>
                    <a:lnTo>
                      <a:pt x="107" y="0"/>
                    </a:lnTo>
                    <a:lnTo>
                      <a:pt x="103" y="8"/>
                    </a:lnTo>
                    <a:lnTo>
                      <a:pt x="101" y="15"/>
                    </a:lnTo>
                    <a:lnTo>
                      <a:pt x="98" y="22"/>
                    </a:lnTo>
                    <a:lnTo>
                      <a:pt x="97" y="31"/>
                    </a:lnTo>
                    <a:lnTo>
                      <a:pt x="101" y="41"/>
                    </a:lnTo>
                    <a:lnTo>
                      <a:pt x="106" y="47"/>
                    </a:lnTo>
                    <a:lnTo>
                      <a:pt x="113" y="52"/>
                    </a:lnTo>
                    <a:lnTo>
                      <a:pt x="116" y="57"/>
                    </a:lnTo>
                    <a:lnTo>
                      <a:pt x="121" y="66"/>
                    </a:lnTo>
                    <a:lnTo>
                      <a:pt x="111" y="59"/>
                    </a:lnTo>
                    <a:lnTo>
                      <a:pt x="100" y="53"/>
                    </a:lnTo>
                    <a:lnTo>
                      <a:pt x="93" y="51"/>
                    </a:lnTo>
                    <a:lnTo>
                      <a:pt x="84" y="47"/>
                    </a:lnTo>
                    <a:lnTo>
                      <a:pt x="78" y="44"/>
                    </a:lnTo>
                    <a:lnTo>
                      <a:pt x="64" y="41"/>
                    </a:lnTo>
                    <a:lnTo>
                      <a:pt x="64" y="51"/>
                    </a:lnTo>
                    <a:lnTo>
                      <a:pt x="65" y="57"/>
                    </a:lnTo>
                    <a:lnTo>
                      <a:pt x="70" y="65"/>
                    </a:lnTo>
                    <a:lnTo>
                      <a:pt x="73" y="70"/>
                    </a:lnTo>
                    <a:lnTo>
                      <a:pt x="78" y="75"/>
                    </a:lnTo>
                    <a:lnTo>
                      <a:pt x="78" y="77"/>
                    </a:lnTo>
                    <a:lnTo>
                      <a:pt x="75" y="80"/>
                    </a:lnTo>
                    <a:lnTo>
                      <a:pt x="74" y="81"/>
                    </a:lnTo>
                    <a:lnTo>
                      <a:pt x="69" y="83"/>
                    </a:lnTo>
                    <a:lnTo>
                      <a:pt x="61" y="84"/>
                    </a:lnTo>
                    <a:lnTo>
                      <a:pt x="53" y="84"/>
                    </a:lnTo>
                    <a:lnTo>
                      <a:pt x="48" y="82"/>
                    </a:lnTo>
                    <a:lnTo>
                      <a:pt x="47" y="78"/>
                    </a:lnTo>
                    <a:lnTo>
                      <a:pt x="47" y="70"/>
                    </a:lnTo>
                    <a:lnTo>
                      <a:pt x="48" y="64"/>
                    </a:lnTo>
                    <a:lnTo>
                      <a:pt x="46" y="58"/>
                    </a:lnTo>
                    <a:lnTo>
                      <a:pt x="39" y="64"/>
                    </a:lnTo>
                    <a:lnTo>
                      <a:pt x="34" y="70"/>
                    </a:lnTo>
                    <a:lnTo>
                      <a:pt x="32" y="79"/>
                    </a:lnTo>
                    <a:lnTo>
                      <a:pt x="34" y="86"/>
                    </a:lnTo>
                    <a:lnTo>
                      <a:pt x="32" y="98"/>
                    </a:lnTo>
                    <a:lnTo>
                      <a:pt x="27" y="108"/>
                    </a:lnTo>
                    <a:lnTo>
                      <a:pt x="19" y="107"/>
                    </a:lnTo>
                    <a:lnTo>
                      <a:pt x="14" y="104"/>
                    </a:lnTo>
                    <a:lnTo>
                      <a:pt x="10" y="100"/>
                    </a:lnTo>
                    <a:lnTo>
                      <a:pt x="7" y="95"/>
                    </a:lnTo>
                    <a:lnTo>
                      <a:pt x="6" y="87"/>
                    </a:lnTo>
                    <a:lnTo>
                      <a:pt x="0" y="93"/>
                    </a:lnTo>
                    <a:lnTo>
                      <a:pt x="0" y="99"/>
                    </a:lnTo>
                    <a:lnTo>
                      <a:pt x="0" y="108"/>
                    </a:lnTo>
                    <a:lnTo>
                      <a:pt x="1" y="114"/>
                    </a:lnTo>
                    <a:lnTo>
                      <a:pt x="5" y="121"/>
                    </a:lnTo>
                    <a:lnTo>
                      <a:pt x="11" y="129"/>
                    </a:lnTo>
                    <a:lnTo>
                      <a:pt x="16" y="135"/>
                    </a:lnTo>
                    <a:lnTo>
                      <a:pt x="17" y="141"/>
                    </a:lnTo>
                    <a:lnTo>
                      <a:pt x="14" y="153"/>
                    </a:lnTo>
                    <a:lnTo>
                      <a:pt x="21" y="156"/>
                    </a:lnTo>
                    <a:lnTo>
                      <a:pt x="30" y="159"/>
                    </a:lnTo>
                    <a:lnTo>
                      <a:pt x="39" y="159"/>
                    </a:lnTo>
                    <a:lnTo>
                      <a:pt x="48" y="159"/>
                    </a:lnTo>
                    <a:lnTo>
                      <a:pt x="57" y="157"/>
                    </a:lnTo>
                    <a:lnTo>
                      <a:pt x="65" y="156"/>
                    </a:lnTo>
                    <a:lnTo>
                      <a:pt x="74" y="151"/>
                    </a:lnTo>
                    <a:lnTo>
                      <a:pt x="79" y="147"/>
                    </a:lnTo>
                    <a:lnTo>
                      <a:pt x="88" y="150"/>
                    </a:lnTo>
                    <a:lnTo>
                      <a:pt x="100" y="152"/>
                    </a:lnTo>
                    <a:lnTo>
                      <a:pt x="110" y="152"/>
                    </a:lnTo>
                    <a:lnTo>
                      <a:pt x="117" y="149"/>
                    </a:lnTo>
                    <a:lnTo>
                      <a:pt x="124" y="146"/>
                    </a:lnTo>
                    <a:lnTo>
                      <a:pt x="134" y="152"/>
                    </a:lnTo>
                    <a:lnTo>
                      <a:pt x="146" y="153"/>
                    </a:lnTo>
                    <a:lnTo>
                      <a:pt x="162" y="154"/>
                    </a:lnTo>
                    <a:lnTo>
                      <a:pt x="174" y="153"/>
                    </a:lnTo>
                    <a:lnTo>
                      <a:pt x="185" y="152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6" name="Group 240">
                <a:extLst>
                  <a:ext uri="{FF2B5EF4-FFF2-40B4-BE49-F238E27FC236}">
                    <a16:creationId xmlns:a16="http://schemas.microsoft.com/office/drawing/2014/main" id="{B7FA41DE-EA96-4863-BDA2-41CDF6BC76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03" y="2812"/>
                <a:ext cx="322" cy="226"/>
                <a:chOff x="1303" y="2812"/>
                <a:chExt cx="322" cy="226"/>
              </a:xfrm>
            </p:grpSpPr>
            <p:sp>
              <p:nvSpPr>
                <p:cNvPr id="49" name="Freeform 241">
                  <a:extLst>
                    <a:ext uri="{FF2B5EF4-FFF2-40B4-BE49-F238E27FC236}">
                      <a16:creationId xmlns:a16="http://schemas.microsoft.com/office/drawing/2014/main" id="{72F25F76-8D12-4701-BCEA-455F8B6755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3" y="2812"/>
                  <a:ext cx="322" cy="226"/>
                </a:xfrm>
                <a:custGeom>
                  <a:avLst/>
                  <a:gdLst>
                    <a:gd name="T0" fmla="*/ 299 w 322"/>
                    <a:gd name="T1" fmla="*/ 168 h 226"/>
                    <a:gd name="T2" fmla="*/ 318 w 322"/>
                    <a:gd name="T3" fmla="*/ 136 h 226"/>
                    <a:gd name="T4" fmla="*/ 318 w 322"/>
                    <a:gd name="T5" fmla="*/ 111 h 226"/>
                    <a:gd name="T6" fmla="*/ 310 w 322"/>
                    <a:gd name="T7" fmla="*/ 92 h 226"/>
                    <a:gd name="T8" fmla="*/ 285 w 322"/>
                    <a:gd name="T9" fmla="*/ 69 h 226"/>
                    <a:gd name="T10" fmla="*/ 260 w 322"/>
                    <a:gd name="T11" fmla="*/ 55 h 226"/>
                    <a:gd name="T12" fmla="*/ 249 w 322"/>
                    <a:gd name="T13" fmla="*/ 42 h 226"/>
                    <a:gd name="T14" fmla="*/ 252 w 322"/>
                    <a:gd name="T15" fmla="*/ 27 h 226"/>
                    <a:gd name="T16" fmla="*/ 250 w 322"/>
                    <a:gd name="T17" fmla="*/ 18 h 226"/>
                    <a:gd name="T18" fmla="*/ 231 w 322"/>
                    <a:gd name="T19" fmla="*/ 30 h 226"/>
                    <a:gd name="T20" fmla="*/ 221 w 322"/>
                    <a:gd name="T21" fmla="*/ 40 h 226"/>
                    <a:gd name="T22" fmla="*/ 206 w 322"/>
                    <a:gd name="T23" fmla="*/ 28 h 226"/>
                    <a:gd name="T24" fmla="*/ 207 w 322"/>
                    <a:gd name="T25" fmla="*/ 11 h 226"/>
                    <a:gd name="T26" fmla="*/ 210 w 322"/>
                    <a:gd name="T27" fmla="*/ 0 h 226"/>
                    <a:gd name="T28" fmla="*/ 188 w 322"/>
                    <a:gd name="T29" fmla="*/ 8 h 226"/>
                    <a:gd name="T30" fmla="*/ 170 w 322"/>
                    <a:gd name="T31" fmla="*/ 28 h 226"/>
                    <a:gd name="T32" fmla="*/ 167 w 322"/>
                    <a:gd name="T33" fmla="*/ 48 h 226"/>
                    <a:gd name="T34" fmla="*/ 151 w 322"/>
                    <a:gd name="T35" fmla="*/ 28 h 226"/>
                    <a:gd name="T36" fmla="*/ 124 w 322"/>
                    <a:gd name="T37" fmla="*/ 15 h 226"/>
                    <a:gd name="T38" fmla="*/ 96 w 322"/>
                    <a:gd name="T39" fmla="*/ 12 h 226"/>
                    <a:gd name="T40" fmla="*/ 85 w 322"/>
                    <a:gd name="T41" fmla="*/ 20 h 226"/>
                    <a:gd name="T42" fmla="*/ 104 w 322"/>
                    <a:gd name="T43" fmla="*/ 31 h 226"/>
                    <a:gd name="T44" fmla="*/ 108 w 322"/>
                    <a:gd name="T45" fmla="*/ 50 h 226"/>
                    <a:gd name="T46" fmla="*/ 87 w 322"/>
                    <a:gd name="T47" fmla="*/ 61 h 226"/>
                    <a:gd name="T48" fmla="*/ 59 w 322"/>
                    <a:gd name="T49" fmla="*/ 61 h 226"/>
                    <a:gd name="T50" fmla="*/ 42 w 322"/>
                    <a:gd name="T51" fmla="*/ 54 h 226"/>
                    <a:gd name="T52" fmla="*/ 45 w 322"/>
                    <a:gd name="T53" fmla="*/ 44 h 226"/>
                    <a:gd name="T54" fmla="*/ 35 w 322"/>
                    <a:gd name="T55" fmla="*/ 41 h 226"/>
                    <a:gd name="T56" fmla="*/ 17 w 322"/>
                    <a:gd name="T57" fmla="*/ 50 h 226"/>
                    <a:gd name="T58" fmla="*/ 3 w 322"/>
                    <a:gd name="T59" fmla="*/ 68 h 226"/>
                    <a:gd name="T60" fmla="*/ 3 w 322"/>
                    <a:gd name="T61" fmla="*/ 93 h 226"/>
                    <a:gd name="T62" fmla="*/ 17 w 322"/>
                    <a:gd name="T63" fmla="*/ 104 h 226"/>
                    <a:gd name="T64" fmla="*/ 39 w 322"/>
                    <a:gd name="T65" fmla="*/ 120 h 226"/>
                    <a:gd name="T66" fmla="*/ 49 w 322"/>
                    <a:gd name="T67" fmla="*/ 135 h 226"/>
                    <a:gd name="T68" fmla="*/ 51 w 322"/>
                    <a:gd name="T69" fmla="*/ 155 h 226"/>
                    <a:gd name="T70" fmla="*/ 53 w 322"/>
                    <a:gd name="T71" fmla="*/ 177 h 226"/>
                    <a:gd name="T72" fmla="*/ 67 w 322"/>
                    <a:gd name="T73" fmla="*/ 190 h 226"/>
                    <a:gd name="T74" fmla="*/ 98 w 322"/>
                    <a:gd name="T75" fmla="*/ 203 h 226"/>
                    <a:gd name="T76" fmla="*/ 141 w 322"/>
                    <a:gd name="T77" fmla="*/ 216 h 226"/>
                    <a:gd name="T78" fmla="*/ 201 w 322"/>
                    <a:gd name="T79" fmla="*/ 225 h 226"/>
                    <a:gd name="T80" fmla="*/ 244 w 322"/>
                    <a:gd name="T81" fmla="*/ 222 h 226"/>
                    <a:gd name="T82" fmla="*/ 265 w 322"/>
                    <a:gd name="T83" fmla="*/ 209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22" h="226">
                      <a:moveTo>
                        <a:pt x="279" y="192"/>
                      </a:moveTo>
                      <a:lnTo>
                        <a:pt x="290" y="180"/>
                      </a:lnTo>
                      <a:lnTo>
                        <a:pt x="299" y="168"/>
                      </a:lnTo>
                      <a:lnTo>
                        <a:pt x="307" y="156"/>
                      </a:lnTo>
                      <a:lnTo>
                        <a:pt x="313" y="144"/>
                      </a:lnTo>
                      <a:lnTo>
                        <a:pt x="318" y="136"/>
                      </a:lnTo>
                      <a:lnTo>
                        <a:pt x="320" y="127"/>
                      </a:lnTo>
                      <a:lnTo>
                        <a:pt x="321" y="119"/>
                      </a:lnTo>
                      <a:lnTo>
                        <a:pt x="318" y="111"/>
                      </a:lnTo>
                      <a:lnTo>
                        <a:pt x="317" y="105"/>
                      </a:lnTo>
                      <a:lnTo>
                        <a:pt x="313" y="98"/>
                      </a:lnTo>
                      <a:lnTo>
                        <a:pt x="310" y="92"/>
                      </a:lnTo>
                      <a:lnTo>
                        <a:pt x="301" y="83"/>
                      </a:lnTo>
                      <a:lnTo>
                        <a:pt x="292" y="75"/>
                      </a:lnTo>
                      <a:lnTo>
                        <a:pt x="285" y="69"/>
                      </a:lnTo>
                      <a:lnTo>
                        <a:pt x="276" y="65"/>
                      </a:lnTo>
                      <a:lnTo>
                        <a:pt x="267" y="60"/>
                      </a:lnTo>
                      <a:lnTo>
                        <a:pt x="260" y="55"/>
                      </a:lnTo>
                      <a:lnTo>
                        <a:pt x="255" y="50"/>
                      </a:lnTo>
                      <a:lnTo>
                        <a:pt x="251" y="45"/>
                      </a:lnTo>
                      <a:lnTo>
                        <a:pt x="249" y="42"/>
                      </a:lnTo>
                      <a:lnTo>
                        <a:pt x="249" y="38"/>
                      </a:lnTo>
                      <a:lnTo>
                        <a:pt x="250" y="32"/>
                      </a:lnTo>
                      <a:lnTo>
                        <a:pt x="252" y="27"/>
                      </a:lnTo>
                      <a:lnTo>
                        <a:pt x="258" y="22"/>
                      </a:lnTo>
                      <a:lnTo>
                        <a:pt x="262" y="16"/>
                      </a:lnTo>
                      <a:lnTo>
                        <a:pt x="250" y="18"/>
                      </a:lnTo>
                      <a:lnTo>
                        <a:pt x="242" y="21"/>
                      </a:lnTo>
                      <a:lnTo>
                        <a:pt x="235" y="26"/>
                      </a:lnTo>
                      <a:lnTo>
                        <a:pt x="231" y="30"/>
                      </a:lnTo>
                      <a:lnTo>
                        <a:pt x="229" y="36"/>
                      </a:lnTo>
                      <a:lnTo>
                        <a:pt x="228" y="42"/>
                      </a:lnTo>
                      <a:lnTo>
                        <a:pt x="221" y="40"/>
                      </a:lnTo>
                      <a:lnTo>
                        <a:pt x="214" y="37"/>
                      </a:lnTo>
                      <a:lnTo>
                        <a:pt x="209" y="33"/>
                      </a:lnTo>
                      <a:lnTo>
                        <a:pt x="206" y="28"/>
                      </a:lnTo>
                      <a:lnTo>
                        <a:pt x="203" y="23"/>
                      </a:lnTo>
                      <a:lnTo>
                        <a:pt x="203" y="18"/>
                      </a:lnTo>
                      <a:lnTo>
                        <a:pt x="207" y="11"/>
                      </a:lnTo>
                      <a:lnTo>
                        <a:pt x="213" y="5"/>
                      </a:lnTo>
                      <a:lnTo>
                        <a:pt x="219" y="1"/>
                      </a:lnTo>
                      <a:lnTo>
                        <a:pt x="210" y="0"/>
                      </a:lnTo>
                      <a:lnTo>
                        <a:pt x="201" y="1"/>
                      </a:lnTo>
                      <a:lnTo>
                        <a:pt x="193" y="4"/>
                      </a:lnTo>
                      <a:lnTo>
                        <a:pt x="188" y="8"/>
                      </a:lnTo>
                      <a:lnTo>
                        <a:pt x="181" y="13"/>
                      </a:lnTo>
                      <a:lnTo>
                        <a:pt x="174" y="20"/>
                      </a:lnTo>
                      <a:lnTo>
                        <a:pt x="170" y="28"/>
                      </a:lnTo>
                      <a:lnTo>
                        <a:pt x="167" y="35"/>
                      </a:lnTo>
                      <a:lnTo>
                        <a:pt x="166" y="41"/>
                      </a:lnTo>
                      <a:lnTo>
                        <a:pt x="167" y="48"/>
                      </a:lnTo>
                      <a:lnTo>
                        <a:pt x="161" y="40"/>
                      </a:lnTo>
                      <a:lnTo>
                        <a:pt x="156" y="34"/>
                      </a:lnTo>
                      <a:lnTo>
                        <a:pt x="151" y="28"/>
                      </a:lnTo>
                      <a:lnTo>
                        <a:pt x="143" y="24"/>
                      </a:lnTo>
                      <a:lnTo>
                        <a:pt x="135" y="19"/>
                      </a:lnTo>
                      <a:lnTo>
                        <a:pt x="124" y="15"/>
                      </a:lnTo>
                      <a:lnTo>
                        <a:pt x="114" y="13"/>
                      </a:lnTo>
                      <a:lnTo>
                        <a:pt x="105" y="12"/>
                      </a:lnTo>
                      <a:lnTo>
                        <a:pt x="96" y="12"/>
                      </a:lnTo>
                      <a:lnTo>
                        <a:pt x="87" y="14"/>
                      </a:lnTo>
                      <a:lnTo>
                        <a:pt x="74" y="18"/>
                      </a:lnTo>
                      <a:lnTo>
                        <a:pt x="85" y="20"/>
                      </a:lnTo>
                      <a:lnTo>
                        <a:pt x="92" y="23"/>
                      </a:lnTo>
                      <a:lnTo>
                        <a:pt x="98" y="26"/>
                      </a:lnTo>
                      <a:lnTo>
                        <a:pt x="104" y="31"/>
                      </a:lnTo>
                      <a:lnTo>
                        <a:pt x="110" y="37"/>
                      </a:lnTo>
                      <a:lnTo>
                        <a:pt x="112" y="42"/>
                      </a:lnTo>
                      <a:lnTo>
                        <a:pt x="108" y="50"/>
                      </a:lnTo>
                      <a:lnTo>
                        <a:pt x="105" y="55"/>
                      </a:lnTo>
                      <a:lnTo>
                        <a:pt x="98" y="58"/>
                      </a:lnTo>
                      <a:lnTo>
                        <a:pt x="87" y="61"/>
                      </a:lnTo>
                      <a:lnTo>
                        <a:pt x="77" y="61"/>
                      </a:lnTo>
                      <a:lnTo>
                        <a:pt x="66" y="61"/>
                      </a:lnTo>
                      <a:lnTo>
                        <a:pt x="59" y="61"/>
                      </a:lnTo>
                      <a:lnTo>
                        <a:pt x="52" y="60"/>
                      </a:lnTo>
                      <a:lnTo>
                        <a:pt x="43" y="57"/>
                      </a:lnTo>
                      <a:lnTo>
                        <a:pt x="42" y="54"/>
                      </a:lnTo>
                      <a:lnTo>
                        <a:pt x="41" y="50"/>
                      </a:lnTo>
                      <a:lnTo>
                        <a:pt x="43" y="46"/>
                      </a:lnTo>
                      <a:lnTo>
                        <a:pt x="45" y="44"/>
                      </a:lnTo>
                      <a:lnTo>
                        <a:pt x="46" y="40"/>
                      </a:lnTo>
                      <a:lnTo>
                        <a:pt x="42" y="41"/>
                      </a:lnTo>
                      <a:lnTo>
                        <a:pt x="35" y="41"/>
                      </a:lnTo>
                      <a:lnTo>
                        <a:pt x="29" y="44"/>
                      </a:lnTo>
                      <a:lnTo>
                        <a:pt x="22" y="47"/>
                      </a:lnTo>
                      <a:lnTo>
                        <a:pt x="17" y="50"/>
                      </a:lnTo>
                      <a:lnTo>
                        <a:pt x="11" y="54"/>
                      </a:lnTo>
                      <a:lnTo>
                        <a:pt x="6" y="60"/>
                      </a:lnTo>
                      <a:lnTo>
                        <a:pt x="3" y="68"/>
                      </a:lnTo>
                      <a:lnTo>
                        <a:pt x="1" y="76"/>
                      </a:lnTo>
                      <a:lnTo>
                        <a:pt x="0" y="86"/>
                      </a:lnTo>
                      <a:lnTo>
                        <a:pt x="3" y="93"/>
                      </a:lnTo>
                      <a:lnTo>
                        <a:pt x="7" y="97"/>
                      </a:lnTo>
                      <a:lnTo>
                        <a:pt x="10" y="100"/>
                      </a:lnTo>
                      <a:lnTo>
                        <a:pt x="17" y="104"/>
                      </a:lnTo>
                      <a:lnTo>
                        <a:pt x="24" y="109"/>
                      </a:lnTo>
                      <a:lnTo>
                        <a:pt x="32" y="116"/>
                      </a:lnTo>
                      <a:lnTo>
                        <a:pt x="39" y="120"/>
                      </a:lnTo>
                      <a:lnTo>
                        <a:pt x="45" y="125"/>
                      </a:lnTo>
                      <a:lnTo>
                        <a:pt x="46" y="128"/>
                      </a:lnTo>
                      <a:lnTo>
                        <a:pt x="49" y="135"/>
                      </a:lnTo>
                      <a:lnTo>
                        <a:pt x="50" y="142"/>
                      </a:lnTo>
                      <a:lnTo>
                        <a:pt x="52" y="147"/>
                      </a:lnTo>
                      <a:lnTo>
                        <a:pt x="51" y="155"/>
                      </a:lnTo>
                      <a:lnTo>
                        <a:pt x="50" y="164"/>
                      </a:lnTo>
                      <a:lnTo>
                        <a:pt x="50" y="172"/>
                      </a:lnTo>
                      <a:lnTo>
                        <a:pt x="53" y="177"/>
                      </a:lnTo>
                      <a:lnTo>
                        <a:pt x="57" y="182"/>
                      </a:lnTo>
                      <a:lnTo>
                        <a:pt x="61" y="186"/>
                      </a:lnTo>
                      <a:lnTo>
                        <a:pt x="67" y="190"/>
                      </a:lnTo>
                      <a:lnTo>
                        <a:pt x="76" y="195"/>
                      </a:lnTo>
                      <a:lnTo>
                        <a:pt x="88" y="199"/>
                      </a:lnTo>
                      <a:lnTo>
                        <a:pt x="98" y="203"/>
                      </a:lnTo>
                      <a:lnTo>
                        <a:pt x="114" y="208"/>
                      </a:lnTo>
                      <a:lnTo>
                        <a:pt x="124" y="210"/>
                      </a:lnTo>
                      <a:lnTo>
                        <a:pt x="141" y="216"/>
                      </a:lnTo>
                      <a:lnTo>
                        <a:pt x="161" y="220"/>
                      </a:lnTo>
                      <a:lnTo>
                        <a:pt x="181" y="223"/>
                      </a:lnTo>
                      <a:lnTo>
                        <a:pt x="201" y="225"/>
                      </a:lnTo>
                      <a:lnTo>
                        <a:pt x="219" y="225"/>
                      </a:lnTo>
                      <a:lnTo>
                        <a:pt x="234" y="223"/>
                      </a:lnTo>
                      <a:lnTo>
                        <a:pt x="244" y="222"/>
                      </a:lnTo>
                      <a:lnTo>
                        <a:pt x="251" y="219"/>
                      </a:lnTo>
                      <a:lnTo>
                        <a:pt x="257" y="216"/>
                      </a:lnTo>
                      <a:lnTo>
                        <a:pt x="265" y="209"/>
                      </a:lnTo>
                      <a:lnTo>
                        <a:pt x="275" y="200"/>
                      </a:lnTo>
                      <a:lnTo>
                        <a:pt x="279" y="192"/>
                      </a:lnTo>
                    </a:path>
                  </a:pathLst>
                </a:custGeom>
                <a:solidFill>
                  <a:srgbClr val="E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" name="Freeform 242">
                  <a:extLst>
                    <a:ext uri="{FF2B5EF4-FFF2-40B4-BE49-F238E27FC236}">
                      <a16:creationId xmlns:a16="http://schemas.microsoft.com/office/drawing/2014/main" id="{466CD21D-9569-49B0-B225-86E56A6BE7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9" y="2850"/>
                  <a:ext cx="227" cy="180"/>
                </a:xfrm>
                <a:custGeom>
                  <a:avLst/>
                  <a:gdLst>
                    <a:gd name="T0" fmla="*/ 208 w 227"/>
                    <a:gd name="T1" fmla="*/ 131 h 180"/>
                    <a:gd name="T2" fmla="*/ 222 w 227"/>
                    <a:gd name="T3" fmla="*/ 105 h 180"/>
                    <a:gd name="T4" fmla="*/ 225 w 227"/>
                    <a:gd name="T5" fmla="*/ 85 h 180"/>
                    <a:gd name="T6" fmla="*/ 218 w 227"/>
                    <a:gd name="T7" fmla="*/ 70 h 180"/>
                    <a:gd name="T8" fmla="*/ 202 w 227"/>
                    <a:gd name="T9" fmla="*/ 53 h 180"/>
                    <a:gd name="T10" fmla="*/ 186 w 227"/>
                    <a:gd name="T11" fmla="*/ 41 h 180"/>
                    <a:gd name="T12" fmla="*/ 179 w 227"/>
                    <a:gd name="T13" fmla="*/ 33 h 180"/>
                    <a:gd name="T14" fmla="*/ 182 w 227"/>
                    <a:gd name="T15" fmla="*/ 20 h 180"/>
                    <a:gd name="T16" fmla="*/ 181 w 227"/>
                    <a:gd name="T17" fmla="*/ 13 h 180"/>
                    <a:gd name="T18" fmla="*/ 167 w 227"/>
                    <a:gd name="T19" fmla="*/ 24 h 180"/>
                    <a:gd name="T20" fmla="*/ 160 w 227"/>
                    <a:gd name="T21" fmla="*/ 31 h 180"/>
                    <a:gd name="T22" fmla="*/ 149 w 227"/>
                    <a:gd name="T23" fmla="*/ 23 h 180"/>
                    <a:gd name="T24" fmla="*/ 151 w 227"/>
                    <a:gd name="T25" fmla="*/ 8 h 180"/>
                    <a:gd name="T26" fmla="*/ 154 w 227"/>
                    <a:gd name="T27" fmla="*/ 0 h 180"/>
                    <a:gd name="T28" fmla="*/ 137 w 227"/>
                    <a:gd name="T29" fmla="*/ 6 h 180"/>
                    <a:gd name="T30" fmla="*/ 123 w 227"/>
                    <a:gd name="T31" fmla="*/ 23 h 180"/>
                    <a:gd name="T32" fmla="*/ 119 w 227"/>
                    <a:gd name="T33" fmla="*/ 39 h 180"/>
                    <a:gd name="T34" fmla="*/ 111 w 227"/>
                    <a:gd name="T35" fmla="*/ 24 h 180"/>
                    <a:gd name="T36" fmla="*/ 91 w 227"/>
                    <a:gd name="T37" fmla="*/ 14 h 180"/>
                    <a:gd name="T38" fmla="*/ 72 w 227"/>
                    <a:gd name="T39" fmla="*/ 12 h 180"/>
                    <a:gd name="T40" fmla="*/ 63 w 227"/>
                    <a:gd name="T41" fmla="*/ 18 h 180"/>
                    <a:gd name="T42" fmla="*/ 77 w 227"/>
                    <a:gd name="T43" fmla="*/ 27 h 180"/>
                    <a:gd name="T44" fmla="*/ 79 w 227"/>
                    <a:gd name="T45" fmla="*/ 41 h 180"/>
                    <a:gd name="T46" fmla="*/ 64 w 227"/>
                    <a:gd name="T47" fmla="*/ 51 h 180"/>
                    <a:gd name="T48" fmla="*/ 43 w 227"/>
                    <a:gd name="T49" fmla="*/ 52 h 180"/>
                    <a:gd name="T50" fmla="*/ 31 w 227"/>
                    <a:gd name="T51" fmla="*/ 47 h 180"/>
                    <a:gd name="T52" fmla="*/ 34 w 227"/>
                    <a:gd name="T53" fmla="*/ 38 h 180"/>
                    <a:gd name="T54" fmla="*/ 27 w 227"/>
                    <a:gd name="T55" fmla="*/ 37 h 180"/>
                    <a:gd name="T56" fmla="*/ 14 w 227"/>
                    <a:gd name="T57" fmla="*/ 44 h 180"/>
                    <a:gd name="T58" fmla="*/ 3 w 227"/>
                    <a:gd name="T59" fmla="*/ 60 h 180"/>
                    <a:gd name="T60" fmla="*/ 1 w 227"/>
                    <a:gd name="T61" fmla="*/ 80 h 180"/>
                    <a:gd name="T62" fmla="*/ 10 w 227"/>
                    <a:gd name="T63" fmla="*/ 87 h 180"/>
                    <a:gd name="T64" fmla="*/ 25 w 227"/>
                    <a:gd name="T65" fmla="*/ 99 h 180"/>
                    <a:gd name="T66" fmla="*/ 32 w 227"/>
                    <a:gd name="T67" fmla="*/ 112 h 180"/>
                    <a:gd name="T68" fmla="*/ 32 w 227"/>
                    <a:gd name="T69" fmla="*/ 127 h 180"/>
                    <a:gd name="T70" fmla="*/ 32 w 227"/>
                    <a:gd name="T71" fmla="*/ 145 h 180"/>
                    <a:gd name="T72" fmla="*/ 43 w 227"/>
                    <a:gd name="T73" fmla="*/ 155 h 180"/>
                    <a:gd name="T74" fmla="*/ 63 w 227"/>
                    <a:gd name="T75" fmla="*/ 164 h 180"/>
                    <a:gd name="T76" fmla="*/ 93 w 227"/>
                    <a:gd name="T77" fmla="*/ 173 h 180"/>
                    <a:gd name="T78" fmla="*/ 136 w 227"/>
                    <a:gd name="T79" fmla="*/ 179 h 180"/>
                    <a:gd name="T80" fmla="*/ 166 w 227"/>
                    <a:gd name="T81" fmla="*/ 176 h 180"/>
                    <a:gd name="T82" fmla="*/ 181 w 227"/>
                    <a:gd name="T83" fmla="*/ 165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27" h="180">
                      <a:moveTo>
                        <a:pt x="193" y="151"/>
                      </a:moveTo>
                      <a:lnTo>
                        <a:pt x="200" y="140"/>
                      </a:lnTo>
                      <a:lnTo>
                        <a:pt x="208" y="131"/>
                      </a:lnTo>
                      <a:lnTo>
                        <a:pt x="214" y="121"/>
                      </a:lnTo>
                      <a:lnTo>
                        <a:pt x="218" y="113"/>
                      </a:lnTo>
                      <a:lnTo>
                        <a:pt x="222" y="105"/>
                      </a:lnTo>
                      <a:lnTo>
                        <a:pt x="225" y="98"/>
                      </a:lnTo>
                      <a:lnTo>
                        <a:pt x="226" y="91"/>
                      </a:lnTo>
                      <a:lnTo>
                        <a:pt x="225" y="85"/>
                      </a:lnTo>
                      <a:lnTo>
                        <a:pt x="223" y="81"/>
                      </a:lnTo>
                      <a:lnTo>
                        <a:pt x="222" y="75"/>
                      </a:lnTo>
                      <a:lnTo>
                        <a:pt x="218" y="70"/>
                      </a:lnTo>
                      <a:lnTo>
                        <a:pt x="214" y="63"/>
                      </a:lnTo>
                      <a:lnTo>
                        <a:pt x="208" y="57"/>
                      </a:lnTo>
                      <a:lnTo>
                        <a:pt x="202" y="53"/>
                      </a:lnTo>
                      <a:lnTo>
                        <a:pt x="197" y="50"/>
                      </a:lnTo>
                      <a:lnTo>
                        <a:pt x="190" y="46"/>
                      </a:lnTo>
                      <a:lnTo>
                        <a:pt x="186" y="41"/>
                      </a:lnTo>
                      <a:lnTo>
                        <a:pt x="182" y="38"/>
                      </a:lnTo>
                      <a:lnTo>
                        <a:pt x="179" y="35"/>
                      </a:lnTo>
                      <a:lnTo>
                        <a:pt x="179" y="33"/>
                      </a:lnTo>
                      <a:lnTo>
                        <a:pt x="179" y="29"/>
                      </a:lnTo>
                      <a:lnTo>
                        <a:pt x="180" y="24"/>
                      </a:lnTo>
                      <a:lnTo>
                        <a:pt x="182" y="20"/>
                      </a:lnTo>
                      <a:lnTo>
                        <a:pt x="186" y="16"/>
                      </a:lnTo>
                      <a:lnTo>
                        <a:pt x="190" y="12"/>
                      </a:lnTo>
                      <a:lnTo>
                        <a:pt x="181" y="13"/>
                      </a:lnTo>
                      <a:lnTo>
                        <a:pt x="174" y="16"/>
                      </a:lnTo>
                      <a:lnTo>
                        <a:pt x="169" y="20"/>
                      </a:lnTo>
                      <a:lnTo>
                        <a:pt x="167" y="24"/>
                      </a:lnTo>
                      <a:lnTo>
                        <a:pt x="165" y="27"/>
                      </a:lnTo>
                      <a:lnTo>
                        <a:pt x="164" y="32"/>
                      </a:lnTo>
                      <a:lnTo>
                        <a:pt x="160" y="31"/>
                      </a:lnTo>
                      <a:lnTo>
                        <a:pt x="155" y="28"/>
                      </a:lnTo>
                      <a:lnTo>
                        <a:pt x="151" y="26"/>
                      </a:lnTo>
                      <a:lnTo>
                        <a:pt x="149" y="23"/>
                      </a:lnTo>
                      <a:lnTo>
                        <a:pt x="147" y="18"/>
                      </a:lnTo>
                      <a:lnTo>
                        <a:pt x="147" y="14"/>
                      </a:lnTo>
                      <a:lnTo>
                        <a:pt x="151" y="8"/>
                      </a:lnTo>
                      <a:lnTo>
                        <a:pt x="154" y="4"/>
                      </a:lnTo>
                      <a:lnTo>
                        <a:pt x="159" y="1"/>
                      </a:lnTo>
                      <a:lnTo>
                        <a:pt x="154" y="0"/>
                      </a:lnTo>
                      <a:lnTo>
                        <a:pt x="147" y="0"/>
                      </a:lnTo>
                      <a:lnTo>
                        <a:pt x="141" y="3"/>
                      </a:lnTo>
                      <a:lnTo>
                        <a:pt x="137" y="6"/>
                      </a:lnTo>
                      <a:lnTo>
                        <a:pt x="132" y="11"/>
                      </a:lnTo>
                      <a:lnTo>
                        <a:pt x="126" y="17"/>
                      </a:lnTo>
                      <a:lnTo>
                        <a:pt x="123" y="23"/>
                      </a:lnTo>
                      <a:lnTo>
                        <a:pt x="121" y="29"/>
                      </a:lnTo>
                      <a:lnTo>
                        <a:pt x="119" y="34"/>
                      </a:lnTo>
                      <a:lnTo>
                        <a:pt x="119" y="39"/>
                      </a:lnTo>
                      <a:lnTo>
                        <a:pt x="115" y="33"/>
                      </a:lnTo>
                      <a:lnTo>
                        <a:pt x="114" y="28"/>
                      </a:lnTo>
                      <a:lnTo>
                        <a:pt x="111" y="24"/>
                      </a:lnTo>
                      <a:lnTo>
                        <a:pt x="105" y="20"/>
                      </a:lnTo>
                      <a:lnTo>
                        <a:pt x="98" y="17"/>
                      </a:lnTo>
                      <a:lnTo>
                        <a:pt x="91" y="14"/>
                      </a:lnTo>
                      <a:lnTo>
                        <a:pt x="84" y="12"/>
                      </a:lnTo>
                      <a:lnTo>
                        <a:pt x="78" y="12"/>
                      </a:lnTo>
                      <a:lnTo>
                        <a:pt x="72" y="12"/>
                      </a:lnTo>
                      <a:lnTo>
                        <a:pt x="64" y="14"/>
                      </a:lnTo>
                      <a:lnTo>
                        <a:pt x="56" y="17"/>
                      </a:lnTo>
                      <a:lnTo>
                        <a:pt x="63" y="18"/>
                      </a:lnTo>
                      <a:lnTo>
                        <a:pt x="68" y="20"/>
                      </a:lnTo>
                      <a:lnTo>
                        <a:pt x="73" y="23"/>
                      </a:lnTo>
                      <a:lnTo>
                        <a:pt x="77" y="27"/>
                      </a:lnTo>
                      <a:lnTo>
                        <a:pt x="80" y="32"/>
                      </a:lnTo>
                      <a:lnTo>
                        <a:pt x="80" y="37"/>
                      </a:lnTo>
                      <a:lnTo>
                        <a:pt x="79" y="41"/>
                      </a:lnTo>
                      <a:lnTo>
                        <a:pt x="75" y="46"/>
                      </a:lnTo>
                      <a:lnTo>
                        <a:pt x="71" y="49"/>
                      </a:lnTo>
                      <a:lnTo>
                        <a:pt x="64" y="51"/>
                      </a:lnTo>
                      <a:lnTo>
                        <a:pt x="55" y="52"/>
                      </a:lnTo>
                      <a:lnTo>
                        <a:pt x="49" y="52"/>
                      </a:lnTo>
                      <a:lnTo>
                        <a:pt x="43" y="52"/>
                      </a:lnTo>
                      <a:lnTo>
                        <a:pt x="38" y="52"/>
                      </a:lnTo>
                      <a:lnTo>
                        <a:pt x="32" y="49"/>
                      </a:lnTo>
                      <a:lnTo>
                        <a:pt x="31" y="47"/>
                      </a:lnTo>
                      <a:lnTo>
                        <a:pt x="31" y="43"/>
                      </a:lnTo>
                      <a:lnTo>
                        <a:pt x="32" y="40"/>
                      </a:lnTo>
                      <a:lnTo>
                        <a:pt x="34" y="38"/>
                      </a:lnTo>
                      <a:lnTo>
                        <a:pt x="35" y="36"/>
                      </a:lnTo>
                      <a:lnTo>
                        <a:pt x="31" y="36"/>
                      </a:lnTo>
                      <a:lnTo>
                        <a:pt x="27" y="37"/>
                      </a:lnTo>
                      <a:lnTo>
                        <a:pt x="22" y="39"/>
                      </a:lnTo>
                      <a:lnTo>
                        <a:pt x="17" y="41"/>
                      </a:lnTo>
                      <a:lnTo>
                        <a:pt x="14" y="44"/>
                      </a:lnTo>
                      <a:lnTo>
                        <a:pt x="10" y="48"/>
                      </a:lnTo>
                      <a:lnTo>
                        <a:pt x="5" y="54"/>
                      </a:lnTo>
                      <a:lnTo>
                        <a:pt x="3" y="60"/>
                      </a:lnTo>
                      <a:lnTo>
                        <a:pt x="1" y="66"/>
                      </a:lnTo>
                      <a:lnTo>
                        <a:pt x="0" y="73"/>
                      </a:lnTo>
                      <a:lnTo>
                        <a:pt x="1" y="80"/>
                      </a:lnTo>
                      <a:lnTo>
                        <a:pt x="3" y="83"/>
                      </a:lnTo>
                      <a:lnTo>
                        <a:pt x="6" y="85"/>
                      </a:lnTo>
                      <a:lnTo>
                        <a:pt x="10" y="87"/>
                      </a:lnTo>
                      <a:lnTo>
                        <a:pt x="16" y="92"/>
                      </a:lnTo>
                      <a:lnTo>
                        <a:pt x="22" y="96"/>
                      </a:lnTo>
                      <a:lnTo>
                        <a:pt x="25" y="99"/>
                      </a:lnTo>
                      <a:lnTo>
                        <a:pt x="28" y="103"/>
                      </a:lnTo>
                      <a:lnTo>
                        <a:pt x="31" y="106"/>
                      </a:lnTo>
                      <a:lnTo>
                        <a:pt x="32" y="112"/>
                      </a:lnTo>
                      <a:lnTo>
                        <a:pt x="33" y="117"/>
                      </a:lnTo>
                      <a:lnTo>
                        <a:pt x="32" y="121"/>
                      </a:lnTo>
                      <a:lnTo>
                        <a:pt x="32" y="127"/>
                      </a:lnTo>
                      <a:lnTo>
                        <a:pt x="31" y="135"/>
                      </a:lnTo>
                      <a:lnTo>
                        <a:pt x="31" y="140"/>
                      </a:lnTo>
                      <a:lnTo>
                        <a:pt x="32" y="145"/>
                      </a:lnTo>
                      <a:lnTo>
                        <a:pt x="35" y="148"/>
                      </a:lnTo>
                      <a:lnTo>
                        <a:pt x="38" y="151"/>
                      </a:lnTo>
                      <a:lnTo>
                        <a:pt x="43" y="155"/>
                      </a:lnTo>
                      <a:lnTo>
                        <a:pt x="49" y="158"/>
                      </a:lnTo>
                      <a:lnTo>
                        <a:pt x="56" y="161"/>
                      </a:lnTo>
                      <a:lnTo>
                        <a:pt x="63" y="164"/>
                      </a:lnTo>
                      <a:lnTo>
                        <a:pt x="75" y="168"/>
                      </a:lnTo>
                      <a:lnTo>
                        <a:pt x="82" y="170"/>
                      </a:lnTo>
                      <a:lnTo>
                        <a:pt x="93" y="173"/>
                      </a:lnTo>
                      <a:lnTo>
                        <a:pt x="107" y="176"/>
                      </a:lnTo>
                      <a:lnTo>
                        <a:pt x="121" y="178"/>
                      </a:lnTo>
                      <a:lnTo>
                        <a:pt x="136" y="179"/>
                      </a:lnTo>
                      <a:lnTo>
                        <a:pt x="147" y="178"/>
                      </a:lnTo>
                      <a:lnTo>
                        <a:pt x="158" y="177"/>
                      </a:lnTo>
                      <a:lnTo>
                        <a:pt x="166" y="176"/>
                      </a:lnTo>
                      <a:lnTo>
                        <a:pt x="170" y="173"/>
                      </a:lnTo>
                      <a:lnTo>
                        <a:pt x="175" y="170"/>
                      </a:lnTo>
                      <a:lnTo>
                        <a:pt x="181" y="165"/>
                      </a:lnTo>
                      <a:lnTo>
                        <a:pt x="189" y="158"/>
                      </a:lnTo>
                      <a:lnTo>
                        <a:pt x="193" y="151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" name="Freeform 243">
                  <a:extLst>
                    <a:ext uri="{FF2B5EF4-FFF2-40B4-BE49-F238E27FC236}">
                      <a16:creationId xmlns:a16="http://schemas.microsoft.com/office/drawing/2014/main" id="{580D70F6-7FC3-43D4-8034-C856B0DC8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1" y="2917"/>
                  <a:ext cx="127" cy="99"/>
                </a:xfrm>
                <a:custGeom>
                  <a:avLst/>
                  <a:gdLst>
                    <a:gd name="T0" fmla="*/ 115 w 127"/>
                    <a:gd name="T1" fmla="*/ 72 h 99"/>
                    <a:gd name="T2" fmla="*/ 123 w 127"/>
                    <a:gd name="T3" fmla="*/ 57 h 99"/>
                    <a:gd name="T4" fmla="*/ 126 w 127"/>
                    <a:gd name="T5" fmla="*/ 47 h 99"/>
                    <a:gd name="T6" fmla="*/ 122 w 127"/>
                    <a:gd name="T7" fmla="*/ 39 h 99"/>
                    <a:gd name="T8" fmla="*/ 113 w 127"/>
                    <a:gd name="T9" fmla="*/ 29 h 99"/>
                    <a:gd name="T10" fmla="*/ 104 w 127"/>
                    <a:gd name="T11" fmla="*/ 23 h 99"/>
                    <a:gd name="T12" fmla="*/ 99 w 127"/>
                    <a:gd name="T13" fmla="*/ 18 h 99"/>
                    <a:gd name="T14" fmla="*/ 102 w 127"/>
                    <a:gd name="T15" fmla="*/ 11 h 99"/>
                    <a:gd name="T16" fmla="*/ 101 w 127"/>
                    <a:gd name="T17" fmla="*/ 7 h 99"/>
                    <a:gd name="T18" fmla="*/ 92 w 127"/>
                    <a:gd name="T19" fmla="*/ 13 h 99"/>
                    <a:gd name="T20" fmla="*/ 88 w 127"/>
                    <a:gd name="T21" fmla="*/ 18 h 99"/>
                    <a:gd name="T22" fmla="*/ 82 w 127"/>
                    <a:gd name="T23" fmla="*/ 13 h 99"/>
                    <a:gd name="T24" fmla="*/ 84 w 127"/>
                    <a:gd name="T25" fmla="*/ 5 h 99"/>
                    <a:gd name="T26" fmla="*/ 86 w 127"/>
                    <a:gd name="T27" fmla="*/ 0 h 99"/>
                    <a:gd name="T28" fmla="*/ 76 w 127"/>
                    <a:gd name="T29" fmla="*/ 4 h 99"/>
                    <a:gd name="T30" fmla="*/ 68 w 127"/>
                    <a:gd name="T31" fmla="*/ 13 h 99"/>
                    <a:gd name="T32" fmla="*/ 66 w 127"/>
                    <a:gd name="T33" fmla="*/ 21 h 99"/>
                    <a:gd name="T34" fmla="*/ 62 w 127"/>
                    <a:gd name="T35" fmla="*/ 13 h 99"/>
                    <a:gd name="T36" fmla="*/ 51 w 127"/>
                    <a:gd name="T37" fmla="*/ 8 h 99"/>
                    <a:gd name="T38" fmla="*/ 40 w 127"/>
                    <a:gd name="T39" fmla="*/ 6 h 99"/>
                    <a:gd name="T40" fmla="*/ 35 w 127"/>
                    <a:gd name="T41" fmla="*/ 10 h 99"/>
                    <a:gd name="T42" fmla="*/ 43 w 127"/>
                    <a:gd name="T43" fmla="*/ 14 h 99"/>
                    <a:gd name="T44" fmla="*/ 44 w 127"/>
                    <a:gd name="T45" fmla="*/ 23 h 99"/>
                    <a:gd name="T46" fmla="*/ 35 w 127"/>
                    <a:gd name="T47" fmla="*/ 28 h 99"/>
                    <a:gd name="T48" fmla="*/ 24 w 127"/>
                    <a:gd name="T49" fmla="*/ 29 h 99"/>
                    <a:gd name="T50" fmla="*/ 19 w 127"/>
                    <a:gd name="T51" fmla="*/ 25 h 99"/>
                    <a:gd name="T52" fmla="*/ 19 w 127"/>
                    <a:gd name="T53" fmla="*/ 21 h 99"/>
                    <a:gd name="T54" fmla="*/ 15 w 127"/>
                    <a:gd name="T55" fmla="*/ 20 h 99"/>
                    <a:gd name="T56" fmla="*/ 7 w 127"/>
                    <a:gd name="T57" fmla="*/ 25 h 99"/>
                    <a:gd name="T58" fmla="*/ 1 w 127"/>
                    <a:gd name="T59" fmla="*/ 33 h 99"/>
                    <a:gd name="T60" fmla="*/ 1 w 127"/>
                    <a:gd name="T61" fmla="*/ 43 h 99"/>
                    <a:gd name="T62" fmla="*/ 7 w 127"/>
                    <a:gd name="T63" fmla="*/ 48 h 99"/>
                    <a:gd name="T64" fmla="*/ 14 w 127"/>
                    <a:gd name="T65" fmla="*/ 54 h 99"/>
                    <a:gd name="T66" fmla="*/ 18 w 127"/>
                    <a:gd name="T67" fmla="*/ 61 h 99"/>
                    <a:gd name="T68" fmla="*/ 19 w 127"/>
                    <a:gd name="T69" fmla="*/ 70 h 99"/>
                    <a:gd name="T70" fmla="*/ 17 w 127"/>
                    <a:gd name="T71" fmla="*/ 79 h 99"/>
                    <a:gd name="T72" fmla="*/ 23 w 127"/>
                    <a:gd name="T73" fmla="*/ 84 h 99"/>
                    <a:gd name="T74" fmla="*/ 35 w 127"/>
                    <a:gd name="T75" fmla="*/ 89 h 99"/>
                    <a:gd name="T76" fmla="*/ 51 w 127"/>
                    <a:gd name="T77" fmla="*/ 95 h 99"/>
                    <a:gd name="T78" fmla="*/ 74 w 127"/>
                    <a:gd name="T79" fmla="*/ 98 h 99"/>
                    <a:gd name="T80" fmla="*/ 92 w 127"/>
                    <a:gd name="T81" fmla="*/ 96 h 99"/>
                    <a:gd name="T82" fmla="*/ 101 w 127"/>
                    <a:gd name="T83" fmla="*/ 9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7" h="99">
                      <a:moveTo>
                        <a:pt x="106" y="83"/>
                      </a:moveTo>
                      <a:lnTo>
                        <a:pt x="111" y="76"/>
                      </a:lnTo>
                      <a:lnTo>
                        <a:pt x="115" y="72"/>
                      </a:lnTo>
                      <a:lnTo>
                        <a:pt x="118" y="66"/>
                      </a:lnTo>
                      <a:lnTo>
                        <a:pt x="121" y="62"/>
                      </a:lnTo>
                      <a:lnTo>
                        <a:pt x="123" y="57"/>
                      </a:lnTo>
                      <a:lnTo>
                        <a:pt x="124" y="54"/>
                      </a:lnTo>
                      <a:lnTo>
                        <a:pt x="126" y="50"/>
                      </a:lnTo>
                      <a:lnTo>
                        <a:pt x="126" y="47"/>
                      </a:lnTo>
                      <a:lnTo>
                        <a:pt x="124" y="44"/>
                      </a:lnTo>
                      <a:lnTo>
                        <a:pt x="124" y="41"/>
                      </a:lnTo>
                      <a:lnTo>
                        <a:pt x="122" y="39"/>
                      </a:lnTo>
                      <a:lnTo>
                        <a:pt x="119" y="35"/>
                      </a:lnTo>
                      <a:lnTo>
                        <a:pt x="115" y="32"/>
                      </a:lnTo>
                      <a:lnTo>
                        <a:pt x="113" y="29"/>
                      </a:lnTo>
                      <a:lnTo>
                        <a:pt x="110" y="28"/>
                      </a:lnTo>
                      <a:lnTo>
                        <a:pt x="106" y="25"/>
                      </a:lnTo>
                      <a:lnTo>
                        <a:pt x="104" y="23"/>
                      </a:lnTo>
                      <a:lnTo>
                        <a:pt x="102" y="21"/>
                      </a:lnTo>
                      <a:lnTo>
                        <a:pt x="100" y="19"/>
                      </a:lnTo>
                      <a:lnTo>
                        <a:pt x="99" y="18"/>
                      </a:lnTo>
                      <a:lnTo>
                        <a:pt x="99" y="16"/>
                      </a:lnTo>
                      <a:lnTo>
                        <a:pt x="101" y="14"/>
                      </a:lnTo>
                      <a:lnTo>
                        <a:pt x="102" y="11"/>
                      </a:lnTo>
                      <a:lnTo>
                        <a:pt x="103" y="9"/>
                      </a:lnTo>
                      <a:lnTo>
                        <a:pt x="106" y="6"/>
                      </a:lnTo>
                      <a:lnTo>
                        <a:pt x="101" y="7"/>
                      </a:lnTo>
                      <a:lnTo>
                        <a:pt x="97" y="8"/>
                      </a:lnTo>
                      <a:lnTo>
                        <a:pt x="94" y="11"/>
                      </a:lnTo>
                      <a:lnTo>
                        <a:pt x="92" y="13"/>
                      </a:lnTo>
                      <a:lnTo>
                        <a:pt x="92" y="15"/>
                      </a:lnTo>
                      <a:lnTo>
                        <a:pt x="91" y="18"/>
                      </a:lnTo>
                      <a:lnTo>
                        <a:pt x="88" y="18"/>
                      </a:lnTo>
                      <a:lnTo>
                        <a:pt x="86" y="16"/>
                      </a:lnTo>
                      <a:lnTo>
                        <a:pt x="84" y="15"/>
                      </a:lnTo>
                      <a:lnTo>
                        <a:pt x="82" y="13"/>
                      </a:lnTo>
                      <a:lnTo>
                        <a:pt x="82" y="10"/>
                      </a:lnTo>
                      <a:lnTo>
                        <a:pt x="82" y="8"/>
                      </a:lnTo>
                      <a:lnTo>
                        <a:pt x="84" y="5"/>
                      </a:lnTo>
                      <a:lnTo>
                        <a:pt x="86" y="2"/>
                      </a:lnTo>
                      <a:lnTo>
                        <a:pt x="89" y="1"/>
                      </a:lnTo>
                      <a:lnTo>
                        <a:pt x="86" y="0"/>
                      </a:lnTo>
                      <a:lnTo>
                        <a:pt x="82" y="0"/>
                      </a:lnTo>
                      <a:lnTo>
                        <a:pt x="78" y="2"/>
                      </a:lnTo>
                      <a:lnTo>
                        <a:pt x="76" y="4"/>
                      </a:lnTo>
                      <a:lnTo>
                        <a:pt x="74" y="6"/>
                      </a:lnTo>
                      <a:lnTo>
                        <a:pt x="70" y="9"/>
                      </a:lnTo>
                      <a:lnTo>
                        <a:pt x="68" y="13"/>
                      </a:lnTo>
                      <a:lnTo>
                        <a:pt x="66" y="16"/>
                      </a:lnTo>
                      <a:lnTo>
                        <a:pt x="67" y="18"/>
                      </a:lnTo>
                      <a:lnTo>
                        <a:pt x="66" y="21"/>
                      </a:lnTo>
                      <a:lnTo>
                        <a:pt x="65" y="18"/>
                      </a:lnTo>
                      <a:lnTo>
                        <a:pt x="63" y="15"/>
                      </a:lnTo>
                      <a:lnTo>
                        <a:pt x="62" y="13"/>
                      </a:lnTo>
                      <a:lnTo>
                        <a:pt x="58" y="11"/>
                      </a:lnTo>
                      <a:lnTo>
                        <a:pt x="55" y="9"/>
                      </a:lnTo>
                      <a:lnTo>
                        <a:pt x="51" y="8"/>
                      </a:lnTo>
                      <a:lnTo>
                        <a:pt x="47" y="7"/>
                      </a:lnTo>
                      <a:lnTo>
                        <a:pt x="44" y="7"/>
                      </a:lnTo>
                      <a:lnTo>
                        <a:pt x="40" y="6"/>
                      </a:lnTo>
                      <a:lnTo>
                        <a:pt x="37" y="7"/>
                      </a:lnTo>
                      <a:lnTo>
                        <a:pt x="31" y="9"/>
                      </a:lnTo>
                      <a:lnTo>
                        <a:pt x="35" y="10"/>
                      </a:lnTo>
                      <a:lnTo>
                        <a:pt x="39" y="11"/>
                      </a:lnTo>
                      <a:lnTo>
                        <a:pt x="40" y="13"/>
                      </a:lnTo>
                      <a:lnTo>
                        <a:pt x="43" y="14"/>
                      </a:lnTo>
                      <a:lnTo>
                        <a:pt x="44" y="17"/>
                      </a:lnTo>
                      <a:lnTo>
                        <a:pt x="45" y="20"/>
                      </a:lnTo>
                      <a:lnTo>
                        <a:pt x="44" y="23"/>
                      </a:lnTo>
                      <a:lnTo>
                        <a:pt x="42" y="25"/>
                      </a:lnTo>
                      <a:lnTo>
                        <a:pt x="39" y="27"/>
                      </a:lnTo>
                      <a:lnTo>
                        <a:pt x="35" y="28"/>
                      </a:lnTo>
                      <a:lnTo>
                        <a:pt x="31" y="28"/>
                      </a:lnTo>
                      <a:lnTo>
                        <a:pt x="27" y="29"/>
                      </a:lnTo>
                      <a:lnTo>
                        <a:pt x="24" y="29"/>
                      </a:lnTo>
                      <a:lnTo>
                        <a:pt x="21" y="29"/>
                      </a:lnTo>
                      <a:lnTo>
                        <a:pt x="18" y="27"/>
                      </a:lnTo>
                      <a:lnTo>
                        <a:pt x="19" y="25"/>
                      </a:lnTo>
                      <a:lnTo>
                        <a:pt x="17" y="23"/>
                      </a:lnTo>
                      <a:lnTo>
                        <a:pt x="18" y="22"/>
                      </a:lnTo>
                      <a:lnTo>
                        <a:pt x="19" y="21"/>
                      </a:lnTo>
                      <a:lnTo>
                        <a:pt x="19" y="20"/>
                      </a:lnTo>
                      <a:lnTo>
                        <a:pt x="17" y="19"/>
                      </a:lnTo>
                      <a:lnTo>
                        <a:pt x="15" y="20"/>
                      </a:lnTo>
                      <a:lnTo>
                        <a:pt x="12" y="21"/>
                      </a:lnTo>
                      <a:lnTo>
                        <a:pt x="10" y="22"/>
                      </a:lnTo>
                      <a:lnTo>
                        <a:pt x="7" y="25"/>
                      </a:lnTo>
                      <a:lnTo>
                        <a:pt x="5" y="27"/>
                      </a:lnTo>
                      <a:lnTo>
                        <a:pt x="3" y="29"/>
                      </a:lnTo>
                      <a:lnTo>
                        <a:pt x="1" y="33"/>
                      </a:lnTo>
                      <a:lnTo>
                        <a:pt x="0" y="36"/>
                      </a:lnTo>
                      <a:lnTo>
                        <a:pt x="0" y="41"/>
                      </a:lnTo>
                      <a:lnTo>
                        <a:pt x="1" y="43"/>
                      </a:lnTo>
                      <a:lnTo>
                        <a:pt x="3" y="45"/>
                      </a:lnTo>
                      <a:lnTo>
                        <a:pt x="3" y="46"/>
                      </a:lnTo>
                      <a:lnTo>
                        <a:pt x="7" y="48"/>
                      </a:lnTo>
                      <a:lnTo>
                        <a:pt x="8" y="51"/>
                      </a:lnTo>
                      <a:lnTo>
                        <a:pt x="11" y="53"/>
                      </a:lnTo>
                      <a:lnTo>
                        <a:pt x="14" y="54"/>
                      </a:lnTo>
                      <a:lnTo>
                        <a:pt x="16" y="56"/>
                      </a:lnTo>
                      <a:lnTo>
                        <a:pt x="17" y="58"/>
                      </a:lnTo>
                      <a:lnTo>
                        <a:pt x="18" y="61"/>
                      </a:lnTo>
                      <a:lnTo>
                        <a:pt x="19" y="65"/>
                      </a:lnTo>
                      <a:lnTo>
                        <a:pt x="19" y="66"/>
                      </a:lnTo>
                      <a:lnTo>
                        <a:pt x="19" y="70"/>
                      </a:lnTo>
                      <a:lnTo>
                        <a:pt x="17" y="74"/>
                      </a:lnTo>
                      <a:lnTo>
                        <a:pt x="17" y="76"/>
                      </a:lnTo>
                      <a:lnTo>
                        <a:pt x="17" y="79"/>
                      </a:lnTo>
                      <a:lnTo>
                        <a:pt x="19" y="82"/>
                      </a:lnTo>
                      <a:lnTo>
                        <a:pt x="21" y="83"/>
                      </a:lnTo>
                      <a:lnTo>
                        <a:pt x="23" y="84"/>
                      </a:lnTo>
                      <a:lnTo>
                        <a:pt x="27" y="86"/>
                      </a:lnTo>
                      <a:lnTo>
                        <a:pt x="31" y="89"/>
                      </a:lnTo>
                      <a:lnTo>
                        <a:pt x="35" y="89"/>
                      </a:lnTo>
                      <a:lnTo>
                        <a:pt x="42" y="92"/>
                      </a:lnTo>
                      <a:lnTo>
                        <a:pt x="46" y="92"/>
                      </a:lnTo>
                      <a:lnTo>
                        <a:pt x="51" y="95"/>
                      </a:lnTo>
                      <a:lnTo>
                        <a:pt x="59" y="96"/>
                      </a:lnTo>
                      <a:lnTo>
                        <a:pt x="67" y="98"/>
                      </a:lnTo>
                      <a:lnTo>
                        <a:pt x="74" y="98"/>
                      </a:lnTo>
                      <a:lnTo>
                        <a:pt x="81" y="98"/>
                      </a:lnTo>
                      <a:lnTo>
                        <a:pt x="88" y="98"/>
                      </a:lnTo>
                      <a:lnTo>
                        <a:pt x="92" y="96"/>
                      </a:lnTo>
                      <a:lnTo>
                        <a:pt x="95" y="95"/>
                      </a:lnTo>
                      <a:lnTo>
                        <a:pt x="99" y="93"/>
                      </a:lnTo>
                      <a:lnTo>
                        <a:pt x="101" y="90"/>
                      </a:lnTo>
                      <a:lnTo>
                        <a:pt x="105" y="86"/>
                      </a:lnTo>
                      <a:lnTo>
                        <a:pt x="106" y="83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" name="Freeform 244">
                  <a:extLst>
                    <a:ext uri="{FF2B5EF4-FFF2-40B4-BE49-F238E27FC236}">
                      <a16:creationId xmlns:a16="http://schemas.microsoft.com/office/drawing/2014/main" id="{CC078C04-5F45-4BB8-8563-4AC1871933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7" y="2944"/>
                  <a:ext cx="83" cy="68"/>
                </a:xfrm>
                <a:custGeom>
                  <a:avLst/>
                  <a:gdLst>
                    <a:gd name="T0" fmla="*/ 72 w 83"/>
                    <a:gd name="T1" fmla="*/ 52 h 68"/>
                    <a:gd name="T2" fmla="*/ 78 w 83"/>
                    <a:gd name="T3" fmla="*/ 46 h 68"/>
                    <a:gd name="T4" fmla="*/ 81 w 83"/>
                    <a:gd name="T5" fmla="*/ 39 h 68"/>
                    <a:gd name="T6" fmla="*/ 81 w 83"/>
                    <a:gd name="T7" fmla="*/ 34 h 68"/>
                    <a:gd name="T8" fmla="*/ 81 w 83"/>
                    <a:gd name="T9" fmla="*/ 30 h 68"/>
                    <a:gd name="T10" fmla="*/ 79 w 83"/>
                    <a:gd name="T11" fmla="*/ 26 h 68"/>
                    <a:gd name="T12" fmla="*/ 76 w 83"/>
                    <a:gd name="T13" fmla="*/ 21 h 68"/>
                    <a:gd name="T14" fmla="*/ 72 w 83"/>
                    <a:gd name="T15" fmla="*/ 18 h 68"/>
                    <a:gd name="T16" fmla="*/ 68 w 83"/>
                    <a:gd name="T17" fmla="*/ 16 h 68"/>
                    <a:gd name="T18" fmla="*/ 65 w 83"/>
                    <a:gd name="T19" fmla="*/ 12 h 68"/>
                    <a:gd name="T20" fmla="*/ 65 w 83"/>
                    <a:gd name="T21" fmla="*/ 10 h 68"/>
                    <a:gd name="T22" fmla="*/ 66 w 83"/>
                    <a:gd name="T23" fmla="*/ 7 h 68"/>
                    <a:gd name="T24" fmla="*/ 69 w 83"/>
                    <a:gd name="T25" fmla="*/ 4 h 68"/>
                    <a:gd name="T26" fmla="*/ 63 w 83"/>
                    <a:gd name="T27" fmla="*/ 5 h 68"/>
                    <a:gd name="T28" fmla="*/ 60 w 83"/>
                    <a:gd name="T29" fmla="*/ 8 h 68"/>
                    <a:gd name="T30" fmla="*/ 59 w 83"/>
                    <a:gd name="T31" fmla="*/ 12 h 68"/>
                    <a:gd name="T32" fmla="*/ 56 w 83"/>
                    <a:gd name="T33" fmla="*/ 10 h 68"/>
                    <a:gd name="T34" fmla="*/ 54 w 83"/>
                    <a:gd name="T35" fmla="*/ 8 h 68"/>
                    <a:gd name="T36" fmla="*/ 54 w 83"/>
                    <a:gd name="T37" fmla="*/ 5 h 68"/>
                    <a:gd name="T38" fmla="*/ 56 w 83"/>
                    <a:gd name="T39" fmla="*/ 1 h 68"/>
                    <a:gd name="T40" fmla="*/ 57 w 83"/>
                    <a:gd name="T41" fmla="*/ 0 h 68"/>
                    <a:gd name="T42" fmla="*/ 51 w 83"/>
                    <a:gd name="T43" fmla="*/ 1 h 68"/>
                    <a:gd name="T44" fmla="*/ 48 w 83"/>
                    <a:gd name="T45" fmla="*/ 4 h 68"/>
                    <a:gd name="T46" fmla="*/ 45 w 83"/>
                    <a:gd name="T47" fmla="*/ 8 h 68"/>
                    <a:gd name="T48" fmla="*/ 43 w 83"/>
                    <a:gd name="T49" fmla="*/ 13 h 68"/>
                    <a:gd name="T50" fmla="*/ 42 w 83"/>
                    <a:gd name="T51" fmla="*/ 12 h 68"/>
                    <a:gd name="T52" fmla="*/ 40 w 83"/>
                    <a:gd name="T53" fmla="*/ 9 h 68"/>
                    <a:gd name="T54" fmla="*/ 36 w 83"/>
                    <a:gd name="T55" fmla="*/ 6 h 68"/>
                    <a:gd name="T56" fmla="*/ 31 w 83"/>
                    <a:gd name="T57" fmla="*/ 5 h 68"/>
                    <a:gd name="T58" fmla="*/ 26 w 83"/>
                    <a:gd name="T59" fmla="*/ 5 h 68"/>
                    <a:gd name="T60" fmla="*/ 20 w 83"/>
                    <a:gd name="T61" fmla="*/ 6 h 68"/>
                    <a:gd name="T62" fmla="*/ 24 w 83"/>
                    <a:gd name="T63" fmla="*/ 7 h 68"/>
                    <a:gd name="T64" fmla="*/ 27 w 83"/>
                    <a:gd name="T65" fmla="*/ 10 h 68"/>
                    <a:gd name="T66" fmla="*/ 29 w 83"/>
                    <a:gd name="T67" fmla="*/ 13 h 68"/>
                    <a:gd name="T68" fmla="*/ 27 w 83"/>
                    <a:gd name="T69" fmla="*/ 17 h 68"/>
                    <a:gd name="T70" fmla="*/ 23 w 83"/>
                    <a:gd name="T71" fmla="*/ 19 h 68"/>
                    <a:gd name="T72" fmla="*/ 17 w 83"/>
                    <a:gd name="T73" fmla="*/ 19 h 68"/>
                    <a:gd name="T74" fmla="*/ 13 w 83"/>
                    <a:gd name="T75" fmla="*/ 19 h 68"/>
                    <a:gd name="T76" fmla="*/ 11 w 83"/>
                    <a:gd name="T77" fmla="*/ 16 h 68"/>
                    <a:gd name="T78" fmla="*/ 11 w 83"/>
                    <a:gd name="T79" fmla="*/ 14 h 68"/>
                    <a:gd name="T80" fmla="*/ 7 w 83"/>
                    <a:gd name="T81" fmla="*/ 15 h 68"/>
                    <a:gd name="T82" fmla="*/ 4 w 83"/>
                    <a:gd name="T83" fmla="*/ 17 h 68"/>
                    <a:gd name="T84" fmla="*/ 2 w 83"/>
                    <a:gd name="T85" fmla="*/ 20 h 68"/>
                    <a:gd name="T86" fmla="*/ 0 w 83"/>
                    <a:gd name="T87" fmla="*/ 25 h 68"/>
                    <a:gd name="T88" fmla="*/ 0 w 83"/>
                    <a:gd name="T89" fmla="*/ 29 h 68"/>
                    <a:gd name="T90" fmla="*/ 2 w 83"/>
                    <a:gd name="T91" fmla="*/ 32 h 68"/>
                    <a:gd name="T92" fmla="*/ 4 w 83"/>
                    <a:gd name="T93" fmla="*/ 35 h 68"/>
                    <a:gd name="T94" fmla="*/ 8 w 83"/>
                    <a:gd name="T95" fmla="*/ 38 h 68"/>
                    <a:gd name="T96" fmla="*/ 10 w 83"/>
                    <a:gd name="T97" fmla="*/ 40 h 68"/>
                    <a:gd name="T98" fmla="*/ 11 w 83"/>
                    <a:gd name="T99" fmla="*/ 44 h 68"/>
                    <a:gd name="T100" fmla="*/ 11 w 83"/>
                    <a:gd name="T101" fmla="*/ 48 h 68"/>
                    <a:gd name="T102" fmla="*/ 10 w 83"/>
                    <a:gd name="T103" fmla="*/ 53 h 68"/>
                    <a:gd name="T104" fmla="*/ 11 w 83"/>
                    <a:gd name="T105" fmla="*/ 56 h 68"/>
                    <a:gd name="T106" fmla="*/ 14 w 83"/>
                    <a:gd name="T107" fmla="*/ 58 h 68"/>
                    <a:gd name="T108" fmla="*/ 19 w 83"/>
                    <a:gd name="T109" fmla="*/ 60 h 68"/>
                    <a:gd name="T110" fmla="*/ 26 w 83"/>
                    <a:gd name="T111" fmla="*/ 63 h 68"/>
                    <a:gd name="T112" fmla="*/ 33 w 83"/>
                    <a:gd name="T113" fmla="*/ 64 h 68"/>
                    <a:gd name="T114" fmla="*/ 43 w 83"/>
                    <a:gd name="T115" fmla="*/ 66 h 68"/>
                    <a:gd name="T116" fmla="*/ 53 w 83"/>
                    <a:gd name="T117" fmla="*/ 67 h 68"/>
                    <a:gd name="T118" fmla="*/ 60 w 83"/>
                    <a:gd name="T119" fmla="*/ 65 h 68"/>
                    <a:gd name="T120" fmla="*/ 63 w 83"/>
                    <a:gd name="T121" fmla="*/ 63 h 68"/>
                    <a:gd name="T122" fmla="*/ 68 w 83"/>
                    <a:gd name="T123" fmla="*/ 59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3" h="68">
                      <a:moveTo>
                        <a:pt x="69" y="56"/>
                      </a:moveTo>
                      <a:lnTo>
                        <a:pt x="72" y="52"/>
                      </a:lnTo>
                      <a:lnTo>
                        <a:pt x="75" y="49"/>
                      </a:lnTo>
                      <a:lnTo>
                        <a:pt x="78" y="46"/>
                      </a:lnTo>
                      <a:lnTo>
                        <a:pt x="79" y="41"/>
                      </a:lnTo>
                      <a:lnTo>
                        <a:pt x="81" y="39"/>
                      </a:lnTo>
                      <a:lnTo>
                        <a:pt x="82" y="36"/>
                      </a:lnTo>
                      <a:lnTo>
                        <a:pt x="81" y="34"/>
                      </a:lnTo>
                      <a:lnTo>
                        <a:pt x="82" y="32"/>
                      </a:lnTo>
                      <a:lnTo>
                        <a:pt x="81" y="30"/>
                      </a:lnTo>
                      <a:lnTo>
                        <a:pt x="80" y="28"/>
                      </a:lnTo>
                      <a:lnTo>
                        <a:pt x="79" y="26"/>
                      </a:lnTo>
                      <a:lnTo>
                        <a:pt x="78" y="23"/>
                      </a:lnTo>
                      <a:lnTo>
                        <a:pt x="76" y="21"/>
                      </a:lnTo>
                      <a:lnTo>
                        <a:pt x="74" y="19"/>
                      </a:lnTo>
                      <a:lnTo>
                        <a:pt x="72" y="18"/>
                      </a:lnTo>
                      <a:lnTo>
                        <a:pt x="70" y="17"/>
                      </a:lnTo>
                      <a:lnTo>
                        <a:pt x="68" y="16"/>
                      </a:lnTo>
                      <a:lnTo>
                        <a:pt x="66" y="13"/>
                      </a:lnTo>
                      <a:lnTo>
                        <a:pt x="65" y="12"/>
                      </a:lnTo>
                      <a:lnTo>
                        <a:pt x="65" y="11"/>
                      </a:lnTo>
                      <a:lnTo>
                        <a:pt x="65" y="10"/>
                      </a:lnTo>
                      <a:lnTo>
                        <a:pt x="66" y="8"/>
                      </a:lnTo>
                      <a:lnTo>
                        <a:pt x="66" y="7"/>
                      </a:lnTo>
                      <a:lnTo>
                        <a:pt x="67" y="6"/>
                      </a:lnTo>
                      <a:lnTo>
                        <a:pt x="69" y="4"/>
                      </a:lnTo>
                      <a:lnTo>
                        <a:pt x="66" y="5"/>
                      </a:lnTo>
                      <a:lnTo>
                        <a:pt x="63" y="5"/>
                      </a:lnTo>
                      <a:lnTo>
                        <a:pt x="62" y="6"/>
                      </a:lnTo>
                      <a:lnTo>
                        <a:pt x="60" y="8"/>
                      </a:lnTo>
                      <a:lnTo>
                        <a:pt x="60" y="9"/>
                      </a:lnTo>
                      <a:lnTo>
                        <a:pt x="59" y="12"/>
                      </a:lnTo>
                      <a:lnTo>
                        <a:pt x="58" y="12"/>
                      </a:lnTo>
                      <a:lnTo>
                        <a:pt x="56" y="10"/>
                      </a:lnTo>
                      <a:lnTo>
                        <a:pt x="55" y="9"/>
                      </a:lnTo>
                      <a:lnTo>
                        <a:pt x="54" y="8"/>
                      </a:lnTo>
                      <a:lnTo>
                        <a:pt x="53" y="7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6" y="1"/>
                      </a:lnTo>
                      <a:lnTo>
                        <a:pt x="58" y="0"/>
                      </a:lnTo>
                      <a:lnTo>
                        <a:pt x="57" y="0"/>
                      </a:lnTo>
                      <a:lnTo>
                        <a:pt x="54" y="0"/>
                      </a:lnTo>
                      <a:lnTo>
                        <a:pt x="51" y="1"/>
                      </a:lnTo>
                      <a:lnTo>
                        <a:pt x="50" y="2"/>
                      </a:lnTo>
                      <a:lnTo>
                        <a:pt x="48" y="4"/>
                      </a:lnTo>
                      <a:lnTo>
                        <a:pt x="46" y="6"/>
                      </a:lnTo>
                      <a:lnTo>
                        <a:pt x="45" y="8"/>
                      </a:lnTo>
                      <a:lnTo>
                        <a:pt x="44" y="10"/>
                      </a:lnTo>
                      <a:lnTo>
                        <a:pt x="43" y="13"/>
                      </a:lnTo>
                      <a:lnTo>
                        <a:pt x="43" y="15"/>
                      </a:lnTo>
                      <a:lnTo>
                        <a:pt x="42" y="12"/>
                      </a:lnTo>
                      <a:lnTo>
                        <a:pt x="42" y="10"/>
                      </a:lnTo>
                      <a:lnTo>
                        <a:pt x="40" y="9"/>
                      </a:lnTo>
                      <a:lnTo>
                        <a:pt x="39" y="7"/>
                      </a:lnTo>
                      <a:lnTo>
                        <a:pt x="36" y="6"/>
                      </a:lnTo>
                      <a:lnTo>
                        <a:pt x="33" y="5"/>
                      </a:lnTo>
                      <a:lnTo>
                        <a:pt x="31" y="5"/>
                      </a:lnTo>
                      <a:lnTo>
                        <a:pt x="28" y="4"/>
                      </a:lnTo>
                      <a:lnTo>
                        <a:pt x="26" y="5"/>
                      </a:lnTo>
                      <a:lnTo>
                        <a:pt x="23" y="5"/>
                      </a:lnTo>
                      <a:lnTo>
                        <a:pt x="20" y="6"/>
                      </a:lnTo>
                      <a:lnTo>
                        <a:pt x="23" y="7"/>
                      </a:lnTo>
                      <a:lnTo>
                        <a:pt x="24" y="7"/>
                      </a:lnTo>
                      <a:lnTo>
                        <a:pt x="26" y="9"/>
                      </a:lnTo>
                      <a:lnTo>
                        <a:pt x="27" y="10"/>
                      </a:lnTo>
                      <a:lnTo>
                        <a:pt x="29" y="12"/>
                      </a:lnTo>
                      <a:lnTo>
                        <a:pt x="29" y="13"/>
                      </a:lnTo>
                      <a:lnTo>
                        <a:pt x="28" y="16"/>
                      </a:lnTo>
                      <a:lnTo>
                        <a:pt x="27" y="17"/>
                      </a:lnTo>
                      <a:lnTo>
                        <a:pt x="26" y="18"/>
                      </a:lnTo>
                      <a:lnTo>
                        <a:pt x="23" y="19"/>
                      </a:lnTo>
                      <a:lnTo>
                        <a:pt x="19" y="20"/>
                      </a:lnTo>
                      <a:lnTo>
                        <a:pt x="17" y="19"/>
                      </a:lnTo>
                      <a:lnTo>
                        <a:pt x="15" y="19"/>
                      </a:lnTo>
                      <a:lnTo>
                        <a:pt x="13" y="19"/>
                      </a:lnTo>
                      <a:lnTo>
                        <a:pt x="11" y="18"/>
                      </a:lnTo>
                      <a:lnTo>
                        <a:pt x="11" y="16"/>
                      </a:lnTo>
                      <a:lnTo>
                        <a:pt x="11" y="15"/>
                      </a:lnTo>
                      <a:lnTo>
                        <a:pt x="11" y="14"/>
                      </a:lnTo>
                      <a:lnTo>
                        <a:pt x="10" y="14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3" y="18"/>
                      </a:lnTo>
                      <a:lnTo>
                        <a:pt x="2" y="20"/>
                      </a:lnTo>
                      <a:lnTo>
                        <a:pt x="1" y="22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2"/>
                      </a:lnTo>
                      <a:lnTo>
                        <a:pt x="3" y="33"/>
                      </a:lnTo>
                      <a:lnTo>
                        <a:pt x="4" y="35"/>
                      </a:lnTo>
                      <a:lnTo>
                        <a:pt x="7" y="37"/>
                      </a:lnTo>
                      <a:lnTo>
                        <a:pt x="8" y="38"/>
                      </a:lnTo>
                      <a:lnTo>
                        <a:pt x="10" y="39"/>
                      </a:lnTo>
                      <a:lnTo>
                        <a:pt x="10" y="40"/>
                      </a:lnTo>
                      <a:lnTo>
                        <a:pt x="11" y="42"/>
                      </a:lnTo>
                      <a:lnTo>
                        <a:pt x="11" y="44"/>
                      </a:lnTo>
                      <a:lnTo>
                        <a:pt x="11" y="46"/>
                      </a:lnTo>
                      <a:lnTo>
                        <a:pt x="11" y="48"/>
                      </a:lnTo>
                      <a:lnTo>
                        <a:pt x="10" y="51"/>
                      </a:lnTo>
                      <a:lnTo>
                        <a:pt x="10" y="53"/>
                      </a:lnTo>
                      <a:lnTo>
                        <a:pt x="11" y="55"/>
                      </a:lnTo>
                      <a:lnTo>
                        <a:pt x="11" y="56"/>
                      </a:lnTo>
                      <a:lnTo>
                        <a:pt x="13" y="57"/>
                      </a:lnTo>
                      <a:lnTo>
                        <a:pt x="14" y="58"/>
                      </a:lnTo>
                      <a:lnTo>
                        <a:pt x="17" y="59"/>
                      </a:lnTo>
                      <a:lnTo>
                        <a:pt x="19" y="60"/>
                      </a:lnTo>
                      <a:lnTo>
                        <a:pt x="22" y="61"/>
                      </a:lnTo>
                      <a:lnTo>
                        <a:pt x="26" y="63"/>
                      </a:lnTo>
                      <a:lnTo>
                        <a:pt x="28" y="63"/>
                      </a:lnTo>
                      <a:lnTo>
                        <a:pt x="33" y="64"/>
                      </a:lnTo>
                      <a:lnTo>
                        <a:pt x="38" y="66"/>
                      </a:lnTo>
                      <a:lnTo>
                        <a:pt x="43" y="66"/>
                      </a:lnTo>
                      <a:lnTo>
                        <a:pt x="49" y="67"/>
                      </a:lnTo>
                      <a:lnTo>
                        <a:pt x="53" y="67"/>
                      </a:lnTo>
                      <a:lnTo>
                        <a:pt x="57" y="67"/>
                      </a:lnTo>
                      <a:lnTo>
                        <a:pt x="60" y="65"/>
                      </a:lnTo>
                      <a:lnTo>
                        <a:pt x="62" y="64"/>
                      </a:lnTo>
                      <a:lnTo>
                        <a:pt x="63" y="63"/>
                      </a:lnTo>
                      <a:lnTo>
                        <a:pt x="65" y="61"/>
                      </a:lnTo>
                      <a:lnTo>
                        <a:pt x="68" y="59"/>
                      </a:lnTo>
                      <a:lnTo>
                        <a:pt x="69" y="56"/>
                      </a:ln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7" name="Freeform 245">
                <a:extLst>
                  <a:ext uri="{FF2B5EF4-FFF2-40B4-BE49-F238E27FC236}">
                    <a16:creationId xmlns:a16="http://schemas.microsoft.com/office/drawing/2014/main" id="{D0C7CD5F-A827-4CC4-942A-9A36340AD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" y="2964"/>
                <a:ext cx="53" cy="49"/>
              </a:xfrm>
              <a:custGeom>
                <a:avLst/>
                <a:gdLst>
                  <a:gd name="T0" fmla="*/ 25 w 53"/>
                  <a:gd name="T1" fmla="*/ 47 h 49"/>
                  <a:gd name="T2" fmla="*/ 30 w 53"/>
                  <a:gd name="T3" fmla="*/ 43 h 49"/>
                  <a:gd name="T4" fmla="*/ 35 w 53"/>
                  <a:gd name="T5" fmla="*/ 37 h 49"/>
                  <a:gd name="T6" fmla="*/ 37 w 53"/>
                  <a:gd name="T7" fmla="*/ 31 h 49"/>
                  <a:gd name="T8" fmla="*/ 39 w 53"/>
                  <a:gd name="T9" fmla="*/ 27 h 49"/>
                  <a:gd name="T10" fmla="*/ 39 w 53"/>
                  <a:gd name="T11" fmla="*/ 22 h 49"/>
                  <a:gd name="T12" fmla="*/ 41 w 53"/>
                  <a:gd name="T13" fmla="*/ 17 h 49"/>
                  <a:gd name="T14" fmla="*/ 43 w 53"/>
                  <a:gd name="T15" fmla="*/ 14 h 49"/>
                  <a:gd name="T16" fmla="*/ 46 w 53"/>
                  <a:gd name="T17" fmla="*/ 12 h 49"/>
                  <a:gd name="T18" fmla="*/ 47 w 53"/>
                  <a:gd name="T19" fmla="*/ 10 h 49"/>
                  <a:gd name="T20" fmla="*/ 42 w 53"/>
                  <a:gd name="T21" fmla="*/ 12 h 49"/>
                  <a:gd name="T22" fmla="*/ 41 w 53"/>
                  <a:gd name="T23" fmla="*/ 12 h 49"/>
                  <a:gd name="T24" fmla="*/ 44 w 53"/>
                  <a:gd name="T25" fmla="*/ 7 h 49"/>
                  <a:gd name="T26" fmla="*/ 49 w 53"/>
                  <a:gd name="T27" fmla="*/ 3 h 49"/>
                  <a:gd name="T28" fmla="*/ 50 w 53"/>
                  <a:gd name="T29" fmla="*/ 1 h 49"/>
                  <a:gd name="T30" fmla="*/ 45 w 53"/>
                  <a:gd name="T31" fmla="*/ 0 h 49"/>
                  <a:gd name="T32" fmla="*/ 41 w 53"/>
                  <a:gd name="T33" fmla="*/ 2 h 49"/>
                  <a:gd name="T34" fmla="*/ 35 w 53"/>
                  <a:gd name="T35" fmla="*/ 6 h 49"/>
                  <a:gd name="T36" fmla="*/ 33 w 53"/>
                  <a:gd name="T37" fmla="*/ 7 h 49"/>
                  <a:gd name="T38" fmla="*/ 32 w 53"/>
                  <a:gd name="T39" fmla="*/ 3 h 49"/>
                  <a:gd name="T40" fmla="*/ 27 w 53"/>
                  <a:gd name="T41" fmla="*/ 0 h 49"/>
                  <a:gd name="T42" fmla="*/ 23 w 53"/>
                  <a:gd name="T43" fmla="*/ 0 h 49"/>
                  <a:gd name="T44" fmla="*/ 22 w 53"/>
                  <a:gd name="T45" fmla="*/ 3 h 49"/>
                  <a:gd name="T46" fmla="*/ 25 w 53"/>
                  <a:gd name="T47" fmla="*/ 4 h 49"/>
                  <a:gd name="T48" fmla="*/ 26 w 53"/>
                  <a:gd name="T49" fmla="*/ 6 h 49"/>
                  <a:gd name="T50" fmla="*/ 23 w 53"/>
                  <a:gd name="T51" fmla="*/ 8 h 49"/>
                  <a:gd name="T52" fmla="*/ 19 w 53"/>
                  <a:gd name="T53" fmla="*/ 10 h 49"/>
                  <a:gd name="T54" fmla="*/ 17 w 53"/>
                  <a:gd name="T55" fmla="*/ 9 h 49"/>
                  <a:gd name="T56" fmla="*/ 18 w 53"/>
                  <a:gd name="T57" fmla="*/ 7 h 49"/>
                  <a:gd name="T58" fmla="*/ 14 w 53"/>
                  <a:gd name="T59" fmla="*/ 9 h 49"/>
                  <a:gd name="T60" fmla="*/ 10 w 53"/>
                  <a:gd name="T61" fmla="*/ 13 h 49"/>
                  <a:gd name="T62" fmla="*/ 10 w 53"/>
                  <a:gd name="T63" fmla="*/ 16 h 49"/>
                  <a:gd name="T64" fmla="*/ 10 w 53"/>
                  <a:gd name="T65" fmla="*/ 20 h 49"/>
                  <a:gd name="T66" fmla="*/ 12 w 53"/>
                  <a:gd name="T67" fmla="*/ 23 h 49"/>
                  <a:gd name="T68" fmla="*/ 11 w 53"/>
                  <a:gd name="T69" fmla="*/ 26 h 49"/>
                  <a:gd name="T70" fmla="*/ 8 w 53"/>
                  <a:gd name="T71" fmla="*/ 28 h 49"/>
                  <a:gd name="T72" fmla="*/ 5 w 53"/>
                  <a:gd name="T73" fmla="*/ 27 h 49"/>
                  <a:gd name="T74" fmla="*/ 2 w 53"/>
                  <a:gd name="T75" fmla="*/ 29 h 49"/>
                  <a:gd name="T76" fmla="*/ 0 w 53"/>
                  <a:gd name="T77" fmla="*/ 34 h 49"/>
                  <a:gd name="T78" fmla="*/ 0 w 53"/>
                  <a:gd name="T79" fmla="*/ 38 h 49"/>
                  <a:gd name="T80" fmla="*/ 1 w 53"/>
                  <a:gd name="T81" fmla="*/ 42 h 49"/>
                  <a:gd name="T82" fmla="*/ 3 w 53"/>
                  <a:gd name="T83" fmla="*/ 44 h 49"/>
                  <a:gd name="T84" fmla="*/ 6 w 53"/>
                  <a:gd name="T85" fmla="*/ 47 h 49"/>
                  <a:gd name="T86" fmla="*/ 12 w 53"/>
                  <a:gd name="T87" fmla="*/ 46 h 49"/>
                  <a:gd name="T88" fmla="*/ 19 w 53"/>
                  <a:gd name="T89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3" h="49">
                    <a:moveTo>
                      <a:pt x="22" y="48"/>
                    </a:moveTo>
                    <a:lnTo>
                      <a:pt x="22" y="48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9" y="44"/>
                    </a:lnTo>
                    <a:lnTo>
                      <a:pt x="30" y="43"/>
                    </a:lnTo>
                    <a:lnTo>
                      <a:pt x="32" y="41"/>
                    </a:lnTo>
                    <a:lnTo>
                      <a:pt x="34" y="39"/>
                    </a:lnTo>
                    <a:lnTo>
                      <a:pt x="35" y="37"/>
                    </a:lnTo>
                    <a:lnTo>
                      <a:pt x="35" y="35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9" y="30"/>
                    </a:lnTo>
                    <a:lnTo>
                      <a:pt x="39" y="29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39" y="22"/>
                    </a:lnTo>
                    <a:lnTo>
                      <a:pt x="40" y="20"/>
                    </a:lnTo>
                    <a:lnTo>
                      <a:pt x="40" y="19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2" y="16"/>
                    </a:lnTo>
                    <a:lnTo>
                      <a:pt x="43" y="14"/>
                    </a:lnTo>
                    <a:lnTo>
                      <a:pt x="45" y="14"/>
                    </a:lnTo>
                    <a:lnTo>
                      <a:pt x="46" y="13"/>
                    </a:lnTo>
                    <a:lnTo>
                      <a:pt x="46" y="12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47" y="10"/>
                    </a:lnTo>
                    <a:lnTo>
                      <a:pt x="45" y="11"/>
                    </a:lnTo>
                    <a:lnTo>
                      <a:pt x="44" y="11"/>
                    </a:lnTo>
                    <a:lnTo>
                      <a:pt x="42" y="12"/>
                    </a:lnTo>
                    <a:lnTo>
                      <a:pt x="42" y="13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2" y="10"/>
                    </a:lnTo>
                    <a:lnTo>
                      <a:pt x="42" y="9"/>
                    </a:lnTo>
                    <a:lnTo>
                      <a:pt x="44" y="7"/>
                    </a:lnTo>
                    <a:lnTo>
                      <a:pt x="46" y="5"/>
                    </a:lnTo>
                    <a:lnTo>
                      <a:pt x="47" y="4"/>
                    </a:lnTo>
                    <a:lnTo>
                      <a:pt x="49" y="3"/>
                    </a:lnTo>
                    <a:lnTo>
                      <a:pt x="50" y="2"/>
                    </a:lnTo>
                    <a:lnTo>
                      <a:pt x="52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39" y="3"/>
                    </a:lnTo>
                    <a:lnTo>
                      <a:pt x="37" y="4"/>
                    </a:lnTo>
                    <a:lnTo>
                      <a:pt x="35" y="6"/>
                    </a:lnTo>
                    <a:lnTo>
                      <a:pt x="34" y="7"/>
                    </a:lnTo>
                    <a:lnTo>
                      <a:pt x="32" y="10"/>
                    </a:lnTo>
                    <a:lnTo>
                      <a:pt x="33" y="7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1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2" y="24"/>
                    </a:lnTo>
                    <a:lnTo>
                      <a:pt x="11" y="25"/>
                    </a:lnTo>
                    <a:lnTo>
                      <a:pt x="11" y="26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1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3" y="45"/>
                    </a:lnTo>
                    <a:lnTo>
                      <a:pt x="5" y="46"/>
                    </a:lnTo>
                    <a:lnTo>
                      <a:pt x="6" y="47"/>
                    </a:lnTo>
                    <a:lnTo>
                      <a:pt x="9" y="48"/>
                    </a:lnTo>
                    <a:lnTo>
                      <a:pt x="10" y="46"/>
                    </a:lnTo>
                    <a:lnTo>
                      <a:pt x="12" y="46"/>
                    </a:lnTo>
                    <a:lnTo>
                      <a:pt x="14" y="48"/>
                    </a:lnTo>
                    <a:lnTo>
                      <a:pt x="17" y="48"/>
                    </a:lnTo>
                    <a:lnTo>
                      <a:pt x="19" y="48"/>
                    </a:lnTo>
                    <a:lnTo>
                      <a:pt x="22" y="48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246">
                <a:extLst>
                  <a:ext uri="{FF2B5EF4-FFF2-40B4-BE49-F238E27FC236}">
                    <a16:creationId xmlns:a16="http://schemas.microsoft.com/office/drawing/2014/main" id="{FDB9AE58-5FEB-48B4-994E-AEEEEB08F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9" y="2940"/>
                <a:ext cx="108" cy="81"/>
              </a:xfrm>
              <a:custGeom>
                <a:avLst/>
                <a:gdLst>
                  <a:gd name="T0" fmla="*/ 97 w 108"/>
                  <a:gd name="T1" fmla="*/ 73 h 81"/>
                  <a:gd name="T2" fmla="*/ 102 w 108"/>
                  <a:gd name="T3" fmla="*/ 62 h 81"/>
                  <a:gd name="T4" fmla="*/ 101 w 108"/>
                  <a:gd name="T5" fmla="*/ 55 h 81"/>
                  <a:gd name="T6" fmla="*/ 99 w 108"/>
                  <a:gd name="T7" fmla="*/ 50 h 81"/>
                  <a:gd name="T8" fmla="*/ 103 w 108"/>
                  <a:gd name="T9" fmla="*/ 43 h 81"/>
                  <a:gd name="T10" fmla="*/ 107 w 108"/>
                  <a:gd name="T11" fmla="*/ 38 h 81"/>
                  <a:gd name="T12" fmla="*/ 101 w 108"/>
                  <a:gd name="T13" fmla="*/ 36 h 81"/>
                  <a:gd name="T14" fmla="*/ 91 w 108"/>
                  <a:gd name="T15" fmla="*/ 41 h 81"/>
                  <a:gd name="T16" fmla="*/ 100 w 108"/>
                  <a:gd name="T17" fmla="*/ 20 h 81"/>
                  <a:gd name="T18" fmla="*/ 103 w 108"/>
                  <a:gd name="T19" fmla="*/ 14 h 81"/>
                  <a:gd name="T20" fmla="*/ 96 w 108"/>
                  <a:gd name="T21" fmla="*/ 17 h 81"/>
                  <a:gd name="T22" fmla="*/ 93 w 108"/>
                  <a:gd name="T23" fmla="*/ 16 h 81"/>
                  <a:gd name="T24" fmla="*/ 93 w 108"/>
                  <a:gd name="T25" fmla="*/ 10 h 81"/>
                  <a:gd name="T26" fmla="*/ 88 w 108"/>
                  <a:gd name="T27" fmla="*/ 3 h 81"/>
                  <a:gd name="T28" fmla="*/ 83 w 108"/>
                  <a:gd name="T29" fmla="*/ 9 h 81"/>
                  <a:gd name="T30" fmla="*/ 80 w 108"/>
                  <a:gd name="T31" fmla="*/ 13 h 81"/>
                  <a:gd name="T32" fmla="*/ 73 w 108"/>
                  <a:gd name="T33" fmla="*/ 16 h 81"/>
                  <a:gd name="T34" fmla="*/ 66 w 108"/>
                  <a:gd name="T35" fmla="*/ 17 h 81"/>
                  <a:gd name="T36" fmla="*/ 61 w 108"/>
                  <a:gd name="T37" fmla="*/ 14 h 81"/>
                  <a:gd name="T38" fmla="*/ 57 w 108"/>
                  <a:gd name="T39" fmla="*/ 9 h 81"/>
                  <a:gd name="T40" fmla="*/ 55 w 108"/>
                  <a:gd name="T41" fmla="*/ 4 h 81"/>
                  <a:gd name="T42" fmla="*/ 54 w 108"/>
                  <a:gd name="T43" fmla="*/ 0 h 81"/>
                  <a:gd name="T44" fmla="*/ 51 w 108"/>
                  <a:gd name="T45" fmla="*/ 7 h 81"/>
                  <a:gd name="T46" fmla="*/ 48 w 108"/>
                  <a:gd name="T47" fmla="*/ 16 h 81"/>
                  <a:gd name="T48" fmla="*/ 53 w 108"/>
                  <a:gd name="T49" fmla="*/ 24 h 81"/>
                  <a:gd name="T50" fmla="*/ 59 w 108"/>
                  <a:gd name="T51" fmla="*/ 29 h 81"/>
                  <a:gd name="T52" fmla="*/ 55 w 108"/>
                  <a:gd name="T53" fmla="*/ 30 h 81"/>
                  <a:gd name="T54" fmla="*/ 47 w 108"/>
                  <a:gd name="T55" fmla="*/ 26 h 81"/>
                  <a:gd name="T56" fmla="*/ 39 w 108"/>
                  <a:gd name="T57" fmla="*/ 23 h 81"/>
                  <a:gd name="T58" fmla="*/ 33 w 108"/>
                  <a:gd name="T59" fmla="*/ 25 h 81"/>
                  <a:gd name="T60" fmla="*/ 35 w 108"/>
                  <a:gd name="T61" fmla="*/ 33 h 81"/>
                  <a:gd name="T62" fmla="*/ 39 w 108"/>
                  <a:gd name="T63" fmla="*/ 38 h 81"/>
                  <a:gd name="T64" fmla="*/ 37 w 108"/>
                  <a:gd name="T65" fmla="*/ 41 h 81"/>
                  <a:gd name="T66" fmla="*/ 31 w 108"/>
                  <a:gd name="T67" fmla="*/ 42 h 81"/>
                  <a:gd name="T68" fmla="*/ 24 w 108"/>
                  <a:gd name="T69" fmla="*/ 41 h 81"/>
                  <a:gd name="T70" fmla="*/ 24 w 108"/>
                  <a:gd name="T71" fmla="*/ 35 h 81"/>
                  <a:gd name="T72" fmla="*/ 24 w 108"/>
                  <a:gd name="T73" fmla="*/ 29 h 81"/>
                  <a:gd name="T74" fmla="*/ 19 w 108"/>
                  <a:gd name="T75" fmla="*/ 35 h 81"/>
                  <a:gd name="T76" fmla="*/ 17 w 108"/>
                  <a:gd name="T77" fmla="*/ 43 h 81"/>
                  <a:gd name="T78" fmla="*/ 13 w 108"/>
                  <a:gd name="T79" fmla="*/ 54 h 81"/>
                  <a:gd name="T80" fmla="*/ 7 w 108"/>
                  <a:gd name="T81" fmla="*/ 52 h 81"/>
                  <a:gd name="T82" fmla="*/ 4 w 108"/>
                  <a:gd name="T83" fmla="*/ 48 h 81"/>
                  <a:gd name="T84" fmla="*/ 1 w 108"/>
                  <a:gd name="T85" fmla="*/ 46 h 81"/>
                  <a:gd name="T86" fmla="*/ 0 w 108"/>
                  <a:gd name="T87" fmla="*/ 54 h 81"/>
                  <a:gd name="T88" fmla="*/ 3 w 108"/>
                  <a:gd name="T89" fmla="*/ 60 h 81"/>
                  <a:gd name="T90" fmla="*/ 9 w 108"/>
                  <a:gd name="T91" fmla="*/ 67 h 81"/>
                  <a:gd name="T92" fmla="*/ 7 w 108"/>
                  <a:gd name="T93" fmla="*/ 76 h 81"/>
                  <a:gd name="T94" fmla="*/ 15 w 108"/>
                  <a:gd name="T95" fmla="*/ 79 h 81"/>
                  <a:gd name="T96" fmla="*/ 24 w 108"/>
                  <a:gd name="T97" fmla="*/ 80 h 81"/>
                  <a:gd name="T98" fmla="*/ 33 w 108"/>
                  <a:gd name="T99" fmla="*/ 78 h 81"/>
                  <a:gd name="T100" fmla="*/ 40 w 108"/>
                  <a:gd name="T101" fmla="*/ 73 h 81"/>
                  <a:gd name="T102" fmla="*/ 49 w 108"/>
                  <a:gd name="T103" fmla="*/ 77 h 81"/>
                  <a:gd name="T104" fmla="*/ 59 w 108"/>
                  <a:gd name="T105" fmla="*/ 75 h 81"/>
                  <a:gd name="T106" fmla="*/ 68 w 108"/>
                  <a:gd name="T107" fmla="*/ 76 h 81"/>
                  <a:gd name="T108" fmla="*/ 81 w 108"/>
                  <a:gd name="T109" fmla="*/ 77 h 81"/>
                  <a:gd name="T110" fmla="*/ 93 w 108"/>
                  <a:gd name="T111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8" h="81">
                    <a:moveTo>
                      <a:pt x="93" y="76"/>
                    </a:moveTo>
                    <a:lnTo>
                      <a:pt x="97" y="73"/>
                    </a:lnTo>
                    <a:lnTo>
                      <a:pt x="100" y="67"/>
                    </a:lnTo>
                    <a:lnTo>
                      <a:pt x="102" y="62"/>
                    </a:lnTo>
                    <a:lnTo>
                      <a:pt x="103" y="58"/>
                    </a:lnTo>
                    <a:lnTo>
                      <a:pt x="101" y="55"/>
                    </a:lnTo>
                    <a:lnTo>
                      <a:pt x="97" y="52"/>
                    </a:lnTo>
                    <a:lnTo>
                      <a:pt x="99" y="50"/>
                    </a:lnTo>
                    <a:lnTo>
                      <a:pt x="102" y="46"/>
                    </a:lnTo>
                    <a:lnTo>
                      <a:pt x="103" y="43"/>
                    </a:lnTo>
                    <a:lnTo>
                      <a:pt x="105" y="40"/>
                    </a:lnTo>
                    <a:lnTo>
                      <a:pt x="107" y="38"/>
                    </a:lnTo>
                    <a:lnTo>
                      <a:pt x="106" y="32"/>
                    </a:lnTo>
                    <a:lnTo>
                      <a:pt x="101" y="36"/>
                    </a:lnTo>
                    <a:lnTo>
                      <a:pt x="94" y="41"/>
                    </a:lnTo>
                    <a:lnTo>
                      <a:pt x="91" y="41"/>
                    </a:lnTo>
                    <a:lnTo>
                      <a:pt x="96" y="31"/>
                    </a:lnTo>
                    <a:lnTo>
                      <a:pt x="100" y="20"/>
                    </a:lnTo>
                    <a:lnTo>
                      <a:pt x="107" y="14"/>
                    </a:lnTo>
                    <a:lnTo>
                      <a:pt x="103" y="14"/>
                    </a:lnTo>
                    <a:lnTo>
                      <a:pt x="100" y="15"/>
                    </a:lnTo>
                    <a:lnTo>
                      <a:pt x="96" y="17"/>
                    </a:lnTo>
                    <a:lnTo>
                      <a:pt x="92" y="19"/>
                    </a:lnTo>
                    <a:lnTo>
                      <a:pt x="93" y="16"/>
                    </a:lnTo>
                    <a:lnTo>
                      <a:pt x="94" y="13"/>
                    </a:lnTo>
                    <a:lnTo>
                      <a:pt x="93" y="10"/>
                    </a:lnTo>
                    <a:lnTo>
                      <a:pt x="93" y="8"/>
                    </a:lnTo>
                    <a:lnTo>
                      <a:pt x="88" y="3"/>
                    </a:lnTo>
                    <a:lnTo>
                      <a:pt x="86" y="7"/>
                    </a:lnTo>
                    <a:lnTo>
                      <a:pt x="83" y="9"/>
                    </a:lnTo>
                    <a:lnTo>
                      <a:pt x="82" y="11"/>
                    </a:lnTo>
                    <a:lnTo>
                      <a:pt x="80" y="13"/>
                    </a:lnTo>
                    <a:lnTo>
                      <a:pt x="76" y="16"/>
                    </a:lnTo>
                    <a:lnTo>
                      <a:pt x="73" y="16"/>
                    </a:lnTo>
                    <a:lnTo>
                      <a:pt x="69" y="18"/>
                    </a:lnTo>
                    <a:lnTo>
                      <a:pt x="66" y="17"/>
                    </a:lnTo>
                    <a:lnTo>
                      <a:pt x="62" y="15"/>
                    </a:lnTo>
                    <a:lnTo>
                      <a:pt x="61" y="14"/>
                    </a:lnTo>
                    <a:lnTo>
                      <a:pt x="58" y="12"/>
                    </a:lnTo>
                    <a:lnTo>
                      <a:pt x="57" y="9"/>
                    </a:lnTo>
                    <a:lnTo>
                      <a:pt x="57" y="7"/>
                    </a:lnTo>
                    <a:lnTo>
                      <a:pt x="55" y="4"/>
                    </a:lnTo>
                    <a:lnTo>
                      <a:pt x="55" y="2"/>
                    </a:lnTo>
                    <a:lnTo>
                      <a:pt x="54" y="0"/>
                    </a:lnTo>
                    <a:lnTo>
                      <a:pt x="52" y="4"/>
                    </a:lnTo>
                    <a:lnTo>
                      <a:pt x="51" y="7"/>
                    </a:lnTo>
                    <a:lnTo>
                      <a:pt x="49" y="11"/>
                    </a:lnTo>
                    <a:lnTo>
                      <a:pt x="48" y="16"/>
                    </a:lnTo>
                    <a:lnTo>
                      <a:pt x="51" y="20"/>
                    </a:lnTo>
                    <a:lnTo>
                      <a:pt x="53" y="24"/>
                    </a:lnTo>
                    <a:lnTo>
                      <a:pt x="58" y="26"/>
                    </a:lnTo>
                    <a:lnTo>
                      <a:pt x="59" y="29"/>
                    </a:lnTo>
                    <a:lnTo>
                      <a:pt x="61" y="33"/>
                    </a:lnTo>
                    <a:lnTo>
                      <a:pt x="55" y="30"/>
                    </a:lnTo>
                    <a:lnTo>
                      <a:pt x="51" y="27"/>
                    </a:lnTo>
                    <a:lnTo>
                      <a:pt x="47" y="26"/>
                    </a:lnTo>
                    <a:lnTo>
                      <a:pt x="43" y="23"/>
                    </a:lnTo>
                    <a:lnTo>
                      <a:pt x="39" y="23"/>
                    </a:lnTo>
                    <a:lnTo>
                      <a:pt x="32" y="21"/>
                    </a:lnTo>
                    <a:lnTo>
                      <a:pt x="33" y="25"/>
                    </a:lnTo>
                    <a:lnTo>
                      <a:pt x="34" y="28"/>
                    </a:lnTo>
                    <a:lnTo>
                      <a:pt x="35" y="33"/>
                    </a:lnTo>
                    <a:lnTo>
                      <a:pt x="37" y="35"/>
                    </a:lnTo>
                    <a:lnTo>
                      <a:pt x="39" y="38"/>
                    </a:lnTo>
                    <a:lnTo>
                      <a:pt x="38" y="40"/>
                    </a:lnTo>
                    <a:lnTo>
                      <a:pt x="37" y="41"/>
                    </a:lnTo>
                    <a:lnTo>
                      <a:pt x="34" y="41"/>
                    </a:lnTo>
                    <a:lnTo>
                      <a:pt x="31" y="42"/>
                    </a:lnTo>
                    <a:lnTo>
                      <a:pt x="27" y="42"/>
                    </a:lnTo>
                    <a:lnTo>
                      <a:pt x="24" y="41"/>
                    </a:lnTo>
                    <a:lnTo>
                      <a:pt x="24" y="39"/>
                    </a:lnTo>
                    <a:lnTo>
                      <a:pt x="24" y="35"/>
                    </a:lnTo>
                    <a:lnTo>
                      <a:pt x="25" y="32"/>
                    </a:lnTo>
                    <a:lnTo>
                      <a:pt x="24" y="29"/>
                    </a:lnTo>
                    <a:lnTo>
                      <a:pt x="20" y="32"/>
                    </a:lnTo>
                    <a:lnTo>
                      <a:pt x="19" y="35"/>
                    </a:lnTo>
                    <a:lnTo>
                      <a:pt x="17" y="39"/>
                    </a:lnTo>
                    <a:lnTo>
                      <a:pt x="17" y="43"/>
                    </a:lnTo>
                    <a:lnTo>
                      <a:pt x="17" y="49"/>
                    </a:lnTo>
                    <a:lnTo>
                      <a:pt x="13" y="54"/>
                    </a:lnTo>
                    <a:lnTo>
                      <a:pt x="11" y="53"/>
                    </a:lnTo>
                    <a:lnTo>
                      <a:pt x="7" y="52"/>
                    </a:lnTo>
                    <a:lnTo>
                      <a:pt x="5" y="50"/>
                    </a:lnTo>
                    <a:lnTo>
                      <a:pt x="4" y="48"/>
                    </a:lnTo>
                    <a:lnTo>
                      <a:pt x="3" y="43"/>
                    </a:lnTo>
                    <a:lnTo>
                      <a:pt x="1" y="46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60"/>
                    </a:lnTo>
                    <a:lnTo>
                      <a:pt x="6" y="65"/>
                    </a:lnTo>
                    <a:lnTo>
                      <a:pt x="9" y="67"/>
                    </a:lnTo>
                    <a:lnTo>
                      <a:pt x="10" y="70"/>
                    </a:lnTo>
                    <a:lnTo>
                      <a:pt x="7" y="76"/>
                    </a:lnTo>
                    <a:lnTo>
                      <a:pt x="10" y="77"/>
                    </a:lnTo>
                    <a:lnTo>
                      <a:pt x="15" y="79"/>
                    </a:lnTo>
                    <a:lnTo>
                      <a:pt x="20" y="80"/>
                    </a:lnTo>
                    <a:lnTo>
                      <a:pt x="24" y="80"/>
                    </a:lnTo>
                    <a:lnTo>
                      <a:pt x="29" y="79"/>
                    </a:lnTo>
                    <a:lnTo>
                      <a:pt x="33" y="78"/>
                    </a:lnTo>
                    <a:lnTo>
                      <a:pt x="37" y="75"/>
                    </a:lnTo>
                    <a:lnTo>
                      <a:pt x="40" y="73"/>
                    </a:lnTo>
                    <a:lnTo>
                      <a:pt x="44" y="76"/>
                    </a:lnTo>
                    <a:lnTo>
                      <a:pt x="49" y="77"/>
                    </a:lnTo>
                    <a:lnTo>
                      <a:pt x="55" y="76"/>
                    </a:lnTo>
                    <a:lnTo>
                      <a:pt x="59" y="75"/>
                    </a:lnTo>
                    <a:lnTo>
                      <a:pt x="62" y="73"/>
                    </a:lnTo>
                    <a:lnTo>
                      <a:pt x="68" y="76"/>
                    </a:lnTo>
                    <a:lnTo>
                      <a:pt x="74" y="77"/>
                    </a:lnTo>
                    <a:lnTo>
                      <a:pt x="81" y="77"/>
                    </a:lnTo>
                    <a:lnTo>
                      <a:pt x="87" y="77"/>
                    </a:lnTo>
                    <a:lnTo>
                      <a:pt x="93" y="76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8" name="Rectangle 247">
              <a:extLst>
                <a:ext uri="{FF2B5EF4-FFF2-40B4-BE49-F238E27FC236}">
                  <a16:creationId xmlns:a16="http://schemas.microsoft.com/office/drawing/2014/main" id="{FF0E7EBF-51FA-4E5D-912D-747EC6511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1928"/>
              <a:ext cx="3440" cy="2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38813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FEFD54-E5CA-46F5-9CDD-074468B926B5}"/>
              </a:ext>
            </a:extLst>
          </p:cNvPr>
          <p:cNvSpPr txBox="1">
            <a:spLocks noChangeArrowheads="1"/>
          </p:cNvSpPr>
          <p:nvPr/>
        </p:nvSpPr>
        <p:spPr>
          <a:xfrm>
            <a:off x="726441" y="556635"/>
            <a:ext cx="3825142" cy="654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900" b="1" dirty="0">
                <a:solidFill>
                  <a:schemeClr val="accent1"/>
                </a:solidFill>
              </a:rPr>
              <a:t>Convection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1F3CAC-7A71-49C1-8441-A598BDD473F5}"/>
              </a:ext>
            </a:extLst>
          </p:cNvPr>
          <p:cNvSpPr txBox="1">
            <a:spLocks noChangeArrowheads="1"/>
          </p:cNvSpPr>
          <p:nvPr/>
        </p:nvSpPr>
        <p:spPr>
          <a:xfrm>
            <a:off x="722966" y="1468521"/>
            <a:ext cx="4595259" cy="39209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buClr>
                <a:schemeClr val="accent1"/>
              </a:buClr>
            </a:pPr>
            <a:r>
              <a:rPr lang="en-GB" altLang="en-US" sz="2400" dirty="0"/>
              <a:t>Hot air and smoke rises upwards into the atmosphere. Why?</a:t>
            </a:r>
          </a:p>
          <a:p>
            <a:pPr marL="360363" indent="-360363">
              <a:buClr>
                <a:schemeClr val="accent1"/>
              </a:buClr>
            </a:pPr>
            <a:r>
              <a:rPr lang="en-GB" altLang="en-US" sz="2400" dirty="0"/>
              <a:t>Hot air less dense, drawing in cold air and oxygen</a:t>
            </a:r>
          </a:p>
          <a:p>
            <a:pPr marL="360363" indent="-360363">
              <a:buFontTx/>
              <a:buNone/>
            </a:pPr>
            <a:r>
              <a:rPr lang="en-GB" altLang="en-US" sz="2400" dirty="0"/>
              <a:t>e.g. </a:t>
            </a:r>
            <a:r>
              <a:rPr lang="en-GB" altLang="en-US" sz="2400" i="1" dirty="0"/>
              <a:t>bonfire or convector heater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BD2A63-596D-4E05-9A97-ADEF8737C9F3}"/>
              </a:ext>
            </a:extLst>
          </p:cNvPr>
          <p:cNvGrpSpPr/>
          <p:nvPr/>
        </p:nvGrpSpPr>
        <p:grpSpPr>
          <a:xfrm>
            <a:off x="5357309" y="556635"/>
            <a:ext cx="5755324" cy="4813001"/>
            <a:chOff x="5830888" y="1676400"/>
            <a:chExt cx="2665412" cy="3960813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9EB3F280-726D-480F-82F7-BFA56DD3D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1676400"/>
              <a:ext cx="1530350" cy="1674813"/>
            </a:xfrm>
            <a:custGeom>
              <a:avLst/>
              <a:gdLst>
                <a:gd name="T0" fmla="*/ 3 w 964"/>
                <a:gd name="T1" fmla="*/ 353 h 1055"/>
                <a:gd name="T2" fmla="*/ 0 w 964"/>
                <a:gd name="T3" fmla="*/ 126 h 1055"/>
                <a:gd name="T4" fmla="*/ 208 w 964"/>
                <a:gd name="T5" fmla="*/ 201 h 1055"/>
                <a:gd name="T6" fmla="*/ 162 w 964"/>
                <a:gd name="T7" fmla="*/ 242 h 1055"/>
                <a:gd name="T8" fmla="*/ 208 w 964"/>
                <a:gd name="T9" fmla="*/ 295 h 1055"/>
                <a:gd name="T10" fmla="*/ 255 w 964"/>
                <a:gd name="T11" fmla="*/ 362 h 1055"/>
                <a:gd name="T12" fmla="*/ 293 w 964"/>
                <a:gd name="T13" fmla="*/ 412 h 1055"/>
                <a:gd name="T14" fmla="*/ 333 w 964"/>
                <a:gd name="T15" fmla="*/ 475 h 1055"/>
                <a:gd name="T16" fmla="*/ 376 w 964"/>
                <a:gd name="T17" fmla="*/ 556 h 1055"/>
                <a:gd name="T18" fmla="*/ 409 w 964"/>
                <a:gd name="T19" fmla="*/ 641 h 1055"/>
                <a:gd name="T20" fmla="*/ 410 w 964"/>
                <a:gd name="T21" fmla="*/ 183 h 1055"/>
                <a:gd name="T22" fmla="*/ 354 w 964"/>
                <a:gd name="T23" fmla="*/ 183 h 1055"/>
                <a:gd name="T24" fmla="*/ 479 w 964"/>
                <a:gd name="T25" fmla="*/ 0 h 1055"/>
                <a:gd name="T26" fmla="*/ 602 w 964"/>
                <a:gd name="T27" fmla="*/ 183 h 1055"/>
                <a:gd name="T28" fmla="*/ 548 w 964"/>
                <a:gd name="T29" fmla="*/ 182 h 1055"/>
                <a:gd name="T30" fmla="*/ 548 w 964"/>
                <a:gd name="T31" fmla="*/ 647 h 1055"/>
                <a:gd name="T32" fmla="*/ 584 w 964"/>
                <a:gd name="T33" fmla="*/ 559 h 1055"/>
                <a:gd name="T34" fmla="*/ 619 w 964"/>
                <a:gd name="T35" fmla="*/ 488 h 1055"/>
                <a:gd name="T36" fmla="*/ 660 w 964"/>
                <a:gd name="T37" fmla="*/ 425 h 1055"/>
                <a:gd name="T38" fmla="*/ 707 w 964"/>
                <a:gd name="T39" fmla="*/ 359 h 1055"/>
                <a:gd name="T40" fmla="*/ 743 w 964"/>
                <a:gd name="T41" fmla="*/ 308 h 1055"/>
                <a:gd name="T42" fmla="*/ 796 w 964"/>
                <a:gd name="T43" fmla="*/ 240 h 1055"/>
                <a:gd name="T44" fmla="*/ 756 w 964"/>
                <a:gd name="T45" fmla="*/ 201 h 1055"/>
                <a:gd name="T46" fmla="*/ 963 w 964"/>
                <a:gd name="T47" fmla="*/ 124 h 1055"/>
                <a:gd name="T48" fmla="*/ 957 w 964"/>
                <a:gd name="T49" fmla="*/ 353 h 1055"/>
                <a:gd name="T50" fmla="*/ 906 w 964"/>
                <a:gd name="T51" fmla="*/ 320 h 1055"/>
                <a:gd name="T52" fmla="*/ 867 w 964"/>
                <a:gd name="T53" fmla="*/ 384 h 1055"/>
                <a:gd name="T54" fmla="*/ 818 w 964"/>
                <a:gd name="T55" fmla="*/ 453 h 1055"/>
                <a:gd name="T56" fmla="*/ 780 w 964"/>
                <a:gd name="T57" fmla="*/ 516 h 1055"/>
                <a:gd name="T58" fmla="*/ 745 w 964"/>
                <a:gd name="T59" fmla="*/ 575 h 1055"/>
                <a:gd name="T60" fmla="*/ 716 w 964"/>
                <a:gd name="T61" fmla="*/ 629 h 1055"/>
                <a:gd name="T62" fmla="*/ 687 w 964"/>
                <a:gd name="T63" fmla="*/ 688 h 1055"/>
                <a:gd name="T64" fmla="*/ 657 w 964"/>
                <a:gd name="T65" fmla="*/ 758 h 1055"/>
                <a:gd name="T66" fmla="*/ 644 w 964"/>
                <a:gd name="T67" fmla="*/ 832 h 1055"/>
                <a:gd name="T68" fmla="*/ 642 w 964"/>
                <a:gd name="T69" fmla="*/ 1054 h 1055"/>
                <a:gd name="T70" fmla="*/ 322 w 964"/>
                <a:gd name="T71" fmla="*/ 1054 h 1055"/>
                <a:gd name="T72" fmla="*/ 322 w 964"/>
                <a:gd name="T73" fmla="*/ 833 h 1055"/>
                <a:gd name="T74" fmla="*/ 307 w 964"/>
                <a:gd name="T75" fmla="*/ 758 h 1055"/>
                <a:gd name="T76" fmla="*/ 267 w 964"/>
                <a:gd name="T77" fmla="*/ 670 h 1055"/>
                <a:gd name="T78" fmla="*/ 237 w 964"/>
                <a:gd name="T79" fmla="*/ 612 h 1055"/>
                <a:gd name="T80" fmla="*/ 209 w 964"/>
                <a:gd name="T81" fmla="*/ 562 h 1055"/>
                <a:gd name="T82" fmla="*/ 175 w 964"/>
                <a:gd name="T83" fmla="*/ 504 h 1055"/>
                <a:gd name="T84" fmla="*/ 141 w 964"/>
                <a:gd name="T85" fmla="*/ 449 h 1055"/>
                <a:gd name="T86" fmla="*/ 101 w 964"/>
                <a:gd name="T87" fmla="*/ 389 h 1055"/>
                <a:gd name="T88" fmla="*/ 54 w 964"/>
                <a:gd name="T89" fmla="*/ 317 h 1055"/>
                <a:gd name="T90" fmla="*/ 3 w 964"/>
                <a:gd name="T91" fmla="*/ 353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4" h="1055">
                  <a:moveTo>
                    <a:pt x="3" y="353"/>
                  </a:moveTo>
                  <a:lnTo>
                    <a:pt x="0" y="126"/>
                  </a:lnTo>
                  <a:lnTo>
                    <a:pt x="208" y="201"/>
                  </a:lnTo>
                  <a:lnTo>
                    <a:pt x="162" y="242"/>
                  </a:lnTo>
                  <a:lnTo>
                    <a:pt x="208" y="295"/>
                  </a:lnTo>
                  <a:lnTo>
                    <a:pt x="255" y="362"/>
                  </a:lnTo>
                  <a:lnTo>
                    <a:pt x="293" y="412"/>
                  </a:lnTo>
                  <a:lnTo>
                    <a:pt x="333" y="475"/>
                  </a:lnTo>
                  <a:lnTo>
                    <a:pt x="376" y="556"/>
                  </a:lnTo>
                  <a:lnTo>
                    <a:pt x="409" y="641"/>
                  </a:lnTo>
                  <a:lnTo>
                    <a:pt x="410" y="183"/>
                  </a:lnTo>
                  <a:lnTo>
                    <a:pt x="354" y="183"/>
                  </a:lnTo>
                  <a:lnTo>
                    <a:pt x="479" y="0"/>
                  </a:lnTo>
                  <a:lnTo>
                    <a:pt x="602" y="183"/>
                  </a:lnTo>
                  <a:lnTo>
                    <a:pt x="548" y="182"/>
                  </a:lnTo>
                  <a:lnTo>
                    <a:pt x="548" y="647"/>
                  </a:lnTo>
                  <a:lnTo>
                    <a:pt x="584" y="559"/>
                  </a:lnTo>
                  <a:lnTo>
                    <a:pt x="619" y="488"/>
                  </a:lnTo>
                  <a:lnTo>
                    <a:pt x="660" y="425"/>
                  </a:lnTo>
                  <a:lnTo>
                    <a:pt x="707" y="359"/>
                  </a:lnTo>
                  <a:lnTo>
                    <a:pt x="743" y="308"/>
                  </a:lnTo>
                  <a:lnTo>
                    <a:pt x="796" y="240"/>
                  </a:lnTo>
                  <a:lnTo>
                    <a:pt x="756" y="201"/>
                  </a:lnTo>
                  <a:lnTo>
                    <a:pt x="963" y="124"/>
                  </a:lnTo>
                  <a:lnTo>
                    <a:pt x="957" y="353"/>
                  </a:lnTo>
                  <a:lnTo>
                    <a:pt x="906" y="320"/>
                  </a:lnTo>
                  <a:lnTo>
                    <a:pt x="867" y="384"/>
                  </a:lnTo>
                  <a:lnTo>
                    <a:pt x="818" y="453"/>
                  </a:lnTo>
                  <a:lnTo>
                    <a:pt x="780" y="516"/>
                  </a:lnTo>
                  <a:lnTo>
                    <a:pt x="745" y="575"/>
                  </a:lnTo>
                  <a:lnTo>
                    <a:pt x="716" y="629"/>
                  </a:lnTo>
                  <a:lnTo>
                    <a:pt x="687" y="688"/>
                  </a:lnTo>
                  <a:lnTo>
                    <a:pt x="657" y="758"/>
                  </a:lnTo>
                  <a:lnTo>
                    <a:pt x="644" y="832"/>
                  </a:lnTo>
                  <a:lnTo>
                    <a:pt x="642" y="1054"/>
                  </a:lnTo>
                  <a:lnTo>
                    <a:pt x="322" y="1054"/>
                  </a:lnTo>
                  <a:lnTo>
                    <a:pt x="322" y="833"/>
                  </a:lnTo>
                  <a:lnTo>
                    <a:pt x="307" y="758"/>
                  </a:lnTo>
                  <a:lnTo>
                    <a:pt x="267" y="670"/>
                  </a:lnTo>
                  <a:lnTo>
                    <a:pt x="237" y="612"/>
                  </a:lnTo>
                  <a:lnTo>
                    <a:pt x="209" y="562"/>
                  </a:lnTo>
                  <a:lnTo>
                    <a:pt x="175" y="504"/>
                  </a:lnTo>
                  <a:lnTo>
                    <a:pt x="141" y="449"/>
                  </a:lnTo>
                  <a:lnTo>
                    <a:pt x="101" y="389"/>
                  </a:lnTo>
                  <a:lnTo>
                    <a:pt x="54" y="317"/>
                  </a:lnTo>
                  <a:lnTo>
                    <a:pt x="3" y="353"/>
                  </a:lnTo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7" name="Picture 10">
              <a:hlinkClick r:id="rId3"/>
              <a:extLst>
                <a:ext uri="{FF2B5EF4-FFF2-40B4-BE49-F238E27FC236}">
                  <a16:creationId xmlns:a16="http://schemas.microsoft.com/office/drawing/2014/main" id="{6F28E0D0-FC19-4974-AD9B-6AE582C3B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30888" y="3148013"/>
              <a:ext cx="2665412" cy="2489200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8130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8F701A1-BEE5-4315-867D-0E7EBBB78F54}"/>
              </a:ext>
            </a:extLst>
          </p:cNvPr>
          <p:cNvSpPr txBox="1">
            <a:spLocks noChangeArrowheads="1"/>
          </p:cNvSpPr>
          <p:nvPr/>
        </p:nvSpPr>
        <p:spPr>
          <a:xfrm>
            <a:off x="739970" y="567250"/>
            <a:ext cx="3401663" cy="7557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900" b="1" dirty="0">
                <a:solidFill>
                  <a:schemeClr val="accent1"/>
                </a:solidFill>
              </a:rPr>
              <a:t>Radiation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F59D6B-D814-44E5-A0D2-F77DA46762A3}"/>
              </a:ext>
            </a:extLst>
          </p:cNvPr>
          <p:cNvSpPr txBox="1">
            <a:spLocks noChangeArrowheads="1"/>
          </p:cNvSpPr>
          <p:nvPr/>
        </p:nvSpPr>
        <p:spPr>
          <a:xfrm>
            <a:off x="739970" y="1517141"/>
            <a:ext cx="4078288" cy="28391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buClr>
                <a:schemeClr val="accent1"/>
              </a:buClr>
              <a:buSzPct val="160000"/>
            </a:pPr>
            <a:r>
              <a:rPr lang="en-GB" altLang="en-US" sz="2400" dirty="0"/>
              <a:t>Direct heat travels through emission of heat waves from a source such as the sun or the bars of an electrical fire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7EA8BB-9C65-471F-93E0-EA967CB0E914}"/>
              </a:ext>
            </a:extLst>
          </p:cNvPr>
          <p:cNvGrpSpPr/>
          <p:nvPr/>
        </p:nvGrpSpPr>
        <p:grpSpPr>
          <a:xfrm>
            <a:off x="5432614" y="541543"/>
            <a:ext cx="5637007" cy="4676775"/>
            <a:chOff x="4902200" y="1308100"/>
            <a:chExt cx="3708400" cy="4676775"/>
          </a:xfrm>
        </p:grpSpPr>
        <p:pic>
          <p:nvPicPr>
            <p:cNvPr id="6" name="Picture 10">
              <a:hlinkClick r:id="rId3"/>
              <a:extLst>
                <a:ext uri="{FF2B5EF4-FFF2-40B4-BE49-F238E27FC236}">
                  <a16:creationId xmlns:a16="http://schemas.microsoft.com/office/drawing/2014/main" id="{57E3630F-F890-4EA1-8C27-333A11B8D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095750"/>
              <a:ext cx="2514600" cy="1889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1">
              <a:hlinkClick r:id="rId5"/>
              <a:extLst>
                <a:ext uri="{FF2B5EF4-FFF2-40B4-BE49-F238E27FC236}">
                  <a16:creationId xmlns:a16="http://schemas.microsoft.com/office/drawing/2014/main" id="{1BA96953-5C67-4308-A0FD-4177A01A5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375" y="2133600"/>
              <a:ext cx="1800225" cy="166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7">
              <a:hlinkClick r:id="rId7"/>
              <a:extLst>
                <a:ext uri="{FF2B5EF4-FFF2-40B4-BE49-F238E27FC236}">
                  <a16:creationId xmlns:a16="http://schemas.microsoft.com/office/drawing/2014/main" id="{80582472-1FE2-457B-A05D-372BA94C1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02200" y="1308100"/>
              <a:ext cx="1711325" cy="1898650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5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2130F13A-A813-45A4-938F-CA8635920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817" y="582705"/>
            <a:ext cx="8087766" cy="49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4900" dirty="0">
                <a:solidFill>
                  <a:schemeClr val="accent1"/>
                </a:solidFill>
                <a:latin typeface="+mn-lt"/>
              </a:rPr>
              <a:t>Three States of Matter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0DF414-2BAA-4AE4-B556-295D5E4600C1}"/>
              </a:ext>
            </a:extLst>
          </p:cNvPr>
          <p:cNvGrpSpPr/>
          <p:nvPr/>
        </p:nvGrpSpPr>
        <p:grpSpPr>
          <a:xfrm>
            <a:off x="1712422" y="1659367"/>
            <a:ext cx="7937187" cy="3644153"/>
            <a:chOff x="759114" y="1143000"/>
            <a:chExt cx="7266681" cy="42529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11B4C3-F26F-465E-963D-390934FED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114" y="3241964"/>
              <a:ext cx="7266681" cy="61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en-US" sz="3600" b="1" dirty="0"/>
                <a:t>       Solid		   Liquid	       Gaseous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C06ABF-AB7E-473C-8099-A85F73790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143000"/>
              <a:ext cx="1598613" cy="203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85CD0D-6860-4B88-8D5D-6037DB5685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460" y="1183724"/>
              <a:ext cx="1770063" cy="1668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191AD2CC-71C5-4EEB-BB45-8A4910477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460297"/>
              <a:ext cx="1704975" cy="1350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F0896DDF-8B88-466A-A0A6-0AEA0A4B6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449" y="4014537"/>
              <a:ext cx="1154113" cy="1381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3E66EA7E-A186-4A34-8BE8-85EEFB4DE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436" y="4100511"/>
              <a:ext cx="1154113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398FA02F-4A70-4237-90C8-A6317A19E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668" y="4114800"/>
              <a:ext cx="1062038" cy="126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2347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DB0B0C1-1476-4F6F-ABDE-631AB7922C9B}"/>
              </a:ext>
            </a:extLst>
          </p:cNvPr>
          <p:cNvGrpSpPr/>
          <p:nvPr/>
        </p:nvGrpSpPr>
        <p:grpSpPr>
          <a:xfrm>
            <a:off x="532285" y="1357104"/>
            <a:ext cx="648224" cy="4029544"/>
            <a:chOff x="199689" y="957263"/>
            <a:chExt cx="648224" cy="4948237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E4BE807D-91ED-4B3B-AD08-F6F31D39C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64" y="957263"/>
              <a:ext cx="555625" cy="62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84184C9-A6AE-4DA3-999F-5DC157CDDE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89" y="1752600"/>
              <a:ext cx="555625" cy="62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C2DC6159-42BE-40AD-819F-62A1A7123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39" y="2667000"/>
              <a:ext cx="565150" cy="673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E61A01FC-EDF5-490F-AC76-4D66972E8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89" y="52578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1950E29F-5A65-4660-AA49-16D51D123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52" y="3687763"/>
              <a:ext cx="446087" cy="427037"/>
            </a:xfrm>
            <a:prstGeom prst="rect">
              <a:avLst/>
            </a:prstGeom>
            <a:solidFill>
              <a:srgbClr val="000000"/>
            </a:solidFill>
            <a:ln w="635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BA71AC81-552A-4EE5-8052-F0825537D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363" y="3484563"/>
              <a:ext cx="336550" cy="406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000000"/>
                  </a:solidFill>
                </a:rPr>
                <a:t>D</a:t>
              </a:r>
            </a:p>
          </p:txBody>
        </p:sp>
        <p:pic>
          <p:nvPicPr>
            <p:cNvPr id="11" name="Picture 21">
              <a:extLst>
                <a:ext uri="{FF2B5EF4-FFF2-40B4-BE49-F238E27FC236}">
                  <a16:creationId xmlns:a16="http://schemas.microsoft.com/office/drawing/2014/main" id="{8EA546F8-5661-4937-8D55-F8647B9CEB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8739" y="4572000"/>
              <a:ext cx="533400" cy="53340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A89DEFF1-1537-43E6-9A33-5AE473E24CD3}"/>
              </a:ext>
            </a:extLst>
          </p:cNvPr>
          <p:cNvSpPr txBox="1">
            <a:spLocks noChangeArrowheads="1"/>
          </p:cNvSpPr>
          <p:nvPr/>
        </p:nvSpPr>
        <p:spPr>
          <a:xfrm>
            <a:off x="1774118" y="1341115"/>
            <a:ext cx="9369555" cy="41481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ct val="90000"/>
              </a:spcAft>
              <a:buClr>
                <a:schemeClr val="accent1"/>
              </a:buClr>
            </a:pPr>
            <a:r>
              <a:rPr lang="en-GB" altLang="en-US" sz="1400" b="1" dirty="0"/>
              <a:t>Solid Materials: 					</a:t>
            </a:r>
            <a:r>
              <a:rPr lang="en-GB" altLang="en-US" sz="1400" b="1" dirty="0">
                <a:solidFill>
                  <a:schemeClr val="accent2"/>
                </a:solidFill>
              </a:rPr>
              <a:t>Water, Foam, Powder</a:t>
            </a:r>
            <a:r>
              <a:rPr lang="en-GB" altLang="en-US" sz="1400" b="1" dirty="0">
                <a:solidFill>
                  <a:srgbClr val="FFFF00"/>
                </a:solidFill>
              </a:rPr>
              <a:t> </a:t>
            </a:r>
            <a:br>
              <a:rPr lang="en-GB" altLang="en-US" sz="1400" b="1" dirty="0">
                <a:solidFill>
                  <a:srgbClr val="FFFF00"/>
                </a:solidFill>
              </a:rPr>
            </a:br>
            <a:r>
              <a:rPr lang="en-GB" altLang="en-US" sz="1400" b="1" dirty="0"/>
              <a:t>Wood, paper, textiles, fabric</a:t>
            </a:r>
          </a:p>
          <a:p>
            <a:pPr>
              <a:lnSpc>
                <a:spcPct val="100000"/>
              </a:lnSpc>
              <a:spcAft>
                <a:spcPct val="90000"/>
              </a:spcAft>
              <a:buClr>
                <a:schemeClr val="accent1"/>
              </a:buClr>
            </a:pPr>
            <a:r>
              <a:rPr lang="en-GB" altLang="en-US" sz="1400" b="1" dirty="0"/>
              <a:t>Liquid/liquifiable solids: 				</a:t>
            </a:r>
            <a:r>
              <a:rPr lang="en-GB" altLang="en-US" sz="1400" b="1" dirty="0">
                <a:solidFill>
                  <a:schemeClr val="accent2"/>
                </a:solidFill>
              </a:rPr>
              <a:t>Foam, Powder, CO2</a:t>
            </a:r>
            <a:br>
              <a:rPr lang="en-GB" altLang="en-US" sz="1400" b="1" dirty="0">
                <a:solidFill>
                  <a:srgbClr val="FFFF00"/>
                </a:solidFill>
              </a:rPr>
            </a:br>
            <a:r>
              <a:rPr lang="en-GB" altLang="en-US" sz="1400" b="1" dirty="0"/>
              <a:t>Petrol, Diesel Oils</a:t>
            </a:r>
          </a:p>
          <a:p>
            <a:pPr>
              <a:lnSpc>
                <a:spcPct val="100000"/>
              </a:lnSpc>
              <a:spcAft>
                <a:spcPct val="90000"/>
              </a:spcAft>
              <a:buClr>
                <a:schemeClr val="accent1"/>
              </a:buClr>
            </a:pPr>
            <a:r>
              <a:rPr lang="en-GB" altLang="en-US" sz="1400" b="1" dirty="0"/>
              <a:t>Fires involving Gases: 				</a:t>
            </a:r>
            <a:r>
              <a:rPr lang="en-GB" altLang="en-US" sz="1400" b="1" dirty="0">
                <a:solidFill>
                  <a:schemeClr val="accent2"/>
                </a:solidFill>
              </a:rPr>
              <a:t>Powder</a:t>
            </a:r>
            <a:br>
              <a:rPr lang="en-GB" altLang="en-US" sz="1400" b="1" dirty="0">
                <a:solidFill>
                  <a:schemeClr val="accent2"/>
                </a:solidFill>
              </a:rPr>
            </a:br>
            <a:r>
              <a:rPr lang="en-GB" altLang="en-US" sz="1400" b="1" dirty="0"/>
              <a:t>Butane, Methane, Propane </a:t>
            </a:r>
            <a:endParaRPr lang="en-GB" altLang="en-US" sz="1400" b="1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  <a:spcAft>
                <a:spcPct val="90000"/>
              </a:spcAft>
              <a:buClr>
                <a:schemeClr val="accent1"/>
              </a:buClr>
            </a:pPr>
            <a:r>
              <a:rPr lang="en-GB" altLang="en-US" sz="1400" b="1" dirty="0"/>
              <a:t>Fires involving Metals: 				</a:t>
            </a:r>
            <a:r>
              <a:rPr lang="en-GB" altLang="en-US" sz="1400" b="1" dirty="0" err="1">
                <a:solidFill>
                  <a:schemeClr val="accent2"/>
                </a:solidFill>
              </a:rPr>
              <a:t>Pyromet</a:t>
            </a:r>
            <a:r>
              <a:rPr lang="en-GB" altLang="en-US" sz="1400" b="1" dirty="0">
                <a:solidFill>
                  <a:schemeClr val="accent2"/>
                </a:solidFill>
              </a:rPr>
              <a:t> Powder</a:t>
            </a:r>
            <a:br>
              <a:rPr lang="en-GB" altLang="en-US" sz="1400" b="1" dirty="0">
                <a:solidFill>
                  <a:srgbClr val="FFFF00"/>
                </a:solidFill>
              </a:rPr>
            </a:br>
            <a:r>
              <a:rPr lang="en-GB" altLang="en-US" sz="1400" b="1" dirty="0"/>
              <a:t>Lithium, magnesium, sodium or aluminium </a:t>
            </a:r>
          </a:p>
          <a:p>
            <a:pPr>
              <a:lnSpc>
                <a:spcPct val="100000"/>
              </a:lnSpc>
              <a:spcAft>
                <a:spcPct val="90000"/>
              </a:spcAft>
              <a:buClr>
                <a:schemeClr val="accent1"/>
              </a:buClr>
            </a:pPr>
            <a:r>
              <a:rPr lang="en-GB" altLang="en-US" sz="1400" b="1" dirty="0"/>
              <a:t>Electrical Risk 					</a:t>
            </a:r>
            <a:r>
              <a:rPr lang="en-GB" altLang="en-US" sz="1400" b="1" dirty="0">
                <a:solidFill>
                  <a:schemeClr val="accent2"/>
                </a:solidFill>
              </a:rPr>
              <a:t>CO2</a:t>
            </a:r>
            <a:br>
              <a:rPr lang="en-GB" altLang="en-US" sz="1400" b="1" dirty="0">
                <a:solidFill>
                  <a:srgbClr val="FFFF00"/>
                </a:solidFill>
              </a:rPr>
            </a:br>
            <a:r>
              <a:rPr lang="en-GB" altLang="en-US" sz="1400" b="1" dirty="0"/>
              <a:t>Computers, Switchgear, Fax</a:t>
            </a:r>
          </a:p>
          <a:p>
            <a:pPr>
              <a:lnSpc>
                <a:spcPct val="100000"/>
              </a:lnSpc>
              <a:spcAft>
                <a:spcPct val="90000"/>
              </a:spcAft>
              <a:buClr>
                <a:schemeClr val="accent1"/>
              </a:buClr>
            </a:pPr>
            <a:r>
              <a:rPr lang="en-GB" altLang="en-US" sz="1400" b="1" dirty="0"/>
              <a:t>Cooking Oil (3+litres)					</a:t>
            </a:r>
            <a:r>
              <a:rPr lang="en-GB" altLang="en-US" sz="1400" b="1" dirty="0">
                <a:solidFill>
                  <a:schemeClr val="accent2"/>
                </a:solidFill>
              </a:rPr>
              <a:t>Wet Chemical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6604A241-8440-4B5E-906C-83ABDDD89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60" y="427980"/>
            <a:ext cx="641221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4900" dirty="0">
                <a:solidFill>
                  <a:schemeClr val="accent1"/>
                </a:solidFill>
                <a:latin typeface="+mn-lt"/>
              </a:rPr>
              <a:t>Classification of Fires</a:t>
            </a:r>
          </a:p>
        </p:txBody>
      </p:sp>
    </p:spTree>
    <p:extLst>
      <p:ext uri="{BB962C8B-B14F-4D97-AF65-F5344CB8AC3E}">
        <p14:creationId xmlns:p14="http://schemas.microsoft.com/office/powerpoint/2010/main" val="2949396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CED7717-4335-4C77-A44F-E77C1D20B4EB}"/>
              </a:ext>
            </a:extLst>
          </p:cNvPr>
          <p:cNvGrpSpPr/>
          <p:nvPr/>
        </p:nvGrpSpPr>
        <p:grpSpPr>
          <a:xfrm>
            <a:off x="1596044" y="1867989"/>
            <a:ext cx="8610008" cy="3479965"/>
            <a:chOff x="281534" y="1815255"/>
            <a:chExt cx="8464018" cy="4202957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160F7B2F-8F43-4ACC-85E7-004920BA5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0816" y="5376862"/>
              <a:ext cx="2169367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en-US" sz="3600" b="1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Starvation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F24523-F7DB-4E63-87A3-EAFA6BDAB5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78597">
              <a:off x="2254872" y="2503444"/>
              <a:ext cx="2023352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en-US" sz="3600" b="1" dirty="0">
                  <a:solidFill>
                    <a:schemeClr val="accent1"/>
                  </a:solidFill>
                </a:rPr>
                <a:t>Oxygen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D8C34B-2402-43A2-81F6-C4D97A5A0A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97427">
              <a:off x="5527676" y="2603863"/>
              <a:ext cx="1524000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en-US" sz="3600" b="1" dirty="0">
                  <a:solidFill>
                    <a:schemeClr val="accent1"/>
                  </a:solidFill>
                </a:rPr>
                <a:t>Heat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4850A7-B213-4553-BF61-1A3EBDE5C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063" y="4657950"/>
              <a:ext cx="1447800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en-US" sz="3600" b="1" dirty="0">
                  <a:solidFill>
                    <a:schemeClr val="accent1"/>
                  </a:solidFill>
                </a:rPr>
                <a:t>Fuel</a:t>
              </a:r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8C640989-3CB8-4CCA-B8FE-1395DF513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088" y="3771900"/>
              <a:ext cx="2892425" cy="835025"/>
            </a:xfrm>
            <a:prstGeom prst="triangle">
              <a:avLst>
                <a:gd name="adj" fmla="val 49991"/>
              </a:avLst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3600"/>
            </a:p>
          </p:txBody>
        </p:sp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A43A3007-F79F-46D3-A835-4E6122C2C7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40000">
              <a:off x="2628900" y="2938463"/>
              <a:ext cx="2968625" cy="835025"/>
            </a:xfrm>
            <a:prstGeom prst="triangle">
              <a:avLst>
                <a:gd name="adj" fmla="val 49991"/>
              </a:avLst>
            </a:pr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3600"/>
            </a:p>
          </p:txBody>
        </p:sp>
        <p:sp>
          <p:nvSpPr>
            <p:cNvPr id="11" name="AutoShape 9">
              <a:extLst>
                <a:ext uri="{FF2B5EF4-FFF2-40B4-BE49-F238E27FC236}">
                  <a16:creationId xmlns:a16="http://schemas.microsoft.com/office/drawing/2014/main" id="{F2FE4A09-1BFA-4270-AECE-347C271825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0">
              <a:off x="3773488" y="2933700"/>
              <a:ext cx="2892425" cy="835025"/>
            </a:xfrm>
            <a:prstGeom prst="triangle">
              <a:avLst>
                <a:gd name="adj" fmla="val 49991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360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7D11EB38-8876-41A1-9F90-A5877589D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34" y="2270124"/>
              <a:ext cx="27241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en-US" sz="3600" b="1" dirty="0">
                  <a:solidFill>
                    <a:srgbClr val="FFCC66"/>
                  </a:solidFill>
                </a:rPr>
                <a:t>Smothering</a:t>
              </a:r>
              <a:endParaRPr lang="en-GB" altLang="en-US" sz="3600" b="1" dirty="0">
                <a:solidFill>
                  <a:srgbClr val="006666"/>
                </a:solidFill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91E7C37-FCDF-4E74-A178-3D9115136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602" y="2088942"/>
              <a:ext cx="22669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en-US" sz="3600" b="1" dirty="0">
                  <a:solidFill>
                    <a:schemeClr val="accent1"/>
                  </a:solidFill>
                </a:rPr>
                <a:t>Cooling</a:t>
              </a:r>
            </a:p>
          </p:txBody>
        </p:sp>
      </p:grpSp>
      <p:sp>
        <p:nvSpPr>
          <p:cNvPr id="14" name="Rectangle 12">
            <a:extLst>
              <a:ext uri="{FF2B5EF4-FFF2-40B4-BE49-F238E27FC236}">
                <a16:creationId xmlns:a16="http://schemas.microsoft.com/office/drawing/2014/main" id="{DE5A7E9D-0BF1-421A-BABB-841F9C602AB1}"/>
              </a:ext>
            </a:extLst>
          </p:cNvPr>
          <p:cNvSpPr txBox="1">
            <a:spLocks noChangeArrowheads="1"/>
          </p:cNvSpPr>
          <p:nvPr/>
        </p:nvSpPr>
        <p:spPr>
          <a:xfrm>
            <a:off x="726252" y="536878"/>
            <a:ext cx="8529168" cy="694958"/>
          </a:xfrm>
          <a:prstGeom prst="rect">
            <a:avLst/>
          </a:prstGeom>
          <a:noFill/>
          <a:ln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900" b="1" dirty="0">
                <a:solidFill>
                  <a:schemeClr val="accent1"/>
                </a:solidFill>
              </a:rPr>
              <a:t>Three Methods of Extinction</a:t>
            </a:r>
          </a:p>
        </p:txBody>
      </p:sp>
    </p:spTree>
    <p:extLst>
      <p:ext uri="{BB962C8B-B14F-4D97-AF65-F5344CB8AC3E}">
        <p14:creationId xmlns:p14="http://schemas.microsoft.com/office/powerpoint/2010/main" val="3457414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2106AD-48FE-4658-9EB6-97647899C954}"/>
              </a:ext>
            </a:extLst>
          </p:cNvPr>
          <p:cNvSpPr txBox="1">
            <a:spLocks noChangeArrowheads="1"/>
          </p:cNvSpPr>
          <p:nvPr/>
        </p:nvSpPr>
        <p:spPr>
          <a:xfrm>
            <a:off x="704739" y="556244"/>
            <a:ext cx="5070419" cy="777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900" b="1" dirty="0">
                <a:solidFill>
                  <a:schemeClr val="accent1"/>
                </a:solidFill>
              </a:rPr>
              <a:t>Smothering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1588C1-DBA3-4C00-A340-0DDEB24A95EC}"/>
              </a:ext>
            </a:extLst>
          </p:cNvPr>
          <p:cNvSpPr txBox="1">
            <a:spLocks noChangeArrowheads="1"/>
          </p:cNvSpPr>
          <p:nvPr/>
        </p:nvSpPr>
        <p:spPr>
          <a:xfrm>
            <a:off x="734682" y="1491289"/>
            <a:ext cx="9994304" cy="2342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None/>
            </a:pPr>
            <a:r>
              <a:rPr lang="en-GB" altLang="en-US" sz="2400" dirty="0"/>
              <a:t>Removal or limitation of oxygen</a:t>
            </a:r>
          </a:p>
          <a:p>
            <a:pPr marL="0" indent="0">
              <a:buClr>
                <a:schemeClr val="accent1"/>
              </a:buClr>
              <a:buNone/>
            </a:pPr>
            <a:endParaRPr lang="en-GB" altLang="en-US" sz="2400" dirty="0"/>
          </a:p>
          <a:p>
            <a:pPr marL="360363" lvl="1" indent="-360363">
              <a:buClr>
                <a:schemeClr val="accent1"/>
              </a:buClr>
              <a:buSzPct val="160000"/>
            </a:pPr>
            <a:r>
              <a:rPr lang="en-GB" altLang="en-US" dirty="0"/>
              <a:t>Snuffing out a candle, covering a chip pan fire</a:t>
            </a:r>
          </a:p>
          <a:p>
            <a:pPr marL="360363" lvl="1" indent="-360363">
              <a:buClr>
                <a:schemeClr val="accent1"/>
              </a:buClr>
              <a:buSzPct val="160000"/>
            </a:pPr>
            <a:r>
              <a:rPr lang="en-GB" altLang="en-US" dirty="0"/>
              <a:t>Liquid fires will extinguish if oxygen level is reduced below 16%</a:t>
            </a:r>
          </a:p>
          <a:p>
            <a:pPr marL="360363" lvl="1" indent="-360363">
              <a:buClr>
                <a:schemeClr val="accent1"/>
              </a:buClr>
              <a:buSzPct val="160000"/>
            </a:pPr>
            <a:r>
              <a:rPr lang="en-GB" altLang="en-US" dirty="0"/>
              <a:t>Solid materials may continue to burn until a drop to 6%.</a:t>
            </a:r>
          </a:p>
          <a:p>
            <a:pPr marL="360363" lvl="1" indent="-360363">
              <a:buClr>
                <a:schemeClr val="accent1"/>
              </a:buClr>
              <a:buSzPct val="160000"/>
            </a:pPr>
            <a:r>
              <a:rPr lang="en-GB" altLang="en-US" dirty="0"/>
              <a:t>Some substances carry enough oxygen to maintain combustion</a:t>
            </a:r>
          </a:p>
        </p:txBody>
      </p:sp>
    </p:spTree>
    <p:extLst>
      <p:ext uri="{BB962C8B-B14F-4D97-AF65-F5344CB8AC3E}">
        <p14:creationId xmlns:p14="http://schemas.microsoft.com/office/powerpoint/2010/main" val="1279965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5A06D5-72A0-4D4A-A4F2-F80C01BFCC71}"/>
              </a:ext>
            </a:extLst>
          </p:cNvPr>
          <p:cNvSpPr txBox="1">
            <a:spLocks noChangeArrowheads="1"/>
          </p:cNvSpPr>
          <p:nvPr/>
        </p:nvSpPr>
        <p:spPr>
          <a:xfrm>
            <a:off x="715498" y="563056"/>
            <a:ext cx="4017798" cy="7122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900" b="1" dirty="0">
                <a:solidFill>
                  <a:schemeClr val="accent1"/>
                </a:solidFill>
              </a:rPr>
              <a:t>Cooling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4BA36A-485D-49B6-9CBC-14190A86160F}"/>
              </a:ext>
            </a:extLst>
          </p:cNvPr>
          <p:cNvSpPr txBox="1">
            <a:spLocks noChangeArrowheads="1"/>
          </p:cNvSpPr>
          <p:nvPr/>
        </p:nvSpPr>
        <p:spPr>
          <a:xfrm>
            <a:off x="681382" y="1477962"/>
            <a:ext cx="10048095" cy="1730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None/>
            </a:pPr>
            <a:r>
              <a:rPr lang="en-GB" altLang="en-US" sz="2400" dirty="0"/>
              <a:t>Removal of heat</a:t>
            </a:r>
          </a:p>
          <a:p>
            <a:pPr marL="0" indent="0">
              <a:buClr>
                <a:schemeClr val="accent1"/>
              </a:buClr>
              <a:buNone/>
            </a:pPr>
            <a:endParaRPr lang="en-GB" altLang="en-US" sz="2400" dirty="0"/>
          </a:p>
          <a:p>
            <a:pPr marL="360363" lvl="1" indent="-360363">
              <a:buClr>
                <a:schemeClr val="accent1"/>
              </a:buClr>
              <a:buSzPct val="160000"/>
            </a:pPr>
            <a:r>
              <a:rPr lang="en-GB" altLang="en-US" dirty="0"/>
              <a:t>Water is most commonly used, as it has great heat absorbing properties.</a:t>
            </a:r>
          </a:p>
          <a:p>
            <a:pPr marL="360363" lvl="1" indent="-360363">
              <a:buClr>
                <a:schemeClr val="accent1"/>
              </a:buClr>
              <a:buSzPct val="160000"/>
            </a:pPr>
            <a:r>
              <a:rPr lang="en-GB" altLang="en-US" dirty="0"/>
              <a:t>If rate of heat lower than rate of heat absorbed, the fire will go out.</a:t>
            </a:r>
          </a:p>
        </p:txBody>
      </p:sp>
    </p:spTree>
    <p:extLst>
      <p:ext uri="{BB962C8B-B14F-4D97-AF65-F5344CB8AC3E}">
        <p14:creationId xmlns:p14="http://schemas.microsoft.com/office/powerpoint/2010/main" val="169187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3" y="589548"/>
            <a:ext cx="10396882" cy="797615"/>
          </a:xfrm>
        </p:spPr>
        <p:txBody>
          <a:bodyPr>
            <a:normAutofit/>
          </a:bodyPr>
          <a:lstStyle/>
          <a:p>
            <a:r>
              <a:rPr lang="en-GB" altLang="en-US" sz="4900" b="1" dirty="0"/>
              <a:t>Death and Destruction</a:t>
            </a:r>
            <a:endParaRPr lang="en-US" sz="4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32B94-D59A-A54A-A7F8-F301A0A958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60363" indent="-360363"/>
            <a:r>
              <a:rPr lang="en-GB" altLang="en-US" sz="2400" dirty="0"/>
              <a:t>What is it that kills people in the event of a fire?</a:t>
            </a:r>
          </a:p>
          <a:p>
            <a:pPr marL="360363" indent="-360363">
              <a:buNone/>
            </a:pPr>
            <a:endParaRPr lang="en-GB" altLang="en-US" sz="2400" dirty="0"/>
          </a:p>
          <a:p>
            <a:pPr marL="360363" indent="-360363"/>
            <a:r>
              <a:rPr lang="en-GB" altLang="en-US" sz="2400" dirty="0"/>
              <a:t>SMOKE kills</a:t>
            </a:r>
          </a:p>
          <a:p>
            <a:pPr marL="360363" indent="-360363"/>
            <a:r>
              <a:rPr lang="en-GB" altLang="en-US" sz="2400" dirty="0"/>
              <a:t>Burns</a:t>
            </a:r>
          </a:p>
          <a:p>
            <a:pPr marL="360363" indent="-360363"/>
            <a:r>
              <a:rPr lang="en-GB" altLang="en-US" sz="2400" dirty="0"/>
              <a:t>Heat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C208E9B-D0FC-5849-8A6B-3FBE5EF9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28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2CFCF7-A684-44A8-87D9-E5E11B0F1962}"/>
              </a:ext>
            </a:extLst>
          </p:cNvPr>
          <p:cNvSpPr txBox="1">
            <a:spLocks noChangeArrowheads="1"/>
          </p:cNvSpPr>
          <p:nvPr/>
        </p:nvSpPr>
        <p:spPr>
          <a:xfrm>
            <a:off x="734459" y="552301"/>
            <a:ext cx="3442760" cy="7557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900" b="1" dirty="0">
                <a:solidFill>
                  <a:schemeClr val="accent1"/>
                </a:solidFill>
              </a:rPr>
              <a:t>Starving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80B4E2-873C-4EA0-9735-BD5ACF74A71E}"/>
              </a:ext>
            </a:extLst>
          </p:cNvPr>
          <p:cNvSpPr txBox="1">
            <a:spLocks noChangeArrowheads="1"/>
          </p:cNvSpPr>
          <p:nvPr/>
        </p:nvSpPr>
        <p:spPr>
          <a:xfrm>
            <a:off x="739001" y="1483241"/>
            <a:ext cx="10033285" cy="18535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buClr>
                <a:schemeClr val="accent1"/>
              </a:buClr>
              <a:buNone/>
            </a:pPr>
            <a:r>
              <a:rPr lang="en-GB" altLang="en-US" sz="2400" dirty="0"/>
              <a:t>Removing a fire’s fuel supply will extinguish a fire</a:t>
            </a:r>
          </a:p>
          <a:p>
            <a:pPr marL="360363" indent="-360363">
              <a:buClr>
                <a:schemeClr val="accent1"/>
              </a:buClr>
              <a:buNone/>
            </a:pPr>
            <a:endParaRPr lang="en-GB" altLang="en-US" sz="2400" dirty="0"/>
          </a:p>
          <a:p>
            <a:pPr marL="360363" lvl="1" indent="-360363">
              <a:buClr>
                <a:schemeClr val="accent1"/>
              </a:buClr>
              <a:buSzPct val="160000"/>
            </a:pPr>
            <a:r>
              <a:rPr lang="en-GB" altLang="en-US" dirty="0"/>
              <a:t>Turning off gas supplies</a:t>
            </a:r>
          </a:p>
          <a:p>
            <a:pPr marL="360363" lvl="1" indent="-360363">
              <a:buClr>
                <a:schemeClr val="accent1"/>
              </a:buClr>
              <a:buSzPct val="160000"/>
            </a:pPr>
            <a:r>
              <a:rPr lang="en-GB" altLang="en-US" dirty="0"/>
              <a:t>Removal of Fuel</a:t>
            </a:r>
          </a:p>
        </p:txBody>
      </p:sp>
    </p:spTree>
    <p:extLst>
      <p:ext uri="{BB962C8B-B14F-4D97-AF65-F5344CB8AC3E}">
        <p14:creationId xmlns:p14="http://schemas.microsoft.com/office/powerpoint/2010/main" val="2996615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AD212092-4690-4AAE-88FC-833737AE5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0957" y="4464050"/>
            <a:ext cx="5530327" cy="10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3200" b="1" dirty="0">
                <a:solidFill>
                  <a:srgbClr val="FF0000"/>
                </a:solidFill>
              </a:rPr>
              <a:t>WARNING:</a:t>
            </a:r>
            <a:r>
              <a:rPr lang="en-GB" altLang="en-US" sz="3200" b="1" dirty="0"/>
              <a:t> Do not use on Electrical Hazards!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3914A6-29EC-43B6-B310-CFEC955D5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0958" y="3198814"/>
            <a:ext cx="6100482" cy="10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3200" b="1" dirty="0">
                <a:solidFill>
                  <a:srgbClr val="FF3300"/>
                </a:solidFill>
              </a:rPr>
              <a:t>WARNING:</a:t>
            </a:r>
            <a:r>
              <a:rPr lang="en-GB" altLang="en-US" sz="3200" b="1" dirty="0">
                <a:solidFill>
                  <a:schemeClr val="bg1"/>
                </a:solidFill>
              </a:rPr>
              <a:t> </a:t>
            </a:r>
            <a:r>
              <a:rPr lang="en-GB" altLang="en-US" sz="3200" b="1" dirty="0"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 not use on ‘Class B’ Flammable Liquid fires</a:t>
            </a:r>
            <a:endParaRPr lang="en-GB" altLang="en-US" sz="3200" b="1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4580DF96-6DB2-44F4-9928-9DADED9A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27" y="1260460"/>
            <a:ext cx="1432185" cy="148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DB68EDAB-25DE-49D4-88C1-0612FF313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201" y="379721"/>
            <a:ext cx="8595283" cy="693363"/>
          </a:xfrm>
          <a:noFill/>
          <a:ln/>
        </p:spPr>
        <p:txBody>
          <a:bodyPr anchor="ctr">
            <a:noAutofit/>
          </a:bodyPr>
          <a:lstStyle/>
          <a:p>
            <a:r>
              <a:rPr lang="en-GB" altLang="en-US" sz="4900" b="1" dirty="0"/>
              <a:t>Portable Fire Extinguishers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7E40A7-9459-49F6-854B-FED90E2DE069}"/>
              </a:ext>
            </a:extLst>
          </p:cNvPr>
          <p:cNvGrpSpPr/>
          <p:nvPr/>
        </p:nvGrpSpPr>
        <p:grpSpPr>
          <a:xfrm>
            <a:off x="1712422" y="2026993"/>
            <a:ext cx="2203361" cy="3535239"/>
            <a:chOff x="2514600" y="1906588"/>
            <a:chExt cx="2068158" cy="4265613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0D460022-1F9E-49A4-8E0F-C1E037DB3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1906588"/>
              <a:ext cx="2068158" cy="836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alt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Water</a:t>
              </a:r>
            </a:p>
          </p:txBody>
        </p:sp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E3CC0044-E3A1-480D-8B37-CF4E61292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2729529" y="2895601"/>
              <a:ext cx="1638300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0254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594D4A5-3DBE-4F49-9BEE-04137B217EB8}"/>
              </a:ext>
            </a:extLst>
          </p:cNvPr>
          <p:cNvGrpSpPr/>
          <p:nvPr/>
        </p:nvGrpSpPr>
        <p:grpSpPr>
          <a:xfrm>
            <a:off x="7379748" y="1355463"/>
            <a:ext cx="2954876" cy="1710465"/>
            <a:chOff x="6934200" y="1739900"/>
            <a:chExt cx="2371726" cy="1155700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7ED8E07A-4873-4499-98A8-18892A946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739900"/>
              <a:ext cx="1028700" cy="1155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9F10C022-0E3D-494C-AA3C-092D54B93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8339" y="1752600"/>
              <a:ext cx="1017587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8">
            <a:extLst>
              <a:ext uri="{FF2B5EF4-FFF2-40B4-BE49-F238E27FC236}">
                <a16:creationId xmlns:a16="http://schemas.microsoft.com/office/drawing/2014/main" id="{69642CAD-6EB3-49D3-B294-87083BA3C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8413" y="550798"/>
            <a:ext cx="8901381" cy="713146"/>
          </a:xfrm>
          <a:noFill/>
          <a:ln/>
        </p:spPr>
        <p:txBody>
          <a:bodyPr anchor="ctr">
            <a:noAutofit/>
          </a:bodyPr>
          <a:lstStyle/>
          <a:p>
            <a:r>
              <a:rPr lang="en-GB" altLang="en-US" sz="4900" b="1" dirty="0"/>
              <a:t>Portable Fire Extinguishers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8A44DC-0C5F-49EB-BC61-CBCA36EDE5FB}"/>
              </a:ext>
            </a:extLst>
          </p:cNvPr>
          <p:cNvGrpSpPr/>
          <p:nvPr/>
        </p:nvGrpSpPr>
        <p:grpSpPr>
          <a:xfrm>
            <a:off x="1753497" y="2063961"/>
            <a:ext cx="2151530" cy="3506743"/>
            <a:chOff x="1753496" y="2063961"/>
            <a:chExt cx="2151531" cy="4089409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1A1524C-A097-413D-95D6-D911C10F4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496" y="2063961"/>
              <a:ext cx="2151530" cy="831639"/>
            </a:xfrm>
            <a:prstGeom prst="rect">
              <a:avLst/>
            </a:prstGeom>
            <a:solidFill>
              <a:srgbClr val="FFDFB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altLang="en-US" sz="4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FOAM</a:t>
              </a:r>
            </a:p>
          </p:txBody>
        </p:sp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9B85A308-4929-4F8F-B186-33A36215B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497" y="3181570"/>
              <a:ext cx="2151530" cy="297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2">
            <a:extLst>
              <a:ext uri="{FF2B5EF4-FFF2-40B4-BE49-F238E27FC236}">
                <a16:creationId xmlns:a16="http://schemas.microsoft.com/office/drawing/2014/main" id="{844ED74D-4B50-46ED-8F99-214A41750C3E}"/>
              </a:ext>
            </a:extLst>
          </p:cNvPr>
          <p:cNvSpPr txBox="1">
            <a:spLocks noChangeArrowheads="1"/>
          </p:cNvSpPr>
          <p:nvPr/>
        </p:nvSpPr>
        <p:spPr>
          <a:xfrm>
            <a:off x="5867887" y="3429000"/>
            <a:ext cx="5874311" cy="2567608"/>
          </a:xfrm>
          <a:prstGeom prst="rect">
            <a:avLst/>
          </a:prstGeom>
          <a:noFill/>
          <a:ln/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altLang="en-US" sz="3200"/>
              <a:t>2, 6 and 9 litre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3200"/>
              <a:t>Stored Pressure &amp; Cartridge Operated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3200"/>
              <a:t>Some have added Operator Safety of 35kv test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74095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EAF498A5-BB34-49ED-91D4-7FA132EEC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327" y="435067"/>
            <a:ext cx="8771741" cy="688798"/>
          </a:xfrm>
          <a:noFill/>
          <a:ln/>
        </p:spPr>
        <p:txBody>
          <a:bodyPr anchor="ctr">
            <a:noAutofit/>
          </a:bodyPr>
          <a:lstStyle/>
          <a:p>
            <a:r>
              <a:rPr lang="en-GB" altLang="en-US" sz="4900" b="1" dirty="0"/>
              <a:t>Portable Fire Extinguishers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D47177-9D6A-4C68-A7A3-D52874159B79}"/>
              </a:ext>
            </a:extLst>
          </p:cNvPr>
          <p:cNvGrpSpPr/>
          <p:nvPr/>
        </p:nvGrpSpPr>
        <p:grpSpPr>
          <a:xfrm>
            <a:off x="1934726" y="1801092"/>
            <a:ext cx="1870028" cy="3776306"/>
            <a:chOff x="1777252" y="2364364"/>
            <a:chExt cx="2084294" cy="4036436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AA97F2B-B9C6-4458-8A0B-9346506F8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252" y="2364364"/>
              <a:ext cx="2084294" cy="106247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alt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999999"/>
                    </a:outerShdw>
                  </a:effectLst>
                </a:rPr>
                <a:t>CO</a:t>
              </a:r>
              <a:r>
                <a:rPr lang="en-GB" altLang="en-US" sz="4800" b="1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999999"/>
                    </a:outerShdw>
                  </a:effectLst>
                </a:rPr>
                <a:t>2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GB" altLang="en-US" sz="10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999999"/>
                  </a:outerShdw>
                </a:effectLst>
              </a:endParaRPr>
            </a:p>
            <a:p>
              <a:pPr algn="ctr" eaLnBrk="0" hangingPunct="0">
                <a:spcBef>
                  <a:spcPct val="50000"/>
                </a:spcBef>
              </a:pPr>
              <a:r>
                <a:rPr lang="en-GB" altLang="en-US" sz="500" b="1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999999"/>
                    </a:outerShdw>
                  </a:effectLst>
                </a:rPr>
                <a:t> </a:t>
              </a:r>
            </a:p>
          </p:txBody>
        </p:sp>
        <p:pic>
          <p:nvPicPr>
            <p:cNvPr id="6" name="Picture 16">
              <a:extLst>
                <a:ext uri="{FF2B5EF4-FFF2-40B4-BE49-F238E27FC236}">
                  <a16:creationId xmlns:a16="http://schemas.microsoft.com/office/drawing/2014/main" id="{EA5EE2AD-48A5-4F57-B62F-F9AD54B47D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518" y="3429000"/>
              <a:ext cx="1655763" cy="297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8">
            <a:extLst>
              <a:ext uri="{FF2B5EF4-FFF2-40B4-BE49-F238E27FC236}">
                <a16:creationId xmlns:a16="http://schemas.microsoft.com/office/drawing/2014/main" id="{C72CAA8A-4EEE-448F-A2C7-C52FCCDB8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017" y="2146114"/>
            <a:ext cx="6884893" cy="317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>
              <a:spcAft>
                <a:spcPct val="6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280988"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200" indent="-265113">
              <a:spcAft>
                <a:spcPct val="30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─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0763" indent="-180975">
              <a:spcAft>
                <a:spcPct val="30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7150" indent="-249238">
              <a:spcAft>
                <a:spcPct val="6500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84350" indent="-249238" fontAlgn="base">
              <a:spcBef>
                <a:spcPct val="0"/>
              </a:spcBef>
              <a:spcAft>
                <a:spcPct val="6500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41550" indent="-249238" fontAlgn="base">
              <a:spcBef>
                <a:spcPct val="0"/>
              </a:spcBef>
              <a:spcAft>
                <a:spcPct val="6500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98750" indent="-249238" fontAlgn="base">
              <a:spcBef>
                <a:spcPct val="0"/>
              </a:spcBef>
              <a:spcAft>
                <a:spcPct val="6500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55950" indent="-249238" fontAlgn="base">
              <a:spcBef>
                <a:spcPct val="0"/>
              </a:spcBef>
              <a:spcAft>
                <a:spcPct val="6500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GB" altLang="en-US" sz="2800" dirty="0">
                <a:latin typeface="+mn-lt"/>
              </a:rPr>
              <a:t>2 and 5kg</a:t>
            </a:r>
          </a:p>
          <a:p>
            <a:pPr marL="0" indent="0">
              <a:buNone/>
            </a:pPr>
            <a:r>
              <a:rPr lang="en-GB" altLang="en-US" sz="2800" dirty="0">
                <a:latin typeface="+mn-lt"/>
              </a:rPr>
              <a:t>Clean medium</a:t>
            </a:r>
          </a:p>
          <a:p>
            <a:pPr marL="0" indent="0">
              <a:buNone/>
            </a:pP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WARNING:</a:t>
            </a:r>
            <a:r>
              <a:rPr lang="en-GB" altLang="en-US" sz="2800" dirty="0">
                <a:latin typeface="+mn-lt"/>
              </a:rPr>
              <a:t> Nozzle gets very cold during use!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GB" altLang="en-US" sz="2800" dirty="0">
                <a:latin typeface="+mn-lt"/>
              </a:rPr>
              <a:t>Thickened horn can be fitted to protect against frost burns</a:t>
            </a:r>
          </a:p>
          <a:p>
            <a:pPr marL="0" indent="0">
              <a:buNone/>
            </a:pPr>
            <a:endParaRPr lang="en-GB" altLang="en-US" sz="28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F6B138-0B91-454A-8C86-8ACE5E10A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971" y="1327155"/>
            <a:ext cx="1067112" cy="119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id="{E7C76223-35C7-4C41-9612-754992A6D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31381" y="1533344"/>
            <a:ext cx="938995" cy="1043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067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8FDEBE9F-FFD9-4C0B-9FCC-259AD6E44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942" y="687194"/>
            <a:ext cx="893781" cy="10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796FFBE7-888A-4CB5-9AF6-F78E07F2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51" y="1830194"/>
            <a:ext cx="853086" cy="95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0E94468-54B3-458F-9A85-E0409319B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62" y="2973194"/>
            <a:ext cx="914881" cy="108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D98879B8-82A3-40F6-98C7-0B36271AC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921" y="466872"/>
            <a:ext cx="8812530" cy="632012"/>
          </a:xfrm>
          <a:noFill/>
          <a:ln/>
        </p:spPr>
        <p:txBody>
          <a:bodyPr anchor="ctr">
            <a:noAutofit/>
          </a:bodyPr>
          <a:lstStyle/>
          <a:p>
            <a:r>
              <a:rPr lang="en-GB" altLang="en-US" sz="4900" b="1" dirty="0"/>
              <a:t>Portable Fire Extinguishers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E993876F-E4EA-4803-9839-DF4CAF74740D}"/>
              </a:ext>
            </a:extLst>
          </p:cNvPr>
          <p:cNvSpPr txBox="1">
            <a:spLocks noChangeArrowheads="1"/>
          </p:cNvSpPr>
          <p:nvPr/>
        </p:nvSpPr>
        <p:spPr>
          <a:xfrm>
            <a:off x="5415339" y="1983079"/>
            <a:ext cx="3047624" cy="3158835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altLang="en-US" sz="3200"/>
              <a:t>1, 2, 3, 6 and 9kg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3200"/>
              <a:t>All round safety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3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DA9A64-71C6-4987-BA82-2510A77680FC}"/>
              </a:ext>
            </a:extLst>
          </p:cNvPr>
          <p:cNvGrpSpPr/>
          <p:nvPr/>
        </p:nvGrpSpPr>
        <p:grpSpPr>
          <a:xfrm>
            <a:off x="1330731" y="1983080"/>
            <a:ext cx="3047624" cy="3587624"/>
            <a:chOff x="1779494" y="1983079"/>
            <a:chExt cx="3201296" cy="3979571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4A73AC1A-6AEF-4D76-BCED-D87433A9F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494" y="1983079"/>
              <a:ext cx="3201296" cy="831639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altLang="en-US" sz="4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Dry Powder</a:t>
              </a:r>
            </a:p>
          </p:txBody>
        </p:sp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FE175E31-8667-4245-9A2C-FD4EDB53E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660" y="3114675"/>
              <a:ext cx="1604963" cy="2847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1">
            <a:extLst>
              <a:ext uri="{FF2B5EF4-FFF2-40B4-BE49-F238E27FC236}">
                <a16:creationId xmlns:a16="http://schemas.microsoft.com/office/drawing/2014/main" id="{8957380F-3A14-4380-8580-AE640295F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9074" y="4268594"/>
            <a:ext cx="893781" cy="11032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56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9BCC62-9E3E-4D34-ACE9-7A6E0235E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07" y="1796083"/>
            <a:ext cx="5322888" cy="8239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 with Additive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41140C7-A4BF-4778-9378-E250D8AD8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035708"/>
            <a:ext cx="1424134" cy="160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120C196D-F8EC-4813-8126-97ECE3599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0437" y="422576"/>
            <a:ext cx="8804013" cy="676308"/>
          </a:xfrm>
          <a:noFill/>
          <a:ln/>
        </p:spPr>
        <p:txBody>
          <a:bodyPr anchor="ctr">
            <a:noAutofit/>
          </a:bodyPr>
          <a:lstStyle/>
          <a:p>
            <a:r>
              <a:rPr lang="en-GB" altLang="en-US" sz="4900" b="1" dirty="0"/>
              <a:t>Portable Fire Extinguishers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48727F2B-1017-4E4D-A3E9-B10722B3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72" y="2897188"/>
            <a:ext cx="1603358" cy="245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B5C0AC0A-60A3-43E0-9DBA-F8424079C1CA}"/>
              </a:ext>
            </a:extLst>
          </p:cNvPr>
          <p:cNvSpPr txBox="1">
            <a:spLocks noChangeArrowheads="1"/>
          </p:cNvSpPr>
          <p:nvPr/>
        </p:nvSpPr>
        <p:spPr>
          <a:xfrm>
            <a:off x="6330510" y="2760787"/>
            <a:ext cx="5322888" cy="2762250"/>
          </a:xfrm>
          <a:prstGeom prst="rect">
            <a:avLst/>
          </a:prstGeom>
          <a:noFill/>
          <a:ln/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altLang="en-US" sz="3200" dirty="0"/>
              <a:t>6 and 3 litre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3200" dirty="0"/>
              <a:t>Stored Pressure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3200" dirty="0"/>
              <a:t>User-friendly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3200" dirty="0"/>
              <a:t>Often same fire fighting capacity as 9 litre water</a:t>
            </a:r>
          </a:p>
        </p:txBody>
      </p:sp>
    </p:spTree>
    <p:extLst>
      <p:ext uri="{BB962C8B-B14F-4D97-AF65-F5344CB8AC3E}">
        <p14:creationId xmlns:p14="http://schemas.microsoft.com/office/powerpoint/2010/main" val="307225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BA6C67E-D6FB-4699-9125-DDA8D5CCF1AB}"/>
              </a:ext>
            </a:extLst>
          </p:cNvPr>
          <p:cNvGrpSpPr/>
          <p:nvPr/>
        </p:nvGrpSpPr>
        <p:grpSpPr>
          <a:xfrm>
            <a:off x="7541111" y="2045621"/>
            <a:ext cx="1524000" cy="2971800"/>
            <a:chOff x="8153400" y="2341564"/>
            <a:chExt cx="1162050" cy="2611436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A23B4B69-EEF4-4880-8118-F910F9FCD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2341564"/>
              <a:ext cx="1035050" cy="1163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FA9D3171-5875-4F39-AC6B-E1F4E6F29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3790950"/>
              <a:ext cx="1162050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7">
            <a:extLst>
              <a:ext uri="{FF2B5EF4-FFF2-40B4-BE49-F238E27FC236}">
                <a16:creationId xmlns:a16="http://schemas.microsoft.com/office/drawing/2014/main" id="{060F7D3A-0676-4B30-9BDC-9AFAF58DD0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7321" y="261227"/>
            <a:ext cx="8579142" cy="684046"/>
          </a:xfrm>
          <a:noFill/>
          <a:ln/>
        </p:spPr>
        <p:txBody>
          <a:bodyPr anchor="ctr">
            <a:noAutofit/>
          </a:bodyPr>
          <a:lstStyle/>
          <a:p>
            <a:r>
              <a:rPr lang="en-GB" altLang="en-US" sz="4900" b="1" dirty="0"/>
              <a:t>Portable Fire Extinguishers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973848-E746-4902-9D8C-965221203AF0}"/>
              </a:ext>
            </a:extLst>
          </p:cNvPr>
          <p:cNvGrpSpPr/>
          <p:nvPr/>
        </p:nvGrpSpPr>
        <p:grpSpPr>
          <a:xfrm>
            <a:off x="1629294" y="1830388"/>
            <a:ext cx="3790603" cy="3740316"/>
            <a:chOff x="1080247" y="1830388"/>
            <a:chExt cx="3784898" cy="4217194"/>
          </a:xfrm>
        </p:grpSpPr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F03453F7-D599-44E1-9C04-B03D2C4E4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247" y="1830388"/>
              <a:ext cx="3784898" cy="83661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alt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Wet Chemical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3DDC9D-AD6D-4D22-B2BB-83CC4AD70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064" y="2923382"/>
              <a:ext cx="1962150" cy="312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1964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A158B7-AC1A-444D-BA04-30DF78AFD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649" y="329476"/>
            <a:ext cx="5812960" cy="625973"/>
          </a:xfrm>
          <a:effectLst/>
        </p:spPr>
        <p:txBody>
          <a:bodyPr>
            <a:noAutofit/>
          </a:bodyPr>
          <a:lstStyle/>
          <a:p>
            <a:r>
              <a:rPr lang="en-GB" altLang="en-US" sz="4900" b="1" dirty="0"/>
              <a:t>Fighting a Fire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847995-A048-4C25-AE81-BB2C82533112}"/>
              </a:ext>
            </a:extLst>
          </p:cNvPr>
          <p:cNvSpPr txBox="1">
            <a:spLocks noChangeArrowheads="1"/>
          </p:cNvSpPr>
          <p:nvPr/>
        </p:nvSpPr>
        <p:spPr>
          <a:xfrm>
            <a:off x="1053353" y="1115870"/>
            <a:ext cx="10188388" cy="435684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altLang="en-US" sz="2400" dirty="0"/>
              <a:t>Do not fight the fire if:-</a:t>
            </a:r>
          </a:p>
          <a:p>
            <a:pPr marL="360363" lvl="1" indent="-360363"/>
            <a:r>
              <a:rPr lang="en-GB" altLang="en-US" sz="2400" dirty="0"/>
              <a:t>It is bigger than a waste paper bin</a:t>
            </a:r>
          </a:p>
          <a:p>
            <a:pPr marL="360363" lvl="1" indent="-360363"/>
            <a:r>
              <a:rPr lang="en-GB" altLang="en-US" sz="2400" dirty="0"/>
              <a:t>One extinguisher is not enough</a:t>
            </a:r>
          </a:p>
          <a:p>
            <a:pPr marL="360363" lvl="1" indent="-360363"/>
            <a:r>
              <a:rPr lang="en-GB" altLang="en-US" sz="2400" dirty="0"/>
              <a:t>Smoke is affecting your breathing</a:t>
            </a:r>
          </a:p>
          <a:p>
            <a:pPr marL="360363" lvl="1" indent="-360363"/>
            <a:r>
              <a:rPr lang="en-GB" altLang="en-US" sz="2400" dirty="0"/>
              <a:t>You cannot see the way out</a:t>
            </a:r>
          </a:p>
          <a:p>
            <a:pPr marL="360363" lvl="1" indent="-360363"/>
            <a:r>
              <a:rPr lang="en-GB" altLang="en-US" sz="2400" dirty="0"/>
              <a:t>Gas cylinders or chemicals are involved</a:t>
            </a:r>
          </a:p>
          <a:p>
            <a:pPr marL="360363" lvl="1" indent="-360363"/>
            <a:r>
              <a:rPr lang="en-GB" altLang="en-US" sz="2400" dirty="0"/>
              <a:t>Your efforts are not reducing the size of the fire</a:t>
            </a:r>
          </a:p>
          <a:p>
            <a:pPr marL="360363" lvl="1" indent="-360363"/>
            <a:r>
              <a:rPr lang="en-GB" altLang="en-US" sz="2400" dirty="0"/>
              <a:t>Always keep an exit available when tackling a fire</a:t>
            </a:r>
          </a:p>
          <a:p>
            <a:pPr marL="360363" lvl="1" indent="-360363"/>
            <a:r>
              <a:rPr lang="en-GB" altLang="en-US" sz="2400" dirty="0"/>
              <a:t>Generally, fight the fire to ensure successful evacuation</a:t>
            </a:r>
          </a:p>
        </p:txBody>
      </p:sp>
    </p:spTree>
    <p:extLst>
      <p:ext uri="{BB962C8B-B14F-4D97-AF65-F5344CB8AC3E}">
        <p14:creationId xmlns:p14="http://schemas.microsoft.com/office/powerpoint/2010/main" val="3762227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B69F09-293C-4A03-9362-65EDED2FE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1752" y="535921"/>
            <a:ext cx="8798635" cy="675827"/>
          </a:xfrm>
        </p:spPr>
        <p:txBody>
          <a:bodyPr>
            <a:noAutofit/>
          </a:bodyPr>
          <a:lstStyle/>
          <a:p>
            <a:r>
              <a:rPr lang="en-US" altLang="en-US" sz="4900" b="1" dirty="0"/>
              <a:t>Remember - If tackling a fire!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A49B08-1DCE-48D2-93B8-A91CBAE881FB}"/>
              </a:ext>
            </a:extLst>
          </p:cNvPr>
          <p:cNvGrpSpPr/>
          <p:nvPr/>
        </p:nvGrpSpPr>
        <p:grpSpPr>
          <a:xfrm>
            <a:off x="2119256" y="1421299"/>
            <a:ext cx="6464027" cy="3931415"/>
            <a:chOff x="2224088" y="1709797"/>
            <a:chExt cx="4710112" cy="3931415"/>
          </a:xfrm>
        </p:grpSpPr>
        <p:graphicFrame>
          <p:nvGraphicFramePr>
            <p:cNvPr id="5" name="Object 9">
              <a:hlinkClick r:id="" action="ppaction://ole?verb=0"/>
              <a:extLst>
                <a:ext uri="{FF2B5EF4-FFF2-40B4-BE49-F238E27FC236}">
                  <a16:creationId xmlns:a16="http://schemas.microsoft.com/office/drawing/2014/main" id="{E58B695C-E5DD-48FC-AD64-C70675E97F4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63112359"/>
                </p:ext>
              </p:extLst>
            </p:nvPr>
          </p:nvGraphicFramePr>
          <p:xfrm>
            <a:off x="2224088" y="1709797"/>
            <a:ext cx="3924300" cy="900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icrosoft ClipArt Gallery" r:id="rId3" imgW="4800600" imgH="4089240" progId="MS_ClipArt_Gallery">
                    <p:embed/>
                  </p:oleObj>
                </mc:Choice>
                <mc:Fallback>
                  <p:oleObj name="Microsoft ClipArt Gallery" r:id="rId3" imgW="4800600" imgH="4089240" progId="MS_ClipArt_Gallery">
                    <p:embed/>
                    <p:pic>
                      <p:nvPicPr>
                        <p:cNvPr id="250889" name="Object 9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975B5CF8-661A-409A-A980-59D18D1BA605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4088" y="1709797"/>
                          <a:ext cx="3924300" cy="900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F44C7EF-8C32-45DC-B806-8E90C5301BAF}"/>
                </a:ext>
              </a:extLst>
            </p:cNvPr>
            <p:cNvGrpSpPr/>
            <p:nvPr/>
          </p:nvGrpSpPr>
          <p:grpSpPr>
            <a:xfrm>
              <a:off x="2362200" y="2895600"/>
              <a:ext cx="4572000" cy="2745612"/>
              <a:chOff x="2362200" y="2895600"/>
              <a:chExt cx="4572000" cy="2745612"/>
            </a:xfrm>
          </p:grpSpPr>
          <p:graphicFrame>
            <p:nvGraphicFramePr>
              <p:cNvPr id="7" name="Object 10">
                <a:hlinkClick r:id="" action="ppaction://ole?verb=0"/>
                <a:extLst>
                  <a:ext uri="{FF2B5EF4-FFF2-40B4-BE49-F238E27FC236}">
                    <a16:creationId xmlns:a16="http://schemas.microsoft.com/office/drawing/2014/main" id="{6092EE04-A804-47B7-B8C2-BF347613EC6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40687826"/>
                  </p:ext>
                </p:extLst>
              </p:nvPr>
            </p:nvGraphicFramePr>
            <p:xfrm>
              <a:off x="2438401" y="3657600"/>
              <a:ext cx="176213" cy="552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Designer 3.1 Drawing" r:id="rId5" imgW="501480" imgH="1568160" progId="Designer">
                      <p:embed/>
                    </p:oleObj>
                  </mc:Choice>
                  <mc:Fallback>
                    <p:oleObj name="Designer 3.1 Drawing" r:id="rId5" imgW="501480" imgH="1568160" progId="Designer">
                      <p:embed/>
                      <p:pic>
                        <p:nvPicPr>
                          <p:cNvPr id="250890" name="Object 10">
                            <a:hlinkClick r:id="" action="ppaction://ole?verb=0"/>
                            <a:extLst>
                              <a:ext uri="{FF2B5EF4-FFF2-40B4-BE49-F238E27FC236}">
                                <a16:creationId xmlns:a16="http://schemas.microsoft.com/office/drawing/2014/main" id="{48CFACB4-6B74-4787-ADB1-8260A64CAC6D}"/>
                              </a:ext>
                            </a:extLst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8401" y="3657600"/>
                            <a:ext cx="176213" cy="552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12">
                <a:hlinkClick r:id="" action="ppaction://ole?verb=0"/>
                <a:extLst>
                  <a:ext uri="{FF2B5EF4-FFF2-40B4-BE49-F238E27FC236}">
                    <a16:creationId xmlns:a16="http://schemas.microsoft.com/office/drawing/2014/main" id="{FE479789-0B54-4D3D-9C60-FCF110BF61D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73605246"/>
                  </p:ext>
                </p:extLst>
              </p:nvPr>
            </p:nvGraphicFramePr>
            <p:xfrm>
              <a:off x="2362200" y="4419600"/>
              <a:ext cx="357188" cy="476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Designer 3.1 Drawing" r:id="rId7" imgW="1166760" imgH="1568160" progId="Designer">
                      <p:embed/>
                    </p:oleObj>
                  </mc:Choice>
                  <mc:Fallback>
                    <p:oleObj name="Designer 3.1 Drawing" r:id="rId7" imgW="1166760" imgH="1568160" progId="Designer">
                      <p:embed/>
                      <p:pic>
                        <p:nvPicPr>
                          <p:cNvPr id="250892" name="Object 12">
                            <a:hlinkClick r:id="" action="ppaction://ole?verb=0"/>
                            <a:extLst>
                              <a:ext uri="{FF2B5EF4-FFF2-40B4-BE49-F238E27FC236}">
                                <a16:creationId xmlns:a16="http://schemas.microsoft.com/office/drawing/2014/main" id="{451C4054-7E81-4E28-B64C-A6478EDEE2EE}"/>
                              </a:ext>
                            </a:extLst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2200" y="4419600"/>
                            <a:ext cx="357188" cy="476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13">
                <a:hlinkClick r:id="" action="ppaction://ole?verb=0"/>
                <a:extLst>
                  <a:ext uri="{FF2B5EF4-FFF2-40B4-BE49-F238E27FC236}">
                    <a16:creationId xmlns:a16="http://schemas.microsoft.com/office/drawing/2014/main" id="{6C629E10-344B-4245-8465-BDAA782C764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05230672"/>
                  </p:ext>
                </p:extLst>
              </p:nvPr>
            </p:nvGraphicFramePr>
            <p:xfrm>
              <a:off x="2362200" y="5105401"/>
              <a:ext cx="361950" cy="531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Designer 3.1 Drawing" r:id="rId9" imgW="1064880" imgH="1568160" progId="Designer">
                      <p:embed/>
                    </p:oleObj>
                  </mc:Choice>
                  <mc:Fallback>
                    <p:oleObj name="Designer 3.1 Drawing" r:id="rId9" imgW="1064880" imgH="1568160" progId="Designer">
                      <p:embed/>
                      <p:pic>
                        <p:nvPicPr>
                          <p:cNvPr id="250893" name="Object 13">
                            <a:hlinkClick r:id="" action="ppaction://ole?verb=0"/>
                            <a:extLst>
                              <a:ext uri="{FF2B5EF4-FFF2-40B4-BE49-F238E27FC236}">
                                <a16:creationId xmlns:a16="http://schemas.microsoft.com/office/drawing/2014/main" id="{BABE883F-9834-41C8-82D5-A488A6792F3D}"/>
                              </a:ext>
                            </a:extLst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2200" y="5105401"/>
                            <a:ext cx="361950" cy="5318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Text Box 16">
                <a:extLst>
                  <a:ext uri="{FF2B5EF4-FFF2-40B4-BE49-F238E27FC236}">
                    <a16:creationId xmlns:a16="http://schemas.microsoft.com/office/drawing/2014/main" id="{08B1A2BA-7836-4E49-9FC3-5B3AD51CFB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000" y="3107502"/>
                <a:ext cx="426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altLang="en-US" sz="2000" dirty="0"/>
                  <a:t> IRE BRIGADE?</a:t>
                </a:r>
              </a:p>
            </p:txBody>
          </p:sp>
          <p:graphicFrame>
            <p:nvGraphicFramePr>
              <p:cNvPr id="12" name="Object 17">
                <a:hlinkClick r:id="" action="ppaction://ole?verb=0"/>
                <a:extLst>
                  <a:ext uri="{FF2B5EF4-FFF2-40B4-BE49-F238E27FC236}">
                    <a16:creationId xmlns:a16="http://schemas.microsoft.com/office/drawing/2014/main" id="{385F553C-CBE3-46E4-8547-FA54A5525A4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97826213"/>
                  </p:ext>
                </p:extLst>
              </p:nvPr>
            </p:nvGraphicFramePr>
            <p:xfrm>
              <a:off x="2362200" y="2895600"/>
              <a:ext cx="381000" cy="552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Designer 3.1 Drawing" r:id="rId11" imgW="1076040" imgH="1568160" progId="Designer">
                      <p:embed/>
                    </p:oleObj>
                  </mc:Choice>
                  <mc:Fallback>
                    <p:oleObj name="Designer 3.1 Drawing" r:id="rId11" imgW="1076040" imgH="1568160" progId="Designer">
                      <p:embed/>
                      <p:pic>
                        <p:nvPicPr>
                          <p:cNvPr id="250897" name="Object 17">
                            <a:hlinkClick r:id="" action="ppaction://ole?verb=0"/>
                            <a:extLst>
                              <a:ext uri="{FF2B5EF4-FFF2-40B4-BE49-F238E27FC236}">
                                <a16:creationId xmlns:a16="http://schemas.microsoft.com/office/drawing/2014/main" id="{CBE03397-2A23-431C-9B24-5AE291D53001}"/>
                              </a:ext>
                            </a:extLst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2200" y="2895600"/>
                            <a:ext cx="381000" cy="552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Text Box 18">
                <a:extLst>
                  <a:ext uri="{FF2B5EF4-FFF2-40B4-BE49-F238E27FC236}">
                    <a16:creationId xmlns:a16="http://schemas.microsoft.com/office/drawing/2014/main" id="{C2BD8AD4-4E03-4D5A-902B-3DFA8283AA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000" y="3793302"/>
                <a:ext cx="229732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 dirty="0"/>
                  <a:t>S IT SAFE TO TACKLE THE FIRE?</a:t>
                </a:r>
              </a:p>
            </p:txBody>
          </p:sp>
          <p:sp>
            <p:nvSpPr>
              <p:cNvPr id="14" name="Text Box 19">
                <a:extLst>
                  <a:ext uri="{FF2B5EF4-FFF2-40B4-BE49-F238E27FC236}">
                    <a16:creationId xmlns:a16="http://schemas.microsoft.com/office/drawing/2014/main" id="{5771262C-C623-4853-A6F6-F4C22DCB03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2414" y="4555302"/>
                <a:ext cx="258980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 dirty="0"/>
                  <a:t>IGHT TYPE OF FIRE EXTINGUISHER?</a:t>
                </a:r>
              </a:p>
            </p:txBody>
          </p:sp>
          <p:sp>
            <p:nvSpPr>
              <p:cNvPr id="15" name="Text Box 20">
                <a:extLst>
                  <a:ext uri="{FF2B5EF4-FFF2-40B4-BE49-F238E27FC236}">
                    <a16:creationId xmlns:a16="http://schemas.microsoft.com/office/drawing/2014/main" id="{A4E6540C-1585-49ED-BC91-39360AB6B5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3200" y="5241102"/>
                <a:ext cx="134583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/>
                  <a:t>XIT ROUTE CLEAR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654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14" y="554575"/>
            <a:ext cx="10396882" cy="705063"/>
          </a:xfrm>
        </p:spPr>
        <p:txBody>
          <a:bodyPr>
            <a:noAutofit/>
          </a:bodyPr>
          <a:lstStyle/>
          <a:p>
            <a:r>
              <a:rPr lang="en-GB" altLang="en-US" sz="4900" b="1" dirty="0"/>
              <a:t>Death and Destruction</a:t>
            </a:r>
            <a:endParaRPr lang="en-US" sz="4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32B94-D59A-A54A-A7F8-F301A0A958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5201" y="1475874"/>
            <a:ext cx="9259949" cy="2823411"/>
          </a:xfrm>
        </p:spPr>
        <p:txBody>
          <a:bodyPr>
            <a:normAutofit/>
          </a:bodyPr>
          <a:lstStyle/>
          <a:p>
            <a:pPr marL="360363" indent="-360363">
              <a:buFontTx/>
              <a:buNone/>
            </a:pPr>
            <a:r>
              <a:rPr lang="en-GB" altLang="en-US" sz="2400" u="sng" dirty="0"/>
              <a:t>In the UK 2019 / 20;</a:t>
            </a:r>
          </a:p>
          <a:p>
            <a:pPr marL="360363" indent="-360363"/>
            <a:endParaRPr lang="en-GB" altLang="en-US" sz="2400" dirty="0"/>
          </a:p>
          <a:p>
            <a:pPr marL="360363" indent="-360363"/>
            <a:r>
              <a:rPr lang="en-GB" sz="2400" dirty="0"/>
              <a:t>153,957</a:t>
            </a:r>
            <a:r>
              <a:rPr lang="en-GB" altLang="en-US" sz="2400" dirty="0"/>
              <a:t> fires attended by Fire Service. (36% less than 10 years ago)</a:t>
            </a:r>
          </a:p>
          <a:p>
            <a:pPr marL="360363" indent="-360363"/>
            <a:r>
              <a:rPr lang="en-GB" altLang="en-US" sz="2400" dirty="0"/>
              <a:t>243 fire-related deaths</a:t>
            </a:r>
          </a:p>
          <a:p>
            <a:pPr marL="360363" indent="-360363"/>
            <a:r>
              <a:rPr lang="en-GB" sz="2400" dirty="0"/>
              <a:t>68,677 primary fires (14,308 in non domestic properties</a:t>
            </a:r>
            <a:endParaRPr lang="en-US" sz="24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C208E9B-D0FC-5849-8A6B-3FBE5EF9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1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0D3C64-E009-4971-A2B9-944A3151B1B4}"/>
              </a:ext>
            </a:extLst>
          </p:cNvPr>
          <p:cNvSpPr txBox="1">
            <a:spLocks/>
          </p:cNvSpPr>
          <p:nvPr/>
        </p:nvSpPr>
        <p:spPr>
          <a:xfrm>
            <a:off x="780751" y="739879"/>
            <a:ext cx="5643779" cy="2477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buClr>
                <a:schemeClr val="accent1"/>
              </a:buClr>
              <a:buSzPct val="160000"/>
            </a:pPr>
            <a:r>
              <a:rPr lang="en-GB" altLang="en-US" sz="2400" dirty="0">
                <a:ea typeface="Gisha" panose="020B0502040204020203" pitchFamily="34" charset="-79"/>
                <a:cs typeface="Gisha" panose="020B0502040204020203" pitchFamily="34" charset="-79"/>
              </a:rPr>
              <a:t>The rapid oxidation of fuel evolving heat, particles, gases and non-ionising radiation</a:t>
            </a:r>
          </a:p>
          <a:p>
            <a:pPr marL="360363" indent="-360363">
              <a:buClr>
                <a:schemeClr val="accent1"/>
              </a:buClr>
              <a:buSzPct val="160000"/>
            </a:pPr>
            <a:r>
              <a:rPr lang="en-GB" altLang="en-US" sz="2400" dirty="0">
                <a:ea typeface="Gisha" panose="020B0502040204020203" pitchFamily="34" charset="-79"/>
                <a:cs typeface="Gisha" panose="020B0502040204020203" pitchFamily="34" charset="-79"/>
              </a:rPr>
              <a:t>A self sustaining chemical reaction involving the bonding of oxygen with carbon and other fuels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1FCD06-9874-4276-8DE7-5DB3031C50AD}"/>
              </a:ext>
            </a:extLst>
          </p:cNvPr>
          <p:cNvSpPr txBox="1">
            <a:spLocks/>
          </p:cNvSpPr>
          <p:nvPr/>
        </p:nvSpPr>
        <p:spPr>
          <a:xfrm>
            <a:off x="997879" y="4699660"/>
            <a:ext cx="5209525" cy="596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5400" b="1" dirty="0">
                <a:solidFill>
                  <a:schemeClr val="accent1"/>
                </a:solidFill>
              </a:rPr>
              <a:t>Q. What is fire? 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4CEC0357-151C-43FF-9273-29A0CD071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78" y="578066"/>
            <a:ext cx="3496876" cy="2801583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8EC88BB-CDDC-477D-9657-C7C1FF5F0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73" y="2549694"/>
            <a:ext cx="2827113" cy="271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89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10E18432-7D95-4130-8A42-D571E4969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49" y="647594"/>
            <a:ext cx="4082498" cy="463167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674E500-6620-444F-9CAE-773A338DE1E3}"/>
              </a:ext>
            </a:extLst>
          </p:cNvPr>
          <p:cNvSpPr txBox="1">
            <a:spLocks/>
          </p:cNvSpPr>
          <p:nvPr/>
        </p:nvSpPr>
        <p:spPr>
          <a:xfrm>
            <a:off x="6389483" y="1315480"/>
            <a:ext cx="5016454" cy="3295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buClr>
                <a:schemeClr val="accent1"/>
              </a:buClr>
              <a:buFont typeface="Warnock Pro Light Subhead"/>
              <a:buChar char="•"/>
            </a:pPr>
            <a:r>
              <a:rPr lang="en-GB" altLang="en-US" sz="2400" dirty="0">
                <a:ea typeface="Gisha" panose="020B0502040204020203" pitchFamily="34" charset="-79"/>
                <a:cs typeface="Gisha" panose="020B0502040204020203" pitchFamily="34" charset="-79"/>
              </a:rPr>
              <a:t>Red Flame</a:t>
            </a:r>
          </a:p>
          <a:p>
            <a:pPr marL="360363" indent="-360363">
              <a:buClr>
                <a:srgbClr val="7F7F7F"/>
              </a:buClr>
              <a:buNone/>
            </a:pPr>
            <a:r>
              <a:rPr lang="en-GB" altLang="en-US" sz="2400" dirty="0">
                <a:solidFill>
                  <a:srgbClr val="777777"/>
                </a:solidFill>
                <a:ea typeface="Gisha" panose="020B0502040204020203" pitchFamily="34" charset="-79"/>
                <a:cs typeface="Gisha" panose="020B0502040204020203" pitchFamily="34" charset="-79"/>
              </a:rPr>
              <a:t>	Between 525</a:t>
            </a:r>
            <a:r>
              <a:rPr lang="en-GB" altLang="en-US" sz="2400" baseline="30000" dirty="0">
                <a:solidFill>
                  <a:srgbClr val="777777"/>
                </a:solidFill>
                <a:ea typeface="Gisha" panose="020B0502040204020203" pitchFamily="34" charset="-79"/>
                <a:cs typeface="Gisha" panose="020B0502040204020203" pitchFamily="34" charset="-79"/>
              </a:rPr>
              <a:t>0</a:t>
            </a:r>
            <a:r>
              <a:rPr lang="en-GB" altLang="en-US" sz="2400" dirty="0">
                <a:solidFill>
                  <a:srgbClr val="777777"/>
                </a:solidFill>
                <a:ea typeface="Gisha" panose="020B0502040204020203" pitchFamily="34" charset="-79"/>
                <a:cs typeface="Gisha" panose="020B0502040204020203" pitchFamily="34" charset="-79"/>
              </a:rPr>
              <a:t> C &lt; 1000</a:t>
            </a:r>
            <a:r>
              <a:rPr lang="en-GB" altLang="en-US" sz="2400" baseline="30000" dirty="0">
                <a:solidFill>
                  <a:srgbClr val="777777"/>
                </a:solidFill>
                <a:ea typeface="Gisha" panose="020B0502040204020203" pitchFamily="34" charset="-79"/>
                <a:cs typeface="Gisha" panose="020B0502040204020203" pitchFamily="34" charset="-79"/>
              </a:rPr>
              <a:t>0 </a:t>
            </a:r>
            <a:r>
              <a:rPr lang="en-GB" altLang="en-US" sz="2400" dirty="0">
                <a:solidFill>
                  <a:srgbClr val="777777"/>
                </a:solidFill>
                <a:ea typeface="Gisha" panose="020B0502040204020203" pitchFamily="34" charset="-79"/>
                <a:cs typeface="Gisha" panose="020B0502040204020203" pitchFamily="34" charset="-79"/>
              </a:rPr>
              <a:t>C</a:t>
            </a:r>
          </a:p>
          <a:p>
            <a:pPr marL="360363" indent="-360363">
              <a:buClr>
                <a:schemeClr val="accent1"/>
              </a:buClr>
              <a:buFont typeface="Warnock Pro Light Subhead"/>
              <a:buChar char="•"/>
            </a:pPr>
            <a:r>
              <a:rPr lang="en-GB" altLang="en-US" sz="2400" dirty="0">
                <a:cs typeface="Gisha" panose="020B0502040204020203" pitchFamily="34" charset="-79"/>
              </a:rPr>
              <a:t>Orange</a:t>
            </a:r>
            <a:r>
              <a:rPr lang="en-GB" altLang="en-US" sz="2400" dirty="0">
                <a:ea typeface="Gisha" panose="020B0502040204020203" pitchFamily="34" charset="-79"/>
                <a:cs typeface="Gisha" panose="020B0502040204020203" pitchFamily="34" charset="-79"/>
              </a:rPr>
              <a:t> Flame</a:t>
            </a:r>
          </a:p>
          <a:p>
            <a:pPr marL="360363" indent="-360363">
              <a:buClr>
                <a:srgbClr val="7F7F7F"/>
              </a:buClr>
              <a:buNone/>
            </a:pPr>
            <a:r>
              <a:rPr lang="en-GB" altLang="en-US" sz="2400" dirty="0">
                <a:solidFill>
                  <a:srgbClr val="777777"/>
                </a:solidFill>
                <a:ea typeface="Gisha" panose="020B0502040204020203" pitchFamily="34" charset="-79"/>
                <a:cs typeface="Gisha" panose="020B0502040204020203" pitchFamily="34" charset="-79"/>
              </a:rPr>
              <a:t>	1100</a:t>
            </a:r>
            <a:r>
              <a:rPr lang="en-GB" altLang="en-US" sz="2400" baseline="30000" dirty="0">
                <a:solidFill>
                  <a:srgbClr val="777777"/>
                </a:solidFill>
                <a:ea typeface="Gisha" panose="020B0502040204020203" pitchFamily="34" charset="-79"/>
                <a:cs typeface="Gisha" panose="020B0502040204020203" pitchFamily="34" charset="-79"/>
              </a:rPr>
              <a:t>0 </a:t>
            </a:r>
            <a:r>
              <a:rPr lang="en-GB" altLang="en-US" sz="2400" dirty="0">
                <a:solidFill>
                  <a:srgbClr val="777777"/>
                </a:solidFill>
                <a:ea typeface="Gisha" panose="020B0502040204020203" pitchFamily="34" charset="-79"/>
                <a:cs typeface="Gisha" panose="020B0502040204020203" pitchFamily="34" charset="-79"/>
              </a:rPr>
              <a:t>C &lt; 1200</a:t>
            </a:r>
            <a:r>
              <a:rPr lang="en-GB" altLang="en-US" sz="2400" baseline="30000" dirty="0">
                <a:solidFill>
                  <a:srgbClr val="777777"/>
                </a:solidFill>
                <a:ea typeface="Gisha" panose="020B0502040204020203" pitchFamily="34" charset="-79"/>
                <a:cs typeface="Gisha" panose="020B0502040204020203" pitchFamily="34" charset="-79"/>
              </a:rPr>
              <a:t>0 </a:t>
            </a:r>
            <a:r>
              <a:rPr lang="en-GB" altLang="en-US" sz="2400" dirty="0">
                <a:solidFill>
                  <a:srgbClr val="777777"/>
                </a:solidFill>
                <a:ea typeface="Gisha" panose="020B0502040204020203" pitchFamily="34" charset="-79"/>
                <a:cs typeface="Gisha" panose="020B0502040204020203" pitchFamily="34" charset="-79"/>
              </a:rPr>
              <a:t>C</a:t>
            </a:r>
          </a:p>
          <a:p>
            <a:pPr marL="360363" indent="-360363">
              <a:buClr>
                <a:schemeClr val="accent1"/>
              </a:buClr>
              <a:buFont typeface="Warnock Pro Light Subhead"/>
              <a:buChar char="•"/>
            </a:pPr>
            <a:r>
              <a:rPr lang="en-GB" altLang="en-US" sz="2400" dirty="0">
                <a:ea typeface="Gisha" panose="020B0502040204020203" pitchFamily="34" charset="-79"/>
                <a:cs typeface="Gisha" panose="020B0502040204020203" pitchFamily="34" charset="-79"/>
              </a:rPr>
              <a:t>White Flame</a:t>
            </a:r>
          </a:p>
          <a:p>
            <a:pPr marL="360363" indent="-360363">
              <a:buClr>
                <a:srgbClr val="7F7F7F"/>
              </a:buClr>
              <a:buNone/>
            </a:pPr>
            <a:r>
              <a:rPr lang="en-GB" altLang="en-US" sz="2400" dirty="0">
                <a:solidFill>
                  <a:srgbClr val="777777"/>
                </a:solidFill>
                <a:ea typeface="Gisha" panose="020B0502040204020203" pitchFamily="34" charset="-79"/>
                <a:cs typeface="Gisha" panose="020B0502040204020203" pitchFamily="34" charset="-79"/>
              </a:rPr>
              <a:t>	1500</a:t>
            </a:r>
            <a:r>
              <a:rPr lang="en-GB" altLang="en-US" sz="2400" baseline="30000" dirty="0">
                <a:solidFill>
                  <a:srgbClr val="777777"/>
                </a:solidFill>
                <a:ea typeface="Gisha" panose="020B0502040204020203" pitchFamily="34" charset="-79"/>
                <a:cs typeface="Gisha" panose="020B0502040204020203" pitchFamily="34" charset="-79"/>
              </a:rPr>
              <a:t>0</a:t>
            </a:r>
            <a:r>
              <a:rPr lang="en-GB" altLang="en-US" sz="2400" dirty="0">
                <a:solidFill>
                  <a:srgbClr val="777777"/>
                </a:solidFill>
                <a:ea typeface="Gisha" panose="020B0502040204020203" pitchFamily="34" charset="-79"/>
                <a:cs typeface="Gisha" panose="020B0502040204020203" pitchFamily="34" charset="-79"/>
              </a:rPr>
              <a:t> C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C0F4D1-55B6-47E1-8F3E-DAEE1B072DF5}"/>
              </a:ext>
            </a:extLst>
          </p:cNvPr>
          <p:cNvSpPr txBox="1">
            <a:spLocks/>
          </p:cNvSpPr>
          <p:nvPr/>
        </p:nvSpPr>
        <p:spPr>
          <a:xfrm>
            <a:off x="7444509" y="4978400"/>
            <a:ext cx="3235350" cy="510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b="1" dirty="0">
                <a:solidFill>
                  <a:schemeClr val="accent1"/>
                </a:solidFill>
              </a:rPr>
              <a:t>Fire Facts</a:t>
            </a:r>
          </a:p>
        </p:txBody>
      </p:sp>
    </p:spTree>
    <p:extLst>
      <p:ext uri="{BB962C8B-B14F-4D97-AF65-F5344CB8AC3E}">
        <p14:creationId xmlns:p14="http://schemas.microsoft.com/office/powerpoint/2010/main" val="74549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A3F31264-8D6C-49F2-80E8-B7E78D5B6953}"/>
              </a:ext>
            </a:extLst>
          </p:cNvPr>
          <p:cNvSpPr txBox="1">
            <a:spLocks noChangeArrowheads="1"/>
          </p:cNvSpPr>
          <p:nvPr/>
        </p:nvSpPr>
        <p:spPr>
          <a:xfrm>
            <a:off x="714352" y="568978"/>
            <a:ext cx="4914103" cy="7437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900" b="1" dirty="0">
                <a:solidFill>
                  <a:schemeClr val="accent1"/>
                </a:solidFill>
              </a:rPr>
              <a:t>Nature of Fire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B482EDE-41E1-45CB-91EE-F531286BC956}"/>
              </a:ext>
            </a:extLst>
          </p:cNvPr>
          <p:cNvSpPr txBox="1">
            <a:spLocks noChangeArrowheads="1"/>
          </p:cNvSpPr>
          <p:nvPr/>
        </p:nvSpPr>
        <p:spPr>
          <a:xfrm>
            <a:off x="985623" y="1544678"/>
            <a:ext cx="9206513" cy="434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ctr">
              <a:buClr>
                <a:schemeClr val="accent1"/>
              </a:buClr>
            </a:pPr>
            <a:r>
              <a:rPr lang="en-GB" altLang="en-US" sz="2400" dirty="0"/>
              <a:t>Three Basic Ingredients Necessary For Fire: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081275F-5B3E-4F8F-B440-028B33627060}"/>
              </a:ext>
            </a:extLst>
          </p:cNvPr>
          <p:cNvSpPr>
            <a:spLocks noChangeArrowheads="1"/>
          </p:cNvSpPr>
          <p:nvPr/>
        </p:nvSpPr>
        <p:spPr bwMode="auto">
          <a:xfrm rot="17926250">
            <a:off x="3342256" y="2601396"/>
            <a:ext cx="182880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3600" b="1" dirty="0">
                <a:solidFill>
                  <a:schemeClr val="accent1"/>
                </a:solidFill>
              </a:rPr>
              <a:t>Oxygen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08290DAB-3414-4553-BB89-AC2AAF856A62}"/>
              </a:ext>
            </a:extLst>
          </p:cNvPr>
          <p:cNvSpPr>
            <a:spLocks noChangeArrowheads="1"/>
          </p:cNvSpPr>
          <p:nvPr/>
        </p:nvSpPr>
        <p:spPr bwMode="auto">
          <a:xfrm rot="3737709">
            <a:off x="6046777" y="2733177"/>
            <a:ext cx="2416053" cy="65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3600" b="1" dirty="0">
                <a:solidFill>
                  <a:schemeClr val="accent1"/>
                </a:solidFill>
              </a:rPr>
              <a:t>Heat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792708DD-5CC9-449D-993C-441DA9C3B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760" y="4922667"/>
            <a:ext cx="101424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3600" b="1" dirty="0">
                <a:solidFill>
                  <a:schemeClr val="accent1"/>
                </a:solidFill>
              </a:rPr>
              <a:t>Fuel</a:t>
            </a:r>
          </a:p>
        </p:txBody>
      </p:sp>
      <p:sp>
        <p:nvSpPr>
          <p:cNvPr id="19" name="AutoShape 7">
            <a:extLst>
              <a:ext uri="{FF2B5EF4-FFF2-40B4-BE49-F238E27FC236}">
                <a16:creationId xmlns:a16="http://schemas.microsoft.com/office/drawing/2014/main" id="{04D57D18-B3B2-4A08-890B-A94DB03AF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692" y="4023314"/>
            <a:ext cx="2892425" cy="835025"/>
          </a:xfrm>
          <a:prstGeom prst="triangle">
            <a:avLst>
              <a:gd name="adj" fmla="val 49991"/>
            </a:avLst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AutoShape 8">
            <a:extLst>
              <a:ext uri="{FF2B5EF4-FFF2-40B4-BE49-F238E27FC236}">
                <a16:creationId xmlns:a16="http://schemas.microsoft.com/office/drawing/2014/main" id="{659B7247-4FC9-47CA-BF1D-8DDAEEE5BE6E}"/>
              </a:ext>
            </a:extLst>
          </p:cNvPr>
          <p:cNvSpPr>
            <a:spLocks noChangeArrowheads="1"/>
          </p:cNvSpPr>
          <p:nvPr/>
        </p:nvSpPr>
        <p:spPr bwMode="auto">
          <a:xfrm rot="7140000">
            <a:off x="3622092" y="3189876"/>
            <a:ext cx="2968625" cy="835025"/>
          </a:xfrm>
          <a:prstGeom prst="triangle">
            <a:avLst>
              <a:gd name="adj" fmla="val 49991"/>
            </a:avLst>
          </a:prstGeom>
          <a:solidFill>
            <a:srgbClr val="00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C69C27EB-89B3-491E-9E78-63467C1E47E8}"/>
              </a:ext>
            </a:extLst>
          </p:cNvPr>
          <p:cNvSpPr>
            <a:spLocks noChangeArrowheads="1"/>
          </p:cNvSpPr>
          <p:nvPr/>
        </p:nvSpPr>
        <p:spPr bwMode="auto">
          <a:xfrm rot="14400000">
            <a:off x="4723817" y="3185114"/>
            <a:ext cx="2892425" cy="835025"/>
          </a:xfrm>
          <a:prstGeom prst="triangle">
            <a:avLst>
              <a:gd name="adj" fmla="val 49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74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8BF0DF7F-A6B0-41DE-8F95-873FE2246AA5}"/>
              </a:ext>
            </a:extLst>
          </p:cNvPr>
          <p:cNvSpPr txBox="1">
            <a:spLocks noChangeArrowheads="1"/>
          </p:cNvSpPr>
          <p:nvPr/>
        </p:nvSpPr>
        <p:spPr>
          <a:xfrm>
            <a:off x="742295" y="597381"/>
            <a:ext cx="4234909" cy="627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900" b="1" dirty="0">
                <a:solidFill>
                  <a:schemeClr val="accent1"/>
                </a:solidFill>
              </a:rPr>
              <a:t>Heat</a:t>
            </a:r>
            <a:endParaRPr lang="en-US" altLang="en-US" sz="4900" b="1" dirty="0">
              <a:solidFill>
                <a:schemeClr val="accent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3AEADB8-CACF-4B77-80A5-3E40AADFFE1B}"/>
              </a:ext>
            </a:extLst>
          </p:cNvPr>
          <p:cNvSpPr txBox="1">
            <a:spLocks noChangeArrowheads="1"/>
          </p:cNvSpPr>
          <p:nvPr/>
        </p:nvSpPr>
        <p:spPr>
          <a:xfrm>
            <a:off x="742295" y="1474926"/>
            <a:ext cx="6397195" cy="3629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buClr>
                <a:schemeClr val="accent1"/>
              </a:buClr>
              <a:buSzPct val="160000"/>
            </a:pPr>
            <a:r>
              <a:rPr lang="en-GB" altLang="en-US" sz="2400" dirty="0"/>
              <a:t>Created by a source of ignition</a:t>
            </a:r>
          </a:p>
          <a:p>
            <a:pPr marL="360363" indent="-360363">
              <a:buClr>
                <a:schemeClr val="accent1"/>
              </a:buClr>
              <a:buSzPct val="160000"/>
            </a:pPr>
            <a:r>
              <a:rPr lang="en-GB" altLang="en-US" sz="2400" dirty="0"/>
              <a:t>Naked Flames</a:t>
            </a:r>
          </a:p>
          <a:p>
            <a:pPr marL="360363" indent="-360363">
              <a:buClr>
                <a:schemeClr val="accent1"/>
              </a:buClr>
              <a:buSzPct val="160000"/>
            </a:pPr>
            <a:r>
              <a:rPr lang="en-GB" altLang="en-US" sz="2400" dirty="0"/>
              <a:t>External Sparks – Welding etc</a:t>
            </a:r>
          </a:p>
          <a:p>
            <a:pPr marL="360363" indent="-360363">
              <a:buClr>
                <a:schemeClr val="accent1"/>
              </a:buClr>
              <a:buSzPct val="160000"/>
            </a:pPr>
            <a:r>
              <a:rPr lang="en-GB" altLang="en-US" sz="2400" dirty="0"/>
              <a:t>Internal Sparks – Lighting etc</a:t>
            </a:r>
          </a:p>
        </p:txBody>
      </p:sp>
    </p:spTree>
    <p:extLst>
      <p:ext uri="{BB962C8B-B14F-4D97-AF65-F5344CB8AC3E}">
        <p14:creationId xmlns:p14="http://schemas.microsoft.com/office/powerpoint/2010/main" val="411387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3" name="Rectangle 1026">
            <a:extLst>
              <a:ext uri="{FF2B5EF4-FFF2-40B4-BE49-F238E27FC236}">
                <a16:creationId xmlns:a16="http://schemas.microsoft.com/office/drawing/2014/main" id="{F9B1499D-9BD0-4C92-A458-35C3C6F32070}"/>
              </a:ext>
            </a:extLst>
          </p:cNvPr>
          <p:cNvSpPr txBox="1">
            <a:spLocks noChangeArrowheads="1"/>
          </p:cNvSpPr>
          <p:nvPr/>
        </p:nvSpPr>
        <p:spPr>
          <a:xfrm>
            <a:off x="737386" y="550414"/>
            <a:ext cx="1870185" cy="6689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900" b="1" dirty="0">
                <a:solidFill>
                  <a:schemeClr val="accent1"/>
                </a:solidFill>
              </a:rPr>
              <a:t>Heat</a:t>
            </a:r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714602F4-A1E3-4DAC-893C-F230280AA5E2}"/>
              </a:ext>
            </a:extLst>
          </p:cNvPr>
          <p:cNvSpPr txBox="1">
            <a:spLocks noChangeArrowheads="1"/>
          </p:cNvSpPr>
          <p:nvPr/>
        </p:nvSpPr>
        <p:spPr>
          <a:xfrm>
            <a:off x="737386" y="1516648"/>
            <a:ext cx="10049908" cy="4145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55600">
              <a:buFontTx/>
              <a:buNone/>
            </a:pPr>
            <a:r>
              <a:rPr lang="en-GB" altLang="en-US" sz="2400" dirty="0"/>
              <a:t>A critical temperature must be reached for ignition to take place.</a:t>
            </a:r>
          </a:p>
          <a:p>
            <a:pPr marL="0" indent="0" defTabSz="355600">
              <a:buFontTx/>
              <a:buNone/>
            </a:pPr>
            <a:r>
              <a:rPr lang="en-GB" altLang="en-US" sz="2400" dirty="0"/>
              <a:t>Once a fire has started, it will generally maintain its own heat supply.</a:t>
            </a:r>
          </a:p>
          <a:p>
            <a:pPr marL="0" indent="0" defTabSz="355600">
              <a:buFontTx/>
              <a:buNone/>
            </a:pPr>
            <a:r>
              <a:rPr lang="en-GB" altLang="en-US" sz="2400" dirty="0"/>
              <a:t>Flash Point</a:t>
            </a:r>
          </a:p>
          <a:p>
            <a:pPr marL="355600" indent="-355600" defTabSz="355600">
              <a:buFontTx/>
              <a:buNone/>
            </a:pPr>
            <a:r>
              <a:rPr lang="en-GB" altLang="en-US" sz="2400" dirty="0"/>
              <a:t>	Lowest temperature at which vapour is released in sufficient quantity for combustion, if ignited.</a:t>
            </a:r>
          </a:p>
          <a:p>
            <a:pPr marL="0" indent="0" defTabSz="355600">
              <a:buFontTx/>
              <a:buNone/>
            </a:pPr>
            <a:r>
              <a:rPr lang="en-GB" altLang="en-US" sz="2400" dirty="0"/>
              <a:t>Auto ignition</a:t>
            </a:r>
          </a:p>
          <a:p>
            <a:pPr marL="0" indent="0" defTabSz="355600">
              <a:buFontTx/>
              <a:buNone/>
            </a:pPr>
            <a:r>
              <a:rPr lang="en-GB" altLang="en-US" sz="2400" dirty="0"/>
              <a:t>	Temperature at which it will catch fire without ignition</a:t>
            </a:r>
          </a:p>
        </p:txBody>
      </p:sp>
    </p:spTree>
    <p:extLst>
      <p:ext uri="{BB962C8B-B14F-4D97-AF65-F5344CB8AC3E}">
        <p14:creationId xmlns:p14="http://schemas.microsoft.com/office/powerpoint/2010/main" val="56043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C71DF79-66DC-4348-99E3-DE2BB50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317940-89EA-4EB0-9393-A33EC0250EA1}"/>
              </a:ext>
            </a:extLst>
          </p:cNvPr>
          <p:cNvSpPr txBox="1">
            <a:spLocks noChangeArrowheads="1"/>
          </p:cNvSpPr>
          <p:nvPr/>
        </p:nvSpPr>
        <p:spPr>
          <a:xfrm>
            <a:off x="714013" y="578147"/>
            <a:ext cx="1517444" cy="6589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900" b="1" dirty="0">
                <a:solidFill>
                  <a:schemeClr val="accent1"/>
                </a:solidFill>
                <a:latin typeface="+mn-lt"/>
              </a:rPr>
              <a:t>Fuel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928A6C-A097-4EA1-BB68-AA2185736966}"/>
              </a:ext>
            </a:extLst>
          </p:cNvPr>
          <p:cNvSpPr txBox="1">
            <a:spLocks noChangeArrowheads="1"/>
          </p:cNvSpPr>
          <p:nvPr/>
        </p:nvSpPr>
        <p:spPr>
          <a:xfrm>
            <a:off x="714013" y="1465847"/>
            <a:ext cx="9609007" cy="1143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altLang="en-US" sz="2400" dirty="0"/>
              <a:t>Any combustible substance, whether solid, liquid or gas.</a:t>
            </a:r>
          </a:p>
        </p:txBody>
      </p:sp>
    </p:spTree>
    <p:extLst>
      <p:ext uri="{BB962C8B-B14F-4D97-AF65-F5344CB8AC3E}">
        <p14:creationId xmlns:p14="http://schemas.microsoft.com/office/powerpoint/2010/main" val="1467371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580</TotalTime>
  <Words>768</Words>
  <Application>Microsoft Office PowerPoint</Application>
  <PresentationFormat>Widescreen</PresentationFormat>
  <Paragraphs>148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Impact</vt:lpstr>
      <vt:lpstr>Times New Roman</vt:lpstr>
      <vt:lpstr>Warnock Pro Light Subhead</vt:lpstr>
      <vt:lpstr>Main Event</vt:lpstr>
      <vt:lpstr>Clip</vt:lpstr>
      <vt:lpstr>Microsoft ClipArt Gallery</vt:lpstr>
      <vt:lpstr>Designer 3.1 Drawing</vt:lpstr>
      <vt:lpstr>FIRE SAFETY AT WORK</vt:lpstr>
      <vt:lpstr>Death and Destruction</vt:lpstr>
      <vt:lpstr>Death and Destruction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Portable Fire Extinguishers</vt:lpstr>
      <vt:lpstr>Portable Fire Extinguishers</vt:lpstr>
      <vt:lpstr>Portable Fire Extinguishers</vt:lpstr>
      <vt:lpstr>Portable Fire Extinguishers</vt:lpstr>
      <vt:lpstr>Portable Fire Extinguishers</vt:lpstr>
      <vt:lpstr>Portable Fire Extinguishers</vt:lpstr>
      <vt:lpstr>Fighting a Fire</vt:lpstr>
      <vt:lpstr>Remember - If tackling a fire!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Andrew Walker</cp:lastModifiedBy>
  <cp:revision>43</cp:revision>
  <dcterms:created xsi:type="dcterms:W3CDTF">2020-04-06T08:39:37Z</dcterms:created>
  <dcterms:modified xsi:type="dcterms:W3CDTF">2021-08-03T07:45:43Z</dcterms:modified>
</cp:coreProperties>
</file>