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80" r:id="rId4"/>
    <p:sldId id="258" r:id="rId5"/>
    <p:sldId id="281" r:id="rId6"/>
    <p:sldId id="261" r:id="rId7"/>
    <p:sldId id="262" r:id="rId8"/>
    <p:sldId id="282" r:id="rId9"/>
    <p:sldId id="263" r:id="rId10"/>
    <p:sldId id="264" r:id="rId11"/>
    <p:sldId id="265" r:id="rId12"/>
    <p:sldId id="266" r:id="rId13"/>
    <p:sldId id="267" r:id="rId14"/>
    <p:sldId id="283" r:id="rId15"/>
    <p:sldId id="274" r:id="rId16"/>
    <p:sldId id="272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21"/>
  </p:normalViewPr>
  <p:slideViewPr>
    <p:cSldViewPr snapToGrid="0" snapToObjects="1">
      <p:cViewPr varScale="1">
        <p:scale>
          <a:sx n="83" d="100"/>
          <a:sy n="83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7" d="100"/>
          <a:sy n="57" d="100"/>
        </p:scale>
        <p:origin x="3254" y="77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CADB-1357-4D2A-A02E-424BCFF5A0F7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8615D-DDFB-4EEA-B1B9-A67392B0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0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Aims and objectives – 5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AADE-C275-4DF1-998F-D088EA6B45E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61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Group discussion.</a:t>
            </a:r>
          </a:p>
          <a:p>
            <a:r>
              <a:rPr lang="en-GB" dirty="0"/>
              <a:t>Advice should be to raise a grievance – if not get them to draft one using</a:t>
            </a:r>
            <a:r>
              <a:rPr lang="en-GB" baseline="0" dirty="0"/>
              <a:t> the pro forma </a:t>
            </a:r>
            <a:r>
              <a:rPr lang="en-GB" dirty="0"/>
              <a:t>anyway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AADE-C275-4DF1-998F-D088EA6B45E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979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</a:t>
            </a:r>
            <a:r>
              <a:rPr lang="en-GB" baseline="0" dirty="0"/>
              <a:t> long after an informal meeting should the grievance letter be submitted?</a:t>
            </a:r>
          </a:p>
          <a:p>
            <a:r>
              <a:rPr lang="en-GB" dirty="0"/>
              <a:t>Letter will be used for the grievance activity this afternoon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AADE-C275-4DF1-998F-D088EA6B45E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941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sure the</a:t>
            </a:r>
            <a:r>
              <a:rPr lang="en-GB" baseline="0" dirty="0"/>
              <a:t> grievance is upheld as it ties into the disciplinary!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AADE-C275-4DF1-998F-D088EA6B45E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890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AADE-C275-4DF1-998F-D088EA6B45E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890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with grievances, the framework for disciplinaries has been developed in the same way.</a:t>
            </a:r>
          </a:p>
          <a:p>
            <a:r>
              <a:rPr lang="en-GB" dirty="0"/>
              <a:t>TULRCA sect 199 made the provision for ACAS guides to promote ER</a:t>
            </a:r>
          </a:p>
          <a:p>
            <a:r>
              <a:rPr lang="en-GB" dirty="0"/>
              <a:t>ERA 99 sect 10 established right to accompaniment</a:t>
            </a:r>
          </a:p>
          <a:p>
            <a:r>
              <a:rPr lang="en-GB" dirty="0"/>
              <a:t>EA</a:t>
            </a:r>
            <a:r>
              <a:rPr lang="en-GB" baseline="0" dirty="0"/>
              <a:t> 2002/</a:t>
            </a:r>
            <a:r>
              <a:rPr lang="en-GB" baseline="0" dirty="0" err="1"/>
              <a:t>regs</a:t>
            </a:r>
            <a:r>
              <a:rPr lang="en-GB" baseline="0" dirty="0"/>
              <a:t> amended 2004 – 3 step procedure</a:t>
            </a:r>
            <a:endParaRPr lang="en-GB" dirty="0"/>
          </a:p>
          <a:p>
            <a:r>
              <a:rPr lang="en-GB" dirty="0"/>
              <a:t>Employment Act 2002 (Dispute Resolution)</a:t>
            </a:r>
            <a:r>
              <a:rPr lang="en-GB" baseline="0" dirty="0"/>
              <a:t> Regulations 2004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AADE-C275-4DF1-998F-D088EA6B45E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272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Employment Act 2002 (Dispute Resolution)</a:t>
            </a:r>
            <a:r>
              <a:rPr lang="en-GB" baseline="0" dirty="0"/>
              <a:t> Regulations 2004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AADE-C275-4DF1-998F-D088EA6B45E3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410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AADE-C275-4DF1-998F-D088EA6B45E3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415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AADE-C275-4DF1-998F-D088EA6B45E3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190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AADE-C275-4DF1-998F-D088EA6B45E3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276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did you find that? What barriers were there? Were you comfortable? Were they comfortable? What if it was a difficult</a:t>
            </a:r>
            <a:r>
              <a:rPr lang="en-GB" baseline="0" dirty="0"/>
              <a:t> or very personal issue that a member brought to you? How would you do it differently?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AADE-C275-4DF1-998F-D088EA6B45E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44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Depends whether you know the issue or not! If</a:t>
            </a:r>
            <a:r>
              <a:rPr lang="en-GB" baseline="0" dirty="0"/>
              <a:t> you know the issue, have relevant paperwork to hand (policies/procedures </a:t>
            </a:r>
            <a:r>
              <a:rPr lang="en-GB" baseline="0" dirty="0" err="1"/>
              <a:t>etc</a:t>
            </a:r>
            <a:r>
              <a:rPr lang="en-GB" baseline="0" dirty="0"/>
              <a:t>) and prepare the questions you want to ask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AADE-C275-4DF1-998F-D088EA6B45E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73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Trust and confidentiality are key – bearing in mind members rarely give the full story! Have you experienced this?</a:t>
            </a:r>
          </a:p>
          <a:p>
            <a:r>
              <a:rPr lang="en-GB" dirty="0"/>
              <a:t>Be realistic, be candid!!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AADE-C275-4DF1-998F-D088EA6B45E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43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AADE-C275-4DF1-998F-D088EA6B45E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178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AADE-C275-4DF1-998F-D088EA6B45E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009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AADE-C275-4DF1-998F-D088EA6B45E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188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TULRCA sect 199 made the provision for ACAS guides to promote ER</a:t>
            </a:r>
          </a:p>
          <a:p>
            <a:r>
              <a:rPr lang="en-GB" dirty="0"/>
              <a:t>ERA 99 sect 10 established right to accompaniment</a:t>
            </a:r>
          </a:p>
          <a:p>
            <a:r>
              <a:rPr lang="en-GB" dirty="0"/>
              <a:t>EA</a:t>
            </a:r>
            <a:r>
              <a:rPr lang="en-GB" baseline="0" dirty="0"/>
              <a:t> 2002/</a:t>
            </a:r>
            <a:r>
              <a:rPr lang="en-GB" baseline="0" dirty="0" err="1"/>
              <a:t>regs</a:t>
            </a:r>
            <a:r>
              <a:rPr lang="en-GB" baseline="0" dirty="0"/>
              <a:t> amended 2004 – 3 step procedure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AADE-C275-4DF1-998F-D088EA6B45E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457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Issue copies of ACAS guide and company policies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AADE-C275-4DF1-998F-D088EA6B45E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44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1732CE-F262-471A-9701-1226224A8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C8A328-C950-4460-9C2A-6AD355EE7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E338D8-2D6D-46FF-9EB5-1FE2C6621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E1E87-57B3-41E1-9AFB-BBC68F2A4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1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9D9C5F7-F408-4224-8920-8C33228099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21420000">
            <a:off x="423617" y="674900"/>
            <a:ext cx="10223092" cy="2766528"/>
          </a:xfrm>
        </p:spPr>
        <p:txBody>
          <a:bodyPr/>
          <a:lstStyle/>
          <a:p>
            <a:pPr algn="l">
              <a:defRPr/>
            </a:pPr>
            <a:r>
              <a:rPr lang="en-GB" sz="8000" dirty="0">
                <a:solidFill>
                  <a:schemeClr val="accent1">
                    <a:lumMod val="50000"/>
                  </a:schemeClr>
                </a:solidFill>
              </a:rPr>
              <a:t>Discipline &amp; Grievance Training</a:t>
            </a:r>
            <a:r>
              <a:rPr lang="en-GB" dirty="0"/>
              <a:t>	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8869B-AD30-49EA-BA73-BD93122C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8333">
            <a:off x="8105120" y="4403337"/>
            <a:ext cx="3066994" cy="1542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96636" y="1468814"/>
            <a:ext cx="8093912" cy="13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WORKING IN PAIRS</a:t>
            </a:r>
          </a:p>
          <a:p>
            <a:pPr marL="228600" lvl="1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USE THE DOCUMENTS GIVEN TO ANSWER THE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2C82D-A28C-4AD5-9C2B-E779DE84EBC4}"/>
              </a:ext>
            </a:extLst>
          </p:cNvPr>
          <p:cNvSpPr txBox="1"/>
          <p:nvPr/>
        </p:nvSpPr>
        <p:spPr>
          <a:xfrm>
            <a:off x="796636" y="524560"/>
            <a:ext cx="9520381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cap="all" dirty="0">
                <a:solidFill>
                  <a:schemeClr val="accent1"/>
                </a:solidFill>
                <a:latin typeface="+mj-lt"/>
              </a:rPr>
              <a:t>Grievance Procedure activity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EEFC34E-FF20-4A29-A443-8BF1E7B24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899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38911" y="1427076"/>
            <a:ext cx="9858985" cy="422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None/>
            </a:pPr>
            <a:r>
              <a:rPr lang="en-GB" altLang="en-US" sz="2200" cap="all" dirty="0"/>
              <a:t>a member wants your advice about an issue</a:t>
            </a:r>
          </a:p>
          <a:p>
            <a:pPr marL="228600" lvl="1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200" cap="all" dirty="0"/>
              <a:t>he says his colleague refers to him as ‘daft Richard’ </a:t>
            </a:r>
          </a:p>
          <a:p>
            <a:pPr marL="228600" lvl="1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200" cap="all" dirty="0"/>
              <a:t>he says his colleague calls him ‘stupid’ and ‘thick’</a:t>
            </a:r>
          </a:p>
          <a:p>
            <a:pPr marL="228600" lvl="1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200" cap="all" dirty="0"/>
              <a:t>he says he has told him to stop but he ignores his request</a:t>
            </a:r>
          </a:p>
          <a:p>
            <a:pPr marL="228600" lvl="1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200" cap="all" dirty="0"/>
              <a:t>he says he has tried raising it with his shift manager</a:t>
            </a:r>
          </a:p>
          <a:p>
            <a:pPr marL="228600" lvl="1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200" cap="all" dirty="0"/>
              <a:t>he says he waved him away and told him “to grow a pair”</a:t>
            </a:r>
          </a:p>
          <a:p>
            <a:pPr marL="228600" lvl="1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200" cap="all" dirty="0"/>
              <a:t>what do you advise?</a:t>
            </a:r>
            <a:endParaRPr lang="en-GB" altLang="en-US" sz="2200" kern="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688B7-1A59-4940-85E1-359DA839D9EB}"/>
              </a:ext>
            </a:extLst>
          </p:cNvPr>
          <p:cNvSpPr txBox="1"/>
          <p:nvPr/>
        </p:nvSpPr>
        <p:spPr>
          <a:xfrm>
            <a:off x="738911" y="580690"/>
            <a:ext cx="10229272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cap="all" dirty="0">
                <a:solidFill>
                  <a:schemeClr val="accent1"/>
                </a:solidFill>
                <a:latin typeface="+mj-lt"/>
              </a:rPr>
              <a:t>Grievance Case Study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1145F42-7F80-4616-90A6-B5985571C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67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98765" y="1454785"/>
            <a:ext cx="5518909" cy="182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SUBMITTING A GRIEVANCE </a:t>
            </a:r>
          </a:p>
          <a:p>
            <a:pPr marL="228600" lvl="2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WHO DOES IT GO TO</a:t>
            </a:r>
          </a:p>
          <a:p>
            <a:pPr marL="228600" lvl="2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WHAT SHOULD IT SAY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16DEEC-E34C-43CC-BAA2-DD9FDDFD0007}"/>
              </a:ext>
            </a:extLst>
          </p:cNvPr>
          <p:cNvSpPr txBox="1"/>
          <p:nvPr/>
        </p:nvSpPr>
        <p:spPr>
          <a:xfrm>
            <a:off x="738911" y="580690"/>
            <a:ext cx="10229272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cap="all" dirty="0">
                <a:solidFill>
                  <a:schemeClr val="accent1"/>
                </a:solidFill>
                <a:latin typeface="+mj-lt"/>
              </a:rPr>
              <a:t>Grievance Case Study activity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EE938CD6-733B-4F40-97CB-5245F05E3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075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38911" y="1436312"/>
            <a:ext cx="10465163" cy="263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Review outcomes</a:t>
            </a:r>
          </a:p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Questions?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GB" altLang="en-US" sz="2667" kern="0" dirty="0">
              <a:latin typeface="+mj-lt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GB" altLang="en-US" sz="2667" kern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F65304-478D-4113-BAB0-E8F08651EE70}"/>
              </a:ext>
            </a:extLst>
          </p:cNvPr>
          <p:cNvSpPr txBox="1"/>
          <p:nvPr/>
        </p:nvSpPr>
        <p:spPr>
          <a:xfrm>
            <a:off x="738911" y="580690"/>
            <a:ext cx="10229272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cap="all" dirty="0">
                <a:solidFill>
                  <a:schemeClr val="accent1"/>
                </a:solidFill>
                <a:latin typeface="+mj-lt"/>
              </a:rPr>
              <a:t>Grievance Case Study activity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EB267D1-A23A-4B8F-903C-90E79FA8D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861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87F98B0-D629-4276-B315-5AF03AEBF7AC}"/>
              </a:ext>
            </a:extLst>
          </p:cNvPr>
          <p:cNvSpPr txBox="1"/>
          <p:nvPr/>
        </p:nvSpPr>
        <p:spPr>
          <a:xfrm>
            <a:off x="738911" y="580690"/>
            <a:ext cx="10229272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cap="all" dirty="0">
                <a:solidFill>
                  <a:schemeClr val="accent1"/>
                </a:solidFill>
              </a:rPr>
              <a:t>Disciplinary Procedure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A7BC84A-6F68-41F5-8541-61FB96CB3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2771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35445" y="2214418"/>
            <a:ext cx="9620532" cy="317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68288" indent="-268288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Trade Union Labour Relations (Consolidation) Act 1999 Sect 199</a:t>
            </a:r>
            <a:endParaRPr lang="en-GB" altLang="en-US" sz="2400" cap="all" dirty="0"/>
          </a:p>
          <a:p>
            <a:pPr marL="268288" indent="-268288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ACAS Code Of Practice</a:t>
            </a:r>
          </a:p>
          <a:p>
            <a:pPr marL="268288" indent="-268288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Employment Rights Act 1999 Sect 10</a:t>
            </a:r>
          </a:p>
          <a:p>
            <a:pPr marL="268288" indent="-268288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Employment Act 2002 (Dispute Resolutions) Regulations 2004</a:t>
            </a:r>
          </a:p>
          <a:p>
            <a:pPr marL="268288" indent="-268288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Suez procedure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DD092F-FB9E-4A94-A0CD-73C86FEAE9F4}"/>
              </a:ext>
            </a:extLst>
          </p:cNvPr>
          <p:cNvSpPr txBox="1"/>
          <p:nvPr/>
        </p:nvSpPr>
        <p:spPr>
          <a:xfrm>
            <a:off x="735445" y="541673"/>
            <a:ext cx="10591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cap="all" dirty="0">
                <a:solidFill>
                  <a:schemeClr val="accent1"/>
                </a:solidFill>
                <a:latin typeface="+mj-lt"/>
              </a:rPr>
              <a:t>Disciplinary Procedure cop and legislation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39A0B95C-818B-4628-9ECD-1C6CAAFDE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04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74709" y="2132151"/>
            <a:ext cx="11617291" cy="42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defTabSz="914400"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000" cap="all" dirty="0"/>
              <a:t>Employment Act 2002 Part 3 Section 29 Schedule 2</a:t>
            </a:r>
          </a:p>
          <a:p>
            <a:pPr marL="528637" lvl="2" indent="-228600" defTabSz="914400"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000" cap="all" dirty="0"/>
              <a:t>Standard Procedure 3 steps</a:t>
            </a:r>
          </a:p>
          <a:p>
            <a:pPr marL="914400" lvl="4" indent="-228600" defTabSz="914400"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000" cap="all" dirty="0"/>
              <a:t>Step 1: statement of grounds for action and invitation to meeting</a:t>
            </a:r>
          </a:p>
          <a:p>
            <a:pPr marL="914400" lvl="4" indent="-228600" defTabSz="914400"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000" cap="all" dirty="0"/>
              <a:t>Step 2: meeting</a:t>
            </a:r>
          </a:p>
          <a:p>
            <a:pPr marL="914400" lvl="4" indent="-228600" defTabSz="914400"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000" cap="all" dirty="0"/>
              <a:t>Step 3: appeal</a:t>
            </a:r>
          </a:p>
          <a:p>
            <a:pPr marL="528637" lvl="2" indent="-228600" defTabSz="914400"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000" cap="all" dirty="0"/>
              <a:t>Modified Procedure </a:t>
            </a:r>
          </a:p>
          <a:p>
            <a:pPr marL="914400" lvl="5" indent="-228600" defTabSz="914400"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000" cap="all" dirty="0"/>
              <a:t>Step 1 : statement of grounds for action – allegation and basis for dismissal</a:t>
            </a:r>
          </a:p>
          <a:p>
            <a:pPr marL="914400" lvl="4" indent="-228600" defTabSz="914400"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000" cap="all" dirty="0"/>
              <a:t>Step 2 : Appeal</a:t>
            </a:r>
          </a:p>
          <a:p>
            <a:pPr marL="228600" indent="-228600" defTabSz="914400"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000" cap="all" dirty="0"/>
              <a:t>Statutory procedures came into effect 1st October 2004</a:t>
            </a:r>
          </a:p>
          <a:p>
            <a:endParaRPr lang="en-GB" altLang="en-US" sz="2667" kern="0" dirty="0">
              <a:latin typeface="+mj-lt"/>
            </a:endParaRPr>
          </a:p>
          <a:p>
            <a:endParaRPr lang="en-GB" altLang="en-US" sz="2667" kern="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44BD23-6B91-488D-9896-6999D416912B}"/>
              </a:ext>
            </a:extLst>
          </p:cNvPr>
          <p:cNvSpPr txBox="1"/>
          <p:nvPr/>
        </p:nvSpPr>
        <p:spPr>
          <a:xfrm>
            <a:off x="735445" y="541673"/>
            <a:ext cx="10591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cap="all" dirty="0">
                <a:solidFill>
                  <a:schemeClr val="accent1"/>
                </a:solidFill>
                <a:latin typeface="+mj-lt"/>
              </a:rPr>
              <a:t>Disciplinary Procedure cop and legislation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C1067C55-A1A2-41F7-9DC6-8F31F1641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0250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06092" y="1372670"/>
            <a:ext cx="10849205" cy="181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WORKING IN PAIRS</a:t>
            </a:r>
          </a:p>
          <a:p>
            <a:pPr marL="228600" lvl="1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USE THE DOCUMENTS GIVEN TO ANSWER THE QUESTIONS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E49B9C-3DA8-4B34-B891-8D256E3C3F2F}"/>
              </a:ext>
            </a:extLst>
          </p:cNvPr>
          <p:cNvSpPr txBox="1"/>
          <p:nvPr/>
        </p:nvSpPr>
        <p:spPr>
          <a:xfrm>
            <a:off x="706092" y="541673"/>
            <a:ext cx="10591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cap="all" dirty="0">
                <a:solidFill>
                  <a:schemeClr val="accent1"/>
                </a:solidFill>
              </a:rPr>
              <a:t>Suez Disciplinary Procedure activity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F7403F5-D02C-4E72-AB2F-46D47BD8C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608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23049" y="1459345"/>
            <a:ext cx="7829823" cy="182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Recap of interviewing techniques</a:t>
            </a:r>
          </a:p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Prepare for the case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4A3C8-34A6-41FB-9CA1-F6D1625253B1}"/>
              </a:ext>
            </a:extLst>
          </p:cNvPr>
          <p:cNvSpPr txBox="1"/>
          <p:nvPr/>
        </p:nvSpPr>
        <p:spPr>
          <a:xfrm>
            <a:off x="723049" y="535770"/>
            <a:ext cx="9409241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cap="all" dirty="0">
                <a:solidFill>
                  <a:schemeClr val="accent1"/>
                </a:solidFill>
                <a:latin typeface="+mj-lt"/>
              </a:rPr>
              <a:t>Disciplinary case study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9C8D72F-D8C1-4EC9-85D1-AD127E7D8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39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40489" y="1434275"/>
            <a:ext cx="10465163" cy="133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Review outcomes</a:t>
            </a:r>
          </a:p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Questions?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GB" altLang="en-US" sz="3200" kern="0" dirty="0">
              <a:latin typeface="+mj-lt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GB" altLang="en-US" sz="3200" kern="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A7C85B-CB36-4B66-B5D9-079CBF427032}"/>
              </a:ext>
            </a:extLst>
          </p:cNvPr>
          <p:cNvSpPr txBox="1"/>
          <p:nvPr/>
        </p:nvSpPr>
        <p:spPr>
          <a:xfrm>
            <a:off x="740489" y="568097"/>
            <a:ext cx="9030854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cap="all" dirty="0">
                <a:solidFill>
                  <a:schemeClr val="accent1"/>
                </a:solidFill>
                <a:latin typeface="+mj-lt"/>
              </a:rPr>
              <a:t>Disciplinary case study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AFB1661-77CB-463E-8BF6-4B31BD08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304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719403" y="554706"/>
            <a:ext cx="10566400" cy="768957"/>
          </a:xfrm>
        </p:spPr>
        <p:txBody>
          <a:bodyPr>
            <a:normAutofit/>
          </a:bodyPr>
          <a:lstStyle/>
          <a:p>
            <a:r>
              <a:rPr lang="en-GB" sz="4900" dirty="0"/>
              <a:t>Aims and Objectives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403" y="1634836"/>
            <a:ext cx="11233248" cy="3205019"/>
          </a:xfrm>
        </p:spPr>
        <p:txBody>
          <a:bodyPr>
            <a:noAutofit/>
          </a:bodyPr>
          <a:lstStyle/>
          <a:p>
            <a:pPr marL="0" indent="0">
              <a:lnSpc>
                <a:spcPts val="3467"/>
              </a:lnSpc>
              <a:spcBef>
                <a:spcPts val="600"/>
              </a:spcBef>
              <a:buNone/>
            </a:pPr>
            <a:r>
              <a:rPr lang="en-GB" sz="2400" dirty="0"/>
              <a:t>The aim of the training is for you:</a:t>
            </a:r>
          </a:p>
          <a:p>
            <a:pPr marL="0" indent="0">
              <a:lnSpc>
                <a:spcPts val="1600"/>
              </a:lnSpc>
              <a:spcBef>
                <a:spcPts val="600"/>
              </a:spcBef>
              <a:buNone/>
            </a:pPr>
            <a:endParaRPr lang="en-GB" sz="2400" dirty="0"/>
          </a:p>
          <a:p>
            <a:pPr>
              <a:lnSpc>
                <a:spcPts val="3467"/>
              </a:lnSpc>
              <a:spcBef>
                <a:spcPts val="600"/>
              </a:spcBef>
            </a:pPr>
            <a:r>
              <a:rPr lang="en-GB" sz="2400" dirty="0"/>
              <a:t>To gain an understanding of interviewing skills and techniques.</a:t>
            </a:r>
          </a:p>
          <a:p>
            <a:pPr marL="0" indent="0">
              <a:lnSpc>
                <a:spcPts val="1333"/>
              </a:lnSpc>
              <a:spcBef>
                <a:spcPts val="600"/>
              </a:spcBef>
              <a:buNone/>
            </a:pPr>
            <a:endParaRPr lang="en-GB" sz="2400" dirty="0"/>
          </a:p>
          <a:p>
            <a:pPr>
              <a:lnSpc>
                <a:spcPts val="3467"/>
              </a:lnSpc>
              <a:spcBef>
                <a:spcPts val="600"/>
              </a:spcBef>
            </a:pPr>
            <a:r>
              <a:rPr lang="en-GB" sz="2400" dirty="0"/>
              <a:t>To understand the recognised framework for Grievances and Disciplines.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/>
              <a:t>To understand your Grievance procedure and policy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/>
              <a:t>To understand your Disciplinary procedure and policy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9951A-07D4-452A-BC2E-E5902332B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726388" y="609450"/>
            <a:ext cx="10566400" cy="646545"/>
          </a:xfrm>
        </p:spPr>
        <p:txBody>
          <a:bodyPr>
            <a:noAutofit/>
          </a:bodyPr>
          <a:lstStyle/>
          <a:p>
            <a:r>
              <a:rPr lang="en-GB" sz="4900" dirty="0"/>
              <a:t>Interviewing Skills activity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6388" y="1514614"/>
            <a:ext cx="8160907" cy="404567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4400" dirty="0"/>
              <a:t>Work in pairs and interview each other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Find out your interviewees;</a:t>
            </a:r>
          </a:p>
          <a:p>
            <a:pPr lvl="1">
              <a:lnSpc>
                <a:spcPct val="160000"/>
              </a:lnSpc>
              <a:spcBef>
                <a:spcPts val="600"/>
              </a:spcBef>
            </a:pPr>
            <a:r>
              <a:rPr lang="en-GB" sz="3200" dirty="0"/>
              <a:t>Name</a:t>
            </a:r>
          </a:p>
          <a:p>
            <a:pPr lvl="1">
              <a:lnSpc>
                <a:spcPct val="160000"/>
              </a:lnSpc>
              <a:spcBef>
                <a:spcPts val="600"/>
              </a:spcBef>
            </a:pPr>
            <a:r>
              <a:rPr lang="en-GB" sz="3200" dirty="0"/>
              <a:t>Place of birth</a:t>
            </a:r>
          </a:p>
          <a:p>
            <a:pPr lvl="1">
              <a:lnSpc>
                <a:spcPct val="160000"/>
              </a:lnSpc>
              <a:spcBef>
                <a:spcPts val="600"/>
              </a:spcBef>
            </a:pPr>
            <a:r>
              <a:rPr lang="en-GB" sz="3200" dirty="0"/>
              <a:t>What worries them most about being a rep</a:t>
            </a:r>
          </a:p>
          <a:p>
            <a:pPr lvl="1">
              <a:lnSpc>
                <a:spcPct val="160000"/>
              </a:lnSpc>
              <a:spcBef>
                <a:spcPts val="600"/>
              </a:spcBef>
            </a:pPr>
            <a:r>
              <a:rPr lang="en-GB" sz="3200" dirty="0"/>
              <a:t>Their experience of disciplines and grievances</a:t>
            </a:r>
          </a:p>
          <a:p>
            <a:pPr lvl="1">
              <a:lnSpc>
                <a:spcPct val="160000"/>
              </a:lnSpc>
              <a:spcBef>
                <a:spcPts val="600"/>
              </a:spcBef>
            </a:pPr>
            <a:r>
              <a:rPr lang="en-GB" sz="3200" dirty="0"/>
              <a:t>Something about them no-one else knows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Report back to the rest of the group.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8A48E2-2A64-4423-8A01-C1B2EB44C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624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8168" y="1443317"/>
            <a:ext cx="10849205" cy="379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Find the best time to suit the member.</a:t>
            </a:r>
          </a:p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Allow enough time for the interview </a:t>
            </a:r>
          </a:p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Arrange a suitable venue.</a:t>
            </a:r>
          </a:p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Ensure privacy.</a:t>
            </a:r>
          </a:p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Take account of individual needs.</a:t>
            </a:r>
          </a:p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Decide what you want to ask – what, where, who, when, how.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5474B553-BEE8-4400-A7D1-1AA97684B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403" y="554706"/>
            <a:ext cx="10566400" cy="76895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cap="all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preparing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943686A-5712-488E-BFA4-1761CBF61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918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19403" y="1446598"/>
            <a:ext cx="10465163" cy="360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Be clear about the terms of reference:</a:t>
            </a:r>
          </a:p>
          <a:p>
            <a:pPr marL="528637" lvl="2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100" cap="all" dirty="0"/>
              <a:t>What you can and can’t help with</a:t>
            </a:r>
          </a:p>
          <a:p>
            <a:pPr marL="528637" lvl="2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100" cap="all" dirty="0"/>
              <a:t>Be candid with the member</a:t>
            </a:r>
          </a:p>
          <a:p>
            <a:pPr marL="528637" lvl="2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100" cap="all" dirty="0"/>
              <a:t>Confidentiality</a:t>
            </a:r>
          </a:p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Keep to the issue </a:t>
            </a:r>
          </a:p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Tell them what you will do with the information.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4E8CBC02-4B26-4F10-9505-6EE1D5F99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403" y="554706"/>
            <a:ext cx="10566400" cy="768957"/>
          </a:xfrm>
        </p:spPr>
        <p:txBody>
          <a:bodyPr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GB" sz="4900" cap="all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Setting boundaries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30CD7C7-9E92-43CF-8CA1-843B93C8F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071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19403" y="1489571"/>
            <a:ext cx="11376587" cy="329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defTabSz="914400"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Be clear and use open questions - what, where, who, when, how </a:t>
            </a:r>
          </a:p>
          <a:p>
            <a:pPr marL="228600" indent="-228600" defTabSz="914400"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Use a language they understand and avoid jargon</a:t>
            </a:r>
          </a:p>
          <a:p>
            <a:pPr marL="228600" indent="-228600" defTabSz="914400"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Actively listen – concentrate and show interest in what is said</a:t>
            </a:r>
          </a:p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Know when to be quiet</a:t>
            </a:r>
          </a:p>
          <a:p>
            <a:pPr marL="228600" indent="-228600" defTabSz="914400"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Don’t assume or judge – put prejudices aside</a:t>
            </a:r>
          </a:p>
          <a:p>
            <a:pPr marL="228600" indent="-228600" defTabSz="914400"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Be aware of body language (yours and theirs) – be positive</a:t>
            </a:r>
          </a:p>
          <a:p>
            <a:pPr marL="228600" indent="-228600" defTabSz="914400"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Check understanding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8D21FAE6-DED9-48FD-9333-DA7889973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403" y="554706"/>
            <a:ext cx="10566400" cy="76895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cap="all" dirty="0">
                <a:solidFill>
                  <a:schemeClr val="accent1"/>
                </a:solidFill>
              </a:rPr>
              <a:t>During the interview 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94EAF3B4-634C-4FCB-ABC9-48A7223F5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025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19403" y="1535987"/>
            <a:ext cx="10465163" cy="267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Make a last check of your understanding</a:t>
            </a:r>
          </a:p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Summarise and recap</a:t>
            </a:r>
          </a:p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Explain the next steps</a:t>
            </a:r>
          </a:p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Arrange to report 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1D785-4A38-42CC-B61F-F0CD05E05FB4}"/>
              </a:ext>
            </a:extLst>
          </p:cNvPr>
          <p:cNvSpPr txBox="1"/>
          <p:nvPr/>
        </p:nvSpPr>
        <p:spPr>
          <a:xfrm>
            <a:off x="719403" y="532582"/>
            <a:ext cx="6137562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cap="all" dirty="0">
                <a:solidFill>
                  <a:schemeClr val="accent1"/>
                </a:solidFill>
                <a:latin typeface="+mj-lt"/>
              </a:rPr>
              <a:t>Closing the interview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D1E43B93-E371-47FB-A9AF-121C308DD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78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351A5E-5D22-4019-BD61-FED9991771CF}"/>
              </a:ext>
            </a:extLst>
          </p:cNvPr>
          <p:cNvSpPr txBox="1"/>
          <p:nvPr/>
        </p:nvSpPr>
        <p:spPr>
          <a:xfrm>
            <a:off x="722746" y="572715"/>
            <a:ext cx="70080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5400" cap="all" dirty="0">
                <a:solidFill>
                  <a:schemeClr val="accent1"/>
                </a:solidFill>
                <a:latin typeface="+mj-lt"/>
              </a:rPr>
              <a:t>Grievance Procedure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0AC80BC3-02C8-488E-9374-869CCB277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2137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55782" y="1465240"/>
            <a:ext cx="9784048" cy="349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Trade Union Labour Relations (Consolidation) Act 1999 Sect 199</a:t>
            </a:r>
            <a:endParaRPr lang="en-GB" altLang="en-US" sz="2400" cap="all" dirty="0"/>
          </a:p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ACAS Code Of Practice</a:t>
            </a:r>
          </a:p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Employment Rights Act 1999 Sect 10</a:t>
            </a:r>
          </a:p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Employment Act 2002 (Dispute Resolutions) Regulations 2004</a:t>
            </a:r>
          </a:p>
          <a:p>
            <a:pPr marL="228600" indent="-228600" defTabSz="9144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/>
              <a:t>Suez procedure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105F3-47DE-4718-8133-2C4B96DB198C}"/>
              </a:ext>
            </a:extLst>
          </p:cNvPr>
          <p:cNvSpPr txBox="1"/>
          <p:nvPr/>
        </p:nvSpPr>
        <p:spPr>
          <a:xfrm>
            <a:off x="655782" y="526491"/>
            <a:ext cx="10880436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cap="all" dirty="0">
                <a:solidFill>
                  <a:schemeClr val="accent1"/>
                </a:solidFill>
                <a:latin typeface="+mj-lt"/>
              </a:rPr>
              <a:t>Grievance Procedure, CoP &amp; Legislation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68CEB6D-720B-4E3B-9D78-BC411F7B1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81060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638</TotalTime>
  <Words>856</Words>
  <Application>Microsoft Office PowerPoint</Application>
  <PresentationFormat>Widescreen</PresentationFormat>
  <Paragraphs>135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Impact</vt:lpstr>
      <vt:lpstr>Wingdings</vt:lpstr>
      <vt:lpstr>Main Event</vt:lpstr>
      <vt:lpstr>Discipline &amp; Grievance Training </vt:lpstr>
      <vt:lpstr>Aims and Objectives</vt:lpstr>
      <vt:lpstr>Interviewing Skills activity</vt:lpstr>
      <vt:lpstr>preparing</vt:lpstr>
      <vt:lpstr>Setting boundaries</vt:lpstr>
      <vt:lpstr>During the interview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Andrew Walker</cp:lastModifiedBy>
  <cp:revision>45</cp:revision>
  <dcterms:created xsi:type="dcterms:W3CDTF">2020-04-06T08:39:37Z</dcterms:created>
  <dcterms:modified xsi:type="dcterms:W3CDTF">2021-08-26T15:00:32Z</dcterms:modified>
</cp:coreProperties>
</file>