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9" r:id="rId2"/>
    <p:sldId id="291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5321"/>
  </p:normalViewPr>
  <p:slideViewPr>
    <p:cSldViewPr snapToGrid="0" snapToObjects="1">
      <p:cViewPr varScale="1">
        <p:scale>
          <a:sx n="83" d="100"/>
          <a:sy n="83" d="100"/>
        </p:scale>
        <p:origin x="5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3" d="100"/>
          <a:sy n="63" d="100"/>
        </p:scale>
        <p:origin x="3130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1DC48-55C1-474B-829E-F5C51FF2F7EF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01C60-E35E-42BC-9082-3F3ACA8DC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99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88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2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7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36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966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8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38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14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81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21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5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81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30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725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79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28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96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2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0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6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47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3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01C60-E35E-42BC-9082-3F3ACA8DC3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8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D9C5F7-F408-4224-8920-8C33228099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1420000">
            <a:off x="263586" y="679089"/>
            <a:ext cx="10395925" cy="32512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Dignity and Equality at Work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8869B-AD30-49EA-BA73-BD93122C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20"/>
            <a:ext cx="10706102" cy="1356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Section 149: Public Sector Equality Duty – </a:t>
            </a:r>
            <a:r>
              <a:rPr lang="en-GB" sz="4900" i="1" dirty="0"/>
              <a:t>due regard</a:t>
            </a:r>
            <a:endParaRPr lang="en-GB" sz="4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10044" y="2219363"/>
            <a:ext cx="10545325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The Act explains that having due regard for advancing equality involves: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Removing or minimising disadvantages suffered by people due to their protected characteristics.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Taking steps to meet the needs of people from protected groups where these are different from the needs of other people.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Encouraging people from protected groups to participate in public life or in other activities where their participation is disproportionately low.</a:t>
            </a:r>
          </a:p>
        </p:txBody>
      </p:sp>
    </p:spTree>
    <p:extLst>
      <p:ext uri="{BB962C8B-B14F-4D97-AF65-F5344CB8AC3E}">
        <p14:creationId xmlns:p14="http://schemas.microsoft.com/office/powerpoint/2010/main" val="233935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20"/>
            <a:ext cx="10706102" cy="63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In 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10044" y="1406563"/>
            <a:ext cx="10545325" cy="3452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The Equality Act 2010 represents the culmination of years of debate about how to improve British equality law. 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It offers individuals stronger protection against discrimination. </a:t>
            </a:r>
          </a:p>
          <a:p>
            <a:pPr marL="228600" indent="-228600" defTabSz="914400"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It gives employers and businesses greater clarity about their responsibilities. </a:t>
            </a:r>
          </a:p>
          <a:p>
            <a:pPr marL="228600" indent="-228600" defTabSz="914400"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It sets a new expectation that public services must treat everyone – staff and the people being served - with dignity and respect.</a:t>
            </a:r>
          </a:p>
        </p:txBody>
      </p:sp>
    </p:spTree>
    <p:extLst>
      <p:ext uri="{BB962C8B-B14F-4D97-AF65-F5344CB8AC3E}">
        <p14:creationId xmlns:p14="http://schemas.microsoft.com/office/powerpoint/2010/main" val="165800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20"/>
            <a:ext cx="10706102" cy="63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Activity 24 - Equality Terminology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10044" y="1406563"/>
            <a:ext cx="10545325" cy="3944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sz="2400" kern="0" cap="all" dirty="0"/>
              <a:t>Working in your groups, come to an agreement on the following: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What do you understand by the word ‘prejudice’?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What is ‘discrimination’?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Who can be affected by prejudice and discrimination?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What do you understand by the term ‘diversity’?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How would you define ‘inclusion’?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What do you understand by the terms ‘equality’ &amp; ‘equal opportunities’?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elect someone to report back for the group</a:t>
            </a:r>
          </a:p>
        </p:txBody>
      </p:sp>
    </p:spTree>
    <p:extLst>
      <p:ext uri="{BB962C8B-B14F-4D97-AF65-F5344CB8AC3E}">
        <p14:creationId xmlns:p14="http://schemas.microsoft.com/office/powerpoint/2010/main" val="17923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20"/>
            <a:ext cx="10706102" cy="63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Equality Terminology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10044" y="1406563"/>
            <a:ext cx="10545325" cy="4119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914400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Prejudice – pre-judging, an attitude, often based on stereotypes</a:t>
            </a:r>
          </a:p>
          <a:p>
            <a:pPr marL="228600" indent="-228600" defTabSz="914400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Discrimination – being treated less favourably especially in relation to sex, race, age etc. </a:t>
            </a:r>
          </a:p>
          <a:p>
            <a:pPr marL="228600" indent="-228600" defTabSz="914400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Who – everyone – usually individuals or minority groups</a:t>
            </a:r>
          </a:p>
          <a:p>
            <a:pPr marL="228600" indent="-228600" defTabSz="914400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Diversity – recognising, valuing and respecting peoples differences so that they can contribute and realise their full potential</a:t>
            </a:r>
          </a:p>
          <a:p>
            <a:pPr marL="228600" indent="-228600" defTabSz="914400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Inclusion -  a sense of belonging: feeling respected, valued for who you are;  feeling a level of supportive energy and commitment from others so that you can do your best</a:t>
            </a:r>
          </a:p>
          <a:p>
            <a:pPr marL="228600" indent="-228600" defTabSz="914400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Equality and equal opportunities – ensuring all are treated fairly and equitably, no less favourably than any one else</a:t>
            </a:r>
          </a:p>
        </p:txBody>
      </p:sp>
    </p:spTree>
    <p:extLst>
      <p:ext uri="{BB962C8B-B14F-4D97-AF65-F5344CB8AC3E}">
        <p14:creationId xmlns:p14="http://schemas.microsoft.com/office/powerpoint/2010/main" val="223778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20"/>
            <a:ext cx="10706102" cy="63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>
                <a:latin typeface="+mn-lt"/>
              </a:rPr>
              <a:t>Activity 25: task 1– Workplace Issues</a:t>
            </a:r>
            <a:endParaRPr lang="en-GB" sz="4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10044" y="1406563"/>
            <a:ext cx="10545325" cy="403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sz="2200" kern="0" cap="all" dirty="0"/>
              <a:t>Dignity at Work, Issues in your Workplace</a:t>
            </a:r>
          </a:p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sz="2200" kern="0" cap="all" dirty="0"/>
              <a:t>Working in your groups, your task is to discuss what types of equality, dignity and inclusion problems you may be faced with in the workplace</a:t>
            </a:r>
          </a:p>
          <a:p>
            <a:pPr marL="685800" lvl="2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kern="0" cap="all" dirty="0"/>
              <a:t>these might have affected you personally</a:t>
            </a:r>
          </a:p>
          <a:p>
            <a:pPr marL="685800" lvl="2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kern="0" cap="all" dirty="0"/>
              <a:t>they might be things you have witnessed</a:t>
            </a:r>
          </a:p>
          <a:p>
            <a:pPr marL="685800" lvl="2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kern="0" cap="all" dirty="0"/>
              <a:t>they might be at your current or in previous workplaces</a:t>
            </a:r>
          </a:p>
          <a:p>
            <a:pPr marL="685800" lvl="2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kern="0" cap="all" dirty="0"/>
              <a:t>they might be simply your thoughts on equality issues. </a:t>
            </a:r>
          </a:p>
          <a:p>
            <a:pPr marL="6858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kern="0" cap="all" dirty="0"/>
              <a:t>Elect someone to report back for the group. </a:t>
            </a:r>
          </a:p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sz="2200" kern="0" cap="all" dirty="0"/>
              <a:t>  Discretion and confidentiality must be used at all times</a:t>
            </a:r>
          </a:p>
        </p:txBody>
      </p:sp>
    </p:spTree>
    <p:extLst>
      <p:ext uri="{BB962C8B-B14F-4D97-AF65-F5344CB8AC3E}">
        <p14:creationId xmlns:p14="http://schemas.microsoft.com/office/powerpoint/2010/main" val="162710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19"/>
            <a:ext cx="10706102" cy="1292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Activity 25: task 2 – Bullying, harassment and banter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10044" y="2247478"/>
            <a:ext cx="10545325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sz="2400" kern="0" cap="all" dirty="0"/>
              <a:t>Working in your groups, your task is to discuss how would you define the following terms: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Bullying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Harassment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Banter</a:t>
            </a:r>
          </a:p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sz="2400" kern="0" cap="all" dirty="0"/>
              <a:t>Record your findings in your workbooks</a:t>
            </a:r>
          </a:p>
        </p:txBody>
      </p:sp>
    </p:spTree>
    <p:extLst>
      <p:ext uri="{BB962C8B-B14F-4D97-AF65-F5344CB8AC3E}">
        <p14:creationId xmlns:p14="http://schemas.microsoft.com/office/powerpoint/2010/main" val="79447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19"/>
            <a:ext cx="10706102" cy="747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Bullying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10044" y="1516260"/>
            <a:ext cx="10816938" cy="3824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spcBef>
                <a:spcPts val="1000"/>
              </a:spcBef>
              <a:buClr>
                <a:schemeClr val="accent1"/>
              </a:buClr>
              <a:buSzPct val="160000"/>
              <a:buNone/>
            </a:pPr>
            <a:r>
              <a:rPr lang="en-GB" sz="2200" kern="0" cap="all" dirty="0"/>
              <a:t>Some types of behaviours can soon turn into harassment or bullying if not challenged.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kern="0" cap="all" dirty="0"/>
              <a:t>ACAS characterises bullying as:</a:t>
            </a:r>
          </a:p>
          <a:p>
            <a:pPr marL="400041" lvl="1" indent="0" algn="just">
              <a:lnSpc>
                <a:spcPct val="150000"/>
              </a:lnSpc>
              <a:buNone/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“offensive, intimidating, malicious or insulting behaviour, an abuse or misuse of power through means that undermine, humiliate, denigrate or injure the recipient.”</a:t>
            </a:r>
          </a:p>
          <a:p>
            <a:pPr marL="400041" lvl="1" indent="0" algn="just">
              <a:lnSpc>
                <a:spcPts val="1000"/>
              </a:lnSpc>
              <a:buNone/>
            </a:pP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kern="0" cap="all" dirty="0"/>
              <a:t>e.g.  - spreading malicious rumours / insulting by word or behaviour</a:t>
            </a:r>
          </a:p>
          <a:p>
            <a:pPr marL="685800" lvl="2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kern="0" cap="all" dirty="0"/>
              <a:t>ridiculing someone / setting them up to fail</a:t>
            </a:r>
          </a:p>
          <a:p>
            <a:pPr marL="685800" lvl="2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kern="0" cap="all" dirty="0"/>
              <a:t>exclusion or victimisation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kern="0" cap="all" dirty="0"/>
              <a:t>Lack of intent does not diminish the impact on the recipient. </a:t>
            </a:r>
          </a:p>
        </p:txBody>
      </p:sp>
    </p:spTree>
    <p:extLst>
      <p:ext uri="{BB962C8B-B14F-4D97-AF65-F5344CB8AC3E}">
        <p14:creationId xmlns:p14="http://schemas.microsoft.com/office/powerpoint/2010/main" val="295516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19"/>
            <a:ext cx="10706102" cy="747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Harassment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10044" y="1516260"/>
            <a:ext cx="1070610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In general terms it’s unwanted conduct affecting the dignity of people.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When related to a protected characteristic it is unlawful under the Equality Act 2010 (may also fall under the Protection from Harassment Act 1997)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Conduct will only amount to harassment if done for a prohibited reason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It can be: -</a:t>
            </a:r>
          </a:p>
          <a:p>
            <a:pPr marL="685800" lvl="2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direct (the person it is aimed at) </a:t>
            </a:r>
          </a:p>
          <a:p>
            <a:pPr marL="685800" lvl="2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or indirect (others who it is not personally aimed at)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It may be related to any protected characteristic</a:t>
            </a:r>
          </a:p>
        </p:txBody>
      </p:sp>
    </p:spTree>
    <p:extLst>
      <p:ext uri="{BB962C8B-B14F-4D97-AF65-F5344CB8AC3E}">
        <p14:creationId xmlns:p14="http://schemas.microsoft.com/office/powerpoint/2010/main" val="381846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19"/>
            <a:ext cx="10706102" cy="747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Banter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10044" y="1516260"/>
            <a:ext cx="10706102" cy="33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What is it like in your workplace?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Is banter good or bad?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What happens when banter goes too far?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Could it become a bullying and harassment issue?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Challenging behaviours</a:t>
            </a:r>
          </a:p>
        </p:txBody>
      </p:sp>
    </p:spTree>
    <p:extLst>
      <p:ext uri="{BB962C8B-B14F-4D97-AF65-F5344CB8AC3E}">
        <p14:creationId xmlns:p14="http://schemas.microsoft.com/office/powerpoint/2010/main" val="148396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19"/>
            <a:ext cx="10706102" cy="144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Activity 25: task 3 – Bullying, harassment and banter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10044" y="2269992"/>
            <a:ext cx="10706102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sz="2400" kern="0" cap="all" dirty="0"/>
              <a:t>Working in your groups, your task is think about the workplace issues you identified earlier and mark up your flip chart whether those issues could be considered: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Bullying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Harassment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Banter</a:t>
            </a:r>
          </a:p>
        </p:txBody>
      </p:sp>
    </p:spTree>
    <p:extLst>
      <p:ext uri="{BB962C8B-B14F-4D97-AF65-F5344CB8AC3E}">
        <p14:creationId xmlns:p14="http://schemas.microsoft.com/office/powerpoint/2010/main" val="85195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7626955-8140-4C76-A73F-A2B1A8EA5E27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10608542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900" dirty="0"/>
              <a:t>One is a criminal with a conviction</a:t>
            </a:r>
            <a:endParaRPr lang="en-GB" sz="5400" b="1" dirty="0">
              <a:solidFill>
                <a:srgbClr val="0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2E51098-5AE0-4EA2-84AE-514F9DFE569B}"/>
              </a:ext>
            </a:extLst>
          </p:cNvPr>
          <p:cNvGrpSpPr/>
          <p:nvPr/>
        </p:nvGrpSpPr>
        <p:grpSpPr>
          <a:xfrm>
            <a:off x="816161" y="1366982"/>
            <a:ext cx="10008354" cy="4203722"/>
            <a:chOff x="323528" y="123478"/>
            <a:chExt cx="7848872" cy="4536264"/>
          </a:xfrm>
        </p:grpSpPr>
        <p:pic>
          <p:nvPicPr>
            <p:cNvPr id="8" name="Picture 4" descr="http://cdn2-b.examiner.com/sites/default/files/styles/image_content_width/hash/12/79/1279fa6c70be58c642b51a7d54434edf.jpg">
              <a:extLst>
                <a:ext uri="{FF2B5EF4-FFF2-40B4-BE49-F238E27FC236}">
                  <a16:creationId xmlns:a16="http://schemas.microsoft.com/office/drawing/2014/main" id="{E2868655-63DC-4CC3-AE32-DAAD6DE64AA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2" r="19324"/>
            <a:stretch/>
          </p:blipFill>
          <p:spPr bwMode="auto">
            <a:xfrm>
              <a:off x="4464167" y="123478"/>
              <a:ext cx="161999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upload.wikimedia.org/wikipedia/commons/1/15/Malala_Yousafzai_par_Claude_Truong-Ngoc_novembre_2013.jpg">
              <a:extLst>
                <a:ext uri="{FF2B5EF4-FFF2-40B4-BE49-F238E27FC236}">
                  <a16:creationId xmlns:a16="http://schemas.microsoft.com/office/drawing/2014/main" id="{E04E488D-5473-4C4D-BC93-19EE8A850E21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" b="11124"/>
            <a:stretch/>
          </p:blipFill>
          <p:spPr bwMode="auto">
            <a:xfrm>
              <a:off x="4464168" y="2499742"/>
              <a:ext cx="16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loudwire.com/files/2013/12/175749829.jpg">
              <a:extLst>
                <a:ext uri="{FF2B5EF4-FFF2-40B4-BE49-F238E27FC236}">
                  <a16:creationId xmlns:a16="http://schemas.microsoft.com/office/drawing/2014/main" id="{3A77518C-EC64-4297-B87A-61035E5C99C0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8" r="20248"/>
            <a:stretch/>
          </p:blipFill>
          <p:spPr bwMode="auto">
            <a:xfrm>
              <a:off x="2411760" y="2499742"/>
              <a:ext cx="161999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cdn.bigissue.com/sites/bigissue/files/styles/bigissue_main_half/public/2162943-low_res-bbc-london-2012-paralympics_0.jpg?itok=EErCXBhF">
              <a:extLst>
                <a:ext uri="{FF2B5EF4-FFF2-40B4-BE49-F238E27FC236}">
                  <a16:creationId xmlns:a16="http://schemas.microsoft.com/office/drawing/2014/main" id="{03303849-AB8D-4A73-8CE9-959E855E4AE2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8"/>
            <a:stretch/>
          </p:blipFill>
          <p:spPr bwMode="auto">
            <a:xfrm>
              <a:off x="2396167" y="123478"/>
              <a:ext cx="161999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anjay-Kumar-Sm">
              <a:extLst>
                <a:ext uri="{FF2B5EF4-FFF2-40B4-BE49-F238E27FC236}">
                  <a16:creationId xmlns:a16="http://schemas.microsoft.com/office/drawing/2014/main" id="{219C35CE-E941-4E46-A955-F95B34564BC9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5"/>
            <a:stretch/>
          </p:blipFill>
          <p:spPr bwMode="auto">
            <a:xfrm>
              <a:off x="323528" y="123478"/>
              <a:ext cx="161999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Portrait of Lubaina Himid with a painting in the backgound">
              <a:extLst>
                <a:ext uri="{FF2B5EF4-FFF2-40B4-BE49-F238E27FC236}">
                  <a16:creationId xmlns:a16="http://schemas.microsoft.com/office/drawing/2014/main" id="{58133C94-5FBD-4762-8A04-1A275684A98C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1" t="10170" r="24104"/>
            <a:stretch/>
          </p:blipFill>
          <p:spPr bwMode="auto">
            <a:xfrm>
              <a:off x="6552400" y="123478"/>
              <a:ext cx="16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mage result for joe solo">
              <a:extLst>
                <a:ext uri="{FF2B5EF4-FFF2-40B4-BE49-F238E27FC236}">
                  <a16:creationId xmlns:a16="http://schemas.microsoft.com/office/drawing/2014/main" id="{F8E74D71-66F5-4ABD-8834-0FBAC74CFD31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9" r="15159"/>
            <a:stretch/>
          </p:blipFill>
          <p:spPr bwMode="auto">
            <a:xfrm>
              <a:off x="6552400" y="2499742"/>
              <a:ext cx="16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mage result for young angela merkel">
              <a:extLst>
                <a:ext uri="{FF2B5EF4-FFF2-40B4-BE49-F238E27FC236}">
                  <a16:creationId xmlns:a16="http://schemas.microsoft.com/office/drawing/2014/main" id="{2CADBE79-A537-488C-BE22-93E14E31A2C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98" r="1916" b="3334"/>
            <a:stretch/>
          </p:blipFill>
          <p:spPr bwMode="auto">
            <a:xfrm>
              <a:off x="359351" y="2499742"/>
              <a:ext cx="16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119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20"/>
            <a:ext cx="10706102" cy="682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Bullying through Social Media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42949" y="1484901"/>
            <a:ext cx="1070610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914400">
              <a:spcBef>
                <a:spcPts val="1000"/>
              </a:spcBef>
              <a:buClr>
                <a:schemeClr val="accent1"/>
              </a:buClr>
              <a:buSzPct val="160000"/>
              <a:defRPr/>
            </a:pPr>
            <a:r>
              <a:rPr lang="en-GB" sz="2400" kern="0" cap="all" dirty="0"/>
              <a:t>Bullying of itself is not unlawful, but other laws may be breached: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Malicious Communications Act 1988 (s1) and Communications Act 2003 (s127)</a:t>
            </a:r>
          </a:p>
          <a:p>
            <a:pPr marL="442913" lvl="1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 It is an offence to send “indecent or grossly offensive” communications</a:t>
            </a:r>
          </a:p>
          <a:p>
            <a:pPr marL="685800" lvl="2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for the purpose of causing “distress or anxiety” to the recipient</a:t>
            </a:r>
          </a:p>
          <a:p>
            <a:pPr marL="2286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Obscene Publications Act 1959</a:t>
            </a:r>
          </a:p>
          <a:p>
            <a:pPr marL="685800" lvl="2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an article that is classed as one that whose effect is to ‘deprave or corrupt’</a:t>
            </a:r>
          </a:p>
          <a:p>
            <a:pPr marL="685800" lvl="2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publishing includes circulating, showing, playing, projecting or transmitting</a:t>
            </a:r>
          </a:p>
        </p:txBody>
      </p:sp>
    </p:spTree>
    <p:extLst>
      <p:ext uri="{BB962C8B-B14F-4D97-AF65-F5344CB8AC3E}">
        <p14:creationId xmlns:p14="http://schemas.microsoft.com/office/powerpoint/2010/main" val="50250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20"/>
            <a:ext cx="10706102" cy="682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Bullying through Social Media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08888" y="1466428"/>
            <a:ext cx="10706102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Public Order Act 1986</a:t>
            </a:r>
          </a:p>
          <a:p>
            <a:pPr marL="800100" lvl="2" indent="-3429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S5 refers to threatening, abusive or insulting words or behaviour likely to cause harassment alarm or distress within hearing or sight of a person.</a:t>
            </a:r>
          </a:p>
          <a:p>
            <a:pPr marL="342900" lvl="1" indent="-3429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Computer Misuse Act 1990</a:t>
            </a:r>
          </a:p>
          <a:p>
            <a:pPr marL="800100" lvl="2" indent="-3429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Hacking a victim’s online accounts or computer in order to bully them</a:t>
            </a:r>
          </a:p>
        </p:txBody>
      </p:sp>
    </p:spTree>
    <p:extLst>
      <p:ext uri="{BB962C8B-B14F-4D97-AF65-F5344CB8AC3E}">
        <p14:creationId xmlns:p14="http://schemas.microsoft.com/office/powerpoint/2010/main" val="4291966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19"/>
            <a:ext cx="10706102" cy="1476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Activity  - How Bullying &amp; Harassment Affects our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08888" y="2140039"/>
            <a:ext cx="10706102" cy="3318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  <a:defRPr/>
            </a:pPr>
            <a:r>
              <a:rPr lang="en-GB" sz="2400" kern="0" cap="all" dirty="0"/>
              <a:t>Mental/Psychological and Physical Effects </a:t>
            </a:r>
          </a:p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  <a:defRPr/>
            </a:pPr>
            <a:r>
              <a:rPr lang="en-GB" sz="2400" kern="0" cap="all" dirty="0"/>
              <a:t>Working in your groups consider the potential effects of bullying and harassment in your workplace:</a:t>
            </a:r>
          </a:p>
          <a:p>
            <a:pPr marL="571500" lvl="1" indent="-3429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Group 1 your task is to discuss the effects on physical health.</a:t>
            </a:r>
          </a:p>
          <a:p>
            <a:pPr marL="571500" lvl="1" indent="-3429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Group 2 your task is to discuss the effects on psychological health</a:t>
            </a:r>
          </a:p>
          <a:p>
            <a:pPr marL="114300" indent="-3429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Elect someone to report back for the group. </a:t>
            </a:r>
          </a:p>
          <a:p>
            <a:pPr marL="114300" indent="-3429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GB" sz="2400" kern="0" cap="all" dirty="0"/>
              <a:t>Discretion and confidentiality must be used at all times</a:t>
            </a:r>
          </a:p>
        </p:txBody>
      </p:sp>
    </p:spTree>
    <p:extLst>
      <p:ext uri="{BB962C8B-B14F-4D97-AF65-F5344CB8AC3E}">
        <p14:creationId xmlns:p14="http://schemas.microsoft.com/office/powerpoint/2010/main" val="4169372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19"/>
            <a:ext cx="10706102" cy="1476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Activity  - How Bullying &amp; Harassment Affects our Health - physical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D6A040-A81D-49DC-A772-A893A7B047D9}"/>
              </a:ext>
            </a:extLst>
          </p:cNvPr>
          <p:cNvGrpSpPr/>
          <p:nvPr/>
        </p:nvGrpSpPr>
        <p:grpSpPr>
          <a:xfrm>
            <a:off x="710044" y="2199182"/>
            <a:ext cx="10706101" cy="3087550"/>
            <a:chOff x="719404" y="1412776"/>
            <a:chExt cx="10802821" cy="48774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C817DB-8590-4BA8-9218-30675EEB62F9}"/>
                </a:ext>
              </a:extLst>
            </p:cNvPr>
            <p:cNvSpPr txBox="1"/>
            <p:nvPr/>
          </p:nvSpPr>
          <p:spPr>
            <a:xfrm>
              <a:off x="3119670" y="3621022"/>
              <a:ext cx="3134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tencil" panose="040409050D0802020404" pitchFamily="82" charset="0"/>
                  <a:cs typeface="Aharoni" panose="02010803020104030203" pitchFamily="2" charset="-79"/>
                </a:rPr>
                <a:t>REDUCED IMMUNITY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41A3DC-6D23-46A7-8B83-FD475612FFEC}"/>
                </a:ext>
              </a:extLst>
            </p:cNvPr>
            <p:cNvSpPr txBox="1"/>
            <p:nvPr/>
          </p:nvSpPr>
          <p:spPr>
            <a:xfrm>
              <a:off x="1199457" y="2756925"/>
              <a:ext cx="1752403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267" dirty="0">
                  <a:latin typeface="Bodoni MT Condensed" panose="02070606080606020203" pitchFamily="18" charset="0"/>
                </a:rPr>
                <a:t>headaches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D1E9D9-5807-496B-85CB-C7D968F65CC4}"/>
                </a:ext>
              </a:extLst>
            </p:cNvPr>
            <p:cNvSpPr txBox="1"/>
            <p:nvPr/>
          </p:nvSpPr>
          <p:spPr>
            <a:xfrm>
              <a:off x="6384032" y="2948947"/>
              <a:ext cx="13869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i="1" dirty="0">
                  <a:latin typeface="Caladea" panose="02040503050406030204" pitchFamily="18" charset="0"/>
                </a:rPr>
                <a:t>nausea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134081-BA3B-435B-B50C-384EE854935A}"/>
                </a:ext>
              </a:extLst>
            </p:cNvPr>
            <p:cNvSpPr txBox="1"/>
            <p:nvPr/>
          </p:nvSpPr>
          <p:spPr>
            <a:xfrm>
              <a:off x="1007435" y="4293097"/>
              <a:ext cx="1195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oadway" panose="04040905080B02020502" pitchFamily="82" charset="0"/>
                </a:rPr>
                <a:t>ulcers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213909-BBD5-456A-AE29-9834A14504FE}"/>
                </a:ext>
              </a:extLst>
            </p:cNvPr>
            <p:cNvSpPr txBox="1"/>
            <p:nvPr/>
          </p:nvSpPr>
          <p:spPr>
            <a:xfrm>
              <a:off x="2063552" y="5541235"/>
              <a:ext cx="3242362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267" dirty="0">
                  <a:latin typeface="Colonna MT" panose="04020805060202030203" pitchFamily="82" charset="0"/>
                </a:rPr>
                <a:t>night ‘sweats’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3C6E68-1FF2-4394-AFB8-F866BB47A371}"/>
                </a:ext>
              </a:extLst>
            </p:cNvPr>
            <p:cNvSpPr txBox="1"/>
            <p:nvPr/>
          </p:nvSpPr>
          <p:spPr>
            <a:xfrm>
              <a:off x="5519936" y="1508788"/>
              <a:ext cx="2146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Felix Titling" panose="04060505060202020A04" pitchFamily="82" charset="0"/>
                </a:rPr>
                <a:t>Skin rashes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361440-22B0-46C5-86AA-EC0CB54B293D}"/>
                </a:ext>
              </a:extLst>
            </p:cNvPr>
            <p:cNvSpPr txBox="1"/>
            <p:nvPr/>
          </p:nvSpPr>
          <p:spPr>
            <a:xfrm>
              <a:off x="7152118" y="3717032"/>
              <a:ext cx="4370107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267" dirty="0">
                  <a:latin typeface="Gabriola" panose="04040605051002020D02" pitchFamily="82" charset="0"/>
                </a:rPr>
                <a:t>Irritable bowel syndrome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3DB0E1-5DFE-44C4-8B12-C16561693AEE}"/>
                </a:ext>
              </a:extLst>
            </p:cNvPr>
            <p:cNvSpPr txBox="1"/>
            <p:nvPr/>
          </p:nvSpPr>
          <p:spPr>
            <a:xfrm>
              <a:off x="3215681" y="2180862"/>
              <a:ext cx="2727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Impact" panose="020B0806030902050204" pitchFamily="34" charset="0"/>
                </a:rPr>
                <a:t>high blood pressure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FCA9BD-8941-4DB0-89FE-1B830FAF9732}"/>
                </a:ext>
              </a:extLst>
            </p:cNvPr>
            <p:cNvSpPr txBox="1"/>
            <p:nvPr/>
          </p:nvSpPr>
          <p:spPr>
            <a:xfrm>
              <a:off x="719404" y="1412776"/>
              <a:ext cx="1790875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267" b="1" dirty="0">
                  <a:latin typeface="Bradley Hand ITC" panose="03070402050302030203" pitchFamily="66" charset="0"/>
                </a:rPr>
                <a:t>crying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4F656B-F690-4D31-B64A-3675FAF8418D}"/>
                </a:ext>
              </a:extLst>
            </p:cNvPr>
            <p:cNvSpPr txBox="1"/>
            <p:nvPr/>
          </p:nvSpPr>
          <p:spPr>
            <a:xfrm>
              <a:off x="6864086" y="5349214"/>
              <a:ext cx="46566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Footlight MT Light" panose="0204060206030A020304" pitchFamily="18" charset="0"/>
                </a:rPr>
                <a:t>increased substance intake</a:t>
              </a:r>
              <a:endParaRPr lang="en-GB" sz="2400" dirty="0">
                <a:latin typeface="Footlight MT Light" panose="0204060206030A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C7213E-C32E-4BA1-9E33-F411C97E3133}"/>
                </a:ext>
              </a:extLst>
            </p:cNvPr>
            <p:cNvSpPr txBox="1"/>
            <p:nvPr/>
          </p:nvSpPr>
          <p:spPr>
            <a:xfrm>
              <a:off x="3023659" y="4581129"/>
              <a:ext cx="45384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Gulim" panose="020B0600000101010101" pitchFamily="34" charset="-127"/>
                  <a:ea typeface="Gulim" panose="020B0600000101010101" pitchFamily="34" charset="-127"/>
                </a:rPr>
                <a:t>illnesses of the organs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3703A7-85D9-4C12-A30C-B1DB77E9D32B}"/>
                </a:ext>
              </a:extLst>
            </p:cNvPr>
            <p:cNvSpPr txBox="1"/>
            <p:nvPr/>
          </p:nvSpPr>
          <p:spPr>
            <a:xfrm>
              <a:off x="8304246" y="2468894"/>
              <a:ext cx="177644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self harm</a:t>
              </a:r>
            </a:p>
            <a:p>
              <a:endParaRPr lang="en-GB" sz="2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2E1899-6BAF-41CD-9B52-FE41FB8D781A}"/>
                </a:ext>
              </a:extLst>
            </p:cNvPr>
            <p:cNvSpPr txBox="1"/>
            <p:nvPr/>
          </p:nvSpPr>
          <p:spPr>
            <a:xfrm>
              <a:off x="9264353" y="1604798"/>
              <a:ext cx="1668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opperplate Gothic Bold" panose="020E0705020206020404" pitchFamily="34" charset="0"/>
                </a:rPr>
                <a:t>FATIGUE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83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19"/>
            <a:ext cx="10706102" cy="1476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Activity  - How Bullying &amp; Harassment Affects our Health - mental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EC4AB3-0BBB-461A-B632-6A5552C7FA93}"/>
              </a:ext>
            </a:extLst>
          </p:cNvPr>
          <p:cNvGrpSpPr/>
          <p:nvPr/>
        </p:nvGrpSpPr>
        <p:grpSpPr>
          <a:xfrm>
            <a:off x="710044" y="1955712"/>
            <a:ext cx="10395661" cy="3214365"/>
            <a:chOff x="719404" y="1070363"/>
            <a:chExt cx="10386301" cy="51015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204ABF-F13B-4A63-8230-375AC6E22C63}"/>
                </a:ext>
              </a:extLst>
            </p:cNvPr>
            <p:cNvSpPr txBox="1"/>
            <p:nvPr/>
          </p:nvSpPr>
          <p:spPr>
            <a:xfrm>
              <a:off x="3023660" y="1796819"/>
              <a:ext cx="3211135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267" dirty="0">
                  <a:latin typeface="Bodoni MT Condensed" panose="02070606080606020203" pitchFamily="18" charset="0"/>
                </a:rPr>
                <a:t>reduced self esteem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26DDA2-EB3B-4ED3-9533-D9ED0656248A}"/>
                </a:ext>
              </a:extLst>
            </p:cNvPr>
            <p:cNvSpPr txBox="1"/>
            <p:nvPr/>
          </p:nvSpPr>
          <p:spPr>
            <a:xfrm>
              <a:off x="719404" y="3599920"/>
              <a:ext cx="331872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i="1" dirty="0">
                  <a:latin typeface="Caladea" panose="02040503050406030204" pitchFamily="18" charset="0"/>
                </a:rPr>
                <a:t>Feeling things are  </a:t>
              </a:r>
            </a:p>
            <a:p>
              <a:r>
                <a:rPr lang="en-GB" sz="3200" i="1" dirty="0">
                  <a:latin typeface="Caladea" panose="02040503050406030204" pitchFamily="18" charset="0"/>
                </a:rPr>
                <a:t>out of your control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5ADBC2-D11E-4984-8381-ADC8FF48138F}"/>
                </a:ext>
              </a:extLst>
            </p:cNvPr>
            <p:cNvSpPr txBox="1"/>
            <p:nvPr/>
          </p:nvSpPr>
          <p:spPr>
            <a:xfrm>
              <a:off x="7152118" y="4581129"/>
              <a:ext cx="2724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Broadway" panose="04040905080B02020502" pitchFamily="82" charset="0"/>
                </a:rPr>
                <a:t>feeling helpless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D76A40-FDE9-4C76-9704-DEC00069ABBE}"/>
                </a:ext>
              </a:extLst>
            </p:cNvPr>
            <p:cNvSpPr txBox="1"/>
            <p:nvPr/>
          </p:nvSpPr>
          <p:spPr>
            <a:xfrm>
              <a:off x="7440150" y="3140968"/>
              <a:ext cx="3665555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267" dirty="0">
                  <a:latin typeface="Colonna MT" panose="04020805060202030203" pitchFamily="82" charset="0"/>
                </a:rPr>
                <a:t>disturbed sleep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DB89C4-F5DE-46D9-9D5A-E1D737E4159B}"/>
                </a:ext>
              </a:extLst>
            </p:cNvPr>
            <p:cNvSpPr txBox="1"/>
            <p:nvPr/>
          </p:nvSpPr>
          <p:spPr>
            <a:xfrm>
              <a:off x="7955901" y="5710215"/>
              <a:ext cx="2634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Felix Titling" panose="04060505060202020A04" pitchFamily="82" charset="0"/>
                </a:rPr>
                <a:t>Feeling lonely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367AA4-6AB5-4067-81BF-BCE09FBF6810}"/>
                </a:ext>
              </a:extLst>
            </p:cNvPr>
            <p:cNvSpPr txBox="1"/>
            <p:nvPr/>
          </p:nvSpPr>
          <p:spPr>
            <a:xfrm>
              <a:off x="2931712" y="5115611"/>
              <a:ext cx="1912703" cy="748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267" dirty="0">
                  <a:latin typeface="Gabriola" panose="04040605051002020D02" pitchFamily="82" charset="0"/>
                </a:rPr>
                <a:t>Irritability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09C54F-E9A7-429A-9428-867C7199E635}"/>
                </a:ext>
              </a:extLst>
            </p:cNvPr>
            <p:cNvSpPr txBox="1"/>
            <p:nvPr/>
          </p:nvSpPr>
          <p:spPr>
            <a:xfrm>
              <a:off x="719404" y="1070363"/>
              <a:ext cx="4264309" cy="748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267" b="1" dirty="0">
                  <a:latin typeface="Bradley Hand ITC" panose="03070402050302030203" pitchFamily="66" charset="0"/>
                </a:rPr>
                <a:t>Sense of isolation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C4E20E-8AB4-4B71-AD1F-E0603AF3582D}"/>
                </a:ext>
              </a:extLst>
            </p:cNvPr>
            <p:cNvSpPr txBox="1"/>
            <p:nvPr/>
          </p:nvSpPr>
          <p:spPr>
            <a:xfrm>
              <a:off x="6768075" y="1220755"/>
              <a:ext cx="39296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Footlight MT Light" panose="0204060206030A020304" pitchFamily="18" charset="0"/>
                </a:rPr>
                <a:t>loss of self-confidence</a:t>
              </a:r>
              <a:endParaRPr lang="en-GB" sz="2400" dirty="0">
                <a:latin typeface="Footlight MT Light" panose="0204060206030A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6FC792-7C5C-4926-847A-A27788F2D0C9}"/>
                </a:ext>
              </a:extLst>
            </p:cNvPr>
            <p:cNvSpPr txBox="1"/>
            <p:nvPr/>
          </p:nvSpPr>
          <p:spPr>
            <a:xfrm>
              <a:off x="1199456" y="2756926"/>
              <a:ext cx="34291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thoughts of suicide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8C4143-8F3C-4977-BC27-D58A6896A114}"/>
                </a:ext>
              </a:extLst>
            </p:cNvPr>
            <p:cNvSpPr txBox="1"/>
            <p:nvPr/>
          </p:nvSpPr>
          <p:spPr>
            <a:xfrm>
              <a:off x="4943872" y="3717033"/>
              <a:ext cx="2383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Comic Sans MS" panose="030F0702030302020204" pitchFamily="66" charset="0"/>
                </a:rPr>
                <a:t>tearfulness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7744E9-306A-4504-AC0A-C4A22C74C4DA}"/>
                </a:ext>
              </a:extLst>
            </p:cNvPr>
            <p:cNvSpPr txBox="1"/>
            <p:nvPr/>
          </p:nvSpPr>
          <p:spPr>
            <a:xfrm>
              <a:off x="6384032" y="2468894"/>
              <a:ext cx="26581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Impact" panose="020B0806030902050204" pitchFamily="34" charset="0"/>
                </a:rPr>
                <a:t>obsessive thoughts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674BC1-FBD4-4423-BBDC-56D1AF8C5ED4}"/>
                </a:ext>
              </a:extLst>
            </p:cNvPr>
            <p:cNvSpPr txBox="1"/>
            <p:nvPr/>
          </p:nvSpPr>
          <p:spPr>
            <a:xfrm>
              <a:off x="1017034" y="5490107"/>
              <a:ext cx="1708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opperplate Gothic Bold" panose="020E0705020206020404" pitchFamily="34" charset="0"/>
                </a:rPr>
                <a:t>ANXIETY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9F4787-392D-4593-97C3-2E676539C5BB}"/>
                </a:ext>
              </a:extLst>
            </p:cNvPr>
            <p:cNvSpPr txBox="1"/>
            <p:nvPr/>
          </p:nvSpPr>
          <p:spPr>
            <a:xfrm>
              <a:off x="5032750" y="5322115"/>
              <a:ext cx="2135521" cy="748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267" dirty="0">
                  <a:latin typeface="Haettenschweiler" panose="020B0706040902060204" pitchFamily="34" charset="0"/>
                </a:rPr>
                <a:t>DEPRESSION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131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19"/>
            <a:ext cx="10706102" cy="60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Who’s responsibility is it?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5EAB1DF-7685-4F05-8347-58EB26DB4495}"/>
              </a:ext>
            </a:extLst>
          </p:cNvPr>
          <p:cNvSpPr txBox="1">
            <a:spLocks noChangeArrowheads="1"/>
          </p:cNvSpPr>
          <p:nvPr/>
        </p:nvSpPr>
        <p:spPr>
          <a:xfrm>
            <a:off x="815415" y="1473785"/>
            <a:ext cx="9446186" cy="32459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/>
              <a:t>Union Representatives?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 Manager?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 Employer?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 employee?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 law?</a:t>
            </a:r>
          </a:p>
        </p:txBody>
      </p:sp>
    </p:spTree>
    <p:extLst>
      <p:ext uri="{BB962C8B-B14F-4D97-AF65-F5344CB8AC3E}">
        <p14:creationId xmlns:p14="http://schemas.microsoft.com/office/powerpoint/2010/main" val="615214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19"/>
            <a:ext cx="10706102" cy="60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Unite Rulebook 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5EAB1DF-7685-4F05-8347-58EB26DB4495}"/>
              </a:ext>
            </a:extLst>
          </p:cNvPr>
          <p:cNvSpPr txBox="1">
            <a:spLocks noChangeArrowheads="1"/>
          </p:cNvSpPr>
          <p:nvPr/>
        </p:nvSpPr>
        <p:spPr>
          <a:xfrm>
            <a:off x="815414" y="1473785"/>
            <a:ext cx="10600731" cy="40969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/>
              <a:t>The objects of the Union are given in Rule 2 </a:t>
            </a:r>
          </a:p>
          <a:p>
            <a:pPr lvl="1">
              <a:lnSpc>
                <a:spcPct val="150000"/>
              </a:lnSpc>
            </a:pPr>
            <a:r>
              <a:rPr lang="en-GB" sz="2200" dirty="0"/>
              <a:t>Section 2.1.6 of Rule 2 states: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“The objects of the Union shall be…</a:t>
            </a:r>
          </a:p>
          <a:p>
            <a:pPr lvl="1">
              <a:lnSpc>
                <a:spcPct val="150000"/>
              </a:lnSpc>
            </a:pPr>
            <a:r>
              <a:rPr lang="en-GB" sz="2200" dirty="0"/>
              <a:t>to promote equality and fairness for all, including actively opposing</a:t>
            </a:r>
          </a:p>
          <a:p>
            <a:pPr lvl="1">
              <a:lnSpc>
                <a:spcPct val="150000"/>
              </a:lnSpc>
            </a:pPr>
            <a:r>
              <a:rPr lang="en-GB" sz="2200" dirty="0"/>
              <a:t>prejudice and discrimination on grounds of gender, race, ethnic origin,</a:t>
            </a:r>
          </a:p>
          <a:p>
            <a:pPr lvl="1">
              <a:lnSpc>
                <a:spcPct val="150000"/>
              </a:lnSpc>
            </a:pPr>
            <a:r>
              <a:rPr lang="en-GB" sz="2200" dirty="0"/>
              <a:t>religion, class, marital status, sexual orientation, gender identity, age,</a:t>
            </a:r>
          </a:p>
          <a:p>
            <a:pPr lvl="1">
              <a:lnSpc>
                <a:spcPct val="150000"/>
              </a:lnSpc>
            </a:pPr>
            <a:r>
              <a:rPr lang="en-GB" sz="2200" dirty="0"/>
              <a:t>disability or caring responsibilities”</a:t>
            </a:r>
          </a:p>
        </p:txBody>
      </p:sp>
    </p:spTree>
    <p:extLst>
      <p:ext uri="{BB962C8B-B14F-4D97-AF65-F5344CB8AC3E}">
        <p14:creationId xmlns:p14="http://schemas.microsoft.com/office/powerpoint/2010/main" val="1693446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19"/>
            <a:ext cx="10706102" cy="1273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kern="0" dirty="0"/>
              <a:t>Activity 26 – Employment Tribunal Case Studies</a:t>
            </a:r>
            <a:endParaRPr lang="en-GB" sz="4900" dirty="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5EAB1DF-7685-4F05-8347-58EB26DB4495}"/>
              </a:ext>
            </a:extLst>
          </p:cNvPr>
          <p:cNvSpPr txBox="1">
            <a:spLocks noChangeArrowheads="1"/>
          </p:cNvSpPr>
          <p:nvPr/>
        </p:nvSpPr>
        <p:spPr>
          <a:xfrm>
            <a:off x="795634" y="2187590"/>
            <a:ext cx="10600731" cy="30427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kern="0" dirty="0"/>
              <a:t>Working in your groups, your task is to discuss your case. </a:t>
            </a:r>
          </a:p>
          <a:p>
            <a:pPr>
              <a:lnSpc>
                <a:spcPct val="150000"/>
              </a:lnSpc>
            </a:pPr>
            <a:r>
              <a:rPr lang="en-GB" sz="2400" kern="0" dirty="0"/>
              <a:t>Decide whether you think the Tribunal upheld or dismissed the claim?</a:t>
            </a:r>
          </a:p>
          <a:p>
            <a:pPr>
              <a:lnSpc>
                <a:spcPct val="150000"/>
              </a:lnSpc>
            </a:pPr>
            <a:r>
              <a:rPr lang="en-GB" sz="2400" kern="0" dirty="0"/>
              <a:t>Elect someone to report back for the group giving reasons as to why your group made that decision.</a:t>
            </a:r>
          </a:p>
        </p:txBody>
      </p:sp>
    </p:spTree>
    <p:extLst>
      <p:ext uri="{BB962C8B-B14F-4D97-AF65-F5344CB8AC3E}">
        <p14:creationId xmlns:p14="http://schemas.microsoft.com/office/powerpoint/2010/main" val="406846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7626955-8140-4C76-A73F-A2B1A8EA5E27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10608542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900" dirty="0"/>
              <a:t>One is a criminal with a conviction</a:t>
            </a:r>
            <a:endParaRPr lang="en-GB" sz="5400" b="1" dirty="0">
              <a:solidFill>
                <a:srgbClr val="0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2E51098-5AE0-4EA2-84AE-514F9DFE569B}"/>
              </a:ext>
            </a:extLst>
          </p:cNvPr>
          <p:cNvGrpSpPr/>
          <p:nvPr/>
        </p:nvGrpSpPr>
        <p:grpSpPr>
          <a:xfrm>
            <a:off x="816161" y="1366982"/>
            <a:ext cx="10008354" cy="4203722"/>
            <a:chOff x="323528" y="123478"/>
            <a:chExt cx="7848872" cy="4536264"/>
          </a:xfrm>
        </p:grpSpPr>
        <p:pic>
          <p:nvPicPr>
            <p:cNvPr id="8" name="Picture 4" descr="http://cdn2-b.examiner.com/sites/default/files/styles/image_content_width/hash/12/79/1279fa6c70be58c642b51a7d54434edf.jpg">
              <a:extLst>
                <a:ext uri="{FF2B5EF4-FFF2-40B4-BE49-F238E27FC236}">
                  <a16:creationId xmlns:a16="http://schemas.microsoft.com/office/drawing/2014/main" id="{E2868655-63DC-4CC3-AE32-DAAD6DE64AA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2" r="19324"/>
            <a:stretch/>
          </p:blipFill>
          <p:spPr bwMode="auto">
            <a:xfrm>
              <a:off x="4464167" y="123478"/>
              <a:ext cx="161999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upload.wikimedia.org/wikipedia/commons/1/15/Malala_Yousafzai_par_Claude_Truong-Ngoc_novembre_2013.jpg">
              <a:extLst>
                <a:ext uri="{FF2B5EF4-FFF2-40B4-BE49-F238E27FC236}">
                  <a16:creationId xmlns:a16="http://schemas.microsoft.com/office/drawing/2014/main" id="{E04E488D-5473-4C4D-BC93-19EE8A850E21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" b="11124"/>
            <a:stretch/>
          </p:blipFill>
          <p:spPr bwMode="auto">
            <a:xfrm>
              <a:off x="4464168" y="2499742"/>
              <a:ext cx="16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loudwire.com/files/2013/12/175749829.jpg">
              <a:extLst>
                <a:ext uri="{FF2B5EF4-FFF2-40B4-BE49-F238E27FC236}">
                  <a16:creationId xmlns:a16="http://schemas.microsoft.com/office/drawing/2014/main" id="{3A77518C-EC64-4297-B87A-61035E5C99C0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8" r="20248"/>
            <a:stretch/>
          </p:blipFill>
          <p:spPr bwMode="auto">
            <a:xfrm>
              <a:off x="2411760" y="2499742"/>
              <a:ext cx="161999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cdn.bigissue.com/sites/bigissue/files/styles/bigissue_main_half/public/2162943-low_res-bbc-london-2012-paralympics_0.jpg?itok=EErCXBhF">
              <a:extLst>
                <a:ext uri="{FF2B5EF4-FFF2-40B4-BE49-F238E27FC236}">
                  <a16:creationId xmlns:a16="http://schemas.microsoft.com/office/drawing/2014/main" id="{03303849-AB8D-4A73-8CE9-959E855E4AE2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8"/>
            <a:stretch/>
          </p:blipFill>
          <p:spPr bwMode="auto">
            <a:xfrm>
              <a:off x="2396167" y="123478"/>
              <a:ext cx="161999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anjay-Kumar-Sm">
              <a:extLst>
                <a:ext uri="{FF2B5EF4-FFF2-40B4-BE49-F238E27FC236}">
                  <a16:creationId xmlns:a16="http://schemas.microsoft.com/office/drawing/2014/main" id="{219C35CE-E941-4E46-A955-F95B34564BC9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5"/>
            <a:stretch/>
          </p:blipFill>
          <p:spPr bwMode="auto">
            <a:xfrm>
              <a:off x="323528" y="123478"/>
              <a:ext cx="161999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Portrait of Lubaina Himid with a painting in the backgound">
              <a:extLst>
                <a:ext uri="{FF2B5EF4-FFF2-40B4-BE49-F238E27FC236}">
                  <a16:creationId xmlns:a16="http://schemas.microsoft.com/office/drawing/2014/main" id="{58133C94-5FBD-4762-8A04-1A275684A98C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1" t="10170" r="24104"/>
            <a:stretch/>
          </p:blipFill>
          <p:spPr bwMode="auto">
            <a:xfrm>
              <a:off x="6552400" y="123478"/>
              <a:ext cx="16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mage result for joe solo">
              <a:extLst>
                <a:ext uri="{FF2B5EF4-FFF2-40B4-BE49-F238E27FC236}">
                  <a16:creationId xmlns:a16="http://schemas.microsoft.com/office/drawing/2014/main" id="{F8E74D71-66F5-4ABD-8834-0FBAC74CFD31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9" r="15159"/>
            <a:stretch/>
          </p:blipFill>
          <p:spPr bwMode="auto">
            <a:xfrm>
              <a:off x="6552400" y="2499742"/>
              <a:ext cx="16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mage result for young angela merkel">
              <a:extLst>
                <a:ext uri="{FF2B5EF4-FFF2-40B4-BE49-F238E27FC236}">
                  <a16:creationId xmlns:a16="http://schemas.microsoft.com/office/drawing/2014/main" id="{2CADBE79-A537-488C-BE22-93E14E31A2C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98" r="1916" b="3334"/>
            <a:stretch/>
          </p:blipFill>
          <p:spPr bwMode="auto">
            <a:xfrm>
              <a:off x="359351" y="2499742"/>
              <a:ext cx="162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1717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7626955-8140-4C76-A73F-A2B1A8EA5E27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10608542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900" dirty="0"/>
              <a:t>One is a criminal with a conviction</a:t>
            </a:r>
            <a:endParaRPr lang="en-GB" sz="5400" b="1" dirty="0">
              <a:solidFill>
                <a:srgbClr val="0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EB5DE30-E9CD-4ACB-A955-3306913382B3}"/>
              </a:ext>
            </a:extLst>
          </p:cNvPr>
          <p:cNvGrpSpPr/>
          <p:nvPr/>
        </p:nvGrpSpPr>
        <p:grpSpPr>
          <a:xfrm>
            <a:off x="490727" y="1282349"/>
            <a:ext cx="10836497" cy="4313463"/>
            <a:chOff x="472307" y="267494"/>
            <a:chExt cx="8275423" cy="459586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ACA7438-89DA-48FA-9DDC-62F6AA231251}"/>
                </a:ext>
              </a:extLst>
            </p:cNvPr>
            <p:cNvGrpSpPr/>
            <p:nvPr/>
          </p:nvGrpSpPr>
          <p:grpSpPr>
            <a:xfrm>
              <a:off x="649684" y="267494"/>
              <a:ext cx="7848872" cy="4536264"/>
              <a:chOff x="323528" y="123478"/>
              <a:chExt cx="7848872" cy="4536264"/>
            </a:xfrm>
          </p:grpSpPr>
          <p:pic>
            <p:nvPicPr>
              <p:cNvPr id="26" name="Picture 4" descr="http://cdn2-b.examiner.com/sites/default/files/styles/image_content_width/hash/12/79/1279fa6c70be58c642b51a7d54434edf.jpg">
                <a:extLst>
                  <a:ext uri="{FF2B5EF4-FFF2-40B4-BE49-F238E27FC236}">
                    <a16:creationId xmlns:a16="http://schemas.microsoft.com/office/drawing/2014/main" id="{9C3C4583-5F76-4B88-879C-46DD1DA3B22C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32" r="19324"/>
              <a:stretch/>
            </p:blipFill>
            <p:spPr bwMode="auto">
              <a:xfrm>
                <a:off x="4479761" y="149710"/>
                <a:ext cx="1619999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s://upload.wikimedia.org/wikipedia/commons/1/15/Malala_Yousafzai_par_Claude_Truong-Ngoc_novembre_2013.jpg">
                <a:extLst>
                  <a:ext uri="{FF2B5EF4-FFF2-40B4-BE49-F238E27FC236}">
                    <a16:creationId xmlns:a16="http://schemas.microsoft.com/office/drawing/2014/main" id="{643F1EF9-037C-464C-AD36-83739B5584A5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" b="11124"/>
              <a:stretch/>
            </p:blipFill>
            <p:spPr bwMode="auto">
              <a:xfrm>
                <a:off x="4464168" y="2499742"/>
                <a:ext cx="1620000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http://loudwire.com/files/2013/12/175749829.jpg">
                <a:extLst>
                  <a:ext uri="{FF2B5EF4-FFF2-40B4-BE49-F238E27FC236}">
                    <a16:creationId xmlns:a16="http://schemas.microsoft.com/office/drawing/2014/main" id="{DE7B0F91-5A62-4415-AA28-BE866815AC72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8" r="20248"/>
              <a:stretch/>
            </p:blipFill>
            <p:spPr bwMode="auto">
              <a:xfrm>
                <a:off x="2411760" y="2499742"/>
                <a:ext cx="1619999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http://cdn.bigissue.com/sites/bigissue/files/styles/bigissue_main_half/public/2162943-low_res-bbc-london-2012-paralympics_0.jpg?itok=EErCXBhF">
                <a:extLst>
                  <a:ext uri="{FF2B5EF4-FFF2-40B4-BE49-F238E27FC236}">
                    <a16:creationId xmlns:a16="http://schemas.microsoft.com/office/drawing/2014/main" id="{E5835717-20E5-4C90-B22E-111E1A52582A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18"/>
              <a:stretch/>
            </p:blipFill>
            <p:spPr bwMode="auto">
              <a:xfrm>
                <a:off x="2396167" y="123478"/>
                <a:ext cx="1619999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Sanjay-Kumar-Sm">
                <a:extLst>
                  <a:ext uri="{FF2B5EF4-FFF2-40B4-BE49-F238E27FC236}">
                    <a16:creationId xmlns:a16="http://schemas.microsoft.com/office/drawing/2014/main" id="{19B941BD-22B7-4282-B53F-E6580F583919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45"/>
              <a:stretch/>
            </p:blipFill>
            <p:spPr bwMode="auto">
              <a:xfrm>
                <a:off x="323528" y="123478"/>
                <a:ext cx="1619999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Portrait of Lubaina Himid with a painting in the backgound">
                <a:extLst>
                  <a:ext uri="{FF2B5EF4-FFF2-40B4-BE49-F238E27FC236}">
                    <a16:creationId xmlns:a16="http://schemas.microsoft.com/office/drawing/2014/main" id="{E518C21F-04D4-44D2-B338-968033EE8531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01" t="10170" r="24104"/>
              <a:stretch/>
            </p:blipFill>
            <p:spPr bwMode="auto">
              <a:xfrm>
                <a:off x="6552400" y="123478"/>
                <a:ext cx="1620000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4" descr="Image result for joe solo">
                <a:extLst>
                  <a:ext uri="{FF2B5EF4-FFF2-40B4-BE49-F238E27FC236}">
                    <a16:creationId xmlns:a16="http://schemas.microsoft.com/office/drawing/2014/main" id="{3E7B0FB5-005D-41D4-ABF0-4FD4ED606277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10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39" r="15159"/>
              <a:stretch/>
            </p:blipFill>
            <p:spPr bwMode="auto">
              <a:xfrm>
                <a:off x="6552400" y="2499742"/>
                <a:ext cx="1620000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 descr="Image result for young angela merkel">
                <a:extLst>
                  <a:ext uri="{FF2B5EF4-FFF2-40B4-BE49-F238E27FC236}">
                    <a16:creationId xmlns:a16="http://schemas.microsoft.com/office/drawing/2014/main" id="{8A27EF13-57E4-4BCD-B4A0-838AB39A7299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11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98" r="1916" b="3334"/>
              <a:stretch/>
            </p:blipFill>
            <p:spPr bwMode="auto">
              <a:xfrm>
                <a:off x="359351" y="2499742"/>
                <a:ext cx="1620000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350CD5-8D90-4369-8E9F-4E6E50FEF712}"/>
                </a:ext>
              </a:extLst>
            </p:cNvPr>
            <p:cNvSpPr txBox="1"/>
            <p:nvPr/>
          </p:nvSpPr>
          <p:spPr>
            <a:xfrm>
              <a:off x="699218" y="437013"/>
              <a:ext cx="1519888" cy="1234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1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SANJAY KUMAR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Former CEO of 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Computer Associates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Defrauded company of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$2.2bn. 12 year jail term</a:t>
              </a:r>
            </a:p>
            <a:p>
              <a:pPr algn="ctr"/>
              <a:endParaRPr lang="en-GB" sz="16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DF83EE-B18F-4C2A-8B32-1593B7BF30FE}"/>
                </a:ext>
              </a:extLst>
            </p:cNvPr>
            <p:cNvSpPr txBox="1"/>
            <p:nvPr/>
          </p:nvSpPr>
          <p:spPr>
            <a:xfrm>
              <a:off x="4602538" y="568399"/>
              <a:ext cx="1964374" cy="1492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1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BARACK OBAMA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U.S. President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since 2009 - 2017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First African American President</a:t>
              </a:r>
            </a:p>
            <a:p>
              <a:pPr algn="ctr"/>
              <a:endParaRPr lang="en-GB" sz="16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E406D4-E95B-4361-A429-111B3261DCC5}"/>
                </a:ext>
              </a:extLst>
            </p:cNvPr>
            <p:cNvSpPr txBox="1"/>
            <p:nvPr/>
          </p:nvSpPr>
          <p:spPr>
            <a:xfrm>
              <a:off x="472307" y="2875420"/>
              <a:ext cx="2011528" cy="1492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1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ANGELA MERKEL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German Chancellor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since 2005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12 times been named by Forbes 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as worlds most powerful woman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1AD8E1-0123-4793-AD77-9A10BEBFA6F3}"/>
                </a:ext>
              </a:extLst>
            </p:cNvPr>
            <p:cNvSpPr txBox="1"/>
            <p:nvPr/>
          </p:nvSpPr>
          <p:spPr>
            <a:xfrm>
              <a:off x="2444022" y="483758"/>
              <a:ext cx="2185798" cy="17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1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TANNI GREY-THOMPSON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Winner of 16 medals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30 world records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6x winner London marathon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MBE, OBE, DBE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Member in the Lords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F94BBD-B539-4BA1-AD12-DB89F830D8C8}"/>
                </a:ext>
              </a:extLst>
            </p:cNvPr>
            <p:cNvSpPr txBox="1"/>
            <p:nvPr/>
          </p:nvSpPr>
          <p:spPr>
            <a:xfrm>
              <a:off x="6723859" y="437013"/>
              <a:ext cx="2023871" cy="1419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1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LUBAINA HIMID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Awarded an MBE and is the 2017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Turner Prize winner. One of the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first artists in the Black Art 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movement of the 1980’s. Focuses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on black cultural history and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reclaiming identity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54FF62-734B-49E9-B547-A10CEE87FFD7}"/>
                </a:ext>
              </a:extLst>
            </p:cNvPr>
            <p:cNvSpPr txBox="1"/>
            <p:nvPr/>
          </p:nvSpPr>
          <p:spPr>
            <a:xfrm>
              <a:off x="2729829" y="2875420"/>
              <a:ext cx="1736877" cy="967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1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CHRISTOPHER LEE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Actor, singer, author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and WW2 veteran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62E56-A91E-4489-98C1-45DFC4215B4E}"/>
                </a:ext>
              </a:extLst>
            </p:cNvPr>
            <p:cNvSpPr txBox="1"/>
            <p:nvPr/>
          </p:nvSpPr>
          <p:spPr>
            <a:xfrm>
              <a:off x="4736200" y="2875420"/>
              <a:ext cx="1860516" cy="17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1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MALALA YOUSAFZAI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survived an assassination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attempt by the Taliban for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advocating human rights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for women and education</a:t>
              </a:r>
            </a:p>
            <a:p>
              <a:pPr algn="ctr"/>
              <a:endParaRPr lang="en-GB" sz="16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EBCAA0-8C15-401D-84CF-EA496DE8986F}"/>
                </a:ext>
              </a:extLst>
            </p:cNvPr>
            <p:cNvSpPr txBox="1"/>
            <p:nvPr/>
          </p:nvSpPr>
          <p:spPr>
            <a:xfrm>
              <a:off x="6671494" y="2846612"/>
              <a:ext cx="2023871" cy="2016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b="1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JOE SOLO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musician, writer, poet political activist and broadcaster. Co-creator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of “We Shall Overcome”</a:t>
              </a:r>
            </a:p>
            <a:p>
              <a:pPr algn="ctr"/>
              <a:r>
                <a:rPr lang="en-GB" sz="160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anti austerity movement</a:t>
              </a:r>
            </a:p>
            <a:p>
              <a:pPr algn="ctr"/>
              <a:endParaRPr lang="en-GB" sz="16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38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11273311" cy="1356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General principle of the equality act 2010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C0BEB97-67AB-444F-8D27-DDEC91E0415F}"/>
              </a:ext>
            </a:extLst>
          </p:cNvPr>
          <p:cNvSpPr txBox="1">
            <a:spLocks noChangeArrowheads="1"/>
          </p:cNvSpPr>
          <p:nvPr/>
        </p:nvSpPr>
        <p:spPr>
          <a:xfrm>
            <a:off x="627040" y="2197225"/>
            <a:ext cx="10657184" cy="1746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2400" dirty="0"/>
              <a:t>Equality legislation is about securing </a:t>
            </a:r>
            <a:r>
              <a:rPr lang="en-GB" sz="2400" b="1" dirty="0"/>
              <a:t>equal</a:t>
            </a:r>
            <a:r>
              <a:rPr lang="en-GB" sz="2400" dirty="0"/>
              <a:t> treatment for particular groups who might otherwise be disadvantaged in the workplace, when compared with others who do </a:t>
            </a:r>
            <a:r>
              <a:rPr lang="en-GB" sz="2400" b="1" dirty="0"/>
              <a:t>not</a:t>
            </a:r>
            <a:r>
              <a:rPr lang="en-GB" sz="2400" dirty="0"/>
              <a:t> share the same characteristic.  </a:t>
            </a:r>
          </a:p>
        </p:txBody>
      </p:sp>
    </p:spTree>
    <p:extLst>
      <p:ext uri="{BB962C8B-B14F-4D97-AF65-F5344CB8AC3E}">
        <p14:creationId xmlns:p14="http://schemas.microsoft.com/office/powerpoint/2010/main" val="304650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11273311" cy="1356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General principle of the equality act 2010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C0BEB97-67AB-444F-8D27-DDEC91E0415F}"/>
              </a:ext>
            </a:extLst>
          </p:cNvPr>
          <p:cNvSpPr txBox="1">
            <a:spLocks noChangeArrowheads="1"/>
          </p:cNvSpPr>
          <p:nvPr/>
        </p:nvSpPr>
        <p:spPr>
          <a:xfrm>
            <a:off x="627040" y="1910897"/>
            <a:ext cx="10657184" cy="36598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2400" dirty="0"/>
              <a:t>It aims to address this through legislating against:</a:t>
            </a:r>
          </a:p>
          <a:p>
            <a:pPr lvl="1" algn="just">
              <a:lnSpc>
                <a:spcPct val="100000"/>
              </a:lnSpc>
            </a:pPr>
            <a:r>
              <a:rPr lang="en-GB" sz="2400" dirty="0"/>
              <a:t>Direct Discrimination</a:t>
            </a:r>
          </a:p>
          <a:p>
            <a:pPr lvl="1" algn="just">
              <a:lnSpc>
                <a:spcPct val="100000"/>
              </a:lnSpc>
            </a:pPr>
            <a:r>
              <a:rPr lang="en-GB" sz="2400" dirty="0"/>
              <a:t>Indirect Discrimination</a:t>
            </a:r>
          </a:p>
          <a:p>
            <a:pPr lvl="1" algn="just">
              <a:lnSpc>
                <a:spcPct val="100000"/>
              </a:lnSpc>
            </a:pPr>
            <a:r>
              <a:rPr lang="en-GB" sz="2400" dirty="0"/>
              <a:t>Discrimination by Association</a:t>
            </a:r>
          </a:p>
          <a:p>
            <a:pPr lvl="1" algn="just">
              <a:lnSpc>
                <a:spcPct val="100000"/>
              </a:lnSpc>
            </a:pPr>
            <a:r>
              <a:rPr lang="en-GB" sz="2400" dirty="0"/>
              <a:t>Discrimination by Perception</a:t>
            </a:r>
          </a:p>
          <a:p>
            <a:pPr lvl="1" algn="just">
              <a:lnSpc>
                <a:spcPct val="100000"/>
              </a:lnSpc>
            </a:pPr>
            <a:r>
              <a:rPr lang="en-GB" sz="2400" dirty="0"/>
              <a:t>Victimisation and Harassment</a:t>
            </a:r>
          </a:p>
          <a:p>
            <a:pPr algn="just">
              <a:lnSpc>
                <a:spcPct val="100000"/>
              </a:lnSpc>
            </a:pPr>
            <a:r>
              <a:rPr lang="en-GB" sz="2400" dirty="0"/>
              <a:t>It legislates for taking </a:t>
            </a:r>
            <a:r>
              <a:rPr lang="en-GB" sz="2400" i="1" dirty="0"/>
              <a:t>positive action </a:t>
            </a:r>
          </a:p>
          <a:p>
            <a:pPr algn="just">
              <a:lnSpc>
                <a:spcPct val="100000"/>
              </a:lnSpc>
            </a:pPr>
            <a:r>
              <a:rPr lang="en-GB" sz="2400" dirty="0"/>
              <a:t>It does not ensure </a:t>
            </a:r>
            <a:r>
              <a:rPr lang="en-GB" sz="2400" b="1" dirty="0"/>
              <a:t>social justice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582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298263-A356-413A-BCE1-4ED66D4E94BF}"/>
              </a:ext>
            </a:extLst>
          </p:cNvPr>
          <p:cNvGrpSpPr/>
          <p:nvPr/>
        </p:nvGrpSpPr>
        <p:grpSpPr>
          <a:xfrm>
            <a:off x="340385" y="260649"/>
            <a:ext cx="3274257" cy="4412951"/>
            <a:chOff x="1691680" y="195486"/>
            <a:chExt cx="1829076" cy="3288220"/>
          </a:xfrm>
        </p:grpSpPr>
        <p:pic>
          <p:nvPicPr>
            <p:cNvPr id="18" name="Picture 2" descr="https://s-media-cache-ak0.pinimg.com/564x/e5/0d/8e/e50d8e3420ea416c2b86d3a2311d094a.jpg">
              <a:extLst>
                <a:ext uri="{FF2B5EF4-FFF2-40B4-BE49-F238E27FC236}">
                  <a16:creationId xmlns:a16="http://schemas.microsoft.com/office/drawing/2014/main" id="{3312A874-2F47-444E-9505-BC3FCA5FBC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" t="24336" r="68639" b="30099"/>
            <a:stretch/>
          </p:blipFill>
          <p:spPr bwMode="auto">
            <a:xfrm>
              <a:off x="1691680" y="195486"/>
              <a:ext cx="1829076" cy="2797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0A2183-394C-4112-9ADA-DB82284FD84A}"/>
                </a:ext>
              </a:extLst>
            </p:cNvPr>
            <p:cNvSpPr txBox="1"/>
            <p:nvPr/>
          </p:nvSpPr>
          <p:spPr>
            <a:xfrm>
              <a:off x="1920370" y="3075806"/>
              <a:ext cx="1390188" cy="407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67" dirty="0"/>
                <a:t>Everyone gets exactly</a:t>
              </a:r>
            </a:p>
            <a:p>
              <a:pPr algn="ctr"/>
              <a:r>
                <a:rPr lang="en-GB" sz="1467" dirty="0"/>
                <a:t>the same support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ED3D57-10AA-4621-B7E7-DBACBE4CE314}"/>
              </a:ext>
            </a:extLst>
          </p:cNvPr>
          <p:cNvGrpSpPr/>
          <p:nvPr/>
        </p:nvGrpSpPr>
        <p:grpSpPr>
          <a:xfrm>
            <a:off x="3686921" y="260649"/>
            <a:ext cx="3489734" cy="4616151"/>
            <a:chOff x="3635896" y="195486"/>
            <a:chExt cx="1927273" cy="3458707"/>
          </a:xfrm>
        </p:grpSpPr>
        <p:pic>
          <p:nvPicPr>
            <p:cNvPr id="21" name="Picture 2" descr="https://s-media-cache-ak0.pinimg.com/564x/e5/0d/8e/e50d8e3420ea416c2b86d3a2311d094a.jpg">
              <a:extLst>
                <a:ext uri="{FF2B5EF4-FFF2-40B4-BE49-F238E27FC236}">
                  <a16:creationId xmlns:a16="http://schemas.microsoft.com/office/drawing/2014/main" id="{E0D4EFCA-7578-42E9-95D5-46AE9EE56F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0" t="23888" r="35493" b="30100"/>
            <a:stretch/>
          </p:blipFill>
          <p:spPr bwMode="auto">
            <a:xfrm>
              <a:off x="3635896" y="195486"/>
              <a:ext cx="1927273" cy="2825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86806E-AB40-4515-8695-7033B04BC15A}"/>
                </a:ext>
              </a:extLst>
            </p:cNvPr>
            <p:cNvSpPr txBox="1"/>
            <p:nvPr/>
          </p:nvSpPr>
          <p:spPr>
            <a:xfrm>
              <a:off x="3899687" y="3076967"/>
              <a:ext cx="1294008" cy="57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67" dirty="0"/>
                <a:t>Different support to </a:t>
              </a:r>
            </a:p>
            <a:p>
              <a:pPr algn="ctr"/>
              <a:r>
                <a:rPr lang="en-GB" sz="1467" dirty="0"/>
                <a:t>give equal access</a:t>
              </a:r>
            </a:p>
            <a:p>
              <a:pPr algn="ctr"/>
              <a:r>
                <a:rPr lang="en-GB" sz="1467" dirty="0"/>
                <a:t>and opportunity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520456-7E15-4537-9B45-40A2524B977B}"/>
              </a:ext>
            </a:extLst>
          </p:cNvPr>
          <p:cNvGrpSpPr/>
          <p:nvPr/>
        </p:nvGrpSpPr>
        <p:grpSpPr>
          <a:xfrm>
            <a:off x="7249595" y="260649"/>
            <a:ext cx="3815570" cy="4616151"/>
            <a:chOff x="5580112" y="195486"/>
            <a:chExt cx="2089065" cy="3458707"/>
          </a:xfrm>
        </p:grpSpPr>
        <p:pic>
          <p:nvPicPr>
            <p:cNvPr id="24" name="Picture 2" descr="https://s-media-cache-ak0.pinimg.com/564x/e5/0d/8e/e50d8e3420ea416c2b86d3a2311d094a.jpg">
              <a:extLst>
                <a:ext uri="{FF2B5EF4-FFF2-40B4-BE49-F238E27FC236}">
                  <a16:creationId xmlns:a16="http://schemas.microsoft.com/office/drawing/2014/main" id="{AEB7A70F-BA8C-4329-B2D4-336ABDD1FA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8" t="23377" r="1039" b="30099"/>
            <a:stretch/>
          </p:blipFill>
          <p:spPr bwMode="auto">
            <a:xfrm>
              <a:off x="5580112" y="195486"/>
              <a:ext cx="1970464" cy="2856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39173A-435A-4950-8CBD-EEE63F422CBD}"/>
                </a:ext>
              </a:extLst>
            </p:cNvPr>
            <p:cNvSpPr txBox="1"/>
            <p:nvPr/>
          </p:nvSpPr>
          <p:spPr>
            <a:xfrm>
              <a:off x="5631119" y="3076967"/>
              <a:ext cx="2038058" cy="57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67" dirty="0"/>
                <a:t>No support or accommodations </a:t>
              </a:r>
            </a:p>
            <a:p>
              <a:pPr algn="ctr"/>
              <a:r>
                <a:rPr lang="en-GB" sz="1467" dirty="0"/>
                <a:t>needed because all the systemic</a:t>
              </a:r>
            </a:p>
            <a:p>
              <a:pPr algn="ctr"/>
              <a:r>
                <a:rPr lang="en-GB" sz="1467" dirty="0"/>
                <a:t>barriers have been removed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660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11273311" cy="1356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General principle of the equality act 2010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C0BEB97-67AB-444F-8D27-DDEC91E0415F}"/>
              </a:ext>
            </a:extLst>
          </p:cNvPr>
          <p:cNvSpPr txBox="1">
            <a:spLocks noChangeArrowheads="1"/>
          </p:cNvSpPr>
          <p:nvPr/>
        </p:nvSpPr>
        <p:spPr>
          <a:xfrm>
            <a:off x="627040" y="2142984"/>
            <a:ext cx="10657184" cy="2567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200"/>
              </a:lnSpc>
            </a:pPr>
            <a:r>
              <a:rPr lang="en-GB" sz="2400" kern="0" dirty="0"/>
              <a:t>The Equality Act aims at providing a legal framework to protect the rights of individuals and advance equality of opportunity for all.</a:t>
            </a:r>
          </a:p>
          <a:p>
            <a:pPr marL="0" indent="0" algn="just">
              <a:lnSpc>
                <a:spcPts val="1600"/>
              </a:lnSpc>
              <a:buNone/>
            </a:pPr>
            <a:endParaRPr lang="en-GB" sz="2400" kern="0" dirty="0"/>
          </a:p>
          <a:p>
            <a:pPr algn="just">
              <a:lnSpc>
                <a:spcPts val="3200"/>
              </a:lnSpc>
            </a:pPr>
            <a:r>
              <a:rPr lang="en-GB" sz="2400" kern="0" dirty="0"/>
              <a:t>Social Justice aims for fairness between the individual and the society they live in e.g. through wealth distribution, healthcare, education, privileges etc.</a:t>
            </a:r>
          </a:p>
        </p:txBody>
      </p:sp>
    </p:spTree>
    <p:extLst>
      <p:ext uri="{BB962C8B-B14F-4D97-AF65-F5344CB8AC3E}">
        <p14:creationId xmlns:p14="http://schemas.microsoft.com/office/powerpoint/2010/main" val="90947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11273311" cy="1356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Equality Act 2010 and Protected Characteristics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2A4B6D4-8F3F-435A-ABEF-C95BDA596A58}"/>
              </a:ext>
            </a:extLst>
          </p:cNvPr>
          <p:cNvSpPr txBox="1">
            <a:spLocks noChangeArrowheads="1"/>
          </p:cNvSpPr>
          <p:nvPr/>
        </p:nvSpPr>
        <p:spPr>
          <a:xfrm>
            <a:off x="717549" y="2606786"/>
            <a:ext cx="3082637" cy="24371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400" kern="0" dirty="0"/>
              <a:t>Age</a:t>
            </a:r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400" kern="0" dirty="0"/>
              <a:t>Disability</a:t>
            </a:r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400" kern="0" dirty="0"/>
              <a:t>Gender reassignment</a:t>
            </a:r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400" kern="0" dirty="0"/>
              <a:t>Marriage and civil partnership</a:t>
            </a:r>
            <a:endParaRPr lang="en-GB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F5A5C22-2326-4BA1-A8BA-6BBAF8261DE0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2608044"/>
            <a:ext cx="3620655" cy="22826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400" kern="0" dirty="0"/>
              <a:t>pregnancy or maternity</a:t>
            </a:r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400" kern="0" dirty="0"/>
              <a:t>Race</a:t>
            </a:r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400" kern="0" dirty="0"/>
              <a:t>Religion or belief</a:t>
            </a:r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400" kern="0" dirty="0"/>
              <a:t>Sex or gender</a:t>
            </a:r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400" kern="0" dirty="0"/>
              <a:t>Sexual orientation</a:t>
            </a:r>
          </a:p>
          <a:p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9FF417-9801-4805-81A4-B827C20B61E0}"/>
              </a:ext>
            </a:extLst>
          </p:cNvPr>
          <p:cNvSpPr txBox="1"/>
          <p:nvPr/>
        </p:nvSpPr>
        <p:spPr>
          <a:xfrm>
            <a:off x="696767" y="2036574"/>
            <a:ext cx="9224817" cy="46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GB" sz="2400" kern="0" dirty="0"/>
              <a:t>The Equality Act 2010 identifies nine protected characteristics: </a:t>
            </a:r>
          </a:p>
        </p:txBody>
      </p:sp>
    </p:spTree>
    <p:extLst>
      <p:ext uri="{BB962C8B-B14F-4D97-AF65-F5344CB8AC3E}">
        <p14:creationId xmlns:p14="http://schemas.microsoft.com/office/powerpoint/2010/main" val="268307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3" y="573520"/>
            <a:ext cx="11273311" cy="1356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Equality Act 2010 and Protected Characteristics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10043" y="2243134"/>
            <a:ext cx="10545325" cy="100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 defTabSz="914400">
              <a:lnSpc>
                <a:spcPts val="32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Discriminatory treatment in any category is prohibited by the act.</a:t>
            </a:r>
          </a:p>
          <a:p>
            <a:pPr marL="228600" indent="-228600" algn="just" defTabSz="914400">
              <a:lnSpc>
                <a:spcPts val="32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Public Sector services are subjected to additional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52955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B1F7189-A8A0-45D9-BA56-ED3A8BEA1290}"/>
              </a:ext>
            </a:extLst>
          </p:cNvPr>
          <p:cNvSpPr txBox="1">
            <a:spLocks noChangeArrowheads="1"/>
          </p:cNvSpPr>
          <p:nvPr/>
        </p:nvSpPr>
        <p:spPr>
          <a:xfrm>
            <a:off x="710044" y="573520"/>
            <a:ext cx="10706102" cy="1356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Section 149: Public Sector Equality Duty – </a:t>
            </a:r>
            <a:r>
              <a:rPr lang="en-GB" sz="4900" i="1" dirty="0"/>
              <a:t>3 aims</a:t>
            </a:r>
            <a:endParaRPr lang="en-GB" sz="4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98E4A-F1A1-41D6-B114-CA033DAB29EF}"/>
              </a:ext>
            </a:extLst>
          </p:cNvPr>
          <p:cNvSpPr txBox="1"/>
          <p:nvPr/>
        </p:nvSpPr>
        <p:spPr>
          <a:xfrm>
            <a:off x="710044" y="1889882"/>
            <a:ext cx="10545325" cy="3721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914400">
              <a:lnSpc>
                <a:spcPts val="32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Those subject to the equality duty must, in the exercise of their functions, aim to:</a:t>
            </a:r>
          </a:p>
          <a:p>
            <a:pPr marL="228600" indent="-228600" defTabSz="914400">
              <a:lnSpc>
                <a:spcPts val="32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Eliminate unlawful discrimination, harassment and victimisation and other conduct prohibited by the Act.</a:t>
            </a:r>
          </a:p>
          <a:p>
            <a:pPr marL="228600" indent="-228600" defTabSz="914400">
              <a:lnSpc>
                <a:spcPts val="32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Advance equality of opportunity between people who share a protected characteristic and those who do not.</a:t>
            </a:r>
          </a:p>
          <a:p>
            <a:pPr marL="228600" indent="-228600" defTabSz="914400">
              <a:lnSpc>
                <a:spcPts val="32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kern="0" cap="all" dirty="0"/>
              <a:t>Foster good relations between people who share a protected characteristic and those who do not.</a:t>
            </a:r>
          </a:p>
        </p:txBody>
      </p:sp>
    </p:spTree>
    <p:extLst>
      <p:ext uri="{BB962C8B-B14F-4D97-AF65-F5344CB8AC3E}">
        <p14:creationId xmlns:p14="http://schemas.microsoft.com/office/powerpoint/2010/main" val="4067824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817</TotalTime>
  <Words>1665</Words>
  <Application>Microsoft Office PowerPoint</Application>
  <PresentationFormat>Widescreen</PresentationFormat>
  <Paragraphs>245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Gulim</vt:lpstr>
      <vt:lpstr>Arial</vt:lpstr>
      <vt:lpstr>Arial Narrow</vt:lpstr>
      <vt:lpstr>Bodoni MT Condensed</vt:lpstr>
      <vt:lpstr>Bradley Hand ITC</vt:lpstr>
      <vt:lpstr>Broadway</vt:lpstr>
      <vt:lpstr>Caladea</vt:lpstr>
      <vt:lpstr>Calibri</vt:lpstr>
      <vt:lpstr>Colonna MT</vt:lpstr>
      <vt:lpstr>Comic Sans MS</vt:lpstr>
      <vt:lpstr>Copperplate Gothic Bold</vt:lpstr>
      <vt:lpstr>Felix Titling</vt:lpstr>
      <vt:lpstr>Footlight MT Light</vt:lpstr>
      <vt:lpstr>Gabriola</vt:lpstr>
      <vt:lpstr>Haettenschweiler</vt:lpstr>
      <vt:lpstr>Impact</vt:lpstr>
      <vt:lpstr>Stencil</vt:lpstr>
      <vt:lpstr>Main Event</vt:lpstr>
      <vt:lpstr>Dignity and Equality at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57</cp:revision>
  <cp:lastPrinted>2021-08-26T15:42:55Z</cp:lastPrinted>
  <dcterms:created xsi:type="dcterms:W3CDTF">2020-04-06T08:39:37Z</dcterms:created>
  <dcterms:modified xsi:type="dcterms:W3CDTF">2021-08-27T14:43:13Z</dcterms:modified>
</cp:coreProperties>
</file>