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36"/>
  </p:notesMasterIdLst>
  <p:handoutMasterIdLst>
    <p:handoutMasterId r:id="rId37"/>
  </p:handoutMasterIdLst>
  <p:sldIdLst>
    <p:sldId id="256" r:id="rId2"/>
    <p:sldId id="360" r:id="rId3"/>
    <p:sldId id="350" r:id="rId4"/>
    <p:sldId id="351" r:id="rId5"/>
    <p:sldId id="352" r:id="rId6"/>
    <p:sldId id="268" r:id="rId7"/>
    <p:sldId id="314" r:id="rId8"/>
    <p:sldId id="300" r:id="rId9"/>
    <p:sldId id="363" r:id="rId10"/>
    <p:sldId id="267" r:id="rId11"/>
    <p:sldId id="275" r:id="rId12"/>
    <p:sldId id="308" r:id="rId13"/>
    <p:sldId id="307" r:id="rId14"/>
    <p:sldId id="276" r:id="rId15"/>
    <p:sldId id="283" r:id="rId16"/>
    <p:sldId id="330" r:id="rId17"/>
    <p:sldId id="269" r:id="rId18"/>
    <p:sldId id="342" r:id="rId19"/>
    <p:sldId id="262" r:id="rId20"/>
    <p:sldId id="277" r:id="rId21"/>
    <p:sldId id="333" r:id="rId22"/>
    <p:sldId id="343" r:id="rId23"/>
    <p:sldId id="361" r:id="rId24"/>
    <p:sldId id="331" r:id="rId25"/>
    <p:sldId id="312" r:id="rId26"/>
    <p:sldId id="313" r:id="rId27"/>
    <p:sldId id="338" r:id="rId28"/>
    <p:sldId id="341" r:id="rId29"/>
    <p:sldId id="339" r:id="rId30"/>
    <p:sldId id="358" r:id="rId31"/>
    <p:sldId id="359" r:id="rId32"/>
    <p:sldId id="356" r:id="rId33"/>
    <p:sldId id="357" r:id="rId34"/>
    <p:sldId id="362" r:id="rId35"/>
  </p:sldIdLst>
  <p:sldSz cx="9144000" cy="5143500" type="screen16x9"/>
  <p:notesSz cx="6888163" cy="10018713"/>
  <p:defaultTextStyle>
    <a:defPPr>
      <a:defRPr lang="en-GB"/>
    </a:defPPr>
    <a:lvl1pPr algn="l" rtl="0" fontAlgn="base">
      <a:spcBef>
        <a:spcPct val="0"/>
      </a:spcBef>
      <a:spcAft>
        <a:spcPct val="0"/>
      </a:spcAft>
      <a:defRPr sz="2100" kern="1200">
        <a:solidFill>
          <a:schemeClr val="tx1"/>
        </a:solidFill>
        <a:latin typeface="Arial" charset="0"/>
        <a:ea typeface="+mn-ea"/>
        <a:cs typeface="+mn-cs"/>
      </a:defRPr>
    </a:lvl1pPr>
    <a:lvl2pPr marL="342900" algn="l" rtl="0" fontAlgn="base">
      <a:spcBef>
        <a:spcPct val="0"/>
      </a:spcBef>
      <a:spcAft>
        <a:spcPct val="0"/>
      </a:spcAft>
      <a:defRPr sz="2100" kern="1200">
        <a:solidFill>
          <a:schemeClr val="tx1"/>
        </a:solidFill>
        <a:latin typeface="Arial" charset="0"/>
        <a:ea typeface="+mn-ea"/>
        <a:cs typeface="+mn-cs"/>
      </a:defRPr>
    </a:lvl2pPr>
    <a:lvl3pPr marL="685800" algn="l" rtl="0" fontAlgn="base">
      <a:spcBef>
        <a:spcPct val="0"/>
      </a:spcBef>
      <a:spcAft>
        <a:spcPct val="0"/>
      </a:spcAft>
      <a:defRPr sz="2100" kern="1200">
        <a:solidFill>
          <a:schemeClr val="tx1"/>
        </a:solidFill>
        <a:latin typeface="Arial" charset="0"/>
        <a:ea typeface="+mn-ea"/>
        <a:cs typeface="+mn-cs"/>
      </a:defRPr>
    </a:lvl3pPr>
    <a:lvl4pPr marL="1028700" algn="l" rtl="0" fontAlgn="base">
      <a:spcBef>
        <a:spcPct val="0"/>
      </a:spcBef>
      <a:spcAft>
        <a:spcPct val="0"/>
      </a:spcAft>
      <a:defRPr sz="2100" kern="1200">
        <a:solidFill>
          <a:schemeClr val="tx1"/>
        </a:solidFill>
        <a:latin typeface="Arial" charset="0"/>
        <a:ea typeface="+mn-ea"/>
        <a:cs typeface="+mn-cs"/>
      </a:defRPr>
    </a:lvl4pPr>
    <a:lvl5pPr marL="1371600" algn="l" rtl="0" fontAlgn="base">
      <a:spcBef>
        <a:spcPct val="0"/>
      </a:spcBef>
      <a:spcAft>
        <a:spcPct val="0"/>
      </a:spcAft>
      <a:defRPr sz="2100" kern="1200">
        <a:solidFill>
          <a:schemeClr val="tx1"/>
        </a:solidFill>
        <a:latin typeface="Arial" charset="0"/>
        <a:ea typeface="+mn-ea"/>
        <a:cs typeface="+mn-cs"/>
      </a:defRPr>
    </a:lvl5pPr>
    <a:lvl6pPr marL="1714500" algn="l" defTabSz="685800" rtl="0" eaLnBrk="1" latinLnBrk="0" hangingPunct="1">
      <a:defRPr sz="2100" kern="1200">
        <a:solidFill>
          <a:schemeClr val="tx1"/>
        </a:solidFill>
        <a:latin typeface="Arial" charset="0"/>
        <a:ea typeface="+mn-ea"/>
        <a:cs typeface="+mn-cs"/>
      </a:defRPr>
    </a:lvl6pPr>
    <a:lvl7pPr marL="2057400" algn="l" defTabSz="685800" rtl="0" eaLnBrk="1" latinLnBrk="0" hangingPunct="1">
      <a:defRPr sz="2100" kern="1200">
        <a:solidFill>
          <a:schemeClr val="tx1"/>
        </a:solidFill>
        <a:latin typeface="Arial" charset="0"/>
        <a:ea typeface="+mn-ea"/>
        <a:cs typeface="+mn-cs"/>
      </a:defRPr>
    </a:lvl7pPr>
    <a:lvl8pPr marL="2400300" algn="l" defTabSz="685800" rtl="0" eaLnBrk="1" latinLnBrk="0" hangingPunct="1">
      <a:defRPr sz="2100" kern="1200">
        <a:solidFill>
          <a:schemeClr val="tx1"/>
        </a:solidFill>
        <a:latin typeface="Arial" charset="0"/>
        <a:ea typeface="+mn-ea"/>
        <a:cs typeface="+mn-cs"/>
      </a:defRPr>
    </a:lvl8pPr>
    <a:lvl9pPr marL="2743200" algn="l" defTabSz="685800" rtl="0" eaLnBrk="1" latinLnBrk="0" hangingPunct="1">
      <a:defRPr sz="21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FFCFE013-CE85-47DF-8A44-94533A22AA45}">
          <p14:sldIdLst>
            <p14:sldId id="256"/>
            <p14:sldId id="360"/>
            <p14:sldId id="350"/>
            <p14:sldId id="351"/>
            <p14:sldId id="352"/>
            <p14:sldId id="268"/>
            <p14:sldId id="314"/>
            <p14:sldId id="300"/>
            <p14:sldId id="363"/>
            <p14:sldId id="267"/>
            <p14:sldId id="275"/>
            <p14:sldId id="308"/>
            <p14:sldId id="307"/>
            <p14:sldId id="276"/>
            <p14:sldId id="283"/>
            <p14:sldId id="330"/>
            <p14:sldId id="269"/>
            <p14:sldId id="342"/>
            <p14:sldId id="262"/>
            <p14:sldId id="277"/>
            <p14:sldId id="333"/>
            <p14:sldId id="343"/>
            <p14:sldId id="361"/>
            <p14:sldId id="331"/>
            <p14:sldId id="312"/>
            <p14:sldId id="313"/>
            <p14:sldId id="338"/>
            <p14:sldId id="341"/>
            <p14:sldId id="339"/>
            <p14:sldId id="358"/>
            <p14:sldId id="359"/>
            <p14:sldId id="356"/>
            <p14:sldId id="357"/>
            <p14:sldId id="362"/>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an Gent" initials="IG" lastIdx="0" clrIdx="0">
    <p:extLst>
      <p:ext uri="{19B8F6BF-5375-455C-9EA6-DF929625EA0E}">
        <p15:presenceInfo xmlns:p15="http://schemas.microsoft.com/office/powerpoint/2012/main" userId="4374ad9a772378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DB91"/>
    <a:srgbClr val="F7FF8B"/>
    <a:srgbClr val="F7E293"/>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81" autoAdjust="0"/>
    <p:restoredTop sz="71781" autoAdjust="0"/>
  </p:normalViewPr>
  <p:slideViewPr>
    <p:cSldViewPr>
      <p:cViewPr varScale="1">
        <p:scale>
          <a:sx n="67" d="100"/>
          <a:sy n="67" d="100"/>
        </p:scale>
        <p:origin x="1314" y="60"/>
      </p:cViewPr>
      <p:guideLst>
        <p:guide orient="horz" pos="1620"/>
        <p:guide pos="2880"/>
      </p:guideLst>
    </p:cSldViewPr>
  </p:slideViewPr>
  <p:outlineViewPr>
    <p:cViewPr>
      <p:scale>
        <a:sx n="33" d="100"/>
        <a:sy n="33" d="100"/>
      </p:scale>
      <p:origin x="0" y="-2436"/>
    </p:cViewPr>
  </p:outlineViewPr>
  <p:notesTextViewPr>
    <p:cViewPr>
      <p:scale>
        <a:sx n="3" d="2"/>
        <a:sy n="3" d="2"/>
      </p:scale>
      <p:origin x="0" y="0"/>
    </p:cViewPr>
  </p:notesTextViewPr>
  <p:sorterViewPr>
    <p:cViewPr>
      <p:scale>
        <a:sx n="100" d="100"/>
        <a:sy n="100" d="100"/>
      </p:scale>
      <p:origin x="0" y="-4728"/>
    </p:cViewPr>
  </p:sorterViewPr>
  <p:notesViewPr>
    <p:cSldViewPr>
      <p:cViewPr varScale="1">
        <p:scale>
          <a:sx n="50" d="100"/>
          <a:sy n="50" d="100"/>
        </p:scale>
        <p:origin x="28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84160" cy="501497"/>
          </a:xfrm>
          <a:prstGeom prst="rect">
            <a:avLst/>
          </a:prstGeom>
          <a:noFill/>
          <a:ln w="9525">
            <a:noFill/>
            <a:miter lim="800000"/>
            <a:headEnd/>
            <a:tailEnd/>
          </a:ln>
          <a:effectLst/>
        </p:spPr>
        <p:txBody>
          <a:bodyPr vert="horz" wrap="square" lIns="93159" tIns="46580" rIns="93159" bIns="46580" numCol="1" anchor="t" anchorCtr="0" compatLnSpc="1">
            <a:prstTxWarp prst="textNoShape">
              <a:avLst/>
            </a:prstTxWarp>
          </a:bodyPr>
          <a:lstStyle>
            <a:lvl1pPr>
              <a:defRPr sz="1200"/>
            </a:lvl1pPr>
          </a:lstStyle>
          <a:p>
            <a:endParaRPr lang="en-GB" dirty="0"/>
          </a:p>
        </p:txBody>
      </p:sp>
      <p:sp>
        <p:nvSpPr>
          <p:cNvPr id="30723" name="Rectangle 3"/>
          <p:cNvSpPr>
            <a:spLocks noGrp="1" noChangeArrowheads="1"/>
          </p:cNvSpPr>
          <p:nvPr>
            <p:ph type="dt" sz="quarter" idx="1"/>
          </p:nvPr>
        </p:nvSpPr>
        <p:spPr bwMode="auto">
          <a:xfrm>
            <a:off x="3902363" y="0"/>
            <a:ext cx="2984160" cy="501497"/>
          </a:xfrm>
          <a:prstGeom prst="rect">
            <a:avLst/>
          </a:prstGeom>
          <a:noFill/>
          <a:ln w="9525">
            <a:noFill/>
            <a:miter lim="800000"/>
            <a:headEnd/>
            <a:tailEnd/>
          </a:ln>
          <a:effectLst/>
        </p:spPr>
        <p:txBody>
          <a:bodyPr vert="horz" wrap="square" lIns="93159" tIns="46580" rIns="93159" bIns="46580" numCol="1" anchor="t" anchorCtr="0" compatLnSpc="1">
            <a:prstTxWarp prst="textNoShape">
              <a:avLst/>
            </a:prstTxWarp>
          </a:bodyPr>
          <a:lstStyle>
            <a:lvl1pPr algn="r">
              <a:defRPr sz="1200"/>
            </a:lvl1pPr>
          </a:lstStyle>
          <a:p>
            <a:endParaRPr lang="en-GB" dirty="0"/>
          </a:p>
        </p:txBody>
      </p:sp>
      <p:sp>
        <p:nvSpPr>
          <p:cNvPr id="30724" name="Rectangle 4"/>
          <p:cNvSpPr>
            <a:spLocks noGrp="1" noChangeArrowheads="1"/>
          </p:cNvSpPr>
          <p:nvPr>
            <p:ph type="ftr" sz="quarter" idx="2"/>
          </p:nvPr>
        </p:nvSpPr>
        <p:spPr bwMode="auto">
          <a:xfrm>
            <a:off x="0" y="9515616"/>
            <a:ext cx="2984160" cy="501495"/>
          </a:xfrm>
          <a:prstGeom prst="rect">
            <a:avLst/>
          </a:prstGeom>
          <a:noFill/>
          <a:ln w="9525">
            <a:noFill/>
            <a:miter lim="800000"/>
            <a:headEnd/>
            <a:tailEnd/>
          </a:ln>
          <a:effectLst/>
        </p:spPr>
        <p:txBody>
          <a:bodyPr vert="horz" wrap="square" lIns="93159" tIns="46580" rIns="93159" bIns="46580" numCol="1" anchor="b" anchorCtr="0" compatLnSpc="1">
            <a:prstTxWarp prst="textNoShape">
              <a:avLst/>
            </a:prstTxWarp>
          </a:bodyPr>
          <a:lstStyle>
            <a:lvl1pPr>
              <a:defRPr sz="1200"/>
            </a:lvl1pPr>
          </a:lstStyle>
          <a:p>
            <a:endParaRPr lang="en-GB" dirty="0"/>
          </a:p>
        </p:txBody>
      </p:sp>
      <p:sp>
        <p:nvSpPr>
          <p:cNvPr id="30725" name="Rectangle 5"/>
          <p:cNvSpPr>
            <a:spLocks noGrp="1" noChangeArrowheads="1"/>
          </p:cNvSpPr>
          <p:nvPr>
            <p:ph type="sldNum" sz="quarter" idx="3"/>
          </p:nvPr>
        </p:nvSpPr>
        <p:spPr bwMode="auto">
          <a:xfrm>
            <a:off x="3902363" y="9515616"/>
            <a:ext cx="2984160" cy="501495"/>
          </a:xfrm>
          <a:prstGeom prst="rect">
            <a:avLst/>
          </a:prstGeom>
          <a:noFill/>
          <a:ln w="9525">
            <a:noFill/>
            <a:miter lim="800000"/>
            <a:headEnd/>
            <a:tailEnd/>
          </a:ln>
          <a:effectLst/>
        </p:spPr>
        <p:txBody>
          <a:bodyPr vert="horz" wrap="square" lIns="93159" tIns="46580" rIns="93159" bIns="46580" numCol="1" anchor="b" anchorCtr="0" compatLnSpc="1">
            <a:prstTxWarp prst="textNoShape">
              <a:avLst/>
            </a:prstTxWarp>
          </a:bodyPr>
          <a:lstStyle>
            <a:lvl1pPr algn="r">
              <a:defRPr sz="1200"/>
            </a:lvl1pPr>
          </a:lstStyle>
          <a:p>
            <a:fld id="{6A0D709A-3BBE-48BE-9FAB-6138D27FA7BA}" type="slidenum">
              <a:rPr lang="en-GB"/>
              <a:pPr/>
              <a:t>‹#›</a:t>
            </a:fld>
            <a:endParaRPr lang="en-GB" dirty="0"/>
          </a:p>
        </p:txBody>
      </p:sp>
    </p:spTree>
    <p:extLst>
      <p:ext uri="{BB962C8B-B14F-4D97-AF65-F5344CB8AC3E}">
        <p14:creationId xmlns:p14="http://schemas.microsoft.com/office/powerpoint/2010/main" val="1257499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160" cy="501497"/>
          </a:xfrm>
          <a:prstGeom prst="rect">
            <a:avLst/>
          </a:prstGeom>
        </p:spPr>
        <p:txBody>
          <a:bodyPr vert="horz" lIns="93159" tIns="46580" rIns="93159" bIns="46580" rtlCol="0"/>
          <a:lstStyle>
            <a:lvl1pPr algn="l">
              <a:defRPr sz="1200"/>
            </a:lvl1pPr>
          </a:lstStyle>
          <a:p>
            <a:endParaRPr lang="en-GB" dirty="0"/>
          </a:p>
        </p:txBody>
      </p:sp>
      <p:sp>
        <p:nvSpPr>
          <p:cNvPr id="3" name="Date Placeholder 2"/>
          <p:cNvSpPr>
            <a:spLocks noGrp="1"/>
          </p:cNvSpPr>
          <p:nvPr>
            <p:ph type="dt" idx="1"/>
          </p:nvPr>
        </p:nvSpPr>
        <p:spPr>
          <a:xfrm>
            <a:off x="3902363" y="0"/>
            <a:ext cx="2984160" cy="501497"/>
          </a:xfrm>
          <a:prstGeom prst="rect">
            <a:avLst/>
          </a:prstGeom>
        </p:spPr>
        <p:txBody>
          <a:bodyPr vert="horz" lIns="93159" tIns="46580" rIns="93159" bIns="46580" rtlCol="0"/>
          <a:lstStyle>
            <a:lvl1pPr algn="r">
              <a:defRPr sz="1200"/>
            </a:lvl1pPr>
          </a:lstStyle>
          <a:p>
            <a:fld id="{61715C76-25DE-48CC-9DCF-0AF6325509D4}" type="datetimeFigureOut">
              <a:rPr lang="en-GB" smtClean="0"/>
              <a:t>11/03/2022</a:t>
            </a:fld>
            <a:endParaRPr lang="en-GB" dirty="0"/>
          </a:p>
        </p:txBody>
      </p:sp>
      <p:sp>
        <p:nvSpPr>
          <p:cNvPr id="4" name="Slide Image Placeholder 3"/>
          <p:cNvSpPr>
            <a:spLocks noGrp="1" noRot="1" noChangeAspect="1"/>
          </p:cNvSpPr>
          <p:nvPr>
            <p:ph type="sldImg" idx="2"/>
          </p:nvPr>
        </p:nvSpPr>
        <p:spPr>
          <a:xfrm>
            <a:off x="438150" y="1250950"/>
            <a:ext cx="6011863" cy="3382963"/>
          </a:xfrm>
          <a:prstGeom prst="rect">
            <a:avLst/>
          </a:prstGeom>
          <a:noFill/>
          <a:ln w="12700">
            <a:solidFill>
              <a:prstClr val="black"/>
            </a:solidFill>
          </a:ln>
        </p:spPr>
        <p:txBody>
          <a:bodyPr vert="horz" lIns="93159" tIns="46580" rIns="93159" bIns="46580" rtlCol="0" anchor="ctr"/>
          <a:lstStyle/>
          <a:p>
            <a:endParaRPr lang="en-GB" dirty="0"/>
          </a:p>
        </p:txBody>
      </p:sp>
      <p:sp>
        <p:nvSpPr>
          <p:cNvPr id="5" name="Notes Placeholder 4"/>
          <p:cNvSpPr>
            <a:spLocks noGrp="1"/>
          </p:cNvSpPr>
          <p:nvPr>
            <p:ph type="body" sz="quarter" idx="3"/>
          </p:nvPr>
        </p:nvSpPr>
        <p:spPr>
          <a:xfrm>
            <a:off x="688654" y="4821097"/>
            <a:ext cx="5510858" cy="3944677"/>
          </a:xfrm>
          <a:prstGeom prst="rect">
            <a:avLst/>
          </a:prstGeom>
        </p:spPr>
        <p:txBody>
          <a:bodyPr vert="horz" lIns="93159" tIns="46580" rIns="93159"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517216"/>
            <a:ext cx="2984160" cy="501497"/>
          </a:xfrm>
          <a:prstGeom prst="rect">
            <a:avLst/>
          </a:prstGeom>
        </p:spPr>
        <p:txBody>
          <a:bodyPr vert="horz" lIns="93159" tIns="46580" rIns="93159" bIns="4658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2363" y="9517216"/>
            <a:ext cx="2984160" cy="501497"/>
          </a:xfrm>
          <a:prstGeom prst="rect">
            <a:avLst/>
          </a:prstGeom>
        </p:spPr>
        <p:txBody>
          <a:bodyPr vert="horz" lIns="93159" tIns="46580" rIns="93159" bIns="46580" rtlCol="0" anchor="b"/>
          <a:lstStyle>
            <a:lvl1pPr algn="r">
              <a:defRPr sz="1200"/>
            </a:lvl1pPr>
          </a:lstStyle>
          <a:p>
            <a:fld id="{721DAADE-C275-4DF1-998F-D088EA6B45E3}" type="slidenum">
              <a:rPr lang="en-GB" smtClean="0"/>
              <a:t>‹#›</a:t>
            </a:fld>
            <a:endParaRPr lang="en-GB" dirty="0"/>
          </a:p>
        </p:txBody>
      </p:sp>
    </p:spTree>
    <p:extLst>
      <p:ext uri="{BB962C8B-B14F-4D97-AF65-F5344CB8AC3E}">
        <p14:creationId xmlns:p14="http://schemas.microsoft.com/office/powerpoint/2010/main" val="170898409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iki.openrightsgroup.org/wiki/Section_12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328613"/>
            <a:ext cx="6011863" cy="3382962"/>
          </a:xfrm>
        </p:spPr>
      </p:sp>
      <p:sp>
        <p:nvSpPr>
          <p:cNvPr id="3" name="Notes Placeholder 2"/>
          <p:cNvSpPr>
            <a:spLocks noGrp="1"/>
          </p:cNvSpPr>
          <p:nvPr>
            <p:ph type="body" idx="1"/>
          </p:nvPr>
        </p:nvSpPr>
        <p:spPr>
          <a:xfrm>
            <a:off x="563761" y="3785220"/>
            <a:ext cx="5510858" cy="3944677"/>
          </a:xfrm>
        </p:spPr>
        <p:txBody>
          <a:bodyPr/>
          <a:lstStyle/>
          <a:p>
            <a:r>
              <a:rPr lang="en-GB" sz="1400" dirty="0" smtClean="0"/>
              <a:t>Introductions – 5 mins – timing, breaks, housekeeping. CONFIDENTIALITY!</a:t>
            </a:r>
          </a:p>
          <a:p>
            <a:endParaRPr lang="en-GB" sz="1400" dirty="0" smtClean="0"/>
          </a:p>
          <a:p>
            <a:r>
              <a:rPr lang="en-GB" sz="1400" dirty="0" smtClean="0"/>
              <a:t>We aim to have an open and honest discussion on this topic.</a:t>
            </a:r>
          </a:p>
          <a:p>
            <a:endParaRPr lang="en-GB" sz="1400" dirty="0" smtClean="0"/>
          </a:p>
          <a:p>
            <a:r>
              <a:rPr lang="en-GB" sz="1400" dirty="0" smtClean="0"/>
              <a:t>I believe that many of the</a:t>
            </a:r>
            <a:r>
              <a:rPr lang="en-GB" sz="1400" baseline="0" dirty="0" smtClean="0"/>
              <a:t> issues we have in the workplace – including those that become disciplinary or grievance actions – have their roots in equality/dignity/respect at work.</a:t>
            </a:r>
            <a:endParaRPr lang="en-GB" sz="1400" dirty="0" smtClean="0"/>
          </a:p>
          <a:p>
            <a:endParaRPr lang="en-GB" sz="1400" dirty="0" smtClean="0"/>
          </a:p>
          <a:p>
            <a:r>
              <a:rPr lang="en-GB" sz="1400" dirty="0" smtClean="0"/>
              <a:t>Please bear in mind that a number of the things we will touch on are always going to be subject to review/change.</a:t>
            </a:r>
            <a:r>
              <a:rPr lang="en-GB" sz="1400" baseline="0" dirty="0" smtClean="0"/>
              <a:t> This serves to remind us that it is always best to check on the latest situation regarding the law, ACAS guides and of course the latest policies. So the references made today are valid – but always check!</a:t>
            </a:r>
            <a:endParaRPr lang="en-GB" sz="1400" dirty="0" smtClean="0"/>
          </a:p>
          <a:p>
            <a:endParaRPr lang="en-GB" sz="1400" dirty="0" smtClean="0"/>
          </a:p>
          <a:p>
            <a:endParaRPr lang="en-GB" sz="1400" dirty="0" smtClean="0"/>
          </a:p>
          <a:p>
            <a:r>
              <a:rPr lang="en-GB" sz="1400" b="1" dirty="0" smtClean="0"/>
              <a:t>Confidentiality – all that we discuss will be considered confidential,</a:t>
            </a:r>
            <a:r>
              <a:rPr lang="en-GB" sz="1400" b="1" baseline="0" dirty="0" smtClean="0"/>
              <a:t> unless agreed otherwise by the group</a:t>
            </a:r>
            <a:endParaRPr lang="en-GB" sz="1400" b="1" dirty="0" smtClean="0"/>
          </a:p>
          <a:p>
            <a:endParaRPr lang="en-GB" sz="1400" dirty="0" smtClean="0"/>
          </a:p>
          <a:p>
            <a:endParaRPr lang="en-GB" sz="1400" dirty="0"/>
          </a:p>
        </p:txBody>
      </p:sp>
      <p:sp>
        <p:nvSpPr>
          <p:cNvPr id="4" name="Slide Number Placeholder 3"/>
          <p:cNvSpPr>
            <a:spLocks noGrp="1"/>
          </p:cNvSpPr>
          <p:nvPr>
            <p:ph type="sldNum" sz="quarter" idx="10"/>
          </p:nvPr>
        </p:nvSpPr>
        <p:spPr/>
        <p:txBody>
          <a:bodyPr/>
          <a:lstStyle/>
          <a:p>
            <a:fld id="{721DAADE-C275-4DF1-998F-D088EA6B45E3}" type="slidenum">
              <a:rPr lang="en-GB" smtClean="0"/>
              <a:t>1</a:t>
            </a:fld>
            <a:endParaRPr lang="en-GB" dirty="0"/>
          </a:p>
        </p:txBody>
      </p:sp>
    </p:spTree>
    <p:extLst>
      <p:ext uri="{BB962C8B-B14F-4D97-AF65-F5344CB8AC3E}">
        <p14:creationId xmlns:p14="http://schemas.microsoft.com/office/powerpoint/2010/main" val="3689554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12713"/>
            <a:ext cx="6011863" cy="3382962"/>
          </a:xfrm>
        </p:spPr>
      </p:sp>
      <p:sp>
        <p:nvSpPr>
          <p:cNvPr id="3" name="Notes Placeholder 2"/>
          <p:cNvSpPr>
            <a:spLocks noGrp="1"/>
          </p:cNvSpPr>
          <p:nvPr>
            <p:ph type="body" idx="1"/>
          </p:nvPr>
        </p:nvSpPr>
        <p:spPr>
          <a:xfrm>
            <a:off x="313979" y="3569196"/>
            <a:ext cx="6010422" cy="5040560"/>
          </a:xfrm>
        </p:spPr>
        <p:txBody>
          <a:bodyPr/>
          <a:lstStyle/>
          <a:p>
            <a:r>
              <a:rPr lang="en-GB" sz="1200" dirty="0" smtClean="0"/>
              <a:t>Main points: the incorporation of – </a:t>
            </a:r>
          </a:p>
          <a:p>
            <a:endParaRPr lang="en-GB" sz="1200" dirty="0" smtClean="0"/>
          </a:p>
          <a:p>
            <a:r>
              <a:rPr lang="en-GB" sz="1200" dirty="0" smtClean="0"/>
              <a:t>The equal pay act 1970</a:t>
            </a:r>
          </a:p>
          <a:p>
            <a:r>
              <a:rPr lang="en-GB" sz="1200" dirty="0" smtClean="0"/>
              <a:t>The sex discrimination act 1975</a:t>
            </a:r>
          </a:p>
          <a:p>
            <a:r>
              <a:rPr lang="en-GB" sz="1200" dirty="0" smtClean="0"/>
              <a:t>The race relations act 1976</a:t>
            </a:r>
          </a:p>
          <a:p>
            <a:r>
              <a:rPr lang="en-GB" sz="1200" dirty="0" smtClean="0"/>
              <a:t>The disability discrimination act 1995</a:t>
            </a:r>
          </a:p>
          <a:p>
            <a:r>
              <a:rPr lang="en-GB" sz="1200" dirty="0" smtClean="0"/>
              <a:t>The employment equality (religion or belief) regulations 2003 (ref Grainger PLC vs Nicholson climate change)</a:t>
            </a:r>
          </a:p>
          <a:p>
            <a:pPr algn="l">
              <a:buFont typeface="Arial" panose="020B0604020202020204" pitchFamily="34" charset="0"/>
              <a:buChar char="•"/>
            </a:pPr>
            <a:r>
              <a:rPr lang="en-GB" sz="1200" b="0" i="0" dirty="0" smtClean="0">
                <a:solidFill>
                  <a:srgbClr val="000000"/>
                </a:solidFill>
                <a:effectLst/>
                <a:latin typeface="Open Sans" panose="020B0606030504020204" pitchFamily="34" charset="0"/>
              </a:rPr>
              <a:t>be a belief and not an opinion or viewpoint based on the present state of information available;</a:t>
            </a:r>
          </a:p>
          <a:p>
            <a:pPr algn="l">
              <a:buFont typeface="Arial" panose="020B0604020202020204" pitchFamily="34" charset="0"/>
              <a:buChar char="•"/>
            </a:pPr>
            <a:r>
              <a:rPr lang="en-GB" sz="1200" b="0" i="0" dirty="0" smtClean="0">
                <a:solidFill>
                  <a:srgbClr val="000000"/>
                </a:solidFill>
                <a:effectLst/>
                <a:latin typeface="Open Sans" panose="020B0606030504020204" pitchFamily="34" charset="0"/>
              </a:rPr>
              <a:t>be a belief as to a weighty and substantial aspect of human life and behaviour;</a:t>
            </a:r>
          </a:p>
          <a:p>
            <a:pPr algn="l">
              <a:buFont typeface="Arial" panose="020B0604020202020204" pitchFamily="34" charset="0"/>
              <a:buChar char="•"/>
            </a:pPr>
            <a:r>
              <a:rPr lang="en-GB" sz="1200" b="0" i="0" dirty="0" smtClean="0">
                <a:solidFill>
                  <a:srgbClr val="000000"/>
                </a:solidFill>
                <a:effectLst/>
                <a:latin typeface="Open Sans" panose="020B0606030504020204" pitchFamily="34" charset="0"/>
              </a:rPr>
              <a:t>attain a certain level of cogency, seriousness, cohesion and importance; and</a:t>
            </a:r>
          </a:p>
          <a:p>
            <a:pPr algn="l">
              <a:buFont typeface="Arial" panose="020B0604020202020204" pitchFamily="34" charset="0"/>
              <a:buChar char="•"/>
            </a:pPr>
            <a:r>
              <a:rPr lang="en-GB" sz="1200" b="0" i="0" dirty="0" smtClean="0">
                <a:solidFill>
                  <a:srgbClr val="000000"/>
                </a:solidFill>
                <a:effectLst/>
                <a:latin typeface="Open Sans" panose="020B0606030504020204" pitchFamily="34" charset="0"/>
              </a:rPr>
              <a:t>be worthy of respect in a democratic society and not incompatible with human dignity or in conflict with the fundamental rights of others. </a:t>
            </a:r>
          </a:p>
          <a:p>
            <a:endParaRPr lang="en-GB" sz="1200" dirty="0" smtClean="0"/>
          </a:p>
          <a:p>
            <a:r>
              <a:rPr lang="en-GB" sz="1200" dirty="0" smtClean="0"/>
              <a:t>The employment equality (sexual orientation) regulations 2003</a:t>
            </a:r>
          </a:p>
          <a:p>
            <a:r>
              <a:rPr lang="en-GB" sz="1200" dirty="0" smtClean="0"/>
              <a:t>The employment equality (age) regulations 2006</a:t>
            </a:r>
          </a:p>
          <a:p>
            <a:r>
              <a:rPr lang="en-GB" sz="1200" dirty="0" smtClean="0"/>
              <a:t>The equality act 2006, part 2</a:t>
            </a:r>
          </a:p>
          <a:p>
            <a:r>
              <a:rPr lang="en-GB" sz="1200" dirty="0" smtClean="0"/>
              <a:t>The equality act (sexual orientation) regulations 2007</a:t>
            </a:r>
          </a:p>
          <a:p>
            <a:endParaRPr lang="en-GB" sz="1200" dirty="0" smtClean="0"/>
          </a:p>
          <a:p>
            <a:r>
              <a:rPr lang="en-GB" sz="1200" dirty="0" smtClean="0"/>
              <a:t>Into one act, effective from October 2010</a:t>
            </a:r>
          </a:p>
          <a:p>
            <a:endParaRPr lang="en-GB" sz="1200" dirty="0" smtClean="0"/>
          </a:p>
          <a:p>
            <a:r>
              <a:rPr lang="en-GB" sz="1200" dirty="0" smtClean="0"/>
              <a:t>Potential change of Gender reassignment to ‘Trans’ (supported by EHRC</a:t>
            </a:r>
          </a:p>
          <a:p>
            <a:endParaRPr lang="en-GB" sz="1200"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smtClean="0"/>
              <a:t>Also bear in mind: </a:t>
            </a:r>
            <a:r>
              <a:rPr lang="en-GB" sz="1200" b="0" i="0" kern="1200" dirty="0" smtClean="0">
                <a:solidFill>
                  <a:schemeClr val="tx1"/>
                </a:solidFill>
                <a:effectLst/>
              </a:rPr>
              <a:t>Section 78 of the Equality Act 2010 came into force on 22nd August 2016. via Equality Act 2010 (Gender Pay Gap Information) Regulations 2016</a:t>
            </a:r>
            <a:endParaRPr lang="en-GB" sz="1200" dirty="0" smtClean="0"/>
          </a:p>
          <a:p>
            <a:endParaRPr lang="en-GB" sz="1200" dirty="0" smtClean="0"/>
          </a:p>
          <a:p>
            <a:r>
              <a:rPr lang="en-GB" sz="1200" dirty="0" smtClean="0"/>
              <a:t>Last bullet point is very important bearing in mind it also covers socio-economic inequalities: </a:t>
            </a:r>
          </a:p>
          <a:p>
            <a:r>
              <a:rPr lang="en-GB" sz="1200" b="1" i="1" kern="1200" dirty="0" smtClean="0">
                <a:solidFill>
                  <a:schemeClr val="tx1"/>
                </a:solidFill>
                <a:effectLst/>
              </a:rPr>
              <a:t>Public sector duty regarding socio-economic inequalities</a:t>
            </a:r>
          </a:p>
          <a:p>
            <a:r>
              <a:rPr lang="en-GB" sz="1200" b="0" i="1" kern="1200" dirty="0" smtClean="0">
                <a:solidFill>
                  <a:schemeClr val="tx1"/>
                </a:solidFill>
                <a:effectLst/>
              </a:rPr>
              <a:t>(1)An authority to which this section applies must, when making decisions of a strategic nature about how to exercise its functions, have due regard to the desirability of exercising them in a way that is designed to reduce the inequalities of outcome which result from socio-economic disadvantage.</a:t>
            </a:r>
          </a:p>
          <a:p>
            <a:r>
              <a:rPr lang="en-GB" sz="1200" b="0" i="0" kern="1200" dirty="0" smtClean="0">
                <a:solidFill>
                  <a:schemeClr val="tx1"/>
                </a:solidFill>
                <a:effectLst/>
              </a:rPr>
              <a:t>However, this has not been put into force! Tories</a:t>
            </a:r>
            <a:r>
              <a:rPr lang="en-GB" sz="1200" b="0" i="0" kern="1200" baseline="0" dirty="0" smtClean="0">
                <a:solidFill>
                  <a:schemeClr val="tx1"/>
                </a:solidFill>
                <a:effectLst/>
              </a:rPr>
              <a:t> announced its scrapping back in 2010</a:t>
            </a:r>
            <a:endParaRPr lang="en-GB" sz="1200" b="0" i="0" kern="1200" dirty="0" smtClean="0">
              <a:solidFill>
                <a:schemeClr val="tx1"/>
              </a:solidFill>
              <a:effectLst/>
            </a:endParaRPr>
          </a:p>
          <a:p>
            <a:endParaRPr lang="en-GB" sz="1200" dirty="0" smtClean="0"/>
          </a:p>
          <a:p>
            <a:endParaRPr lang="en-GB" sz="1200"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10</a:t>
            </a:fld>
            <a:endParaRPr lang="en-GB" dirty="0"/>
          </a:p>
        </p:txBody>
      </p:sp>
    </p:spTree>
    <p:extLst>
      <p:ext uri="{BB962C8B-B14F-4D97-AF65-F5344CB8AC3E}">
        <p14:creationId xmlns:p14="http://schemas.microsoft.com/office/powerpoint/2010/main" val="3865995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84150"/>
            <a:ext cx="6011863" cy="3382963"/>
          </a:xfrm>
        </p:spPr>
      </p:sp>
      <p:sp>
        <p:nvSpPr>
          <p:cNvPr id="3" name="Notes Placeholder 2"/>
          <p:cNvSpPr>
            <a:spLocks noGrp="1"/>
          </p:cNvSpPr>
          <p:nvPr>
            <p:ph type="body" idx="1"/>
          </p:nvPr>
        </p:nvSpPr>
        <p:spPr>
          <a:xfrm>
            <a:off x="635769" y="3713212"/>
            <a:ext cx="5510858" cy="3944677"/>
          </a:xfrm>
        </p:spPr>
        <p:txBody>
          <a:bodyPr/>
          <a:lstStyle/>
          <a:p>
            <a:r>
              <a:rPr lang="en-GB" sz="1200" dirty="0" smtClean="0"/>
              <a:t>The PSED came into effect in April 2011. PSED does put far greater responsibilities on public bodies to operate more equitably. </a:t>
            </a:r>
            <a:r>
              <a:rPr lang="en-GB" sz="1200" b="0" i="0" kern="1200" dirty="0" smtClean="0">
                <a:solidFill>
                  <a:schemeClr val="tx1"/>
                </a:solidFill>
                <a:effectLst/>
              </a:rPr>
              <a:t>The broad purpose of the equality duty is to integrate consideration of equality and good relations into the day-to-day business of public authorities. </a:t>
            </a:r>
            <a:r>
              <a:rPr lang="en-GB" sz="1200" dirty="0" smtClean="0"/>
              <a:t>These are outlined in three main aims</a:t>
            </a:r>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11</a:t>
            </a:fld>
            <a:endParaRPr lang="en-GB" dirty="0"/>
          </a:p>
        </p:txBody>
      </p:sp>
    </p:spTree>
    <p:extLst>
      <p:ext uri="{BB962C8B-B14F-4D97-AF65-F5344CB8AC3E}">
        <p14:creationId xmlns:p14="http://schemas.microsoft.com/office/powerpoint/2010/main" val="385026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257175"/>
            <a:ext cx="6011863" cy="3382963"/>
          </a:xfrm>
        </p:spPr>
      </p:sp>
      <p:sp>
        <p:nvSpPr>
          <p:cNvPr id="3" name="Notes Placeholder 2"/>
          <p:cNvSpPr>
            <a:spLocks noGrp="1"/>
          </p:cNvSpPr>
          <p:nvPr>
            <p:ph type="body" idx="1"/>
          </p:nvPr>
        </p:nvSpPr>
        <p:spPr>
          <a:xfrm>
            <a:off x="707777" y="3857228"/>
            <a:ext cx="5510858" cy="3944677"/>
          </a:xfrm>
        </p:spPr>
        <p:txBody>
          <a:bodyPr/>
          <a:lstStyle/>
          <a:p>
            <a:r>
              <a:rPr lang="en-GB" sz="1200" dirty="0" smtClean="0"/>
              <a:t>PSED requires ‘due regard’ to be given. Not just for employees but for the service that you provide. Equality Impact Assessments are undertaken to help ensure these steps are met</a:t>
            </a:r>
          </a:p>
          <a:p>
            <a:r>
              <a:rPr lang="en-GB" sz="1200" dirty="0" smtClean="0"/>
              <a:t>Note it does not apply to political parties</a:t>
            </a:r>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12</a:t>
            </a:fld>
            <a:endParaRPr lang="en-GB" dirty="0"/>
          </a:p>
        </p:txBody>
      </p:sp>
    </p:spTree>
    <p:extLst>
      <p:ext uri="{BB962C8B-B14F-4D97-AF65-F5344CB8AC3E}">
        <p14:creationId xmlns:p14="http://schemas.microsoft.com/office/powerpoint/2010/main" val="2456504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12713"/>
            <a:ext cx="6011863" cy="3382962"/>
          </a:xfrm>
        </p:spPr>
      </p:sp>
      <p:sp>
        <p:nvSpPr>
          <p:cNvPr id="3" name="Notes Placeholder 2"/>
          <p:cNvSpPr>
            <a:spLocks noGrp="1"/>
          </p:cNvSpPr>
          <p:nvPr>
            <p:ph type="body" idx="1"/>
          </p:nvPr>
        </p:nvSpPr>
        <p:spPr>
          <a:xfrm>
            <a:off x="169963" y="3569196"/>
            <a:ext cx="6298454" cy="3944677"/>
          </a:xfrm>
        </p:spPr>
        <p:txBody>
          <a:bodyPr/>
          <a:lstStyle/>
          <a:p>
            <a:r>
              <a:rPr lang="en-GB" sz="1200" dirty="0" smtClean="0"/>
              <a:t>Ref EIA’s – equality impact assessments are made on new or changed processes/policies. </a:t>
            </a:r>
          </a:p>
          <a:p>
            <a:r>
              <a:rPr lang="en-GB" sz="1200" dirty="0" smtClean="0"/>
              <a:t>Analysis of the effectiveness</a:t>
            </a:r>
            <a:r>
              <a:rPr lang="en-GB" sz="1200" baseline="0" dirty="0" smtClean="0"/>
              <a:t> of equality activities are undertaken and help affect strategic planning</a:t>
            </a:r>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13</a:t>
            </a:fld>
            <a:endParaRPr lang="en-GB" dirty="0"/>
          </a:p>
        </p:txBody>
      </p:sp>
    </p:spTree>
    <p:extLst>
      <p:ext uri="{BB962C8B-B14F-4D97-AF65-F5344CB8AC3E}">
        <p14:creationId xmlns:p14="http://schemas.microsoft.com/office/powerpoint/2010/main" val="64850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257175"/>
            <a:ext cx="6011863" cy="33829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smtClean="0"/>
              <a:t>Activity 22 in the workbook – discuss the following in groups</a:t>
            </a:r>
            <a:r>
              <a:rPr lang="en-GB" baseline="0" dirty="0" smtClean="0"/>
              <a:t> </a:t>
            </a:r>
            <a:r>
              <a:rPr lang="en-GB" dirty="0" smtClean="0"/>
              <a:t>and report back – 15 mins.</a:t>
            </a:r>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14</a:t>
            </a:fld>
            <a:endParaRPr lang="en-GB" dirty="0"/>
          </a:p>
        </p:txBody>
      </p:sp>
    </p:spTree>
    <p:extLst>
      <p:ext uri="{BB962C8B-B14F-4D97-AF65-F5344CB8AC3E}">
        <p14:creationId xmlns:p14="http://schemas.microsoft.com/office/powerpoint/2010/main" val="359001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84150"/>
            <a:ext cx="6011863" cy="3382963"/>
          </a:xfrm>
        </p:spPr>
      </p:sp>
      <p:sp>
        <p:nvSpPr>
          <p:cNvPr id="3" name="Notes Placeholder 2"/>
          <p:cNvSpPr>
            <a:spLocks noGrp="1"/>
          </p:cNvSpPr>
          <p:nvPr>
            <p:ph type="body" idx="1"/>
          </p:nvPr>
        </p:nvSpPr>
        <p:spPr>
          <a:xfrm>
            <a:off x="347737" y="3569196"/>
            <a:ext cx="6192688" cy="6264696"/>
          </a:xfrm>
        </p:spPr>
        <p:txBody>
          <a:bodyPr/>
          <a:lstStyle/>
          <a:p>
            <a:r>
              <a:rPr lang="en-GB" sz="1200" dirty="0" smtClean="0">
                <a:cs typeface="Arial" panose="020B0604020202020204" pitchFamily="34" charset="0"/>
              </a:rPr>
              <a:t>To </a:t>
            </a:r>
            <a:r>
              <a:rPr lang="en-GB" sz="1200" dirty="0">
                <a:cs typeface="Arial" panose="020B0604020202020204" pitchFamily="34" charset="0"/>
              </a:rPr>
              <a:t>clarify what discrimination forms there are:</a:t>
            </a:r>
          </a:p>
          <a:p>
            <a:r>
              <a:rPr lang="en-GB" sz="1200" b="1" dirty="0">
                <a:cs typeface="Arial" panose="020B0604020202020204" pitchFamily="34" charset="0"/>
              </a:rPr>
              <a:t>Direct discrimination</a:t>
            </a:r>
            <a:r>
              <a:rPr lang="en-GB" sz="1200" dirty="0">
                <a:cs typeface="Arial" panose="020B0604020202020204" pitchFamily="34" charset="0"/>
              </a:rPr>
              <a:t/>
            </a:r>
            <a:br>
              <a:rPr lang="en-GB" sz="1200" dirty="0">
                <a:cs typeface="Arial" panose="020B0604020202020204" pitchFamily="34" charset="0"/>
              </a:rPr>
            </a:br>
            <a:r>
              <a:rPr lang="en-GB" sz="1200" dirty="0">
                <a:cs typeface="Arial" panose="020B0604020202020204" pitchFamily="34" charset="0"/>
              </a:rPr>
              <a:t>this means treating one person worse than another person because of a protected characteristic. E.g. a promotion comes up but the employer believes that people’s memories get worse as they get older and excludes one of his older employees from applying, because they think they wouldn’t be able to do the job. </a:t>
            </a:r>
          </a:p>
          <a:p>
            <a:r>
              <a:rPr lang="en-GB" sz="1200" b="1" dirty="0">
                <a:cs typeface="Arial" panose="020B0604020202020204" pitchFamily="34" charset="0"/>
              </a:rPr>
              <a:t>Indirect discrimination</a:t>
            </a:r>
            <a:r>
              <a:rPr lang="en-GB" sz="1200" dirty="0">
                <a:cs typeface="Arial" panose="020B0604020202020204" pitchFamily="34" charset="0"/>
              </a:rPr>
              <a:t/>
            </a:r>
            <a:br>
              <a:rPr lang="en-GB" sz="1200" dirty="0">
                <a:cs typeface="Arial" panose="020B0604020202020204" pitchFamily="34" charset="0"/>
              </a:rPr>
            </a:br>
            <a:r>
              <a:rPr lang="en-GB" sz="1200" dirty="0">
                <a:cs typeface="Arial" panose="020B0604020202020204" pitchFamily="34" charset="0"/>
              </a:rPr>
              <a:t>this can happen when an organisation puts a rule or a policy or a way of doing things in place which has a worse impact on someone with a protected characteristic than someone without one. Examples: </a:t>
            </a:r>
            <a:r>
              <a:rPr lang="en-GB" sz="1200" dirty="0"/>
              <a:t>Failing to provide religiously appropriate food when catering – indirect discrimination on grounds of religion or belief</a:t>
            </a:r>
          </a:p>
          <a:p>
            <a:r>
              <a:rPr lang="en-GB" sz="1200" dirty="0"/>
              <a:t>Failure to provide gender appropriate services – indirect discrimination on the grounds of sex</a:t>
            </a:r>
          </a:p>
          <a:p>
            <a:r>
              <a:rPr lang="en-GB" sz="1200" dirty="0"/>
              <a:t>Offering services only at a limited time which conflicts with various religious observances – indirect discrimination on the grounds of religion or </a:t>
            </a:r>
            <a:r>
              <a:rPr lang="en-GB" sz="1200" dirty="0" smtClean="0"/>
              <a:t>belief</a:t>
            </a:r>
          </a:p>
          <a:p>
            <a:r>
              <a:rPr lang="en-GB" sz="1200" b="1" i="0" kern="1200" dirty="0" smtClean="0">
                <a:solidFill>
                  <a:schemeClr val="tx1"/>
                </a:solidFill>
                <a:effectLst/>
              </a:rPr>
              <a:t>Discrimination by Association</a:t>
            </a:r>
          </a:p>
          <a:p>
            <a:r>
              <a:rPr lang="en-GB" sz="1200" b="0" i="0" kern="1200" dirty="0" smtClean="0">
                <a:solidFill>
                  <a:schemeClr val="tx1"/>
                </a:solidFill>
                <a:effectLst/>
              </a:rPr>
              <a:t>If you are treated unfairly because someone you know or are associated with has a protected characteristic, this may be construed as discrimination by association. For example – you are refused service in a restaurant because you are with someone who belongs to a particular race.</a:t>
            </a:r>
          </a:p>
          <a:p>
            <a:r>
              <a:rPr lang="en-GB" sz="1200" b="1" i="0" kern="1200" dirty="0" smtClean="0">
                <a:solidFill>
                  <a:schemeClr val="tx1"/>
                </a:solidFill>
                <a:effectLst/>
              </a:rPr>
              <a:t>Discrimination by Perception</a:t>
            </a:r>
          </a:p>
          <a:p>
            <a:r>
              <a:rPr lang="en-GB" sz="1200" b="0" i="0" kern="1200" dirty="0" smtClean="0">
                <a:solidFill>
                  <a:schemeClr val="tx1"/>
                </a:solidFill>
                <a:effectLst/>
              </a:rPr>
              <a:t>Receiving unfair treatment because someone thinks you belong to a group with protected characteristics, you may be experiencing discrimination by perception. For example – you are heterosexual but an estate agency refuses to lease out a flat to you because they assume you are gay due to their misconceptions about how gay people look, dress or behave.</a:t>
            </a:r>
          </a:p>
          <a:p>
            <a:r>
              <a:rPr lang="en-GB" sz="1200" b="1" dirty="0" smtClean="0">
                <a:cs typeface="Arial" panose="020B0604020202020204" pitchFamily="34" charset="0"/>
              </a:rPr>
              <a:t>Harassment</a:t>
            </a:r>
            <a:r>
              <a:rPr lang="en-GB" sz="1200" dirty="0">
                <a:cs typeface="Arial" panose="020B0604020202020204" pitchFamily="34" charset="0"/>
              </a:rPr>
              <a:t/>
            </a:r>
            <a:br>
              <a:rPr lang="en-GB" sz="1200" dirty="0">
                <a:cs typeface="Arial" panose="020B0604020202020204" pitchFamily="34" charset="0"/>
              </a:rPr>
            </a:br>
            <a:r>
              <a:rPr lang="en-GB" sz="1200" dirty="0">
                <a:cs typeface="Arial" panose="020B0604020202020204" pitchFamily="34" charset="0"/>
              </a:rPr>
              <a:t>this means people cannot treat you in a way that violates your dignity, or creates a hostile, degrading, humiliating or offensive environment. For example a man with Down’s syndrome is visiting a pub with friends. The bar staff make derogatory and offensive comments about him, which upset and offend him. </a:t>
            </a:r>
          </a:p>
          <a:p>
            <a:r>
              <a:rPr lang="en-GB" sz="1200" b="1" dirty="0">
                <a:cs typeface="Arial" panose="020B0604020202020204" pitchFamily="34" charset="0"/>
              </a:rPr>
              <a:t>Victimisation</a:t>
            </a:r>
            <a:r>
              <a:rPr lang="en-GB" sz="1200" dirty="0">
                <a:cs typeface="Arial" panose="020B0604020202020204" pitchFamily="34" charset="0"/>
              </a:rPr>
              <a:t/>
            </a:r>
            <a:br>
              <a:rPr lang="en-GB" sz="1200" dirty="0">
                <a:cs typeface="Arial" panose="020B0604020202020204" pitchFamily="34" charset="0"/>
              </a:rPr>
            </a:br>
            <a:r>
              <a:rPr lang="en-GB" sz="1200" dirty="0">
                <a:cs typeface="Arial" panose="020B0604020202020204" pitchFamily="34" charset="0"/>
              </a:rPr>
              <a:t>this means people cannot treat you unfairly if you are taking action under the equality act (like making a complaint of discrimination), or if you are supporting someone else who is doing so. For example, an employee makes a complaint of sexual harassment at work and is dismissed as a consequence.</a:t>
            </a:r>
          </a:p>
          <a:p>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1DAADE-C275-4DF1-998F-D088EA6B45E3}" type="slidenum">
              <a:rPr lang="en-GB" smtClean="0"/>
              <a:t>15</a:t>
            </a:fld>
            <a:endParaRPr lang="en-GB" dirty="0"/>
          </a:p>
        </p:txBody>
      </p:sp>
    </p:spTree>
    <p:extLst>
      <p:ext uri="{BB962C8B-B14F-4D97-AF65-F5344CB8AC3E}">
        <p14:creationId xmlns:p14="http://schemas.microsoft.com/office/powerpoint/2010/main" val="122007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Activity 23 task 1 split</a:t>
            </a:r>
            <a:r>
              <a:rPr lang="en-GB" baseline="0" dirty="0" smtClean="0"/>
              <a:t> into groups </a:t>
            </a:r>
            <a:r>
              <a:rPr lang="en-GB" dirty="0" smtClean="0"/>
              <a:t>– 20 mins. Put responses</a:t>
            </a:r>
            <a:r>
              <a:rPr lang="en-GB" baseline="0" dirty="0" smtClean="0"/>
              <a:t> onto a flip chart</a:t>
            </a:r>
            <a:endParaRPr lang="en-GB" dirty="0" smtClean="0"/>
          </a:p>
          <a:p>
            <a:endParaRPr lang="en-GB" dirty="0" smtClean="0"/>
          </a:p>
          <a:p>
            <a:r>
              <a:rPr lang="en-GB" dirty="0" smtClean="0"/>
              <a:t>Don’t qualify what you think, put it down and we can discuss it. Think of any issues on your workplace – bullying, harassment,</a:t>
            </a:r>
            <a:r>
              <a:rPr lang="en-GB" baseline="0" dirty="0" smtClean="0"/>
              <a:t> discrimination, inappropriate behaviours or language. Equality of opportunity (promotion and/or development)</a:t>
            </a:r>
            <a:endParaRPr lang="en-GB" dirty="0" smtClean="0"/>
          </a:p>
          <a:p>
            <a:endParaRPr lang="en-GB" dirty="0" smtClean="0"/>
          </a:p>
          <a:p>
            <a:r>
              <a:rPr lang="en-GB" dirty="0" smtClean="0"/>
              <a:t>report back – 10 mins</a:t>
            </a:r>
          </a:p>
          <a:p>
            <a:endParaRPr lang="en-GB" dirty="0" smtClean="0"/>
          </a:p>
          <a:p>
            <a:r>
              <a:rPr lang="en-GB" dirty="0" smtClean="0"/>
              <a:t>you’ve identified issues in the workplace, but are they about bullying, harassment or is it just banter? let’s have a look at what we</a:t>
            </a:r>
            <a:r>
              <a:rPr lang="en-GB" baseline="0" dirty="0" smtClean="0"/>
              <a:t> mean by those terms</a:t>
            </a:r>
          </a:p>
          <a:p>
            <a:endParaRPr lang="en-GB" baseline="0" dirty="0" smtClean="0"/>
          </a:p>
          <a:p>
            <a:r>
              <a:rPr lang="en-GB" dirty="0" smtClean="0"/>
              <a:t>NEXT: Activity</a:t>
            </a:r>
            <a:r>
              <a:rPr lang="en-GB" baseline="0" dirty="0" smtClean="0"/>
              <a:t> 25 task 2 – Group to discuss and provide their definitions of bullying</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16</a:t>
            </a:fld>
            <a:endParaRPr lang="en-GB" dirty="0"/>
          </a:p>
        </p:txBody>
      </p:sp>
    </p:spTree>
    <p:extLst>
      <p:ext uri="{BB962C8B-B14F-4D97-AF65-F5344CB8AC3E}">
        <p14:creationId xmlns:p14="http://schemas.microsoft.com/office/powerpoint/2010/main" val="1008592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184150"/>
            <a:ext cx="6011863" cy="3382963"/>
          </a:xfrm>
        </p:spPr>
      </p:sp>
      <p:sp>
        <p:nvSpPr>
          <p:cNvPr id="3" name="Notes Placeholder 2"/>
          <p:cNvSpPr>
            <a:spLocks noGrp="1"/>
          </p:cNvSpPr>
          <p:nvPr>
            <p:ph type="body" idx="1"/>
          </p:nvPr>
        </p:nvSpPr>
        <p:spPr>
          <a:xfrm>
            <a:off x="707777" y="3785220"/>
            <a:ext cx="5510858" cy="3944677"/>
          </a:xfrm>
        </p:spPr>
        <p:txBody>
          <a:bodyPr/>
          <a:lstStyle/>
          <a:p>
            <a:r>
              <a:rPr lang="en-GB" sz="1200" dirty="0" smtClean="0"/>
              <a:t>Activity</a:t>
            </a:r>
            <a:r>
              <a:rPr lang="en-GB" sz="1200" baseline="0" dirty="0" smtClean="0"/>
              <a:t> 23 task 2 – Group to discuss and provide their definitions of bullying</a:t>
            </a:r>
          </a:p>
          <a:p>
            <a:endParaRPr lang="en-GB" sz="1200" baseline="0" dirty="0" smtClean="0"/>
          </a:p>
          <a:p>
            <a:r>
              <a:rPr lang="en-GB" sz="1200" dirty="0" smtClean="0"/>
              <a:t>Bullying definition – 5 mins</a:t>
            </a:r>
          </a:p>
        </p:txBody>
      </p:sp>
      <p:sp>
        <p:nvSpPr>
          <p:cNvPr id="4" name="Slide Number Placeholder 3"/>
          <p:cNvSpPr>
            <a:spLocks noGrp="1"/>
          </p:cNvSpPr>
          <p:nvPr>
            <p:ph type="sldNum" sz="quarter" idx="10"/>
          </p:nvPr>
        </p:nvSpPr>
        <p:spPr/>
        <p:txBody>
          <a:bodyPr/>
          <a:lstStyle/>
          <a:p>
            <a:fld id="{721DAADE-C275-4DF1-998F-D088EA6B45E3}" type="slidenum">
              <a:rPr lang="en-GB" smtClean="0"/>
              <a:t>17</a:t>
            </a:fld>
            <a:endParaRPr lang="en-GB" dirty="0"/>
          </a:p>
        </p:txBody>
      </p:sp>
    </p:spTree>
    <p:extLst>
      <p:ext uri="{BB962C8B-B14F-4D97-AF65-F5344CB8AC3E}">
        <p14:creationId xmlns:p14="http://schemas.microsoft.com/office/powerpoint/2010/main" val="412060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184150"/>
            <a:ext cx="6011863" cy="3382963"/>
          </a:xfrm>
        </p:spPr>
      </p:sp>
      <p:sp>
        <p:nvSpPr>
          <p:cNvPr id="3" name="Notes Placeholder 2"/>
          <p:cNvSpPr>
            <a:spLocks noGrp="1"/>
          </p:cNvSpPr>
          <p:nvPr>
            <p:ph type="body" idx="1"/>
          </p:nvPr>
        </p:nvSpPr>
        <p:spPr>
          <a:xfrm>
            <a:off x="707777" y="3785220"/>
            <a:ext cx="5510858" cy="3944677"/>
          </a:xfrm>
        </p:spPr>
        <p:txBody>
          <a:bodyPr/>
          <a:lstStyle/>
          <a:p>
            <a:r>
              <a:rPr lang="en-GB" sz="1200" dirty="0" smtClean="0"/>
              <a:t>Activity</a:t>
            </a:r>
            <a:r>
              <a:rPr lang="en-GB" sz="1200" baseline="0" dirty="0" smtClean="0"/>
              <a:t> 25 task 2 – Group to discuss and provide their definitions of bullying</a:t>
            </a:r>
          </a:p>
          <a:p>
            <a:endParaRPr lang="en-GB" sz="1200" baseline="0" dirty="0" smtClean="0"/>
          </a:p>
          <a:p>
            <a:r>
              <a:rPr lang="en-GB" sz="1200" dirty="0" smtClean="0"/>
              <a:t>Bullying definition – 5 mins</a:t>
            </a:r>
          </a:p>
        </p:txBody>
      </p:sp>
      <p:sp>
        <p:nvSpPr>
          <p:cNvPr id="4" name="Slide Number Placeholder 3"/>
          <p:cNvSpPr>
            <a:spLocks noGrp="1"/>
          </p:cNvSpPr>
          <p:nvPr>
            <p:ph type="sldNum" sz="quarter" idx="10"/>
          </p:nvPr>
        </p:nvSpPr>
        <p:spPr/>
        <p:txBody>
          <a:bodyPr/>
          <a:lstStyle/>
          <a:p>
            <a:fld id="{721DAADE-C275-4DF1-998F-D088EA6B45E3}" type="slidenum">
              <a:rPr lang="en-GB" smtClean="0"/>
              <a:t>18</a:t>
            </a:fld>
            <a:endParaRPr lang="en-GB" dirty="0"/>
          </a:p>
        </p:txBody>
      </p:sp>
    </p:spTree>
    <p:extLst>
      <p:ext uri="{BB962C8B-B14F-4D97-AF65-F5344CB8AC3E}">
        <p14:creationId xmlns:p14="http://schemas.microsoft.com/office/powerpoint/2010/main" val="3433998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12713"/>
            <a:ext cx="6011863" cy="3382962"/>
          </a:xfrm>
        </p:spPr>
      </p:sp>
      <p:sp>
        <p:nvSpPr>
          <p:cNvPr id="3" name="Notes Placeholder 2"/>
          <p:cNvSpPr>
            <a:spLocks noGrp="1"/>
          </p:cNvSpPr>
          <p:nvPr>
            <p:ph type="body" idx="1"/>
          </p:nvPr>
        </p:nvSpPr>
        <p:spPr>
          <a:xfrm>
            <a:off x="563761" y="3641204"/>
            <a:ext cx="5510858" cy="3944677"/>
          </a:xfrm>
        </p:spPr>
        <p:txBody>
          <a:bodyPr/>
          <a:lstStyle/>
          <a:p>
            <a:r>
              <a:rPr lang="en-GB" sz="1200" dirty="0" smtClean="0"/>
              <a:t>Harassment definition - 5 mins</a:t>
            </a:r>
          </a:p>
          <a:p>
            <a:endParaRPr lang="en-GB" sz="1200" dirty="0" smtClean="0"/>
          </a:p>
          <a:p>
            <a:r>
              <a:rPr lang="en-GB" sz="1200" dirty="0" smtClean="0"/>
              <a:t>Important – we are talking primarily of harassment in the workplace, but it may take place</a:t>
            </a:r>
            <a:r>
              <a:rPr lang="en-GB" sz="1200" baseline="0" dirty="0" smtClean="0"/>
              <a:t> outside too (in relation to their employment) </a:t>
            </a:r>
          </a:p>
          <a:p>
            <a:r>
              <a:rPr lang="en-GB" sz="1200" baseline="0" dirty="0" smtClean="0"/>
              <a:t>Protection from Harassment act originally introduced to counter stalking offences (and does not have to be related to discrimination), but can apply to work, but after </a:t>
            </a:r>
            <a:r>
              <a:rPr lang="en-GB" sz="1200" b="0" i="1" kern="1200" dirty="0" err="1" smtClean="0">
                <a:solidFill>
                  <a:schemeClr val="tx1"/>
                </a:solidFill>
                <a:effectLst/>
                <a:latin typeface="+mn-lt"/>
                <a:ea typeface="+mn-ea"/>
                <a:cs typeface="+mn-cs"/>
              </a:rPr>
              <a:t>Majrowski</a:t>
            </a:r>
            <a:r>
              <a:rPr lang="en-GB" sz="1200" b="0" i="1" kern="1200" dirty="0" smtClean="0">
                <a:solidFill>
                  <a:schemeClr val="tx1"/>
                </a:solidFill>
                <a:effectLst/>
                <a:latin typeface="+mn-lt"/>
                <a:ea typeface="+mn-ea"/>
                <a:cs typeface="+mn-cs"/>
              </a:rPr>
              <a:t> v Guy's and St Thomas's NHS Trust [2006] IRLR 695 </a:t>
            </a:r>
            <a:r>
              <a:rPr lang="en-GB" sz="1200" b="0" i="0" kern="1200" dirty="0" smtClean="0">
                <a:solidFill>
                  <a:schemeClr val="tx1"/>
                </a:solidFill>
                <a:effectLst/>
                <a:latin typeface="+mn-lt"/>
                <a:ea typeface="+mn-ea"/>
                <a:cs typeface="+mn-cs"/>
              </a:rPr>
              <a:t>it</a:t>
            </a:r>
            <a:r>
              <a:rPr lang="en-GB" sz="1200" b="0" i="0" kern="1200" baseline="0" dirty="0" smtClean="0">
                <a:solidFill>
                  <a:schemeClr val="tx1"/>
                </a:solidFill>
                <a:effectLst/>
                <a:latin typeface="+mn-lt"/>
                <a:ea typeface="+mn-ea"/>
                <a:cs typeface="+mn-cs"/>
              </a:rPr>
              <a:t> showed </a:t>
            </a:r>
            <a:r>
              <a:rPr lang="en-GB" sz="1200" b="0" i="0" kern="1200" dirty="0" smtClean="0">
                <a:solidFill>
                  <a:schemeClr val="tx1"/>
                </a:solidFill>
                <a:effectLst/>
                <a:latin typeface="+mn-lt"/>
                <a:ea typeface="+mn-ea"/>
                <a:cs typeface="+mn-cs"/>
              </a:rPr>
              <a:t>an employer may be vicariously liable for acts of harassment committed by an employee.</a:t>
            </a:r>
          </a:p>
          <a:p>
            <a:r>
              <a:rPr lang="en-GB" sz="1200" b="0" i="0" kern="1200" dirty="0" smtClean="0">
                <a:solidFill>
                  <a:schemeClr val="tx1"/>
                </a:solidFill>
                <a:effectLst/>
                <a:latin typeface="+mn-lt"/>
                <a:ea typeface="+mn-ea"/>
                <a:cs typeface="+mn-cs"/>
              </a:rPr>
              <a:t>Through Civil Courts: The Protection</a:t>
            </a:r>
            <a:r>
              <a:rPr lang="en-GB" sz="1200" b="0" i="0" kern="1200" baseline="0" dirty="0" smtClean="0">
                <a:solidFill>
                  <a:schemeClr val="tx1"/>
                </a:solidFill>
                <a:effectLst/>
                <a:latin typeface="+mn-lt"/>
                <a:ea typeface="+mn-ea"/>
                <a:cs typeface="+mn-cs"/>
              </a:rPr>
              <a:t> from Harassment Act has a more open interpretation of what constitutes harassment</a:t>
            </a:r>
          </a:p>
          <a:p>
            <a:r>
              <a:rPr lang="en-GB" sz="1200" dirty="0" smtClean="0"/>
              <a:t>Harassment is not specifically defined but section 7(2) of the Act states that “References to harassing a person include alarming the person or causing the person distress”. A “course of conduct” is defined in section 7(3) as meaning conduct on at least two occasions. </a:t>
            </a:r>
          </a:p>
          <a:p>
            <a:endParaRPr lang="en-GB" sz="1200" dirty="0" smtClean="0"/>
          </a:p>
          <a:p>
            <a:r>
              <a:rPr lang="en-GB" sz="1200" dirty="0" smtClean="0"/>
              <a:t>Action may be taken in a court of law or an employment tribunal</a:t>
            </a:r>
          </a:p>
          <a:p>
            <a:endParaRPr lang="en-GB" sz="1200" dirty="0" smtClean="0"/>
          </a:p>
          <a:p>
            <a:r>
              <a:rPr lang="en-GB" sz="1200" dirty="0" smtClean="0"/>
              <a:t>Finally, we’ll take a look at banter</a:t>
            </a:r>
          </a:p>
          <a:p>
            <a:endParaRPr lang="en-GB" sz="1200" dirty="0" smtClean="0"/>
          </a:p>
          <a:p>
            <a:endParaRPr lang="en-GB" sz="1200" dirty="0" smtClean="0"/>
          </a:p>
          <a:p>
            <a:endParaRPr lang="en-GB" sz="1200" dirty="0" smtClean="0"/>
          </a:p>
          <a:p>
            <a:r>
              <a:rPr lang="en-GB" sz="1200" dirty="0" smtClean="0"/>
              <a:t>Activity</a:t>
            </a:r>
            <a:r>
              <a:rPr lang="en-GB" sz="1200" baseline="0" dirty="0" smtClean="0"/>
              <a:t> 25 task 2 – Group to discuss and provide their definitions of banter</a:t>
            </a:r>
          </a:p>
          <a:p>
            <a:endParaRPr lang="en-GB" sz="1200"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19</a:t>
            </a:fld>
            <a:endParaRPr lang="en-GB" dirty="0"/>
          </a:p>
        </p:txBody>
      </p:sp>
    </p:spTree>
    <p:extLst>
      <p:ext uri="{BB962C8B-B14F-4D97-AF65-F5344CB8AC3E}">
        <p14:creationId xmlns:p14="http://schemas.microsoft.com/office/powerpoint/2010/main" val="602588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328613"/>
            <a:ext cx="6011863" cy="3382962"/>
          </a:xfrm>
        </p:spPr>
      </p:sp>
      <p:sp>
        <p:nvSpPr>
          <p:cNvPr id="3" name="Notes Placeholder 2"/>
          <p:cNvSpPr>
            <a:spLocks noGrp="1"/>
          </p:cNvSpPr>
          <p:nvPr>
            <p:ph type="body" idx="1"/>
          </p:nvPr>
        </p:nvSpPr>
        <p:spPr>
          <a:xfrm>
            <a:off x="563761" y="3785220"/>
            <a:ext cx="5510858" cy="3944677"/>
          </a:xfrm>
        </p:spPr>
        <p:txBody>
          <a:bodyPr/>
          <a:lstStyle/>
          <a:p>
            <a:endParaRPr lang="en-GB" sz="1400" dirty="0" smtClean="0"/>
          </a:p>
          <a:p>
            <a:endParaRPr lang="en-GB" sz="1400" dirty="0"/>
          </a:p>
        </p:txBody>
      </p:sp>
      <p:sp>
        <p:nvSpPr>
          <p:cNvPr id="4" name="Slide Number Placeholder 3"/>
          <p:cNvSpPr>
            <a:spLocks noGrp="1"/>
          </p:cNvSpPr>
          <p:nvPr>
            <p:ph type="sldNum" sz="quarter" idx="10"/>
          </p:nvPr>
        </p:nvSpPr>
        <p:spPr/>
        <p:txBody>
          <a:bodyPr/>
          <a:lstStyle/>
          <a:p>
            <a:fld id="{721DAADE-C275-4DF1-998F-D088EA6B45E3}" type="slidenum">
              <a:rPr lang="en-GB" smtClean="0"/>
              <a:t>2</a:t>
            </a:fld>
            <a:endParaRPr lang="en-GB" dirty="0"/>
          </a:p>
        </p:txBody>
      </p:sp>
    </p:spTree>
    <p:extLst>
      <p:ext uri="{BB962C8B-B14F-4D97-AF65-F5344CB8AC3E}">
        <p14:creationId xmlns:p14="http://schemas.microsoft.com/office/powerpoint/2010/main" val="2477063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12713"/>
            <a:ext cx="6011863" cy="3382962"/>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20</a:t>
            </a:fld>
            <a:endParaRPr lang="en-GB" dirty="0"/>
          </a:p>
        </p:txBody>
      </p:sp>
    </p:spTree>
    <p:extLst>
      <p:ext uri="{BB962C8B-B14F-4D97-AF65-F5344CB8AC3E}">
        <p14:creationId xmlns:p14="http://schemas.microsoft.com/office/powerpoint/2010/main" val="3159043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Disciplines and dismissals on the increase – bullying via social media has become a significant issues. Few workplaces now that don’t have policies covering this.</a:t>
            </a:r>
          </a:p>
          <a:p>
            <a:r>
              <a:rPr lang="en-GB" baseline="0" dirty="0" smtClean="0"/>
              <a:t>As we have seen bullying itself is not (yet) a crime, but cyber bullying </a:t>
            </a:r>
            <a:r>
              <a:rPr lang="en-GB" i="1" baseline="0" dirty="0" smtClean="0"/>
              <a:t>may</a:t>
            </a:r>
            <a:r>
              <a:rPr lang="en-GB" baseline="0" dirty="0" smtClean="0"/>
              <a:t> breach other laws</a:t>
            </a:r>
          </a:p>
          <a:p>
            <a:pPr fontAlgn="base"/>
            <a:r>
              <a:rPr lang="en-GB" sz="900" b="0" i="0" kern="1200" dirty="0" smtClean="0">
                <a:solidFill>
                  <a:schemeClr val="tx1"/>
                </a:solidFill>
                <a:effectLst/>
                <a:latin typeface="+mn-lt"/>
                <a:ea typeface="+mn-ea"/>
                <a:cs typeface="+mn-cs"/>
              </a:rPr>
              <a:t>They are very similar - indeed, both the Malicious Communications Act 1988 and </a:t>
            </a:r>
            <a:r>
              <a:rPr lang="en-GB" sz="900" b="0" i="0" u="none" strike="noStrike" kern="1200" dirty="0" smtClean="0">
                <a:solidFill>
                  <a:schemeClr val="tx1"/>
                </a:solidFill>
                <a:effectLst/>
                <a:latin typeface="+mn-lt"/>
                <a:ea typeface="+mn-ea"/>
                <a:cs typeface="+mn-cs"/>
                <a:hlinkClick r:id="rId3" tooltip="Section 127"/>
              </a:rPr>
              <a:t>Section 127</a:t>
            </a:r>
            <a:r>
              <a:rPr lang="en-GB" sz="900" b="0" i="0" kern="1200" dirty="0" smtClean="0">
                <a:solidFill>
                  <a:schemeClr val="tx1"/>
                </a:solidFill>
                <a:effectLst/>
                <a:latin typeface="+mn-lt"/>
                <a:ea typeface="+mn-ea"/>
                <a:cs typeface="+mn-cs"/>
              </a:rPr>
              <a:t> of the Communications Act 2003 carry the same punishment - and both are based on the premise of a communication being "indecent, obscene, menacing, or grossly offensive".</a:t>
            </a:r>
          </a:p>
          <a:p>
            <a:pPr fontAlgn="base"/>
            <a:r>
              <a:rPr lang="en-GB" sz="900" b="0" i="0" kern="1200" dirty="0" smtClean="0">
                <a:solidFill>
                  <a:schemeClr val="tx1"/>
                </a:solidFill>
                <a:effectLst/>
                <a:latin typeface="+mn-lt"/>
                <a:ea typeface="+mn-ea"/>
                <a:cs typeface="+mn-cs"/>
              </a:rPr>
              <a:t>The main differences are:</a:t>
            </a:r>
          </a:p>
          <a:p>
            <a:pPr fontAlgn="base"/>
            <a:r>
              <a:rPr lang="en-GB" dirty="0" smtClean="0"/>
              <a:t>1. The Malicious Communications Act includes letters and articles, rather than just electronic communications.2. The Malicious Communications Act includes the effect on the intended recipient(s), or those to whom the content is intended to reach.3. Section 127 specifically concerns public communications networks, whereas the Malicious Communications Act is not limited to that.4. The Malicious Communications Act includes an exception for people using reasonable threats to reinforce existing </a:t>
            </a:r>
            <a:r>
              <a:rPr lang="en-GB" dirty="0" err="1" smtClean="0"/>
              <a:t>demands.</a:t>
            </a:r>
            <a:r>
              <a:rPr lang="en-GB" sz="900" b="0" i="0" kern="1200" dirty="0" err="1" smtClean="0">
                <a:solidFill>
                  <a:schemeClr val="tx1"/>
                </a:solidFill>
                <a:effectLst/>
                <a:latin typeface="+mn-lt"/>
                <a:ea typeface="+mn-ea"/>
                <a:cs typeface="+mn-cs"/>
              </a:rPr>
              <a:t>The</a:t>
            </a:r>
            <a:r>
              <a:rPr lang="en-GB" sz="900" b="0" i="0" kern="1200" dirty="0" smtClean="0">
                <a:solidFill>
                  <a:schemeClr val="tx1"/>
                </a:solidFill>
                <a:effectLst/>
                <a:latin typeface="+mn-lt"/>
                <a:ea typeface="+mn-ea"/>
                <a:cs typeface="+mn-cs"/>
              </a:rPr>
              <a:t> two acts are essentially two sides of the same coin. An offence could fall within both acts, or one but not the other. For example:</a:t>
            </a:r>
          </a:p>
          <a:p>
            <a:r>
              <a:rPr lang="en-GB" dirty="0" smtClean="0"/>
              <a:t>Both </a:t>
            </a:r>
            <a:r>
              <a:rPr lang="en-GB" dirty="0" err="1" smtClean="0"/>
              <a:t>Acts;sending</a:t>
            </a:r>
            <a:r>
              <a:rPr lang="en-GB" dirty="0" smtClean="0"/>
              <a:t> a letter containing racist abuse via the Royal Mail to a specific </a:t>
            </a:r>
            <a:r>
              <a:rPr lang="en-GB" dirty="0" err="1" smtClean="0"/>
              <a:t>person.Malicious</a:t>
            </a:r>
            <a:r>
              <a:rPr lang="en-GB" dirty="0" smtClean="0"/>
              <a:t> Communications Act, but not Section 127;dropping a letter containing racist abuse through the letterbox of a specific </a:t>
            </a:r>
            <a:r>
              <a:rPr lang="en-GB" dirty="0" err="1" smtClean="0"/>
              <a:t>person.Section</a:t>
            </a:r>
            <a:r>
              <a:rPr lang="en-GB" dirty="0" smtClean="0"/>
              <a:t> 127, but not the Malicious Communications </a:t>
            </a:r>
            <a:r>
              <a:rPr lang="en-GB" dirty="0" err="1" smtClean="0"/>
              <a:t>Act;two</a:t>
            </a:r>
            <a:r>
              <a:rPr lang="en-GB" dirty="0" smtClean="0"/>
              <a:t> racists communicating with each other over the phone and using racist abuse, but not using such terms directly at a specific person.</a:t>
            </a:r>
          </a:p>
          <a:p>
            <a:r>
              <a:rPr lang="en-GB" dirty="0" smtClean="0"/>
              <a:t>Public Order Act – think how cameras and videos on mobile phones could be used to negative effect</a:t>
            </a:r>
          </a:p>
          <a:p>
            <a:r>
              <a:rPr lang="en-GB" dirty="0" smtClean="0"/>
              <a:t>Remember</a:t>
            </a:r>
            <a:r>
              <a:rPr lang="en-GB" baseline="0" dirty="0" smtClean="0"/>
              <a:t> that Protection form Harassment Act would also cover actions</a:t>
            </a:r>
            <a:endParaRPr lang="en-GB"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21</a:t>
            </a:fld>
            <a:endParaRPr lang="en-GB" dirty="0"/>
          </a:p>
        </p:txBody>
      </p:sp>
    </p:spTree>
    <p:extLst>
      <p:ext uri="{BB962C8B-B14F-4D97-AF65-F5344CB8AC3E}">
        <p14:creationId xmlns:p14="http://schemas.microsoft.com/office/powerpoint/2010/main" val="3833388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184150"/>
            <a:ext cx="6011863" cy="3382963"/>
          </a:xfrm>
        </p:spPr>
      </p:sp>
      <p:sp>
        <p:nvSpPr>
          <p:cNvPr id="3" name="Notes Placeholder 2"/>
          <p:cNvSpPr>
            <a:spLocks noGrp="1"/>
          </p:cNvSpPr>
          <p:nvPr>
            <p:ph type="body" idx="1"/>
          </p:nvPr>
        </p:nvSpPr>
        <p:spPr>
          <a:xfrm>
            <a:off x="707777" y="3785220"/>
            <a:ext cx="5510858" cy="3944677"/>
          </a:xfrm>
        </p:spPr>
        <p:txBody>
          <a:bodyPr/>
          <a:lstStyle/>
          <a:p>
            <a:r>
              <a:rPr lang="en-GB" sz="1200" dirty="0" smtClean="0"/>
              <a:t>Task 3 – looking</a:t>
            </a:r>
            <a:r>
              <a:rPr lang="en-GB" sz="1200" baseline="0" dirty="0" smtClean="0"/>
              <a:t> at the issues you identified in task 1, how would they be categorised?</a:t>
            </a:r>
            <a:endParaRPr lang="en-GB" sz="1200"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22</a:t>
            </a:fld>
            <a:endParaRPr lang="en-GB" dirty="0"/>
          </a:p>
        </p:txBody>
      </p:sp>
    </p:spTree>
    <p:extLst>
      <p:ext uri="{BB962C8B-B14F-4D97-AF65-F5344CB8AC3E}">
        <p14:creationId xmlns:p14="http://schemas.microsoft.com/office/powerpoint/2010/main" val="544180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Group discussion</a:t>
            </a:r>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23</a:t>
            </a:fld>
            <a:endParaRPr lang="en-GB" dirty="0"/>
          </a:p>
        </p:txBody>
      </p:sp>
    </p:spTree>
    <p:extLst>
      <p:ext uri="{BB962C8B-B14F-4D97-AF65-F5344CB8AC3E}">
        <p14:creationId xmlns:p14="http://schemas.microsoft.com/office/powerpoint/2010/main" val="510393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not an activity in the workbook.</a:t>
            </a:r>
            <a:r>
              <a:rPr lang="en-GB" baseline="0" dirty="0" smtClean="0"/>
              <a:t> </a:t>
            </a:r>
            <a:r>
              <a:rPr lang="en-GB" dirty="0" smtClean="0"/>
              <a:t>If time permits split into groups 20 min activity, 10 minutes to report back. If not consider the issues as a group discussion or cover the talk</a:t>
            </a:r>
            <a:r>
              <a:rPr lang="en-GB" baseline="0" dirty="0" smtClean="0"/>
              <a:t> through the following 2 slides. </a:t>
            </a:r>
            <a:r>
              <a:rPr lang="en-GB" dirty="0" smtClean="0"/>
              <a:t>Confidentiality continues to be important especially</a:t>
            </a:r>
            <a:r>
              <a:rPr lang="en-GB" baseline="0" dirty="0" smtClean="0"/>
              <a:t> if personal or known examples are given</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24</a:t>
            </a:fld>
            <a:endParaRPr lang="en-GB" dirty="0"/>
          </a:p>
        </p:txBody>
      </p:sp>
    </p:spTree>
    <p:extLst>
      <p:ext uri="{BB962C8B-B14F-4D97-AF65-F5344CB8AC3E}">
        <p14:creationId xmlns:p14="http://schemas.microsoft.com/office/powerpoint/2010/main" val="3931298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184150"/>
            <a:ext cx="6011862" cy="3382963"/>
          </a:xfrm>
        </p:spPr>
      </p:sp>
      <p:sp>
        <p:nvSpPr>
          <p:cNvPr id="3" name="Notes Placeholder 2"/>
          <p:cNvSpPr>
            <a:spLocks noGrp="1"/>
          </p:cNvSpPr>
          <p:nvPr>
            <p:ph type="body" idx="1"/>
          </p:nvPr>
        </p:nvSpPr>
        <p:spPr/>
        <p:txBody>
          <a:bodyPr/>
          <a:lstStyle/>
          <a:p>
            <a:r>
              <a:rPr lang="en-GB" dirty="0" smtClean="0"/>
              <a:t>Consider these effects against</a:t>
            </a:r>
            <a:r>
              <a:rPr lang="en-GB" baseline="0" dirty="0" smtClean="0"/>
              <a:t> some of the things we have discussed</a:t>
            </a:r>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25</a:t>
            </a:fld>
            <a:endParaRPr lang="en-GB" dirty="0"/>
          </a:p>
        </p:txBody>
      </p:sp>
    </p:spTree>
    <p:extLst>
      <p:ext uri="{BB962C8B-B14F-4D97-AF65-F5344CB8AC3E}">
        <p14:creationId xmlns:p14="http://schemas.microsoft.com/office/powerpoint/2010/main" val="1368386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84150"/>
            <a:ext cx="6011863" cy="3382963"/>
          </a:xfrm>
        </p:spPr>
      </p:sp>
      <p:sp>
        <p:nvSpPr>
          <p:cNvPr id="3" name="Notes Placeholder 2"/>
          <p:cNvSpPr>
            <a:spLocks noGrp="1"/>
          </p:cNvSpPr>
          <p:nvPr>
            <p:ph type="body" idx="1"/>
          </p:nvPr>
        </p:nvSpPr>
        <p:spPr/>
        <p:txBody>
          <a:bodyPr/>
          <a:lstStyle/>
          <a:p>
            <a:r>
              <a:rPr lang="en-GB" dirty="0" smtClean="0"/>
              <a:t>We’ve considered the issues</a:t>
            </a:r>
            <a:r>
              <a:rPr lang="en-GB" baseline="0" dirty="0" smtClean="0"/>
              <a:t> and the negative impact that these can have. How do we ensure we can address these things? Policies/procedures/charters of behaviour?</a:t>
            </a:r>
          </a:p>
          <a:p>
            <a:r>
              <a:rPr lang="en-GB" baseline="0" dirty="0" smtClean="0"/>
              <a:t>Next we’ll look at what you would consider in an ideal Charter</a:t>
            </a:r>
            <a:endParaRPr lang="en-GB" dirty="0" smtClean="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26</a:t>
            </a:fld>
            <a:endParaRPr lang="en-GB" dirty="0"/>
          </a:p>
        </p:txBody>
      </p:sp>
    </p:spTree>
    <p:extLst>
      <p:ext uri="{BB962C8B-B14F-4D97-AF65-F5344CB8AC3E}">
        <p14:creationId xmlns:p14="http://schemas.microsoft.com/office/powerpoint/2010/main" val="3390360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Who is responsible for treating people equally and with dignity and respect? </a:t>
            </a:r>
          </a:p>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Reps</a:t>
            </a:r>
          </a:p>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Your manager</a:t>
            </a:r>
          </a:p>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The employer</a:t>
            </a:r>
            <a:r>
              <a:rPr lang="en-GB" baseline="0" dirty="0" smtClean="0"/>
              <a:t> (by extension, there are links to providing a safe place of work)</a:t>
            </a:r>
          </a:p>
          <a:p>
            <a:pPr marL="0" marR="0" indent="0" algn="l" defTabSz="685800" rtl="0" eaLnBrk="1" fontAlgn="auto" latinLnBrk="0" hangingPunct="1">
              <a:lnSpc>
                <a:spcPct val="100000"/>
              </a:lnSpc>
              <a:spcBef>
                <a:spcPts val="0"/>
              </a:spcBef>
              <a:spcAft>
                <a:spcPts val="0"/>
              </a:spcAft>
              <a:buClrTx/>
              <a:buSzTx/>
              <a:buFontTx/>
              <a:buNone/>
              <a:tabLst/>
              <a:defRPr/>
            </a:pPr>
            <a:r>
              <a:rPr lang="en-GB" baseline="0" dirty="0" smtClean="0"/>
              <a:t>Employees – union members or not</a:t>
            </a:r>
          </a:p>
          <a:p>
            <a:pPr marL="0" marR="0" indent="0" algn="l" defTabSz="685800" rtl="0" eaLnBrk="1" fontAlgn="auto" latinLnBrk="0" hangingPunct="1">
              <a:lnSpc>
                <a:spcPct val="100000"/>
              </a:lnSpc>
              <a:spcBef>
                <a:spcPts val="0"/>
              </a:spcBef>
              <a:spcAft>
                <a:spcPts val="0"/>
              </a:spcAft>
              <a:buClrTx/>
              <a:buSzTx/>
              <a:buFontTx/>
              <a:buNone/>
              <a:tabLst/>
              <a:defRPr/>
            </a:pPr>
            <a:r>
              <a:rPr lang="en-GB" baseline="0" dirty="0" smtClean="0"/>
              <a:t>The law – not really a ‘responsibility’ more a framework to hang the policies onto</a:t>
            </a:r>
            <a:endParaRPr lang="en-GB" dirty="0" smtClean="0"/>
          </a:p>
          <a:p>
            <a:endParaRPr lang="en-GB" dirty="0" smtClean="0"/>
          </a:p>
          <a:p>
            <a:r>
              <a:rPr lang="en-GB" dirty="0" smtClean="0"/>
              <a:t>Responsibilities – 10 mins total</a:t>
            </a:r>
          </a:p>
          <a:p>
            <a:endParaRPr lang="en-GB" dirty="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27</a:t>
            </a:fld>
            <a:endParaRPr lang="en-GB" dirty="0"/>
          </a:p>
        </p:txBody>
      </p:sp>
    </p:spTree>
    <p:extLst>
      <p:ext uri="{BB962C8B-B14F-4D97-AF65-F5344CB8AC3E}">
        <p14:creationId xmlns:p14="http://schemas.microsoft.com/office/powerpoint/2010/main" val="4082355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rules apply to all members, but as reps we should</a:t>
            </a:r>
            <a:r>
              <a:rPr lang="en-GB" baseline="0" dirty="0" smtClean="0"/>
              <a:t> lead by example and set the standard!</a:t>
            </a:r>
          </a:p>
          <a:p>
            <a:endParaRPr lang="en-GB" baseline="0" dirty="0" smtClean="0"/>
          </a:p>
          <a:p>
            <a:r>
              <a:rPr lang="en-GB" baseline="0" dirty="0" smtClean="0"/>
              <a:t>Also: Rule 17 requires an Equality Officer in each branch, Rule 18 calls for Equality Reps in workplace representation</a:t>
            </a:r>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28</a:t>
            </a:fld>
            <a:endParaRPr lang="en-GB" dirty="0"/>
          </a:p>
        </p:txBody>
      </p:sp>
    </p:spTree>
    <p:extLst>
      <p:ext uri="{BB962C8B-B14F-4D97-AF65-F5344CB8AC3E}">
        <p14:creationId xmlns:p14="http://schemas.microsoft.com/office/powerpoint/2010/main" val="3676452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to look at all of the things we’ve discussed. Consider one of the case studies. Activity 6 in the workbook. Split into 2 or more groups.</a:t>
            </a:r>
            <a:r>
              <a:rPr lang="en-GB" baseline="0" dirty="0" smtClean="0"/>
              <a:t> </a:t>
            </a:r>
            <a:r>
              <a:rPr lang="en-GB" baseline="0" smtClean="0"/>
              <a:t>Discuss amongst yourselves and come back with your decision</a:t>
            </a:r>
            <a:r>
              <a:rPr lang="en-GB" smtClean="0"/>
              <a:t> -  20 mins</a:t>
            </a:r>
          </a:p>
          <a:p>
            <a:endParaRPr lang="en-GB"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smtClean="0"/>
              <a:t>Finally let’s look back at</a:t>
            </a:r>
            <a:r>
              <a:rPr lang="en-GB" baseline="0" dirty="0" smtClean="0"/>
              <a:t> which faces you were asked if you would trust….</a:t>
            </a:r>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29</a:t>
            </a:fld>
            <a:endParaRPr lang="en-GB" dirty="0"/>
          </a:p>
        </p:txBody>
      </p:sp>
    </p:spTree>
    <p:extLst>
      <p:ext uri="{BB962C8B-B14F-4D97-AF65-F5344CB8AC3E}">
        <p14:creationId xmlns:p14="http://schemas.microsoft.com/office/powerpoint/2010/main" val="187565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328613"/>
            <a:ext cx="6008687" cy="3381375"/>
          </a:xfrm>
        </p:spPr>
      </p:sp>
      <p:sp>
        <p:nvSpPr>
          <p:cNvPr id="3" name="Notes Placeholder 2"/>
          <p:cNvSpPr>
            <a:spLocks noGrp="1"/>
          </p:cNvSpPr>
          <p:nvPr>
            <p:ph type="body" idx="1"/>
          </p:nvPr>
        </p:nvSpPr>
        <p:spPr>
          <a:xfrm>
            <a:off x="635769" y="3857229"/>
            <a:ext cx="5510858" cy="3944677"/>
          </a:xfrm>
        </p:spPr>
        <p:txBody>
          <a:bodyPr/>
          <a:lstStyle/>
          <a:p>
            <a:r>
              <a:rPr lang="en-GB" sz="1400" dirty="0" smtClean="0"/>
              <a:t>Who would you trust? The following slides will have 8 faces on each.</a:t>
            </a:r>
            <a:r>
              <a:rPr lang="en-GB" sz="1400" baseline="0" dirty="0" smtClean="0"/>
              <a:t> Make a note of which face you think you would find most trustworthy. We’ll come back to these at the end of the session.</a:t>
            </a:r>
          </a:p>
          <a:p>
            <a:r>
              <a:rPr lang="en-GB" sz="1400" baseline="0" dirty="0" smtClean="0"/>
              <a:t>If you do happen to recognise anyone, please keep that to yourself – it may or may not be the person you’d trust!</a:t>
            </a:r>
            <a:endParaRPr lang="en-GB" sz="1400" dirty="0"/>
          </a:p>
        </p:txBody>
      </p:sp>
      <p:sp>
        <p:nvSpPr>
          <p:cNvPr id="4" name="Slide Number Placeholder 3"/>
          <p:cNvSpPr>
            <a:spLocks noGrp="1"/>
          </p:cNvSpPr>
          <p:nvPr>
            <p:ph type="sldNum" sz="quarter" idx="10"/>
          </p:nvPr>
        </p:nvSpPr>
        <p:spPr/>
        <p:txBody>
          <a:bodyPr/>
          <a:lstStyle/>
          <a:p>
            <a:fld id="{721DAADE-C275-4DF1-998F-D088EA6B45E3}" type="slidenum">
              <a:rPr lang="en-GB" smtClean="0"/>
              <a:t>3</a:t>
            </a:fld>
            <a:endParaRPr lang="en-GB" dirty="0"/>
          </a:p>
        </p:txBody>
      </p:sp>
    </p:spTree>
    <p:extLst>
      <p:ext uri="{BB962C8B-B14F-4D97-AF65-F5344CB8AC3E}">
        <p14:creationId xmlns:p14="http://schemas.microsoft.com/office/powerpoint/2010/main" val="1567895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328613"/>
            <a:ext cx="6008687" cy="3381375"/>
          </a:xfrm>
        </p:spPr>
      </p:sp>
      <p:sp>
        <p:nvSpPr>
          <p:cNvPr id="3" name="Notes Placeholder 2"/>
          <p:cNvSpPr>
            <a:spLocks noGrp="1"/>
          </p:cNvSpPr>
          <p:nvPr>
            <p:ph type="body" idx="1"/>
          </p:nvPr>
        </p:nvSpPr>
        <p:spPr>
          <a:xfrm>
            <a:off x="635769" y="3857229"/>
            <a:ext cx="5510858" cy="3944677"/>
          </a:xfrm>
        </p:spPr>
        <p:txBody>
          <a:bodyPr/>
          <a:lstStyle/>
          <a:p>
            <a:endParaRPr lang="en-GB" sz="1400"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30</a:t>
            </a:fld>
            <a:endParaRPr lang="en-GB" dirty="0"/>
          </a:p>
        </p:txBody>
      </p:sp>
    </p:spTree>
    <p:extLst>
      <p:ext uri="{BB962C8B-B14F-4D97-AF65-F5344CB8AC3E}">
        <p14:creationId xmlns:p14="http://schemas.microsoft.com/office/powerpoint/2010/main" val="150713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328613"/>
            <a:ext cx="6008687" cy="3381375"/>
          </a:xfrm>
        </p:spPr>
      </p:sp>
      <p:sp>
        <p:nvSpPr>
          <p:cNvPr id="3" name="Notes Placeholder 2"/>
          <p:cNvSpPr>
            <a:spLocks noGrp="1"/>
          </p:cNvSpPr>
          <p:nvPr>
            <p:ph type="body" idx="1"/>
          </p:nvPr>
        </p:nvSpPr>
        <p:spPr>
          <a:xfrm>
            <a:off x="635769" y="3857229"/>
            <a:ext cx="5510858" cy="3944677"/>
          </a:xfrm>
        </p:spPr>
        <p:txBody>
          <a:bodyPr/>
          <a:lstStyle/>
          <a:p>
            <a:pPr algn="l"/>
            <a:endParaRPr lang="en-GB" sz="1400" b="1" dirty="0"/>
          </a:p>
        </p:txBody>
      </p:sp>
      <p:sp>
        <p:nvSpPr>
          <p:cNvPr id="4" name="Slide Number Placeholder 3"/>
          <p:cNvSpPr>
            <a:spLocks noGrp="1"/>
          </p:cNvSpPr>
          <p:nvPr>
            <p:ph type="sldNum" sz="quarter" idx="10"/>
          </p:nvPr>
        </p:nvSpPr>
        <p:spPr/>
        <p:txBody>
          <a:bodyPr/>
          <a:lstStyle/>
          <a:p>
            <a:fld id="{721DAADE-C275-4DF1-998F-D088EA6B45E3}" type="slidenum">
              <a:rPr lang="en-GB" smtClean="0"/>
              <a:t>31</a:t>
            </a:fld>
            <a:endParaRPr lang="en-GB" dirty="0"/>
          </a:p>
        </p:txBody>
      </p:sp>
    </p:spTree>
    <p:extLst>
      <p:ext uri="{BB962C8B-B14F-4D97-AF65-F5344CB8AC3E}">
        <p14:creationId xmlns:p14="http://schemas.microsoft.com/office/powerpoint/2010/main" val="36253732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328613"/>
            <a:ext cx="6008687" cy="3381375"/>
          </a:xfrm>
        </p:spPr>
      </p:sp>
      <p:sp>
        <p:nvSpPr>
          <p:cNvPr id="3" name="Notes Placeholder 2"/>
          <p:cNvSpPr>
            <a:spLocks noGrp="1"/>
          </p:cNvSpPr>
          <p:nvPr>
            <p:ph type="body" idx="1"/>
          </p:nvPr>
        </p:nvSpPr>
        <p:spPr>
          <a:xfrm>
            <a:off x="635769" y="3857229"/>
            <a:ext cx="5510858" cy="3944677"/>
          </a:xfrm>
        </p:spPr>
        <p:txBody>
          <a:bodyPr/>
          <a:lstStyle/>
          <a:p>
            <a:r>
              <a:rPr lang="en-GB" sz="1400" b="1" dirty="0" smtClean="0"/>
              <a:t>Implicit/unconscious bias</a:t>
            </a:r>
          </a:p>
          <a:p>
            <a:pPr marL="0" indent="0">
              <a:buFontTx/>
              <a:buNone/>
            </a:pPr>
            <a:r>
              <a:rPr lang="en-GB" sz="1400" baseline="0" dirty="0" smtClean="0"/>
              <a:t>Who would you trust?</a:t>
            </a:r>
          </a:p>
          <a:p>
            <a:pPr marL="285750" indent="-285750">
              <a:buFontTx/>
              <a:buChar char="-"/>
            </a:pPr>
            <a:r>
              <a:rPr lang="en-GB" sz="1400" baseline="0" dirty="0" smtClean="0"/>
              <a:t>Research shows we make judgements on facial expressions regarding traits such as trustworthiness and competence in 33 – 100ms. (Ref Alex </a:t>
            </a:r>
            <a:r>
              <a:rPr lang="en-GB" sz="1400" baseline="0" dirty="0" err="1" smtClean="0"/>
              <a:t>Todorov</a:t>
            </a:r>
            <a:r>
              <a:rPr lang="en-GB" sz="1400" baseline="0" dirty="0" smtClean="0"/>
              <a:t>, New York University and others)Within 7 seconds of meetings we will have formed a full consideration of all aspects of that person</a:t>
            </a:r>
            <a:endParaRPr lang="en-GB" sz="1400" dirty="0" smtClean="0"/>
          </a:p>
        </p:txBody>
      </p:sp>
      <p:sp>
        <p:nvSpPr>
          <p:cNvPr id="4" name="Slide Number Placeholder 3"/>
          <p:cNvSpPr>
            <a:spLocks noGrp="1"/>
          </p:cNvSpPr>
          <p:nvPr>
            <p:ph type="sldNum" sz="quarter" idx="10"/>
          </p:nvPr>
        </p:nvSpPr>
        <p:spPr/>
        <p:txBody>
          <a:bodyPr/>
          <a:lstStyle/>
          <a:p>
            <a:fld id="{721DAADE-C275-4DF1-998F-D088EA6B45E3}" type="slidenum">
              <a:rPr lang="en-GB" smtClean="0"/>
              <a:t>32</a:t>
            </a:fld>
            <a:endParaRPr lang="en-GB" dirty="0"/>
          </a:p>
        </p:txBody>
      </p:sp>
    </p:spTree>
    <p:extLst>
      <p:ext uri="{BB962C8B-B14F-4D97-AF65-F5344CB8AC3E}">
        <p14:creationId xmlns:p14="http://schemas.microsoft.com/office/powerpoint/2010/main" val="82064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9250" y="328613"/>
            <a:ext cx="6010275" cy="3381375"/>
          </a:xfrm>
        </p:spPr>
      </p:sp>
      <p:sp>
        <p:nvSpPr>
          <p:cNvPr id="3" name="Notes Placeholder 2"/>
          <p:cNvSpPr>
            <a:spLocks noGrp="1"/>
          </p:cNvSpPr>
          <p:nvPr>
            <p:ph type="body" idx="1"/>
          </p:nvPr>
        </p:nvSpPr>
        <p:spPr/>
        <p:txBody>
          <a:bodyPr/>
          <a:lstStyle/>
          <a:p>
            <a:r>
              <a:rPr lang="en-GB" dirty="0" smtClean="0"/>
              <a:t>Pinched from ENEI (Employers Network for Equality and Inclusion)</a:t>
            </a:r>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33</a:t>
            </a:fld>
            <a:endParaRPr lang="en-GB" dirty="0"/>
          </a:p>
        </p:txBody>
      </p:sp>
    </p:spTree>
    <p:extLst>
      <p:ext uri="{BB962C8B-B14F-4D97-AF65-F5344CB8AC3E}">
        <p14:creationId xmlns:p14="http://schemas.microsoft.com/office/powerpoint/2010/main" val="363973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328613"/>
            <a:ext cx="6011863" cy="3382962"/>
          </a:xfrm>
        </p:spPr>
      </p:sp>
      <p:sp>
        <p:nvSpPr>
          <p:cNvPr id="3" name="Notes Placeholder 2"/>
          <p:cNvSpPr>
            <a:spLocks noGrp="1"/>
          </p:cNvSpPr>
          <p:nvPr>
            <p:ph type="body" idx="1"/>
          </p:nvPr>
        </p:nvSpPr>
        <p:spPr>
          <a:xfrm>
            <a:off x="563761" y="3785220"/>
            <a:ext cx="5510858" cy="3944677"/>
          </a:xfrm>
        </p:spPr>
        <p:txBody>
          <a:bodyPr/>
          <a:lstStyle/>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r>
              <a:rPr lang="en-GB" sz="900" kern="1200" dirty="0" smtClean="0">
                <a:solidFill>
                  <a:schemeClr val="tx1"/>
                </a:solidFill>
                <a:effectLst/>
                <a:latin typeface="+mn-lt"/>
                <a:ea typeface="+mn-ea"/>
                <a:cs typeface="+mn-cs"/>
              </a:rPr>
              <a:t> </a:t>
            </a:r>
          </a:p>
          <a:p>
            <a:endParaRPr lang="en-GB" sz="1400" dirty="0"/>
          </a:p>
        </p:txBody>
      </p:sp>
      <p:sp>
        <p:nvSpPr>
          <p:cNvPr id="4" name="Slide Number Placeholder 3"/>
          <p:cNvSpPr>
            <a:spLocks noGrp="1"/>
          </p:cNvSpPr>
          <p:nvPr>
            <p:ph type="sldNum" sz="quarter" idx="10"/>
          </p:nvPr>
        </p:nvSpPr>
        <p:spPr/>
        <p:txBody>
          <a:bodyPr/>
          <a:lstStyle/>
          <a:p>
            <a:fld id="{721DAADE-C275-4DF1-998F-D088EA6B45E3}" type="slidenum">
              <a:rPr lang="en-GB" smtClean="0">
                <a:solidFill>
                  <a:prstClr val="black"/>
                </a:solidFill>
              </a:rPr>
              <a:pPr/>
              <a:t>34</a:t>
            </a:fld>
            <a:endParaRPr lang="en-GB" dirty="0">
              <a:solidFill>
                <a:prstClr val="black"/>
              </a:solidFill>
            </a:endParaRPr>
          </a:p>
        </p:txBody>
      </p:sp>
    </p:spTree>
    <p:extLst>
      <p:ext uri="{BB962C8B-B14F-4D97-AF65-F5344CB8AC3E}">
        <p14:creationId xmlns:p14="http://schemas.microsoft.com/office/powerpoint/2010/main" val="388296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328613"/>
            <a:ext cx="6008687" cy="3381375"/>
          </a:xfrm>
        </p:spPr>
      </p:sp>
      <p:sp>
        <p:nvSpPr>
          <p:cNvPr id="3" name="Notes Placeholder 2"/>
          <p:cNvSpPr>
            <a:spLocks noGrp="1"/>
          </p:cNvSpPr>
          <p:nvPr>
            <p:ph type="body" idx="1"/>
          </p:nvPr>
        </p:nvSpPr>
        <p:spPr>
          <a:xfrm>
            <a:off x="635769" y="3857229"/>
            <a:ext cx="5510858" cy="3944677"/>
          </a:xfrm>
        </p:spPr>
        <p:txBody>
          <a:bodyPr/>
          <a:lstStyle/>
          <a:p>
            <a:endParaRPr lang="en-GB" sz="1400" b="1" dirty="0"/>
          </a:p>
        </p:txBody>
      </p:sp>
      <p:sp>
        <p:nvSpPr>
          <p:cNvPr id="4" name="Slide Number Placeholder 3"/>
          <p:cNvSpPr>
            <a:spLocks noGrp="1"/>
          </p:cNvSpPr>
          <p:nvPr>
            <p:ph type="sldNum" sz="quarter" idx="10"/>
          </p:nvPr>
        </p:nvSpPr>
        <p:spPr/>
        <p:txBody>
          <a:bodyPr/>
          <a:lstStyle/>
          <a:p>
            <a:fld id="{721DAADE-C275-4DF1-998F-D088EA6B45E3}" type="slidenum">
              <a:rPr lang="en-GB" smtClean="0"/>
              <a:t>4</a:t>
            </a:fld>
            <a:endParaRPr lang="en-GB" dirty="0"/>
          </a:p>
        </p:txBody>
      </p:sp>
    </p:spTree>
    <p:extLst>
      <p:ext uri="{BB962C8B-B14F-4D97-AF65-F5344CB8AC3E}">
        <p14:creationId xmlns:p14="http://schemas.microsoft.com/office/powerpoint/2010/main" val="370507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3713" y="328613"/>
            <a:ext cx="6008687" cy="3381375"/>
          </a:xfrm>
        </p:spPr>
      </p:sp>
      <p:sp>
        <p:nvSpPr>
          <p:cNvPr id="3" name="Notes Placeholder 2"/>
          <p:cNvSpPr>
            <a:spLocks noGrp="1"/>
          </p:cNvSpPr>
          <p:nvPr>
            <p:ph type="body" idx="1"/>
          </p:nvPr>
        </p:nvSpPr>
        <p:spPr>
          <a:xfrm>
            <a:off x="635769" y="3857229"/>
            <a:ext cx="5510858" cy="3944677"/>
          </a:xfrm>
        </p:spPr>
        <p:txBody>
          <a:bodyPr/>
          <a:lstStyle/>
          <a:p>
            <a:pPr algn="l"/>
            <a:endParaRPr lang="en-GB" sz="1400" b="1" dirty="0"/>
          </a:p>
        </p:txBody>
      </p:sp>
      <p:sp>
        <p:nvSpPr>
          <p:cNvPr id="4" name="Slide Number Placeholder 3"/>
          <p:cNvSpPr>
            <a:spLocks noGrp="1"/>
          </p:cNvSpPr>
          <p:nvPr>
            <p:ph type="sldNum" sz="quarter" idx="10"/>
          </p:nvPr>
        </p:nvSpPr>
        <p:spPr/>
        <p:txBody>
          <a:bodyPr/>
          <a:lstStyle/>
          <a:p>
            <a:fld id="{721DAADE-C275-4DF1-998F-D088EA6B45E3}" type="slidenum">
              <a:rPr lang="en-GB" smtClean="0"/>
              <a:t>5</a:t>
            </a:fld>
            <a:endParaRPr lang="en-GB" dirty="0"/>
          </a:p>
        </p:txBody>
      </p:sp>
    </p:spTree>
    <p:extLst>
      <p:ext uri="{BB962C8B-B14F-4D97-AF65-F5344CB8AC3E}">
        <p14:creationId xmlns:p14="http://schemas.microsoft.com/office/powerpoint/2010/main" val="1591079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257175"/>
            <a:ext cx="6011863" cy="3382963"/>
          </a:xfrm>
        </p:spPr>
      </p:sp>
      <p:sp>
        <p:nvSpPr>
          <p:cNvPr id="3" name="Notes Placeholder 2"/>
          <p:cNvSpPr>
            <a:spLocks noGrp="1"/>
          </p:cNvSpPr>
          <p:nvPr>
            <p:ph type="body" idx="1"/>
          </p:nvPr>
        </p:nvSpPr>
        <p:spPr>
          <a:xfrm>
            <a:off x="385987" y="3641204"/>
            <a:ext cx="6298454" cy="6377509"/>
          </a:xfrm>
        </p:spPr>
        <p:txBody>
          <a:bodyPr/>
          <a:lstStyle/>
          <a:p>
            <a:r>
              <a:rPr lang="en-GB" sz="1200" b="1" dirty="0" smtClean="0">
                <a:cs typeface="Arial" panose="020B0604020202020204" pitchFamily="34" charset="0"/>
              </a:rPr>
              <a:t>Direct discrimination</a:t>
            </a:r>
            <a:r>
              <a:rPr lang="en-GB" sz="1200" dirty="0" smtClean="0">
                <a:cs typeface="Arial" panose="020B0604020202020204" pitchFamily="34" charset="0"/>
              </a:rPr>
              <a:t/>
            </a:r>
            <a:br>
              <a:rPr lang="en-GB" sz="1200" dirty="0" smtClean="0">
                <a:cs typeface="Arial" panose="020B0604020202020204" pitchFamily="34" charset="0"/>
              </a:rPr>
            </a:br>
            <a:r>
              <a:rPr lang="en-GB" sz="1200" dirty="0" smtClean="0">
                <a:cs typeface="Arial" panose="020B0604020202020204" pitchFamily="34" charset="0"/>
              </a:rPr>
              <a:t>this means treating one person worse than another person because of a protected characteristic. E.g. a promotion comes up but the employer believes that people’s memories get worse as they get older and excludes one of his older employees from applying, because they think they wouldn’t be able to do the job. </a:t>
            </a:r>
          </a:p>
          <a:p>
            <a:r>
              <a:rPr lang="en-GB" sz="1200" b="1" dirty="0" smtClean="0">
                <a:cs typeface="Arial" panose="020B0604020202020204" pitchFamily="34" charset="0"/>
              </a:rPr>
              <a:t>Indirect discrimination</a:t>
            </a:r>
            <a:r>
              <a:rPr lang="en-GB" sz="1200" dirty="0" smtClean="0">
                <a:cs typeface="Arial" panose="020B0604020202020204" pitchFamily="34" charset="0"/>
              </a:rPr>
              <a:t/>
            </a:r>
            <a:br>
              <a:rPr lang="en-GB" sz="1200" dirty="0" smtClean="0">
                <a:cs typeface="Arial" panose="020B0604020202020204" pitchFamily="34" charset="0"/>
              </a:rPr>
            </a:br>
            <a:r>
              <a:rPr lang="en-GB" sz="1200" dirty="0" smtClean="0">
                <a:cs typeface="Arial" panose="020B0604020202020204" pitchFamily="34" charset="0"/>
              </a:rPr>
              <a:t>this can happen when an organisation puts a rule or a policy or a way of doing things in place which has a worse impact on someone with a protected characteristic than someone without one. Examples: </a:t>
            </a:r>
            <a:r>
              <a:rPr lang="en-GB" sz="1200" dirty="0" smtClean="0"/>
              <a:t>Failing to provide religiously appropriate food when catering – indirect discrimination on grounds of religion or belief</a:t>
            </a:r>
          </a:p>
          <a:p>
            <a:r>
              <a:rPr lang="en-GB" sz="1200" dirty="0" smtClean="0"/>
              <a:t>Failure to provide gender appropriate services – indirect discrimination on the grounds of sex</a:t>
            </a:r>
          </a:p>
          <a:p>
            <a:r>
              <a:rPr lang="en-GB" sz="1200" dirty="0" smtClean="0"/>
              <a:t>Offering services only at a limited time which conflicts with various religious observances – indirect discrimination on the grounds of religion or belief</a:t>
            </a:r>
          </a:p>
          <a:p>
            <a:r>
              <a:rPr lang="en-GB" sz="1200" b="1" i="0" kern="1200" dirty="0" smtClean="0">
                <a:solidFill>
                  <a:schemeClr val="tx1"/>
                </a:solidFill>
                <a:effectLst/>
              </a:rPr>
              <a:t>Discrimination by Association</a:t>
            </a:r>
          </a:p>
          <a:p>
            <a:r>
              <a:rPr lang="en-GB" sz="1200" b="0" i="0" kern="1200" dirty="0" smtClean="0">
                <a:solidFill>
                  <a:schemeClr val="tx1"/>
                </a:solidFill>
                <a:effectLst/>
              </a:rPr>
              <a:t>If you are treated unfairly because someone you know or are associated with has a protected characteristic, this may be construed as discrimination by association. For example – you are refused service in a restaurant because you are with someone who belongs to a particular race.</a:t>
            </a:r>
          </a:p>
          <a:p>
            <a:r>
              <a:rPr lang="en-GB" sz="1200" b="1" i="0" kern="1200" dirty="0" smtClean="0">
                <a:solidFill>
                  <a:schemeClr val="tx1"/>
                </a:solidFill>
                <a:effectLst/>
              </a:rPr>
              <a:t>Discrimination by Perception</a:t>
            </a:r>
          </a:p>
          <a:p>
            <a:r>
              <a:rPr lang="en-GB" sz="1200" b="0" i="0" kern="1200" dirty="0" smtClean="0">
                <a:solidFill>
                  <a:schemeClr val="tx1"/>
                </a:solidFill>
                <a:effectLst/>
              </a:rPr>
              <a:t>Receiving unfair treatment because someone thinks you belong to a group with protected characteristics, you may be experiencing discrimination by perception. For example – you are heterosexual but an estate agency refuses to lease out a flat to you because they assume you are gay due to their misconceptions about how gay people look, dress or behave.</a:t>
            </a:r>
          </a:p>
          <a:p>
            <a:r>
              <a:rPr lang="en-GB" sz="1200" b="1" dirty="0" smtClean="0">
                <a:cs typeface="Arial" panose="020B0604020202020204" pitchFamily="34" charset="0"/>
              </a:rPr>
              <a:t>Victimisation</a:t>
            </a:r>
            <a:r>
              <a:rPr lang="en-GB" sz="1200" dirty="0" smtClean="0">
                <a:cs typeface="Arial" panose="020B0604020202020204" pitchFamily="34" charset="0"/>
              </a:rPr>
              <a:t/>
            </a:r>
            <a:br>
              <a:rPr lang="en-GB" sz="1200" dirty="0" smtClean="0">
                <a:cs typeface="Arial" panose="020B0604020202020204" pitchFamily="34" charset="0"/>
              </a:rPr>
            </a:br>
            <a:r>
              <a:rPr lang="en-GB" sz="1200" dirty="0" smtClean="0">
                <a:cs typeface="Arial" panose="020B0604020202020204" pitchFamily="34" charset="0"/>
              </a:rPr>
              <a:t>this means people cannot treat you unfairly if you are taking action under the equality act (like making a complaint of discrimination), or if you are supporting someone else who is doing so. For example, an employee makes a complaint of sexual harassment at work and is dismissed as a consequence.</a:t>
            </a:r>
            <a:endParaRPr lang="en-GB" sz="1200" b="1" dirty="0" smtClean="0">
              <a:cs typeface="Arial" panose="020B0604020202020204" pitchFamily="34" charset="0"/>
            </a:endParaRPr>
          </a:p>
          <a:p>
            <a:r>
              <a:rPr lang="en-GB" sz="1200" b="1" dirty="0" smtClean="0">
                <a:cs typeface="Arial" panose="020B0604020202020204" pitchFamily="34" charset="0"/>
              </a:rPr>
              <a:t>Harassment</a:t>
            </a:r>
            <a:r>
              <a:rPr lang="en-GB" sz="1200" dirty="0" smtClean="0">
                <a:cs typeface="Arial" panose="020B0604020202020204" pitchFamily="34" charset="0"/>
              </a:rPr>
              <a:t/>
            </a:r>
            <a:br>
              <a:rPr lang="en-GB" sz="1200" dirty="0" smtClean="0">
                <a:cs typeface="Arial" panose="020B0604020202020204" pitchFamily="34" charset="0"/>
              </a:rPr>
            </a:br>
            <a:r>
              <a:rPr lang="en-GB" sz="1200" dirty="0" smtClean="0">
                <a:cs typeface="Arial" panose="020B0604020202020204" pitchFamily="34" charset="0"/>
              </a:rPr>
              <a:t>this means people cannot treat you in a way that violates your dignity, or creates a hostile, degrading, humiliating or offensive environment. For example a man with Down’s syndrome is visiting a pub with friends. The bar staff make derogatory and offensive comments about him, which upset and offend him. </a:t>
            </a:r>
          </a:p>
          <a:p>
            <a:r>
              <a:rPr lang="en-GB" sz="1200" dirty="0" smtClean="0"/>
              <a:t>Social </a:t>
            </a:r>
            <a:r>
              <a:rPr lang="en-GB" sz="1200" dirty="0"/>
              <a:t>justice: justice in terms of the distribution of wealth, opportunities, and privileges within a </a:t>
            </a:r>
            <a:r>
              <a:rPr lang="en-GB" sz="1200" dirty="0" smtClean="0"/>
              <a:t>society.</a:t>
            </a:r>
          </a:p>
          <a:p>
            <a:endParaRPr lang="en-GB" sz="1200" dirty="0" smtClean="0"/>
          </a:p>
          <a:p>
            <a:r>
              <a:rPr lang="en-GB" sz="1200" b="1" i="0" u="none" strike="noStrike" kern="1200" baseline="0" dirty="0" smtClean="0">
                <a:solidFill>
                  <a:schemeClr val="tx1"/>
                </a:solidFill>
                <a:latin typeface="+mn-lt"/>
                <a:ea typeface="+mn-ea"/>
                <a:cs typeface="+mn-cs"/>
              </a:rPr>
              <a:t>Positive Action </a:t>
            </a:r>
          </a:p>
          <a:p>
            <a:r>
              <a:rPr lang="en-GB" sz="1200" b="0" i="0" u="none" strike="noStrike" kern="1200" baseline="0" dirty="0" smtClean="0">
                <a:solidFill>
                  <a:schemeClr val="tx1"/>
                </a:solidFill>
                <a:latin typeface="+mn-lt"/>
                <a:ea typeface="+mn-ea"/>
                <a:cs typeface="+mn-cs"/>
              </a:rPr>
              <a:t>It is lawful under s.158 of the Equality Act 2010 for an employer to take action to compensate for disadvantages that it reasonably believes are faced by people who share a particular protected characteristic </a:t>
            </a:r>
          </a:p>
          <a:p>
            <a:r>
              <a:rPr lang="en-GB" sz="1200" b="0" i="0" u="none" strike="noStrike" kern="1200" baseline="0" dirty="0" smtClean="0">
                <a:solidFill>
                  <a:schemeClr val="tx1"/>
                </a:solidFill>
                <a:latin typeface="+mn-lt"/>
                <a:ea typeface="+mn-ea"/>
                <a:cs typeface="+mn-cs"/>
              </a:rPr>
              <a:t>Separate provisions allowing positive action in relation to recruitment and promotion in limited circumstances are contained in s.159 of the Act.</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Positive action is lawful if it is taken to:</a:t>
            </a:r>
          </a:p>
          <a:p>
            <a:r>
              <a:rPr lang="en-GB" sz="1200" b="0" i="0" u="none" strike="noStrike" kern="1200" baseline="0" dirty="0" smtClean="0">
                <a:solidFill>
                  <a:schemeClr val="tx1"/>
                </a:solidFill>
                <a:latin typeface="+mn-lt"/>
                <a:ea typeface="+mn-ea"/>
                <a:cs typeface="+mn-cs"/>
              </a:rPr>
              <a:t>• enable or encourage people who share a protected characteristic to overcome a disadvantage connected to the characteristic;</a:t>
            </a:r>
          </a:p>
          <a:p>
            <a:r>
              <a:rPr lang="en-GB" sz="1200" b="0" i="0" u="none" strike="noStrike" kern="1200" baseline="0" dirty="0" smtClean="0">
                <a:solidFill>
                  <a:schemeClr val="tx1"/>
                </a:solidFill>
                <a:latin typeface="+mn-lt"/>
                <a:ea typeface="+mn-ea"/>
                <a:cs typeface="+mn-cs"/>
              </a:rPr>
              <a:t>• meet the needs of people who share a protected characteristic where those needs are different to those of people who do not have the characteristic; or</a:t>
            </a:r>
          </a:p>
          <a:p>
            <a:r>
              <a:rPr lang="en-GB" sz="1200" b="0" i="0" u="none" strike="noStrike" kern="1200" baseline="0" dirty="0" smtClean="0">
                <a:solidFill>
                  <a:schemeClr val="tx1"/>
                </a:solidFill>
                <a:latin typeface="+mn-lt"/>
                <a:ea typeface="+mn-ea"/>
                <a:cs typeface="+mn-cs"/>
              </a:rPr>
              <a:t>• enable or encourage people who share a protected characteristic to participate in an activity in which their participation is disproportionately low.</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employer can encourage people from disadvantaged groups to apply for work, and can provide training to help equip them for the particular work, but the decision on whom to select must be made on merit alone, except in circumstances where the candidates are “as qualified as” each other and s.159 applies.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For example, an employer that has records that show that its employees from a particular racial group are under-represented at management level could run a management training course targeted at employees from that group. However, the employer could not favour candidates from that group, at the expense of other candidates, when recruiting managers (unless s.159 applies).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Section 159 of the Equality Act 2010 allows an employer to treat an applicant or employee with a protected characteristic (</a:t>
            </a:r>
            <a:r>
              <a:rPr lang="en-GB" sz="1200" b="0" i="0" u="none" strike="noStrike" kern="1200" baseline="0" dirty="0" err="1" smtClean="0">
                <a:solidFill>
                  <a:schemeClr val="tx1"/>
                </a:solidFill>
                <a:latin typeface="+mn-lt"/>
                <a:ea typeface="+mn-ea"/>
                <a:cs typeface="+mn-cs"/>
              </a:rPr>
              <a:t>eg</a:t>
            </a:r>
            <a:r>
              <a:rPr lang="en-GB" sz="1200" b="0" i="0" u="none" strike="noStrike" kern="1200" baseline="0" dirty="0" smtClean="0">
                <a:solidFill>
                  <a:schemeClr val="tx1"/>
                </a:solidFill>
                <a:latin typeface="+mn-lt"/>
                <a:ea typeface="+mn-ea"/>
                <a:cs typeface="+mn-cs"/>
              </a:rPr>
              <a:t> race, sex or age) more favourably in connection with recruitment or promotion than someone without that characteristic who is as qualified for the role. The employer must reasonably think that people with the protected characteristic suffer a disadvantage or are under-represented in that particular activity. Taking the positive action must be a proportionate means of enabling or encouraging people to overcome the disadvantage or to take part in the activity.</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Employers must not have a policy of treating people who share a characteristic more favourably; they should decide whether or not to take positive action on a case-by-case basis.</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The position in relation to positive action in favour of disabled people is different because it is not unlawful to discriminate in favour of a disabled person (s.13[3]) and employers have a positive duty to make reasonable adjustments to compensate for disadvantages related to disability</a:t>
            </a:r>
            <a:r>
              <a:rPr lang="en-GB" sz="1200" b="0" i="0" u="none" strike="noStrike" kern="1200" baseline="0" dirty="0" smtClean="0">
                <a:solidFill>
                  <a:schemeClr val="tx1"/>
                </a:solidFill>
                <a:latin typeface="+mn-lt"/>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b="1" dirty="0" smtClean="0"/>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b="1" dirty="0" smtClean="0"/>
              <a:t>Social justice</a:t>
            </a:r>
            <a:r>
              <a:rPr lang="en-GB" sz="1200" dirty="0" smtClean="0"/>
              <a:t>: justice in terms of the distribution of wealth, opportunities, and privileges within a society</a:t>
            </a:r>
          </a:p>
          <a:p>
            <a:endParaRPr lang="en-GB" sz="1200" b="0" i="0" u="none" strike="noStrike" kern="1200" baseline="0" dirty="0" smtClean="0">
              <a:solidFill>
                <a:schemeClr val="tx1"/>
              </a:solidFill>
              <a:latin typeface="+mn-l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6</a:t>
            </a:fld>
            <a:endParaRPr lang="en-GB" dirty="0"/>
          </a:p>
        </p:txBody>
      </p:sp>
    </p:spTree>
    <p:extLst>
      <p:ext uri="{BB962C8B-B14F-4D97-AF65-F5344CB8AC3E}">
        <p14:creationId xmlns:p14="http://schemas.microsoft.com/office/powerpoint/2010/main" val="245236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112713"/>
            <a:ext cx="6011862" cy="3382962"/>
          </a:xfrm>
        </p:spPr>
      </p:sp>
      <p:sp>
        <p:nvSpPr>
          <p:cNvPr id="3" name="Notes Placeholder 2"/>
          <p:cNvSpPr>
            <a:spLocks noGrp="1"/>
          </p:cNvSpPr>
          <p:nvPr>
            <p:ph type="body" idx="1"/>
          </p:nvPr>
        </p:nvSpPr>
        <p:spPr>
          <a:xfrm>
            <a:off x="707777" y="3641204"/>
            <a:ext cx="5510858" cy="3944677"/>
          </a:xfrm>
        </p:spPr>
        <p:txBody>
          <a:bodyPr/>
          <a:lstStyle/>
          <a:p>
            <a:r>
              <a:rPr lang="en-GB" sz="1200" dirty="0" smtClean="0"/>
              <a:t>There is a distinction between social justice (fairness) and equality</a:t>
            </a:r>
          </a:p>
          <a:p>
            <a:endParaRPr lang="en-GB" sz="1200" dirty="0" smtClean="0"/>
          </a:p>
          <a:p>
            <a:r>
              <a:rPr lang="en-GB" sz="1200" dirty="0" smtClean="0"/>
              <a:t>The first pic – all have been treated the same, but is it fair?</a:t>
            </a:r>
          </a:p>
          <a:p>
            <a:r>
              <a:rPr lang="en-GB" sz="1200" dirty="0" smtClean="0"/>
              <a:t>The second</a:t>
            </a:r>
            <a:r>
              <a:rPr lang="en-GB" sz="1200" baseline="0" dirty="0" smtClean="0"/>
              <a:t> pic – accommodations have been made and opportunity has been equalised, but</a:t>
            </a:r>
          </a:p>
          <a:p>
            <a:r>
              <a:rPr lang="en-GB" sz="1200" baseline="0" dirty="0" smtClean="0"/>
              <a:t>Third pic – social justice may well avoid the need for legislation</a:t>
            </a:r>
            <a:endParaRPr lang="en-GB" sz="1200" dirty="0"/>
          </a:p>
        </p:txBody>
      </p:sp>
      <p:sp>
        <p:nvSpPr>
          <p:cNvPr id="4" name="Slide Number Placeholder 3"/>
          <p:cNvSpPr>
            <a:spLocks noGrp="1"/>
          </p:cNvSpPr>
          <p:nvPr>
            <p:ph type="sldNum" sz="quarter" idx="10"/>
          </p:nvPr>
        </p:nvSpPr>
        <p:spPr/>
        <p:txBody>
          <a:bodyPr/>
          <a:lstStyle/>
          <a:p>
            <a:fld id="{721DAADE-C275-4DF1-998F-D088EA6B45E3}" type="slidenum">
              <a:rPr lang="en-GB" smtClean="0"/>
              <a:t>7</a:t>
            </a:fld>
            <a:endParaRPr lang="en-GB" dirty="0"/>
          </a:p>
        </p:txBody>
      </p:sp>
    </p:spTree>
    <p:extLst>
      <p:ext uri="{BB962C8B-B14F-4D97-AF65-F5344CB8AC3E}">
        <p14:creationId xmlns:p14="http://schemas.microsoft.com/office/powerpoint/2010/main" val="416140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257175"/>
            <a:ext cx="6011862" cy="3382963"/>
          </a:xfrm>
        </p:spPr>
      </p:sp>
      <p:sp>
        <p:nvSpPr>
          <p:cNvPr id="3" name="Notes Placeholder 2"/>
          <p:cNvSpPr>
            <a:spLocks noGrp="1"/>
          </p:cNvSpPr>
          <p:nvPr>
            <p:ph type="body" idx="1"/>
          </p:nvPr>
        </p:nvSpPr>
        <p:spPr/>
        <p:txBody>
          <a:bodyPr/>
          <a:lstStyle/>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8</a:t>
            </a:fld>
            <a:endParaRPr lang="en-GB" dirty="0"/>
          </a:p>
        </p:txBody>
      </p:sp>
    </p:spTree>
    <p:extLst>
      <p:ext uri="{BB962C8B-B14F-4D97-AF65-F5344CB8AC3E}">
        <p14:creationId xmlns:p14="http://schemas.microsoft.com/office/powerpoint/2010/main" val="31572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7663" y="257175"/>
            <a:ext cx="6011862" cy="3382963"/>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smtClean="0"/>
              <a:t>Flip chart the group responses to what they believe the 9 protected characteristics are. Stress that is important</a:t>
            </a:r>
            <a:r>
              <a:rPr lang="en-GB" baseline="0" dirty="0" smtClean="0"/>
              <a:t> to give their thoughts no matter what. There are good discussion points to be had on the things that aren’t covered as much as those that are! These may be things like education, size, hair colour, accent etc.</a:t>
            </a:r>
            <a:endParaRPr lang="en-GB" dirty="0" smtClean="0"/>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1DAADE-C275-4DF1-998F-D088EA6B45E3}" type="slidenum">
              <a:rPr lang="en-GB" smtClean="0"/>
              <a:t>9</a:t>
            </a:fld>
            <a:endParaRPr lang="en-GB" dirty="0"/>
          </a:p>
        </p:txBody>
      </p:sp>
    </p:spTree>
    <p:extLst>
      <p:ext uri="{BB962C8B-B14F-4D97-AF65-F5344CB8AC3E}">
        <p14:creationId xmlns:p14="http://schemas.microsoft.com/office/powerpoint/2010/main" val="160293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5867400" cy="5143500"/>
            <a:chOff x="0" y="0"/>
            <a:chExt cx="3696" cy="4320"/>
          </a:xfrm>
        </p:grpSpPr>
        <p:sp>
          <p:nvSpPr>
            <p:cNvPr id="19459"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endParaRPr kumimoji="1" lang="en-US" sz="1800" dirty="0">
                <a:latin typeface="Times New Roman" pitchFamily="18" charset="0"/>
              </a:endParaRPr>
            </a:p>
          </p:txBody>
        </p:sp>
        <p:sp>
          <p:nvSpPr>
            <p:cNvPr id="19460"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endParaRPr kumimoji="1" lang="en-US" sz="1800" dirty="0">
                <a:latin typeface="Times New Roman" pitchFamily="18" charset="0"/>
              </a:endParaRPr>
            </a:p>
          </p:txBody>
        </p:sp>
      </p:grpSp>
      <p:grpSp>
        <p:nvGrpSpPr>
          <p:cNvPr id="19461" name="Group 5"/>
          <p:cNvGrpSpPr>
            <a:grpSpLocks/>
          </p:cNvGrpSpPr>
          <p:nvPr/>
        </p:nvGrpSpPr>
        <p:grpSpPr bwMode="auto">
          <a:xfrm>
            <a:off x="3632200" y="3667125"/>
            <a:ext cx="4876800" cy="239316"/>
            <a:chOff x="2288" y="3080"/>
            <a:chExt cx="3072" cy="201"/>
          </a:xfrm>
        </p:grpSpPr>
        <p:sp>
          <p:nvSpPr>
            <p:cNvPr id="19462"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endParaRPr lang="en-GB" sz="2100" dirty="0"/>
            </a:p>
          </p:txBody>
        </p:sp>
        <p:sp>
          <p:nvSpPr>
            <p:cNvPr id="19463"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endParaRPr lang="en-GB" sz="2100" dirty="0"/>
            </a:p>
          </p:txBody>
        </p:sp>
      </p:grpSp>
      <p:sp>
        <p:nvSpPr>
          <p:cNvPr id="19464" name="Rectangle 8"/>
          <p:cNvSpPr>
            <a:spLocks noGrp="1" noChangeArrowheads="1"/>
          </p:cNvSpPr>
          <p:nvPr>
            <p:ph type="subTitle" idx="1"/>
          </p:nvPr>
        </p:nvSpPr>
        <p:spPr>
          <a:xfrm>
            <a:off x="4673601" y="2195512"/>
            <a:ext cx="4013200" cy="1366838"/>
          </a:xfrm>
        </p:spPr>
        <p:txBody>
          <a:bodyPr anchor="b"/>
          <a:lstStyle>
            <a:lvl1pPr marL="0" indent="0">
              <a:buFont typeface="Wingdings" pitchFamily="2" charset="2"/>
              <a:buNone/>
              <a:defRPr>
                <a:solidFill>
                  <a:schemeClr val="tx2"/>
                </a:solidFill>
              </a:defRPr>
            </a:lvl1pPr>
          </a:lstStyle>
          <a:p>
            <a:r>
              <a:rPr lang="en-GB"/>
              <a:t>Click to edit Master subtitle style</a:t>
            </a:r>
          </a:p>
        </p:txBody>
      </p:sp>
      <p:sp>
        <p:nvSpPr>
          <p:cNvPr id="19465" name="Rectangle 9"/>
          <p:cNvSpPr>
            <a:spLocks noGrp="1" noChangeArrowheads="1"/>
          </p:cNvSpPr>
          <p:nvPr>
            <p:ph type="dt" sz="quarter" idx="2"/>
          </p:nvPr>
        </p:nvSpPr>
        <p:spPr/>
        <p:txBody>
          <a:bodyPr/>
          <a:lstStyle>
            <a:lvl1pPr>
              <a:defRPr>
                <a:solidFill>
                  <a:schemeClr val="bg1"/>
                </a:solidFill>
              </a:defRPr>
            </a:lvl1pPr>
          </a:lstStyle>
          <a:p>
            <a:endParaRPr lang="en-GB" dirty="0"/>
          </a:p>
        </p:txBody>
      </p:sp>
      <p:sp>
        <p:nvSpPr>
          <p:cNvPr id="19466" name="Rectangle 10"/>
          <p:cNvSpPr>
            <a:spLocks noGrp="1" noChangeArrowheads="1"/>
          </p:cNvSpPr>
          <p:nvPr>
            <p:ph type="ftr" sz="quarter" idx="3"/>
          </p:nvPr>
        </p:nvSpPr>
        <p:spPr/>
        <p:txBody>
          <a:bodyPr/>
          <a:lstStyle>
            <a:lvl1pPr algn="r">
              <a:defRPr/>
            </a:lvl1pPr>
          </a:lstStyle>
          <a:p>
            <a:endParaRPr lang="en-GB" dirty="0"/>
          </a:p>
        </p:txBody>
      </p:sp>
      <p:sp>
        <p:nvSpPr>
          <p:cNvPr id="19467" name="Rectangle 11"/>
          <p:cNvSpPr>
            <a:spLocks noGrp="1" noChangeArrowheads="1"/>
          </p:cNvSpPr>
          <p:nvPr>
            <p:ph type="sldNum" sz="quarter" idx="4"/>
          </p:nvPr>
        </p:nvSpPr>
        <p:spPr>
          <a:xfrm>
            <a:off x="76201" y="4686300"/>
            <a:ext cx="587375" cy="366713"/>
          </a:xfrm>
        </p:spPr>
        <p:txBody>
          <a:bodyPr anchorCtr="0"/>
          <a:lstStyle>
            <a:lvl1pPr>
              <a:defRPr/>
            </a:lvl1pPr>
          </a:lstStyle>
          <a:p>
            <a:fld id="{D2C72380-9526-467A-B804-6B61160AA702}" type="slidenum">
              <a:rPr lang="en-GB"/>
              <a:pPr/>
              <a:t>‹#›</a:t>
            </a:fld>
            <a:endParaRPr lang="en-GB" dirty="0"/>
          </a:p>
        </p:txBody>
      </p:sp>
      <p:sp>
        <p:nvSpPr>
          <p:cNvPr id="19468" name="AutoShape 12"/>
          <p:cNvSpPr>
            <a:spLocks noGrp="1" noChangeArrowheads="1"/>
          </p:cNvSpPr>
          <p:nvPr>
            <p:ph type="ctrTitle" sz="quarter"/>
          </p:nvPr>
        </p:nvSpPr>
        <p:spPr>
          <a:xfrm>
            <a:off x="685800" y="742950"/>
            <a:ext cx="8229600" cy="1428750"/>
          </a:xfrm>
          <a:prstGeom prst="roundRect">
            <a:avLst>
              <a:gd name="adj" fmla="val 50000"/>
            </a:avLst>
          </a:prstGeom>
        </p:spPr>
        <p:txBody>
          <a:bodyPr anchor="ctr"/>
          <a:lstStyle>
            <a:lvl1pPr algn="ctr">
              <a:defRPr>
                <a:solidFill>
                  <a:schemeClr val="tx1"/>
                </a:solidFill>
              </a:defRPr>
            </a:lvl1pPr>
          </a:lstStyle>
          <a:p>
            <a:r>
              <a:rPr lang="en-GB"/>
              <a:t>Click to edit Master title style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build="p">
        <p:tmplLst>
          <p:tmpl lvl="1">
            <p:tnLst>
              <p:par>
                <p:cTn presetID="1" presetClass="entr" presetSubtype="0" fill="hold" nodeType="clickEffect">
                  <p:stCondLst>
                    <p:cond delay="0"/>
                  </p:stCondLst>
                  <p:childTnLst>
                    <p:set>
                      <p:cBhvr>
                        <p:cTn dur="1" fill="hold">
                          <p:stCondLst>
                            <p:cond delay="0"/>
                          </p:stCondLst>
                        </p:cTn>
                        <p:tgtEl>
                          <p:spTgt spid="19464"/>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538CD9AD-4BCD-4598-B919-3B56D386F1E6}" type="slidenum">
              <a:rPr lang="en-GB"/>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571501"/>
            <a:ext cx="1981200" cy="3993356"/>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62000" y="571501"/>
            <a:ext cx="5791200" cy="39933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2F120DA7-B939-40D2-B9C3-4F76FFB06C21}" type="slidenum">
              <a:rPr lang="en-GB"/>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DE4D5DA4-8640-4538-9743-F7E1EF6F2184}" type="slidenum">
              <a:rPr lang="en-GB"/>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4351E536-7737-48A0-A8D3-92A0A09A3187}" type="slidenum">
              <a:rPr lang="en-GB"/>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1" y="1771651"/>
            <a:ext cx="3770313" cy="27932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0914" y="1771651"/>
            <a:ext cx="3770312" cy="27932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1D7CD4A4-EBB9-4565-95D2-290866E782EF}" type="slidenum">
              <a:rPr lang="en-GB"/>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55B4D9CC-0345-4011-835A-CC4C2236DA8D}" type="slidenum">
              <a:rPr lang="en-GB"/>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1613AAC9-A6B5-46B7-89D7-C3FC1AA16A91}" type="slidenum">
              <a:rPr lang="en-GB"/>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CD52CF08-C9D5-49BC-B7D8-25DAE944FAD3}" type="slidenum">
              <a:rPr lang="en-GB"/>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648CA775-A2E3-4226-9E1C-FAB82BB0CDBB}" type="slidenum">
              <a:rPr lang="en-GB"/>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8972ED83-27CB-4284-8257-F8160595A1CA}" type="slidenum">
              <a:rPr lang="en-GB"/>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alpha val="40000"/>
          </a:srgbClr>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7620000" cy="5143500"/>
            <a:chOff x="0" y="0"/>
            <a:chExt cx="4800" cy="4320"/>
          </a:xfrm>
        </p:grpSpPr>
        <p:grpSp>
          <p:nvGrpSpPr>
            <p:cNvPr id="18435" name="Group 3"/>
            <p:cNvGrpSpPr>
              <a:grpSpLocks/>
            </p:cNvGrpSpPr>
            <p:nvPr userDrawn="1"/>
          </p:nvGrpSpPr>
          <p:grpSpPr bwMode="auto">
            <a:xfrm>
              <a:off x="0" y="0"/>
              <a:ext cx="2016" cy="4320"/>
              <a:chOff x="0" y="0"/>
              <a:chExt cx="2016" cy="4320"/>
            </a:xfrm>
          </p:grpSpPr>
          <p:sp>
            <p:nvSpPr>
              <p:cNvPr id="18436"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endParaRPr lang="en-GB" sz="2100" dirty="0"/>
              </a:p>
            </p:txBody>
          </p:sp>
          <p:sp>
            <p:nvSpPr>
              <p:cNvPr id="18437"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endParaRPr lang="en-GB" sz="2100" dirty="0"/>
              </a:p>
            </p:txBody>
          </p:sp>
        </p:grpSp>
        <p:grpSp>
          <p:nvGrpSpPr>
            <p:cNvPr id="18438" name="Group 6"/>
            <p:cNvGrpSpPr>
              <a:grpSpLocks/>
            </p:cNvGrpSpPr>
            <p:nvPr/>
          </p:nvGrpSpPr>
          <p:grpSpPr bwMode="auto">
            <a:xfrm>
              <a:off x="144" y="1248"/>
              <a:ext cx="4656" cy="201"/>
              <a:chOff x="144" y="1248"/>
              <a:chExt cx="4656" cy="201"/>
            </a:xfrm>
          </p:grpSpPr>
          <p:sp>
            <p:nvSpPr>
              <p:cNvPr id="18439"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endParaRPr lang="en-GB" sz="2100" dirty="0"/>
              </a:p>
            </p:txBody>
          </p:sp>
          <p:sp>
            <p:nvSpPr>
              <p:cNvPr id="18440"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endParaRPr lang="en-GB" sz="2100" dirty="0"/>
              </a:p>
            </p:txBody>
          </p:sp>
        </p:grpSp>
      </p:grpSp>
      <p:sp>
        <p:nvSpPr>
          <p:cNvPr id="18441" name="AutoShape 9"/>
          <p:cNvSpPr>
            <a:spLocks noGrp="1" noChangeArrowheads="1"/>
          </p:cNvSpPr>
          <p:nvPr>
            <p:ph type="title"/>
          </p:nvPr>
        </p:nvSpPr>
        <p:spPr bwMode="auto">
          <a:xfrm>
            <a:off x="762000" y="571500"/>
            <a:ext cx="7924800" cy="857250"/>
          </a:xfrm>
          <a:prstGeom prst="roundRect">
            <a:avLst>
              <a:gd name="adj" fmla="val 21667"/>
            </a:avLst>
          </a:prstGeom>
          <a:noFill/>
          <a:ln w="9525">
            <a:noFill/>
            <a:round/>
            <a:headEnd/>
            <a:tailEnd/>
          </a:ln>
          <a:effectLst/>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18442" name="Rectangle 10"/>
          <p:cNvSpPr>
            <a:spLocks noGrp="1" noChangeArrowheads="1"/>
          </p:cNvSpPr>
          <p:nvPr>
            <p:ph type="body" idx="1"/>
          </p:nvPr>
        </p:nvSpPr>
        <p:spPr bwMode="auto">
          <a:xfrm>
            <a:off x="838201" y="1771651"/>
            <a:ext cx="7693025" cy="27932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8443" name="Rectangle 11"/>
          <p:cNvSpPr>
            <a:spLocks noGrp="1" noChangeArrowheads="1"/>
          </p:cNvSpPr>
          <p:nvPr>
            <p:ph type="dt" sz="half" idx="2"/>
          </p:nvPr>
        </p:nvSpPr>
        <p:spPr bwMode="auto">
          <a:xfrm>
            <a:off x="2438401" y="4686301"/>
            <a:ext cx="2130425" cy="35599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0"/>
            </a:lvl1pPr>
          </a:lstStyle>
          <a:p>
            <a:endParaRPr lang="en-GB" dirty="0"/>
          </a:p>
        </p:txBody>
      </p:sp>
      <p:sp>
        <p:nvSpPr>
          <p:cNvPr id="18444" name="Rectangle 12"/>
          <p:cNvSpPr>
            <a:spLocks noGrp="1" noChangeArrowheads="1"/>
          </p:cNvSpPr>
          <p:nvPr>
            <p:ph type="ftr" sz="quarter" idx="3"/>
          </p:nvPr>
        </p:nvSpPr>
        <p:spPr bwMode="auto">
          <a:xfrm>
            <a:off x="5791200" y="4686301"/>
            <a:ext cx="2897188" cy="35599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50"/>
            </a:lvl1pPr>
          </a:lstStyle>
          <a:p>
            <a:endParaRPr lang="en-GB" dirty="0"/>
          </a:p>
        </p:txBody>
      </p:sp>
      <p:sp>
        <p:nvSpPr>
          <p:cNvPr id="18445" name="Rectangle 13"/>
          <p:cNvSpPr>
            <a:spLocks noGrp="1" noChangeArrowheads="1"/>
          </p:cNvSpPr>
          <p:nvPr>
            <p:ph type="sldNum" sz="quarter" idx="4"/>
          </p:nvPr>
        </p:nvSpPr>
        <p:spPr bwMode="auto">
          <a:xfrm>
            <a:off x="84139" y="4681537"/>
            <a:ext cx="587375" cy="36671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950" b="1">
                <a:solidFill>
                  <a:schemeClr val="bg1"/>
                </a:solidFill>
              </a:defRPr>
            </a:lvl1pPr>
          </a:lstStyle>
          <a:p>
            <a:fld id="{75A7A70B-B192-4CA1-AA95-8E53A6D99103}" type="slidenum">
              <a:rPr lang="en-GB"/>
              <a:pPr/>
              <a:t>‹#›</a:t>
            </a:fld>
            <a:endParaRPr lang="en-GB" dirty="0"/>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4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build="p">
        <p:tmplLst>
          <p:tmpl lvl="1">
            <p:tnLst>
              <p:par>
                <p:cTn presetID="1" presetClass="entr" presetSubtype="0" fill="hold" nodeType="click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8442"/>
                        </p:tgtEl>
                        <p:attrNameLst>
                          <p:attrName>style.visibility</p:attrName>
                        </p:attrNameLst>
                      </p:cBhvr>
                      <p:to>
                        <p:strVal val="visible"/>
                      </p:to>
                    </p:set>
                  </p:childTnLst>
                </p:cTn>
              </p:par>
            </p:tnLst>
          </p:tmpl>
        </p:tmplLst>
      </p:bldP>
    </p:bldLst>
  </p:timing>
  <p:txStyles>
    <p:titleStyle>
      <a:lvl1pPr algn="l" rtl="0" fontAlgn="base">
        <a:lnSpc>
          <a:spcPct val="90000"/>
        </a:lnSpc>
        <a:spcBef>
          <a:spcPct val="0"/>
        </a:spcBef>
        <a:spcAft>
          <a:spcPct val="0"/>
        </a:spcAft>
        <a:defRPr sz="2700" b="1">
          <a:solidFill>
            <a:schemeClr val="tx2"/>
          </a:solidFill>
          <a:latin typeface="+mj-lt"/>
          <a:ea typeface="+mj-ea"/>
          <a:cs typeface="+mj-cs"/>
        </a:defRPr>
      </a:lvl1pPr>
      <a:lvl2pPr algn="l" rtl="0" fontAlgn="base">
        <a:lnSpc>
          <a:spcPct val="90000"/>
        </a:lnSpc>
        <a:spcBef>
          <a:spcPct val="0"/>
        </a:spcBef>
        <a:spcAft>
          <a:spcPct val="0"/>
        </a:spcAft>
        <a:defRPr sz="2700" b="1">
          <a:solidFill>
            <a:schemeClr val="tx2"/>
          </a:solidFill>
          <a:latin typeface="Arial" charset="0"/>
        </a:defRPr>
      </a:lvl2pPr>
      <a:lvl3pPr algn="l" rtl="0" fontAlgn="base">
        <a:lnSpc>
          <a:spcPct val="90000"/>
        </a:lnSpc>
        <a:spcBef>
          <a:spcPct val="0"/>
        </a:spcBef>
        <a:spcAft>
          <a:spcPct val="0"/>
        </a:spcAft>
        <a:defRPr sz="2700" b="1">
          <a:solidFill>
            <a:schemeClr val="tx2"/>
          </a:solidFill>
          <a:latin typeface="Arial" charset="0"/>
        </a:defRPr>
      </a:lvl3pPr>
      <a:lvl4pPr algn="l" rtl="0" fontAlgn="base">
        <a:lnSpc>
          <a:spcPct val="90000"/>
        </a:lnSpc>
        <a:spcBef>
          <a:spcPct val="0"/>
        </a:spcBef>
        <a:spcAft>
          <a:spcPct val="0"/>
        </a:spcAft>
        <a:defRPr sz="2700" b="1">
          <a:solidFill>
            <a:schemeClr val="tx2"/>
          </a:solidFill>
          <a:latin typeface="Arial" charset="0"/>
        </a:defRPr>
      </a:lvl4pPr>
      <a:lvl5pPr algn="l" rtl="0" fontAlgn="base">
        <a:lnSpc>
          <a:spcPct val="90000"/>
        </a:lnSpc>
        <a:spcBef>
          <a:spcPct val="0"/>
        </a:spcBef>
        <a:spcAft>
          <a:spcPct val="0"/>
        </a:spcAft>
        <a:defRPr sz="2700" b="1">
          <a:solidFill>
            <a:schemeClr val="tx2"/>
          </a:solidFill>
          <a:latin typeface="Arial" charset="0"/>
        </a:defRPr>
      </a:lvl5pPr>
      <a:lvl6pPr marL="342900" algn="l" rtl="0" fontAlgn="base">
        <a:lnSpc>
          <a:spcPct val="90000"/>
        </a:lnSpc>
        <a:spcBef>
          <a:spcPct val="0"/>
        </a:spcBef>
        <a:spcAft>
          <a:spcPct val="0"/>
        </a:spcAft>
        <a:defRPr sz="2700" b="1">
          <a:solidFill>
            <a:schemeClr val="tx2"/>
          </a:solidFill>
          <a:latin typeface="Arial" charset="0"/>
        </a:defRPr>
      </a:lvl6pPr>
      <a:lvl7pPr marL="685800" algn="l" rtl="0" fontAlgn="base">
        <a:lnSpc>
          <a:spcPct val="90000"/>
        </a:lnSpc>
        <a:spcBef>
          <a:spcPct val="0"/>
        </a:spcBef>
        <a:spcAft>
          <a:spcPct val="0"/>
        </a:spcAft>
        <a:defRPr sz="2700" b="1">
          <a:solidFill>
            <a:schemeClr val="tx2"/>
          </a:solidFill>
          <a:latin typeface="Arial" charset="0"/>
        </a:defRPr>
      </a:lvl7pPr>
      <a:lvl8pPr marL="1028700" algn="l" rtl="0" fontAlgn="base">
        <a:lnSpc>
          <a:spcPct val="90000"/>
        </a:lnSpc>
        <a:spcBef>
          <a:spcPct val="0"/>
        </a:spcBef>
        <a:spcAft>
          <a:spcPct val="0"/>
        </a:spcAft>
        <a:defRPr sz="2700" b="1">
          <a:solidFill>
            <a:schemeClr val="tx2"/>
          </a:solidFill>
          <a:latin typeface="Arial" charset="0"/>
        </a:defRPr>
      </a:lvl8pPr>
      <a:lvl9pPr marL="1371600" algn="l" rtl="0" fontAlgn="base">
        <a:lnSpc>
          <a:spcPct val="90000"/>
        </a:lnSpc>
        <a:spcBef>
          <a:spcPct val="0"/>
        </a:spcBef>
        <a:spcAft>
          <a:spcPct val="0"/>
        </a:spcAft>
        <a:defRPr sz="2700" b="1">
          <a:solidFill>
            <a:schemeClr val="tx2"/>
          </a:solidFill>
          <a:latin typeface="Arial" charset="0"/>
        </a:defRPr>
      </a:lvl9pPr>
    </p:titleStyle>
    <p:body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3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20.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3.jpeg"/><Relationship Id="rId1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13.jpeg"/><Relationship Id="rId12" Type="http://schemas.openxmlformats.org/officeDocument/2006/relationships/image" Target="../media/image2.jpeg"/><Relationship Id="rId17" Type="http://schemas.openxmlformats.org/officeDocument/2006/relationships/image" Target="../media/image7.jpeg"/><Relationship Id="rId2" Type="http://schemas.openxmlformats.org/officeDocument/2006/relationships/notesSlide" Target="../notesSlides/notesSlide32.xml"/><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22.jpeg"/><Relationship Id="rId5" Type="http://schemas.openxmlformats.org/officeDocument/2006/relationships/image" Target="../media/image11.jpeg"/><Relationship Id="rId15" Type="http://schemas.openxmlformats.org/officeDocument/2006/relationships/image" Target="../media/image5.png"/><Relationship Id="rId10" Type="http://schemas.openxmlformats.org/officeDocument/2006/relationships/image" Target="../media/image16.jpeg"/><Relationship Id="rId19" Type="http://schemas.openxmlformats.org/officeDocument/2006/relationships/image" Target="../media/image24.jpe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image" Target="../media/image1.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99">
            <a:alpha val="39000"/>
          </a:srgbClr>
        </a:solidFill>
        <a:effectLst/>
      </p:bgPr>
    </p:bg>
    <p:spTree>
      <p:nvGrpSpPr>
        <p:cNvPr id="1" name=""/>
        <p:cNvGrpSpPr/>
        <p:nvPr/>
      </p:nvGrpSpPr>
      <p:grpSpPr>
        <a:xfrm>
          <a:off x="0" y="0"/>
          <a:ext cx="0" cy="0"/>
          <a:chOff x="0" y="0"/>
          <a:chExt cx="0" cy="0"/>
        </a:xfrm>
      </p:grpSpPr>
      <p:sp>
        <p:nvSpPr>
          <p:cNvPr id="2050" name="AutoShape 2"/>
          <p:cNvSpPr>
            <a:spLocks noGrp="1" noChangeArrowheads="1"/>
          </p:cNvSpPr>
          <p:nvPr>
            <p:ph type="ctrTitle"/>
          </p:nvPr>
        </p:nvSpPr>
        <p:spPr>
          <a:xfrm>
            <a:off x="467544" y="1383618"/>
            <a:ext cx="8229600" cy="1428750"/>
          </a:xfrm>
        </p:spPr>
        <p:txBody>
          <a:bodyPr/>
          <a:lstStyle/>
          <a:p>
            <a:r>
              <a:rPr lang="en-GB" dirty="0" smtClean="0"/>
              <a:t>Dignity and Equality at Work</a:t>
            </a:r>
            <a:endParaRPr lang="en-GB" dirty="0"/>
          </a:p>
        </p:txBody>
      </p:sp>
      <p:pic>
        <p:nvPicPr>
          <p:cNvPr id="12"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AutoShape 2"/>
          <p:cNvSpPr>
            <a:spLocks noGrp="1" noChangeArrowheads="1"/>
          </p:cNvSpPr>
          <p:nvPr>
            <p:ph type="title"/>
          </p:nvPr>
        </p:nvSpPr>
        <p:spPr>
          <a:xfrm>
            <a:off x="467544" y="-236562"/>
            <a:ext cx="7924800" cy="857250"/>
          </a:xfrm>
        </p:spPr>
        <p:txBody>
          <a:bodyPr/>
          <a:lstStyle/>
          <a:p>
            <a:r>
              <a:rPr lang="en-GB" sz="2100" dirty="0"/>
              <a:t>Equality Act 2010 and </a:t>
            </a:r>
            <a:r>
              <a:rPr lang="en-GB" sz="2100" dirty="0" smtClean="0"/>
              <a:t>Protected Characteristics </a:t>
            </a:r>
            <a:endParaRPr lang="en-GB" sz="2100" dirty="0"/>
          </a:p>
        </p:txBody>
      </p:sp>
      <p:sp>
        <p:nvSpPr>
          <p:cNvPr id="27651" name="Rectangle 3"/>
          <p:cNvSpPr>
            <a:spLocks noGrp="1" noChangeArrowheads="1"/>
          </p:cNvSpPr>
          <p:nvPr>
            <p:ph type="body" idx="1"/>
          </p:nvPr>
        </p:nvSpPr>
        <p:spPr>
          <a:xfrm>
            <a:off x="359532" y="483518"/>
            <a:ext cx="8316924" cy="3381840"/>
          </a:xfrm>
        </p:spPr>
        <p:txBody>
          <a:bodyPr/>
          <a:lstStyle/>
          <a:p>
            <a:pPr>
              <a:lnSpc>
                <a:spcPts val="2400"/>
              </a:lnSpc>
              <a:spcBef>
                <a:spcPts val="900"/>
              </a:spcBef>
            </a:pPr>
            <a:r>
              <a:rPr lang="en-GB" sz="2000" dirty="0"/>
              <a:t>The Equality Act 2010 </a:t>
            </a:r>
            <a:r>
              <a:rPr lang="en-GB" sz="2000" dirty="0" smtClean="0"/>
              <a:t>identifies </a:t>
            </a:r>
            <a:r>
              <a:rPr lang="en-GB" sz="2000" i="1" dirty="0" smtClean="0"/>
              <a:t>nine </a:t>
            </a:r>
            <a:r>
              <a:rPr lang="en-GB" sz="2000" i="1" dirty="0"/>
              <a:t>protected characteristics: </a:t>
            </a:r>
          </a:p>
          <a:p>
            <a:pPr marL="0" indent="0">
              <a:lnSpc>
                <a:spcPts val="2400"/>
              </a:lnSpc>
              <a:spcBef>
                <a:spcPts val="150"/>
              </a:spcBef>
              <a:buNone/>
            </a:pPr>
            <a:r>
              <a:rPr lang="en-GB" sz="1800" b="1" dirty="0"/>
              <a:t>	</a:t>
            </a:r>
            <a:r>
              <a:rPr lang="en-GB" sz="1800" b="1" i="1" dirty="0" smtClean="0"/>
              <a:t>Age</a:t>
            </a:r>
            <a:endParaRPr lang="en-GB" sz="1800" b="1" i="1" dirty="0"/>
          </a:p>
          <a:p>
            <a:pPr marL="0" indent="0">
              <a:lnSpc>
                <a:spcPts val="2400"/>
              </a:lnSpc>
              <a:spcBef>
                <a:spcPts val="150"/>
              </a:spcBef>
              <a:buNone/>
            </a:pPr>
            <a:r>
              <a:rPr lang="en-GB" sz="1800" b="1" i="1" dirty="0"/>
              <a:t>	Disability</a:t>
            </a:r>
          </a:p>
          <a:p>
            <a:pPr marL="0" indent="0">
              <a:lnSpc>
                <a:spcPts val="2400"/>
              </a:lnSpc>
              <a:spcBef>
                <a:spcPts val="150"/>
              </a:spcBef>
              <a:buNone/>
            </a:pPr>
            <a:r>
              <a:rPr lang="en-GB" sz="1800" b="1" i="1" dirty="0"/>
              <a:t>	Gender reassignment</a:t>
            </a:r>
          </a:p>
          <a:p>
            <a:pPr marL="0" indent="0">
              <a:lnSpc>
                <a:spcPts val="2400"/>
              </a:lnSpc>
              <a:spcBef>
                <a:spcPts val="150"/>
              </a:spcBef>
              <a:buNone/>
            </a:pPr>
            <a:r>
              <a:rPr lang="en-GB" sz="1800" b="1" i="1" dirty="0"/>
              <a:t>	Marriage and civil partnership</a:t>
            </a:r>
          </a:p>
          <a:p>
            <a:pPr marL="0" indent="0">
              <a:lnSpc>
                <a:spcPts val="2400"/>
              </a:lnSpc>
              <a:spcBef>
                <a:spcPts val="150"/>
              </a:spcBef>
              <a:buNone/>
            </a:pPr>
            <a:r>
              <a:rPr lang="en-GB" sz="1800" b="1" i="1" dirty="0"/>
              <a:t>	Pregnancy or maternity</a:t>
            </a:r>
          </a:p>
          <a:p>
            <a:pPr marL="0" indent="0">
              <a:lnSpc>
                <a:spcPts val="2400"/>
              </a:lnSpc>
              <a:spcBef>
                <a:spcPts val="150"/>
              </a:spcBef>
              <a:buNone/>
            </a:pPr>
            <a:r>
              <a:rPr lang="en-GB" sz="1800" b="1" i="1" dirty="0"/>
              <a:t>	Race</a:t>
            </a:r>
          </a:p>
          <a:p>
            <a:pPr marL="0" indent="0">
              <a:lnSpc>
                <a:spcPts val="2400"/>
              </a:lnSpc>
              <a:spcBef>
                <a:spcPts val="150"/>
              </a:spcBef>
              <a:buNone/>
            </a:pPr>
            <a:r>
              <a:rPr lang="en-GB" sz="1800" b="1" i="1" dirty="0"/>
              <a:t>	Religion or belief</a:t>
            </a:r>
          </a:p>
          <a:p>
            <a:pPr marL="0" indent="0">
              <a:lnSpc>
                <a:spcPts val="2400"/>
              </a:lnSpc>
              <a:spcBef>
                <a:spcPts val="150"/>
              </a:spcBef>
              <a:buNone/>
            </a:pPr>
            <a:r>
              <a:rPr lang="en-GB" sz="1800" b="1" i="1" dirty="0"/>
              <a:t>	Sex or gender</a:t>
            </a:r>
          </a:p>
          <a:p>
            <a:pPr marL="0" indent="0">
              <a:lnSpc>
                <a:spcPts val="2400"/>
              </a:lnSpc>
              <a:spcBef>
                <a:spcPts val="150"/>
              </a:spcBef>
              <a:buNone/>
            </a:pPr>
            <a:r>
              <a:rPr lang="en-GB" sz="1800" b="1" i="1" dirty="0"/>
              <a:t>	Sexual orientation</a:t>
            </a:r>
          </a:p>
          <a:p>
            <a:pPr>
              <a:lnSpc>
                <a:spcPts val="2400"/>
              </a:lnSpc>
            </a:pPr>
            <a:r>
              <a:rPr lang="en-GB" sz="2000" dirty="0" smtClean="0"/>
              <a:t>Discriminatory </a:t>
            </a:r>
            <a:r>
              <a:rPr lang="en-GB" sz="2000" dirty="0"/>
              <a:t>treatment in any </a:t>
            </a:r>
            <a:r>
              <a:rPr lang="en-GB" sz="2000" dirty="0" smtClean="0"/>
              <a:t>category </a:t>
            </a:r>
            <a:r>
              <a:rPr lang="en-GB" sz="2000" dirty="0"/>
              <a:t>is prohibited by the act</a:t>
            </a:r>
            <a:r>
              <a:rPr lang="en-GB" sz="2000" dirty="0" smtClean="0"/>
              <a:t>.</a:t>
            </a:r>
          </a:p>
          <a:p>
            <a:pPr>
              <a:lnSpc>
                <a:spcPts val="2400"/>
              </a:lnSpc>
            </a:pPr>
            <a:r>
              <a:rPr lang="en-GB" sz="2000" dirty="0" smtClean="0"/>
              <a:t>Public Sector services are subjected to additional requirements</a:t>
            </a:r>
            <a:endParaRPr lang="en-GB" sz="2000" dirty="0"/>
          </a:p>
          <a:p>
            <a:endParaRPr lang="en-GB" sz="18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65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65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AutoShape 2"/>
          <p:cNvSpPr>
            <a:spLocks noGrp="1" noChangeArrowheads="1"/>
          </p:cNvSpPr>
          <p:nvPr>
            <p:ph type="title"/>
          </p:nvPr>
        </p:nvSpPr>
        <p:spPr>
          <a:xfrm>
            <a:off x="395536" y="0"/>
            <a:ext cx="7518400" cy="857250"/>
          </a:xfrm>
        </p:spPr>
        <p:txBody>
          <a:bodyPr/>
          <a:lstStyle/>
          <a:p>
            <a:r>
              <a:rPr lang="en-GB" sz="2100" dirty="0" smtClean="0"/>
              <a:t>Section 149: Public Sector Equality Duty – </a:t>
            </a:r>
            <a:r>
              <a:rPr lang="en-GB" sz="2100" i="1" dirty="0" smtClean="0"/>
              <a:t>3 aims</a:t>
            </a:r>
            <a:endParaRPr lang="en-GB" sz="2100" i="1" dirty="0"/>
          </a:p>
        </p:txBody>
      </p:sp>
      <p:sp>
        <p:nvSpPr>
          <p:cNvPr id="38915" name="Rectangle 3"/>
          <p:cNvSpPr>
            <a:spLocks noGrp="1" noChangeArrowheads="1"/>
          </p:cNvSpPr>
          <p:nvPr>
            <p:ph type="body" idx="1"/>
          </p:nvPr>
        </p:nvSpPr>
        <p:spPr>
          <a:xfrm>
            <a:off x="467544" y="771550"/>
            <a:ext cx="7992888" cy="3888432"/>
          </a:xfrm>
        </p:spPr>
        <p:txBody>
          <a:bodyPr/>
          <a:lstStyle/>
          <a:p>
            <a:pPr marL="0" indent="0">
              <a:buNone/>
            </a:pPr>
            <a:r>
              <a:rPr lang="en-GB" sz="2000" dirty="0" smtClean="0"/>
              <a:t>Those subject to the </a:t>
            </a:r>
            <a:r>
              <a:rPr lang="en-GB" sz="2000" dirty="0"/>
              <a:t>equality duty must, in the exercise of their functions, </a:t>
            </a:r>
            <a:r>
              <a:rPr lang="en-GB" sz="2000" dirty="0" smtClean="0"/>
              <a:t>aim to:</a:t>
            </a:r>
          </a:p>
          <a:p>
            <a:pPr marL="0" indent="0">
              <a:lnSpc>
                <a:spcPts val="1800"/>
              </a:lnSpc>
              <a:buNone/>
            </a:pPr>
            <a:endParaRPr lang="en-GB" sz="2000" dirty="0"/>
          </a:p>
          <a:p>
            <a:r>
              <a:rPr lang="en-GB" sz="2000" dirty="0"/>
              <a:t>Eliminate unlawful discrimination, harassment and victimisation and other conduct prohibited by the Act</a:t>
            </a:r>
            <a:r>
              <a:rPr lang="en-GB" sz="2000" dirty="0" smtClean="0"/>
              <a:t>.</a:t>
            </a:r>
          </a:p>
          <a:p>
            <a:endParaRPr lang="en-GB" sz="2000" dirty="0"/>
          </a:p>
          <a:p>
            <a:r>
              <a:rPr lang="en-GB" sz="2000" dirty="0"/>
              <a:t>Advance equality of opportunity between people who share a protected characteristic and those who do not</a:t>
            </a:r>
            <a:r>
              <a:rPr lang="en-GB" sz="2000" dirty="0" smtClean="0"/>
              <a:t>.</a:t>
            </a:r>
          </a:p>
          <a:p>
            <a:endParaRPr lang="en-GB" sz="2000" dirty="0"/>
          </a:p>
          <a:p>
            <a:r>
              <a:rPr lang="en-GB" sz="2000" dirty="0"/>
              <a:t>Foster good relations between people who share a protected characteristic and those who do not</a:t>
            </a:r>
            <a:r>
              <a:rPr lang="en-GB" sz="2000" dirty="0" smtClean="0"/>
              <a:t>.</a:t>
            </a:r>
            <a:endParaRPr lang="en-GB" sz="20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AutoShape 2"/>
          <p:cNvSpPr>
            <a:spLocks noGrp="1" noChangeArrowheads="1"/>
          </p:cNvSpPr>
          <p:nvPr>
            <p:ph type="title"/>
          </p:nvPr>
        </p:nvSpPr>
        <p:spPr>
          <a:xfrm>
            <a:off x="395536" y="0"/>
            <a:ext cx="7924800" cy="857250"/>
          </a:xfrm>
        </p:spPr>
        <p:txBody>
          <a:bodyPr/>
          <a:lstStyle/>
          <a:p>
            <a:r>
              <a:rPr lang="en-GB" sz="2100" dirty="0" smtClean="0"/>
              <a:t>Section 149: Public Sector Equality Duty – </a:t>
            </a:r>
            <a:r>
              <a:rPr lang="en-GB" sz="2100" i="1" dirty="0" smtClean="0"/>
              <a:t>due regard</a:t>
            </a:r>
            <a:endParaRPr lang="en-GB" sz="2100" i="1" dirty="0"/>
          </a:p>
        </p:txBody>
      </p:sp>
      <p:sp>
        <p:nvSpPr>
          <p:cNvPr id="38915" name="Rectangle 3"/>
          <p:cNvSpPr>
            <a:spLocks noGrp="1" noChangeArrowheads="1"/>
          </p:cNvSpPr>
          <p:nvPr>
            <p:ph type="body" idx="1"/>
          </p:nvPr>
        </p:nvSpPr>
        <p:spPr>
          <a:xfrm>
            <a:off x="467544" y="771550"/>
            <a:ext cx="8208912" cy="3327834"/>
          </a:xfrm>
        </p:spPr>
        <p:txBody>
          <a:bodyPr/>
          <a:lstStyle/>
          <a:p>
            <a:pPr marL="0" indent="0">
              <a:buNone/>
            </a:pPr>
            <a:r>
              <a:rPr lang="en-GB" sz="2000" dirty="0"/>
              <a:t>The Act explains that having due regard for advancing equality involves</a:t>
            </a:r>
            <a:r>
              <a:rPr lang="en-GB" sz="2000" dirty="0" smtClean="0"/>
              <a:t>:</a:t>
            </a:r>
          </a:p>
          <a:p>
            <a:pPr marL="0" indent="0">
              <a:lnSpc>
                <a:spcPts val="1600"/>
              </a:lnSpc>
              <a:buNone/>
            </a:pPr>
            <a:endParaRPr lang="en-GB" sz="2000" dirty="0"/>
          </a:p>
          <a:p>
            <a:r>
              <a:rPr lang="en-GB" sz="1900" dirty="0"/>
              <a:t>Removing or minimising disadvantages suffered by people due to their protected characteristics</a:t>
            </a:r>
            <a:r>
              <a:rPr lang="en-GB" sz="1900" dirty="0" smtClean="0"/>
              <a:t>.</a:t>
            </a:r>
          </a:p>
          <a:p>
            <a:pPr>
              <a:lnSpc>
                <a:spcPts val="1600"/>
              </a:lnSpc>
            </a:pPr>
            <a:endParaRPr lang="en-GB" sz="1900" dirty="0"/>
          </a:p>
          <a:p>
            <a:r>
              <a:rPr lang="en-GB" sz="1900" dirty="0"/>
              <a:t>Taking steps to meet the needs of people from protected groups where these are different from the needs of other people</a:t>
            </a:r>
            <a:r>
              <a:rPr lang="en-GB" sz="1900" dirty="0" smtClean="0"/>
              <a:t>.</a:t>
            </a:r>
          </a:p>
          <a:p>
            <a:pPr>
              <a:lnSpc>
                <a:spcPts val="1600"/>
              </a:lnSpc>
            </a:pPr>
            <a:endParaRPr lang="en-GB" sz="1900" dirty="0"/>
          </a:p>
          <a:p>
            <a:r>
              <a:rPr lang="en-GB" sz="1900" dirty="0"/>
              <a:t>Encouraging people from protected groups to participate in public life or in other activities where their participation is disproportionately low</a:t>
            </a:r>
            <a:r>
              <a:rPr lang="en-GB" sz="1900" dirty="0" smtClean="0"/>
              <a:t>.</a:t>
            </a:r>
            <a:endParaRPr lang="en-GB" sz="19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17425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AutoShape 2"/>
          <p:cNvSpPr>
            <a:spLocks noGrp="1" noChangeArrowheads="1"/>
          </p:cNvSpPr>
          <p:nvPr>
            <p:ph type="title"/>
          </p:nvPr>
        </p:nvSpPr>
        <p:spPr>
          <a:xfrm>
            <a:off x="395536" y="0"/>
            <a:ext cx="7924800" cy="857250"/>
          </a:xfrm>
        </p:spPr>
        <p:txBody>
          <a:bodyPr/>
          <a:lstStyle/>
          <a:p>
            <a:r>
              <a:rPr lang="en-GB" sz="2100" dirty="0" smtClean="0"/>
              <a:t>In Summary</a:t>
            </a:r>
            <a:endParaRPr lang="en-GB" sz="2100" dirty="0"/>
          </a:p>
        </p:txBody>
      </p:sp>
      <p:sp>
        <p:nvSpPr>
          <p:cNvPr id="38915" name="Rectangle 3"/>
          <p:cNvSpPr>
            <a:spLocks noGrp="1" noChangeArrowheads="1"/>
          </p:cNvSpPr>
          <p:nvPr>
            <p:ph type="body" idx="1"/>
          </p:nvPr>
        </p:nvSpPr>
        <p:spPr>
          <a:xfrm>
            <a:off x="467544" y="915566"/>
            <a:ext cx="8208912" cy="3744416"/>
          </a:xfrm>
        </p:spPr>
        <p:txBody>
          <a:bodyPr/>
          <a:lstStyle/>
          <a:p>
            <a:r>
              <a:rPr lang="en-GB" sz="2000" dirty="0"/>
              <a:t>The Equality Act 2010 represents the culmination of years of debate about how to improve British equality law. </a:t>
            </a:r>
            <a:endParaRPr lang="en-GB" sz="2000" dirty="0" smtClean="0"/>
          </a:p>
          <a:p>
            <a:pPr marL="0" indent="0">
              <a:lnSpc>
                <a:spcPts val="1600"/>
              </a:lnSpc>
              <a:buNone/>
            </a:pPr>
            <a:endParaRPr lang="en-GB" sz="2000" dirty="0" smtClean="0"/>
          </a:p>
          <a:p>
            <a:pPr>
              <a:lnSpc>
                <a:spcPct val="150000"/>
              </a:lnSpc>
              <a:spcAft>
                <a:spcPts val="600"/>
              </a:spcAft>
            </a:pPr>
            <a:r>
              <a:rPr lang="en-GB" sz="2000" dirty="0" smtClean="0"/>
              <a:t>It </a:t>
            </a:r>
            <a:r>
              <a:rPr lang="en-GB" sz="2000" dirty="0"/>
              <a:t>offers individuals stronger protection against discrimination. </a:t>
            </a:r>
            <a:endParaRPr lang="en-GB" sz="2000" dirty="0" smtClean="0"/>
          </a:p>
          <a:p>
            <a:pPr marL="0" indent="0">
              <a:lnSpc>
                <a:spcPts val="1600"/>
              </a:lnSpc>
              <a:spcAft>
                <a:spcPts val="600"/>
              </a:spcAft>
              <a:buNone/>
            </a:pPr>
            <a:endParaRPr lang="en-GB" sz="2000" dirty="0" smtClean="0"/>
          </a:p>
          <a:p>
            <a:pPr>
              <a:spcAft>
                <a:spcPts val="600"/>
              </a:spcAft>
            </a:pPr>
            <a:r>
              <a:rPr lang="en-GB" sz="2000" dirty="0" smtClean="0"/>
              <a:t>It </a:t>
            </a:r>
            <a:r>
              <a:rPr lang="en-GB" sz="2000" dirty="0"/>
              <a:t>gives employers and businesses greater clarity about </a:t>
            </a:r>
            <a:r>
              <a:rPr lang="en-GB" sz="2000" dirty="0" smtClean="0"/>
              <a:t>their responsibilities</a:t>
            </a:r>
            <a:r>
              <a:rPr lang="en-GB" sz="2000" dirty="0"/>
              <a:t>. </a:t>
            </a:r>
            <a:endParaRPr lang="en-GB" sz="2000" dirty="0" smtClean="0"/>
          </a:p>
          <a:p>
            <a:pPr marL="0" indent="0">
              <a:lnSpc>
                <a:spcPts val="1600"/>
              </a:lnSpc>
              <a:spcAft>
                <a:spcPts val="600"/>
              </a:spcAft>
              <a:buNone/>
            </a:pPr>
            <a:endParaRPr lang="en-GB" sz="2000" dirty="0" smtClean="0"/>
          </a:p>
          <a:p>
            <a:pPr>
              <a:spcAft>
                <a:spcPts val="600"/>
              </a:spcAft>
            </a:pPr>
            <a:r>
              <a:rPr lang="en-GB" sz="2000" dirty="0" smtClean="0"/>
              <a:t>It </a:t>
            </a:r>
            <a:r>
              <a:rPr lang="en-GB" sz="2000" dirty="0"/>
              <a:t>sets a new expectation that public services must treat everyone </a:t>
            </a:r>
            <a:r>
              <a:rPr lang="en-GB" sz="2000" dirty="0" smtClean="0"/>
              <a:t>– staff and the people being served - with </a:t>
            </a:r>
            <a:r>
              <a:rPr lang="en-GB" sz="2000" dirty="0"/>
              <a:t>dignity and respect</a:t>
            </a:r>
            <a:r>
              <a:rPr lang="en-GB" sz="2000" dirty="0" smtClean="0"/>
              <a:t>.</a:t>
            </a: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369609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a:xfrm>
            <a:off x="323528" y="-164554"/>
            <a:ext cx="7924800" cy="857250"/>
          </a:xfrm>
        </p:spPr>
        <p:txBody>
          <a:bodyPr/>
          <a:lstStyle/>
          <a:p>
            <a:r>
              <a:rPr lang="en-GB" sz="2100" dirty="0" smtClean="0"/>
              <a:t>Activity 22 - Equality </a:t>
            </a:r>
            <a:r>
              <a:rPr lang="en-GB" sz="2100" dirty="0"/>
              <a:t>T</a:t>
            </a:r>
            <a:r>
              <a:rPr lang="en-GB" sz="2100" dirty="0" smtClean="0"/>
              <a:t>erminology </a:t>
            </a:r>
            <a:endParaRPr lang="en-GB" sz="2100" dirty="0"/>
          </a:p>
        </p:txBody>
      </p:sp>
      <p:sp>
        <p:nvSpPr>
          <p:cNvPr id="39939" name="Rectangle 3"/>
          <p:cNvSpPr>
            <a:spLocks noGrp="1" noChangeArrowheads="1"/>
          </p:cNvSpPr>
          <p:nvPr>
            <p:ph type="body" idx="1"/>
          </p:nvPr>
        </p:nvSpPr>
        <p:spPr>
          <a:xfrm>
            <a:off x="395536" y="555526"/>
            <a:ext cx="8748464" cy="4464496"/>
          </a:xfrm>
        </p:spPr>
        <p:txBody>
          <a:bodyPr/>
          <a:lstStyle/>
          <a:p>
            <a:pPr marL="0" indent="0">
              <a:buNone/>
            </a:pPr>
            <a:r>
              <a:rPr lang="en-GB" sz="2000" b="1" dirty="0" smtClean="0"/>
              <a:t>Working in your groups, come to an agreement on the following:</a:t>
            </a:r>
          </a:p>
          <a:p>
            <a:r>
              <a:rPr lang="en-GB" sz="2000" dirty="0" smtClean="0"/>
              <a:t>What do you understand by </a:t>
            </a:r>
            <a:r>
              <a:rPr lang="en-GB" sz="2000" dirty="0"/>
              <a:t>the </a:t>
            </a:r>
            <a:r>
              <a:rPr lang="en-GB" sz="2000" dirty="0" smtClean="0"/>
              <a:t>word ‘prejudice’?</a:t>
            </a:r>
            <a:endParaRPr lang="en-GB" sz="2000" dirty="0"/>
          </a:p>
          <a:p>
            <a:pPr>
              <a:lnSpc>
                <a:spcPts val="1600"/>
              </a:lnSpc>
            </a:pPr>
            <a:endParaRPr lang="en-GB" sz="2000" dirty="0"/>
          </a:p>
          <a:p>
            <a:r>
              <a:rPr lang="en-GB" sz="2000" dirty="0"/>
              <a:t>What is </a:t>
            </a:r>
            <a:r>
              <a:rPr lang="en-GB" sz="2000" dirty="0" smtClean="0"/>
              <a:t>‘discrimination’?</a:t>
            </a:r>
            <a:endParaRPr lang="en-GB" sz="2000" dirty="0"/>
          </a:p>
          <a:p>
            <a:pPr>
              <a:lnSpc>
                <a:spcPts val="1600"/>
              </a:lnSpc>
            </a:pPr>
            <a:endParaRPr lang="en-GB" sz="2000" dirty="0"/>
          </a:p>
          <a:p>
            <a:r>
              <a:rPr lang="en-GB" sz="2000" dirty="0"/>
              <a:t>Who can be affected by prejudice and discrimination?</a:t>
            </a:r>
          </a:p>
          <a:p>
            <a:pPr>
              <a:lnSpc>
                <a:spcPts val="1600"/>
              </a:lnSpc>
            </a:pPr>
            <a:endParaRPr lang="en-GB" sz="2000" dirty="0"/>
          </a:p>
          <a:p>
            <a:r>
              <a:rPr lang="en-GB" sz="2000" dirty="0"/>
              <a:t>What do you understand by the term </a:t>
            </a:r>
            <a:r>
              <a:rPr lang="en-GB" sz="2000" dirty="0" smtClean="0"/>
              <a:t>‘diversity’?</a:t>
            </a:r>
          </a:p>
          <a:p>
            <a:pPr>
              <a:lnSpc>
                <a:spcPts val="1600"/>
              </a:lnSpc>
            </a:pPr>
            <a:endParaRPr lang="en-GB" sz="2000" dirty="0"/>
          </a:p>
          <a:p>
            <a:r>
              <a:rPr lang="en-GB" sz="2000" dirty="0" smtClean="0"/>
              <a:t>How would you define ‘inclusion’?</a:t>
            </a:r>
            <a:endParaRPr lang="en-GB" sz="2000" dirty="0"/>
          </a:p>
          <a:p>
            <a:pPr>
              <a:lnSpc>
                <a:spcPts val="1600"/>
              </a:lnSpc>
            </a:pPr>
            <a:endParaRPr lang="en-GB" sz="2000" dirty="0"/>
          </a:p>
          <a:p>
            <a:r>
              <a:rPr lang="en-GB" sz="2000" dirty="0"/>
              <a:t>What </a:t>
            </a:r>
            <a:r>
              <a:rPr lang="en-GB" sz="2000" dirty="0" smtClean="0"/>
              <a:t>do you understand by the terms ‘equality’ </a:t>
            </a:r>
            <a:r>
              <a:rPr lang="en-GB" sz="2000" dirty="0"/>
              <a:t>&amp;</a:t>
            </a:r>
            <a:r>
              <a:rPr lang="en-GB" sz="2000" dirty="0" smtClean="0"/>
              <a:t> ‘equal opportunities’?</a:t>
            </a:r>
          </a:p>
          <a:p>
            <a:pPr>
              <a:lnSpc>
                <a:spcPct val="200000"/>
              </a:lnSpc>
            </a:pPr>
            <a:r>
              <a:rPr lang="en-GB" sz="2000" dirty="0" smtClean="0"/>
              <a:t>Elect </a:t>
            </a:r>
            <a:r>
              <a:rPr lang="en-GB" sz="2000" dirty="0"/>
              <a:t>someone to report back for the group</a:t>
            </a: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93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939">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93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a:xfrm>
            <a:off x="467544" y="-164554"/>
            <a:ext cx="7924800" cy="857250"/>
          </a:xfrm>
        </p:spPr>
        <p:txBody>
          <a:bodyPr/>
          <a:lstStyle/>
          <a:p>
            <a:r>
              <a:rPr lang="en-GB" sz="2100" dirty="0"/>
              <a:t>Equality T</a:t>
            </a:r>
            <a:r>
              <a:rPr lang="en-GB" sz="2100" dirty="0" smtClean="0"/>
              <a:t>erminology</a:t>
            </a:r>
            <a:endParaRPr lang="en-GB" sz="2100" dirty="0"/>
          </a:p>
        </p:txBody>
      </p:sp>
      <p:sp>
        <p:nvSpPr>
          <p:cNvPr id="39939" name="Rectangle 3"/>
          <p:cNvSpPr>
            <a:spLocks noGrp="1" noChangeArrowheads="1"/>
          </p:cNvSpPr>
          <p:nvPr>
            <p:ph type="body" idx="1"/>
          </p:nvPr>
        </p:nvSpPr>
        <p:spPr>
          <a:xfrm>
            <a:off x="251520" y="735546"/>
            <a:ext cx="8820472" cy="4140460"/>
          </a:xfrm>
        </p:spPr>
        <p:txBody>
          <a:bodyPr/>
          <a:lstStyle/>
          <a:p>
            <a:pPr>
              <a:lnSpc>
                <a:spcPts val="1800"/>
              </a:lnSpc>
            </a:pPr>
            <a:r>
              <a:rPr lang="en-GB" sz="1800" b="1" dirty="0"/>
              <a:t>Prejudice</a:t>
            </a:r>
            <a:r>
              <a:rPr lang="en-GB" sz="1800" dirty="0"/>
              <a:t> – </a:t>
            </a:r>
            <a:r>
              <a:rPr lang="en-GB" sz="1600" i="1" dirty="0"/>
              <a:t>pre-judging, an attitude, often based on stereotypes</a:t>
            </a:r>
          </a:p>
          <a:p>
            <a:pPr>
              <a:lnSpc>
                <a:spcPts val="1800"/>
              </a:lnSpc>
            </a:pPr>
            <a:endParaRPr lang="en-GB" sz="1800" dirty="0"/>
          </a:p>
          <a:p>
            <a:pPr>
              <a:lnSpc>
                <a:spcPts val="1800"/>
              </a:lnSpc>
            </a:pPr>
            <a:r>
              <a:rPr lang="en-GB" sz="1800" b="1" dirty="0"/>
              <a:t>Discrimination</a:t>
            </a:r>
            <a:r>
              <a:rPr lang="en-GB" sz="1800" dirty="0"/>
              <a:t> – </a:t>
            </a:r>
            <a:r>
              <a:rPr lang="en-GB" sz="1600" i="1" dirty="0" smtClean="0"/>
              <a:t>being treated </a:t>
            </a:r>
            <a:r>
              <a:rPr lang="en-GB" sz="1600" i="1" dirty="0"/>
              <a:t>less favourably especially in relation to sex, race, </a:t>
            </a:r>
            <a:r>
              <a:rPr lang="en-GB" sz="1600" i="1" dirty="0" smtClean="0"/>
              <a:t>age </a:t>
            </a:r>
            <a:r>
              <a:rPr lang="en-GB" sz="1600" i="1" dirty="0"/>
              <a:t>etc. </a:t>
            </a:r>
          </a:p>
          <a:p>
            <a:pPr>
              <a:lnSpc>
                <a:spcPts val="1800"/>
              </a:lnSpc>
            </a:pPr>
            <a:endParaRPr lang="en-GB" sz="1800" dirty="0"/>
          </a:p>
          <a:p>
            <a:pPr>
              <a:lnSpc>
                <a:spcPts val="1800"/>
              </a:lnSpc>
            </a:pPr>
            <a:r>
              <a:rPr lang="en-GB" sz="1800" b="1" dirty="0"/>
              <a:t>Who</a:t>
            </a:r>
            <a:r>
              <a:rPr lang="en-GB" sz="1800" dirty="0"/>
              <a:t> – </a:t>
            </a:r>
            <a:r>
              <a:rPr lang="en-GB" sz="1600" i="1" dirty="0"/>
              <a:t>everyone – usually individuals or minority groups</a:t>
            </a:r>
          </a:p>
          <a:p>
            <a:pPr>
              <a:lnSpc>
                <a:spcPts val="1800"/>
              </a:lnSpc>
            </a:pPr>
            <a:endParaRPr lang="en-GB" sz="1800" dirty="0"/>
          </a:p>
          <a:p>
            <a:pPr>
              <a:lnSpc>
                <a:spcPts val="1800"/>
              </a:lnSpc>
            </a:pPr>
            <a:r>
              <a:rPr lang="en-GB" sz="1800" b="1" dirty="0"/>
              <a:t>Diversity </a:t>
            </a:r>
            <a:r>
              <a:rPr lang="en-GB" sz="1800" dirty="0"/>
              <a:t>– </a:t>
            </a:r>
            <a:r>
              <a:rPr lang="en-GB" sz="1600" i="1" dirty="0"/>
              <a:t>recognising, valuing and respecting peoples differences so that they can contribute and realise their full </a:t>
            </a:r>
            <a:r>
              <a:rPr lang="en-GB" sz="1600" i="1" dirty="0" smtClean="0"/>
              <a:t>potential</a:t>
            </a:r>
          </a:p>
          <a:p>
            <a:pPr>
              <a:lnSpc>
                <a:spcPts val="1800"/>
              </a:lnSpc>
            </a:pPr>
            <a:endParaRPr lang="en-GB" sz="1600" i="1" dirty="0"/>
          </a:p>
          <a:p>
            <a:pPr>
              <a:lnSpc>
                <a:spcPts val="1800"/>
              </a:lnSpc>
            </a:pPr>
            <a:r>
              <a:rPr lang="en-GB" sz="1800" b="1" dirty="0" smtClean="0"/>
              <a:t>Inclusion</a:t>
            </a:r>
            <a:r>
              <a:rPr lang="en-GB" sz="1600" i="1" dirty="0" smtClean="0"/>
              <a:t> - </a:t>
            </a:r>
            <a:r>
              <a:rPr lang="en-GB" sz="1600" dirty="0"/>
              <a:t> </a:t>
            </a:r>
            <a:r>
              <a:rPr lang="en-GB" sz="1600" i="1" dirty="0"/>
              <a:t>a sense of belonging: feeling respected, valued for who you are;  feeling a level of supportive energy and commitment from others so that you can do your best</a:t>
            </a:r>
          </a:p>
          <a:p>
            <a:pPr>
              <a:lnSpc>
                <a:spcPts val="1800"/>
              </a:lnSpc>
            </a:pPr>
            <a:endParaRPr lang="en-GB" sz="1800" dirty="0"/>
          </a:p>
          <a:p>
            <a:pPr>
              <a:lnSpc>
                <a:spcPts val="1800"/>
              </a:lnSpc>
            </a:pPr>
            <a:r>
              <a:rPr lang="en-GB" sz="1800" b="1" dirty="0"/>
              <a:t>Equality and equal opportunities </a:t>
            </a:r>
            <a:r>
              <a:rPr lang="en-GB" sz="1800" dirty="0"/>
              <a:t>– </a:t>
            </a:r>
            <a:r>
              <a:rPr lang="en-GB" sz="1600" i="1" dirty="0"/>
              <a:t>ensuring all are treated fairly and equitably, no less favourably than any one </a:t>
            </a:r>
            <a:r>
              <a:rPr lang="en-GB" sz="1600" i="1" dirty="0" smtClean="0"/>
              <a:t>else</a:t>
            </a: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159259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9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7" name="AutoShape 2"/>
          <p:cNvSpPr>
            <a:spLocks noGrp="1" noChangeArrowheads="1"/>
          </p:cNvSpPr>
          <p:nvPr>
            <p:ph type="title"/>
          </p:nvPr>
        </p:nvSpPr>
        <p:spPr>
          <a:xfrm>
            <a:off x="395536" y="123478"/>
            <a:ext cx="7924800" cy="605222"/>
          </a:xfrm>
        </p:spPr>
        <p:txBody>
          <a:bodyPr/>
          <a:lstStyle/>
          <a:p>
            <a:pPr>
              <a:lnSpc>
                <a:spcPct val="150000"/>
              </a:lnSpc>
            </a:pPr>
            <a:r>
              <a:rPr lang="en-GB" sz="2100" dirty="0" smtClean="0">
                <a:latin typeface="+mn-lt"/>
              </a:rPr>
              <a:t>Activity 23: task 1– Workplace Issues</a:t>
            </a:r>
            <a:endParaRPr lang="en-GB" sz="1500" dirty="0">
              <a:latin typeface="+mn-lt"/>
            </a:endParaRPr>
          </a:p>
        </p:txBody>
      </p:sp>
      <p:sp>
        <p:nvSpPr>
          <p:cNvPr id="8" name="Rectangle 3"/>
          <p:cNvSpPr txBox="1">
            <a:spLocks noChangeArrowheads="1"/>
          </p:cNvSpPr>
          <p:nvPr/>
        </p:nvSpPr>
        <p:spPr bwMode="auto">
          <a:xfrm>
            <a:off x="467544" y="555526"/>
            <a:ext cx="8352928" cy="4083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buFont typeface="Wingdings" pitchFamily="2" charset="2"/>
              <a:buNone/>
            </a:pPr>
            <a:r>
              <a:rPr lang="en-GB" sz="2000" b="1" kern="0" dirty="0" smtClean="0">
                <a:latin typeface="Arial" panose="020B0604020202020204" pitchFamily="34" charset="0"/>
                <a:cs typeface="Arial" panose="020B0604020202020204" pitchFamily="34" charset="0"/>
              </a:rPr>
              <a:t>Dignity at Work, Issues in your Workplace</a:t>
            </a:r>
          </a:p>
          <a:p>
            <a:pPr>
              <a:lnSpc>
                <a:spcPct val="150000"/>
              </a:lnSpc>
            </a:pPr>
            <a:r>
              <a:rPr lang="en-GB" sz="2000" kern="0" dirty="0" smtClean="0"/>
              <a:t>Working in your groups, your task is to </a:t>
            </a:r>
            <a:r>
              <a:rPr lang="en-GB" sz="2000" kern="0" smtClean="0"/>
              <a:t>discuss examples </a:t>
            </a:r>
            <a:r>
              <a:rPr lang="en-GB" sz="2000" kern="0" dirty="0" smtClean="0"/>
              <a:t>of equality, dignity and inclusion problems you may be faced with in the workplace</a:t>
            </a:r>
          </a:p>
          <a:p>
            <a:pPr lvl="1">
              <a:lnSpc>
                <a:spcPts val="2400"/>
              </a:lnSpc>
            </a:pPr>
            <a:r>
              <a:rPr lang="en-GB" dirty="0"/>
              <a:t>these might have affected you personally</a:t>
            </a:r>
          </a:p>
          <a:p>
            <a:pPr lvl="1">
              <a:lnSpc>
                <a:spcPts val="2400"/>
              </a:lnSpc>
            </a:pPr>
            <a:r>
              <a:rPr lang="en-GB" dirty="0"/>
              <a:t>they might be things you have witnessed</a:t>
            </a:r>
          </a:p>
          <a:p>
            <a:pPr lvl="1">
              <a:lnSpc>
                <a:spcPts val="2400"/>
              </a:lnSpc>
            </a:pPr>
            <a:r>
              <a:rPr lang="en-GB" dirty="0"/>
              <a:t>they might be </a:t>
            </a:r>
            <a:r>
              <a:rPr lang="en-GB" dirty="0" smtClean="0"/>
              <a:t>at your current </a:t>
            </a:r>
            <a:r>
              <a:rPr lang="en-GB" dirty="0"/>
              <a:t>or in previous workplaces</a:t>
            </a:r>
          </a:p>
          <a:p>
            <a:pPr lvl="1">
              <a:lnSpc>
                <a:spcPts val="2400"/>
              </a:lnSpc>
            </a:pPr>
            <a:r>
              <a:rPr lang="en-GB" dirty="0"/>
              <a:t>they might be simply your thoughts on equality issues. </a:t>
            </a:r>
            <a:endParaRPr lang="en-GB" dirty="0" smtClean="0"/>
          </a:p>
          <a:p>
            <a:pPr marL="342900" lvl="1" indent="0">
              <a:lnSpc>
                <a:spcPts val="1200"/>
              </a:lnSpc>
              <a:buNone/>
            </a:pPr>
            <a:endParaRPr lang="en-GB" dirty="0"/>
          </a:p>
          <a:p>
            <a:r>
              <a:rPr lang="en-GB" sz="2000" kern="0" dirty="0" smtClean="0"/>
              <a:t>Elect someone to report back for the group. </a:t>
            </a:r>
          </a:p>
          <a:p>
            <a:pPr marL="0" indent="0">
              <a:buFont typeface="Wingdings" pitchFamily="2" charset="2"/>
              <a:buNone/>
            </a:pPr>
            <a:r>
              <a:rPr lang="en-GB" sz="2000" kern="0" dirty="0" smtClean="0"/>
              <a:t>   </a:t>
            </a:r>
          </a:p>
          <a:p>
            <a:pPr marL="0" indent="0">
              <a:buFont typeface="Wingdings" pitchFamily="2" charset="2"/>
              <a:buNone/>
            </a:pPr>
            <a:r>
              <a:rPr lang="en-GB" sz="2000" kern="0" dirty="0" smtClean="0"/>
              <a:t> </a:t>
            </a:r>
            <a:r>
              <a:rPr lang="en-GB" sz="2000" b="1" i="1" kern="0" dirty="0" smtClean="0"/>
              <a:t>Discretion and confidentiality must be used at all times</a:t>
            </a:r>
            <a:endParaRPr lang="en-GB" sz="2000" i="1" kern="0" dirty="0" smtClean="0"/>
          </a:p>
          <a:p>
            <a:endParaRPr lang="en-GB" sz="2000" kern="0" dirty="0" smtClean="0"/>
          </a:p>
          <a:p>
            <a:pPr>
              <a:buFont typeface="Wingdings" pitchFamily="2" charset="2"/>
              <a:buNone/>
            </a:pPr>
            <a:r>
              <a:rPr lang="en-GB" sz="2000" kern="0" dirty="0" smtClean="0">
                <a:latin typeface="Comic Sans MS" pitchFamily="66" charset="0"/>
              </a:rPr>
              <a:t>                                        </a:t>
            </a:r>
            <a:endParaRPr lang="en-GB" sz="2000" kern="0" dirty="0">
              <a:latin typeface="Comic Sans MS" pitchFamily="66" charset="0"/>
            </a:endParaRPr>
          </a:p>
        </p:txBody>
      </p:sp>
    </p:spTree>
    <p:extLst>
      <p:ext uri="{BB962C8B-B14F-4D97-AF65-F5344CB8AC3E}">
        <p14:creationId xmlns:p14="http://schemas.microsoft.com/office/powerpoint/2010/main" val="92207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75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500"/>
                                        <p:tgtEl>
                                          <p:spTgt spid="8">
                                            <p:txEl>
                                              <p:pRg st="2" end="2"/>
                                            </p:txEl>
                                          </p:spTgt>
                                        </p:tgtEl>
                                      </p:cBhvr>
                                    </p:animEffect>
                                  </p:childTnLst>
                                </p:cTn>
                              </p:par>
                            </p:childTnLst>
                          </p:cTn>
                        </p:par>
                        <p:par>
                          <p:cTn id="15" fill="hold">
                            <p:stCondLst>
                              <p:cond delay="1250"/>
                            </p:stCondLst>
                            <p:childTnLst>
                              <p:par>
                                <p:cTn id="16" presetID="10" presetClass="entr" presetSubtype="0" fill="hold" nodeType="afterEffect">
                                  <p:stCondLst>
                                    <p:cond delay="75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par>
                          <p:cTn id="19" fill="hold">
                            <p:stCondLst>
                              <p:cond delay="2500"/>
                            </p:stCondLst>
                            <p:childTnLst>
                              <p:par>
                                <p:cTn id="20" presetID="10" presetClass="entr" presetSubtype="0" fill="hold" nodeType="afterEffect">
                                  <p:stCondLst>
                                    <p:cond delay="75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par>
                          <p:cTn id="23" fill="hold">
                            <p:stCondLst>
                              <p:cond delay="3750"/>
                            </p:stCondLst>
                            <p:childTnLst>
                              <p:par>
                                <p:cTn id="24" presetID="10" presetClass="entr" presetSubtype="0" fill="hold" nodeType="afterEffect">
                                  <p:stCondLst>
                                    <p:cond delay="75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fade">
                                      <p:cBhvr>
                                        <p:cTn id="26" dur="5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a:xfrm>
            <a:off x="395536" y="339502"/>
            <a:ext cx="7200800" cy="425202"/>
          </a:xfrm>
        </p:spPr>
        <p:txBody>
          <a:bodyPr/>
          <a:lstStyle/>
          <a:p>
            <a:r>
              <a:rPr lang="en-GB" sz="2100" dirty="0" smtClean="0"/>
              <a:t>Activity 23: task 2 – Bullying, harassment and banter</a:t>
            </a:r>
            <a:endParaRPr lang="en-GB" sz="2100" dirty="0"/>
          </a:p>
        </p:txBody>
      </p:sp>
      <p:sp>
        <p:nvSpPr>
          <p:cNvPr id="32771" name="Rectangle 3"/>
          <p:cNvSpPr>
            <a:spLocks noGrp="1" noChangeArrowheads="1"/>
          </p:cNvSpPr>
          <p:nvPr>
            <p:ph type="body" idx="1"/>
          </p:nvPr>
        </p:nvSpPr>
        <p:spPr>
          <a:xfrm>
            <a:off x="395536" y="843558"/>
            <a:ext cx="7992888" cy="4659982"/>
          </a:xfrm>
        </p:spPr>
        <p:txBody>
          <a:bodyPr/>
          <a:lstStyle/>
          <a:p>
            <a:pPr marL="0" indent="0" algn="just">
              <a:lnSpc>
                <a:spcPct val="150000"/>
              </a:lnSpc>
              <a:buNone/>
            </a:pPr>
            <a:r>
              <a:rPr lang="en-GB" sz="2000" dirty="0">
                <a:latin typeface="Arial" panose="020B0604020202020204" pitchFamily="34" charset="0"/>
                <a:cs typeface="Arial" panose="020B0604020202020204" pitchFamily="34" charset="0"/>
              </a:rPr>
              <a:t>W</a:t>
            </a:r>
            <a:r>
              <a:rPr lang="en-GB" sz="2000" dirty="0" smtClean="0">
                <a:latin typeface="Arial" panose="020B0604020202020204" pitchFamily="34" charset="0"/>
                <a:cs typeface="Arial" panose="020B0604020202020204" pitchFamily="34" charset="0"/>
              </a:rPr>
              <a:t>orking in your groups, your task is to discuss how would you define the following terms:</a:t>
            </a:r>
          </a:p>
          <a:p>
            <a:pPr lvl="1" algn="just">
              <a:lnSpc>
                <a:spcPct val="150000"/>
              </a:lnSpc>
            </a:pPr>
            <a:r>
              <a:rPr lang="en-GB" sz="2000" b="1" dirty="0" smtClean="0">
                <a:latin typeface="Arial" panose="020B0604020202020204" pitchFamily="34" charset="0"/>
                <a:cs typeface="Arial" panose="020B0604020202020204" pitchFamily="34" charset="0"/>
              </a:rPr>
              <a:t>Bullying</a:t>
            </a:r>
          </a:p>
          <a:p>
            <a:pPr lvl="1" algn="just">
              <a:lnSpc>
                <a:spcPct val="150000"/>
              </a:lnSpc>
            </a:pPr>
            <a:r>
              <a:rPr lang="en-GB" sz="2000" b="1" dirty="0" smtClean="0">
                <a:latin typeface="Arial" panose="020B0604020202020204" pitchFamily="34" charset="0"/>
                <a:cs typeface="Arial" panose="020B0604020202020204" pitchFamily="34" charset="0"/>
              </a:rPr>
              <a:t>Harassment</a:t>
            </a:r>
          </a:p>
          <a:p>
            <a:pPr lvl="1" algn="just">
              <a:lnSpc>
                <a:spcPct val="150000"/>
              </a:lnSpc>
            </a:pPr>
            <a:r>
              <a:rPr lang="en-GB" sz="2000" b="1" dirty="0" smtClean="0">
                <a:latin typeface="Arial" panose="020B0604020202020204" pitchFamily="34" charset="0"/>
                <a:cs typeface="Arial" panose="020B0604020202020204" pitchFamily="34" charset="0"/>
              </a:rPr>
              <a:t>Banter</a:t>
            </a:r>
          </a:p>
          <a:p>
            <a:pPr marL="0" indent="0" algn="just">
              <a:lnSpc>
                <a:spcPct val="150000"/>
              </a:lnSpc>
              <a:buNone/>
            </a:pPr>
            <a:endParaRPr lang="en-GB" sz="2000" dirty="0" smtClean="0">
              <a:latin typeface="Arial" panose="020B0604020202020204" pitchFamily="34" charset="0"/>
              <a:cs typeface="Arial" panose="020B0604020202020204" pitchFamily="34" charset="0"/>
            </a:endParaRPr>
          </a:p>
          <a:p>
            <a:pPr marL="0" indent="0" algn="just">
              <a:lnSpc>
                <a:spcPct val="150000"/>
              </a:lnSpc>
              <a:buNone/>
            </a:pPr>
            <a:r>
              <a:rPr lang="en-GB" sz="2000" dirty="0" smtClean="0">
                <a:latin typeface="Arial" panose="020B0604020202020204" pitchFamily="34" charset="0"/>
                <a:cs typeface="Arial" panose="020B0604020202020204" pitchFamily="34" charset="0"/>
              </a:rPr>
              <a:t>Record your findings in your workbooks</a:t>
            </a:r>
          </a:p>
          <a:p>
            <a:pPr algn="just">
              <a:lnSpc>
                <a:spcPct val="150000"/>
              </a:lnSpc>
            </a:pPr>
            <a:endParaRPr lang="en-GB" sz="2000" b="1" dirty="0">
              <a:latin typeface="Arial" panose="020B0604020202020204" pitchFamily="34" charset="0"/>
              <a:cs typeface="Arial" panose="020B0604020202020204" pitchFamily="34" charset="0"/>
            </a:endParaRPr>
          </a:p>
          <a:p>
            <a:pPr algn="just">
              <a:lnSpc>
                <a:spcPct val="150000"/>
              </a:lnSpc>
            </a:pPr>
            <a:endParaRPr lang="en-GB" sz="2000" b="1" dirty="0" smtClean="0">
              <a:latin typeface="Arial" panose="020B0604020202020204" pitchFamily="34" charset="0"/>
              <a:cs typeface="Arial" panose="020B0604020202020204" pitchFamily="34" charset="0"/>
            </a:endParaRPr>
          </a:p>
          <a:p>
            <a:pPr algn="just">
              <a:lnSpc>
                <a:spcPct val="150000"/>
              </a:lnSpc>
            </a:pPr>
            <a:endParaRPr lang="en-GB" sz="2000" dirty="0"/>
          </a:p>
          <a:p>
            <a:pPr marL="0" indent="0" algn="just">
              <a:lnSpc>
                <a:spcPct val="150000"/>
              </a:lnSpc>
              <a:buNone/>
            </a:pPr>
            <a:endParaRPr lang="en-GB" sz="2000" b="1" dirty="0">
              <a:latin typeface="Arial" panose="020B0604020202020204" pitchFamily="34" charset="0"/>
              <a:cs typeface="Arial" panose="020B0604020202020204" pitchFamily="34" charset="0"/>
            </a:endParaRP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a:xfrm>
            <a:off x="395536" y="195486"/>
            <a:ext cx="5472608" cy="425202"/>
          </a:xfrm>
        </p:spPr>
        <p:txBody>
          <a:bodyPr/>
          <a:lstStyle/>
          <a:p>
            <a:r>
              <a:rPr lang="en-GB" sz="2100" dirty="0" smtClean="0"/>
              <a:t>Bullying</a:t>
            </a:r>
            <a:endParaRPr lang="en-GB" sz="2100" dirty="0"/>
          </a:p>
        </p:txBody>
      </p:sp>
      <p:sp>
        <p:nvSpPr>
          <p:cNvPr id="32771" name="Rectangle 3"/>
          <p:cNvSpPr>
            <a:spLocks noGrp="1" noChangeArrowheads="1"/>
          </p:cNvSpPr>
          <p:nvPr>
            <p:ph type="body" idx="1"/>
          </p:nvPr>
        </p:nvSpPr>
        <p:spPr>
          <a:xfrm>
            <a:off x="395536" y="648072"/>
            <a:ext cx="7992888" cy="4659982"/>
          </a:xfrm>
        </p:spPr>
        <p:txBody>
          <a:bodyPr/>
          <a:lstStyle/>
          <a:p>
            <a:pPr marL="0" indent="0" algn="just">
              <a:buNone/>
            </a:pPr>
            <a:r>
              <a:rPr lang="en-GB" sz="2000" dirty="0" smtClean="0"/>
              <a:t>Some </a:t>
            </a:r>
            <a:r>
              <a:rPr lang="en-GB" sz="2000" dirty="0"/>
              <a:t>types of behaviours can soon turn into harassment or bullying if not challenged.</a:t>
            </a:r>
          </a:p>
          <a:p>
            <a:pPr marL="0" indent="0" algn="just">
              <a:lnSpc>
                <a:spcPts val="750"/>
              </a:lnSpc>
              <a:buNone/>
            </a:pPr>
            <a:endParaRPr lang="en-GB" sz="1800" dirty="0"/>
          </a:p>
          <a:p>
            <a:pPr algn="just"/>
            <a:r>
              <a:rPr lang="en-GB" sz="1800" dirty="0">
                <a:latin typeface="Arial" panose="020B0604020202020204" pitchFamily="34" charset="0"/>
                <a:cs typeface="Arial" panose="020B0604020202020204" pitchFamily="34" charset="0"/>
              </a:rPr>
              <a:t>ACAS characterises bullying as:</a:t>
            </a:r>
          </a:p>
          <a:p>
            <a:pPr marL="300038" lvl="1" indent="0" algn="just">
              <a:lnSpc>
                <a:spcPct val="150000"/>
              </a:lnSpc>
              <a:buNone/>
            </a:pPr>
            <a:r>
              <a:rPr lang="en-GB" b="1" i="1" dirty="0" smtClean="0">
                <a:latin typeface="Arial" panose="020B0604020202020204" pitchFamily="34" charset="0"/>
                <a:cs typeface="Arial" panose="020B0604020202020204" pitchFamily="34" charset="0"/>
              </a:rPr>
              <a:t>“offensive</a:t>
            </a:r>
            <a:r>
              <a:rPr lang="en-GB" b="1" i="1" dirty="0">
                <a:latin typeface="Arial" panose="020B0604020202020204" pitchFamily="34" charset="0"/>
                <a:cs typeface="Arial" panose="020B0604020202020204" pitchFamily="34" charset="0"/>
              </a:rPr>
              <a:t>, intimidating, malicious or insulting behaviour, an </a:t>
            </a:r>
            <a:r>
              <a:rPr lang="en-GB" b="1" i="1" dirty="0" smtClean="0">
                <a:latin typeface="Arial" panose="020B0604020202020204" pitchFamily="34" charset="0"/>
                <a:cs typeface="Arial" panose="020B0604020202020204" pitchFamily="34" charset="0"/>
              </a:rPr>
              <a:t>abuse or </a:t>
            </a:r>
            <a:r>
              <a:rPr lang="en-GB" b="1" i="1" dirty="0">
                <a:latin typeface="Arial" panose="020B0604020202020204" pitchFamily="34" charset="0"/>
                <a:cs typeface="Arial" panose="020B0604020202020204" pitchFamily="34" charset="0"/>
              </a:rPr>
              <a:t>misuse of power through means that undermine, humiliate, </a:t>
            </a:r>
            <a:r>
              <a:rPr lang="en-GB" b="1" i="1" dirty="0" smtClean="0">
                <a:latin typeface="Arial" panose="020B0604020202020204" pitchFamily="34" charset="0"/>
                <a:cs typeface="Arial" panose="020B0604020202020204" pitchFamily="34" charset="0"/>
              </a:rPr>
              <a:t>denigrate </a:t>
            </a:r>
            <a:r>
              <a:rPr lang="en-GB" b="1" i="1" dirty="0">
                <a:latin typeface="Arial" panose="020B0604020202020204" pitchFamily="34" charset="0"/>
                <a:cs typeface="Arial" panose="020B0604020202020204" pitchFamily="34" charset="0"/>
              </a:rPr>
              <a:t>or injure the recipient</a:t>
            </a:r>
            <a:r>
              <a:rPr lang="en-GB" b="1" i="1" dirty="0" smtClean="0">
                <a:latin typeface="Arial" panose="020B0604020202020204" pitchFamily="34" charset="0"/>
                <a:cs typeface="Arial" panose="020B0604020202020204" pitchFamily="34" charset="0"/>
              </a:rPr>
              <a:t>.”</a:t>
            </a:r>
          </a:p>
          <a:p>
            <a:pPr marL="300038" lvl="1" indent="0" algn="just">
              <a:lnSpc>
                <a:spcPts val="750"/>
              </a:lnSpc>
              <a:buNone/>
            </a:pPr>
            <a:endParaRPr lang="en-GB" i="1" dirty="0" smtClean="0">
              <a:latin typeface="Arial" panose="020B0604020202020204" pitchFamily="34" charset="0"/>
              <a:cs typeface="Arial" panose="020B0604020202020204" pitchFamily="34" charset="0"/>
            </a:endParaRPr>
          </a:p>
          <a:p>
            <a:pPr algn="just"/>
            <a:r>
              <a:rPr lang="en-GB" sz="1800" dirty="0">
                <a:latin typeface="Arial" panose="020B0604020202020204" pitchFamily="34" charset="0"/>
                <a:cs typeface="Arial" panose="020B0604020202020204" pitchFamily="34" charset="0"/>
              </a:rPr>
              <a:t>e.g.  - spreading malicious rumours / insulting by word or behaviour</a:t>
            </a:r>
          </a:p>
          <a:p>
            <a:pPr marL="685800" lvl="2" indent="0" algn="just">
              <a:buNone/>
            </a:pPr>
            <a:r>
              <a:rPr lang="en-GB" sz="1800" dirty="0">
                <a:latin typeface="Arial" panose="020B0604020202020204" pitchFamily="34" charset="0"/>
                <a:cs typeface="Arial" panose="020B0604020202020204" pitchFamily="34" charset="0"/>
              </a:rPr>
              <a:t> - ridiculing someone / setting them up to fail</a:t>
            </a:r>
          </a:p>
          <a:p>
            <a:pPr marL="685800" lvl="2" indent="0" algn="just">
              <a:buNone/>
            </a:pPr>
            <a:r>
              <a:rPr lang="en-GB" sz="1800" dirty="0">
                <a:latin typeface="Arial" panose="020B0604020202020204" pitchFamily="34" charset="0"/>
                <a:cs typeface="Arial" panose="020B0604020202020204" pitchFamily="34" charset="0"/>
              </a:rPr>
              <a:t> - exclusion or </a:t>
            </a:r>
            <a:r>
              <a:rPr lang="en-GB" sz="1800" dirty="0" smtClean="0">
                <a:latin typeface="Arial" panose="020B0604020202020204" pitchFamily="34" charset="0"/>
                <a:cs typeface="Arial" panose="020B0604020202020204" pitchFamily="34" charset="0"/>
              </a:rPr>
              <a:t>victimisation</a:t>
            </a:r>
          </a:p>
          <a:p>
            <a:pPr>
              <a:lnSpc>
                <a:spcPct val="150000"/>
              </a:lnSpc>
            </a:pPr>
            <a:r>
              <a:rPr lang="en-GB" sz="1800" dirty="0" smtClean="0"/>
              <a:t>Lack </a:t>
            </a:r>
            <a:r>
              <a:rPr lang="en-GB" sz="1800" dirty="0"/>
              <a:t>of intent does not diminish the impact on the recipient</a:t>
            </a:r>
            <a:r>
              <a:rPr lang="en-GB" sz="1800" dirty="0" smtClean="0"/>
              <a:t>. </a:t>
            </a: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31385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a:xfrm>
            <a:off x="395536" y="-236562"/>
            <a:ext cx="7924800" cy="857250"/>
          </a:xfrm>
        </p:spPr>
        <p:txBody>
          <a:bodyPr/>
          <a:lstStyle/>
          <a:p>
            <a:r>
              <a:rPr lang="en-GB" sz="2100" dirty="0" smtClean="0"/>
              <a:t>Harassment</a:t>
            </a:r>
            <a:endParaRPr lang="en-GB" sz="21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7" name="Rectangle 3"/>
          <p:cNvSpPr txBox="1">
            <a:spLocks noChangeArrowheads="1"/>
          </p:cNvSpPr>
          <p:nvPr/>
        </p:nvSpPr>
        <p:spPr bwMode="auto">
          <a:xfrm>
            <a:off x="467544" y="555526"/>
            <a:ext cx="8208912" cy="4536504"/>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pPr>
            <a:r>
              <a:rPr lang="en-GB" sz="1900" kern="0" dirty="0"/>
              <a:t>In general terms it’s </a:t>
            </a:r>
            <a:r>
              <a:rPr lang="en-GB" sz="1900" i="1" kern="0" dirty="0"/>
              <a:t>unwanted conduct </a:t>
            </a:r>
            <a:r>
              <a:rPr lang="en-GB" sz="1900" kern="0" dirty="0"/>
              <a:t>affecting the dignity of people.</a:t>
            </a:r>
          </a:p>
          <a:p>
            <a:pPr algn="just">
              <a:spcAft>
                <a:spcPts val="1200"/>
              </a:spcAft>
            </a:pPr>
            <a:r>
              <a:rPr lang="en-GB" sz="1900" kern="0" dirty="0"/>
              <a:t>Under the Equality Act 2010 when that conduct is related to any </a:t>
            </a:r>
            <a:r>
              <a:rPr lang="en-GB" sz="1900" i="1" kern="0" dirty="0"/>
              <a:t>protected</a:t>
            </a:r>
            <a:r>
              <a:rPr lang="en-GB" sz="1900" kern="0" dirty="0"/>
              <a:t> </a:t>
            </a:r>
            <a:r>
              <a:rPr lang="en-GB" sz="1900" i="1" kern="0" dirty="0"/>
              <a:t>characteristic</a:t>
            </a:r>
            <a:r>
              <a:rPr lang="en-GB" sz="1900" kern="0" dirty="0"/>
              <a:t> it is potentially </a:t>
            </a:r>
            <a:r>
              <a:rPr lang="en-GB" sz="1900" i="1" kern="0" dirty="0" smtClean="0"/>
              <a:t>unlawful</a:t>
            </a:r>
          </a:p>
          <a:p>
            <a:pPr algn="just">
              <a:spcAft>
                <a:spcPts val="1200"/>
              </a:spcAft>
            </a:pPr>
            <a:r>
              <a:rPr lang="en-GB" sz="1900" kern="0" dirty="0"/>
              <a:t>It may be related to </a:t>
            </a:r>
            <a:r>
              <a:rPr lang="en-GB" sz="1900" i="1" kern="0" dirty="0"/>
              <a:t>any</a:t>
            </a:r>
            <a:r>
              <a:rPr lang="en-GB" sz="1900" kern="0" dirty="0"/>
              <a:t> protected characteristic  </a:t>
            </a:r>
            <a:endParaRPr lang="en-GB" sz="1900" kern="0" dirty="0" smtClean="0"/>
          </a:p>
          <a:p>
            <a:pPr algn="just">
              <a:spcAft>
                <a:spcPts val="1200"/>
              </a:spcAft>
            </a:pPr>
            <a:r>
              <a:rPr lang="en-GB" sz="1900" kern="0" dirty="0" smtClean="0"/>
              <a:t>Conduct </a:t>
            </a:r>
            <a:r>
              <a:rPr lang="en-GB" sz="1900" kern="0" dirty="0"/>
              <a:t>will only amount to harassment if done for a prohibited </a:t>
            </a:r>
            <a:r>
              <a:rPr lang="en-GB" sz="1900" kern="0" dirty="0" smtClean="0"/>
              <a:t>reason</a:t>
            </a:r>
          </a:p>
          <a:p>
            <a:pPr>
              <a:lnSpc>
                <a:spcPct val="150000"/>
              </a:lnSpc>
            </a:pPr>
            <a:r>
              <a:rPr lang="en-GB" sz="1900" kern="0" dirty="0"/>
              <a:t>It can be:   - direct (the person it is aimed at) </a:t>
            </a:r>
          </a:p>
          <a:p>
            <a:pPr marL="0" indent="0">
              <a:lnSpc>
                <a:spcPct val="150000"/>
              </a:lnSpc>
              <a:buNone/>
            </a:pPr>
            <a:r>
              <a:rPr lang="en-GB" sz="1900" kern="0" dirty="0"/>
              <a:t>	         - or indirect (others who it is not personally aimed at)</a:t>
            </a:r>
          </a:p>
          <a:p>
            <a:pPr algn="just"/>
            <a:r>
              <a:rPr lang="en-GB" sz="1900" kern="0" dirty="0" smtClean="0"/>
              <a:t>Under </a:t>
            </a:r>
            <a:r>
              <a:rPr lang="en-GB" sz="1900" kern="0" dirty="0"/>
              <a:t>the Protection from Harassment Act 1997 the conduct does not necessarily have to relate to a protected characteristic – the definition is much more open to </a:t>
            </a:r>
            <a:r>
              <a:rPr lang="en-GB" sz="1900" kern="0" dirty="0" smtClean="0"/>
              <a:t>interpretation</a:t>
            </a:r>
            <a:endParaRPr lang="en-GB" sz="1900" kern="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99">
            <a:alpha val="39000"/>
          </a:srgbClr>
        </a:solidFill>
        <a:effectLst/>
      </p:bgPr>
    </p:bg>
    <p:spTree>
      <p:nvGrpSpPr>
        <p:cNvPr id="1" name=""/>
        <p:cNvGrpSpPr/>
        <p:nvPr/>
      </p:nvGrpSpPr>
      <p:grpSpPr>
        <a:xfrm>
          <a:off x="0" y="0"/>
          <a:ext cx="0" cy="0"/>
          <a:chOff x="0" y="0"/>
          <a:chExt cx="0" cy="0"/>
        </a:xfrm>
      </p:grpSpPr>
      <p:pic>
        <p:nvPicPr>
          <p:cNvPr id="12"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4" name="TextBox 3"/>
          <p:cNvSpPr txBox="1"/>
          <p:nvPr/>
        </p:nvSpPr>
        <p:spPr>
          <a:xfrm>
            <a:off x="666840" y="195486"/>
            <a:ext cx="4055919" cy="523220"/>
          </a:xfrm>
          <a:prstGeom prst="rect">
            <a:avLst/>
          </a:prstGeom>
          <a:noFill/>
        </p:spPr>
        <p:txBody>
          <a:bodyPr wrap="none" rtlCol="0">
            <a:spAutoFit/>
          </a:bodyPr>
          <a:lstStyle/>
          <a:p>
            <a:pPr algn="ctr"/>
            <a:r>
              <a:rPr lang="en-GB" sz="2800" b="1" dirty="0" smtClean="0">
                <a:solidFill>
                  <a:schemeClr val="accent1">
                    <a:lumMod val="50000"/>
                  </a:schemeClr>
                </a:solidFill>
              </a:rPr>
              <a:t>Who would you trust ?</a:t>
            </a:r>
            <a:endParaRPr lang="en-GB" sz="2800" b="1" dirty="0">
              <a:solidFill>
                <a:schemeClr val="accent1">
                  <a:lumMod val="50000"/>
                </a:schemeClr>
              </a:solidFill>
            </a:endParaRPr>
          </a:p>
        </p:txBody>
      </p:sp>
      <p:sp>
        <p:nvSpPr>
          <p:cNvPr id="3" name="TextBox 2"/>
          <p:cNvSpPr txBox="1"/>
          <p:nvPr/>
        </p:nvSpPr>
        <p:spPr>
          <a:xfrm>
            <a:off x="683568" y="847120"/>
            <a:ext cx="6764288" cy="4221669"/>
          </a:xfrm>
          <a:prstGeom prst="rect">
            <a:avLst/>
          </a:prstGeom>
          <a:noFill/>
        </p:spPr>
        <p:txBody>
          <a:bodyPr wrap="none" rtlCol="0">
            <a:spAutoFit/>
          </a:bodyPr>
          <a:lstStyle/>
          <a:p>
            <a:pPr>
              <a:lnSpc>
                <a:spcPts val="2000"/>
              </a:lnSpc>
            </a:pPr>
            <a:r>
              <a:rPr lang="en-GB" sz="2400" dirty="0" smtClean="0"/>
              <a:t>The Scene:</a:t>
            </a:r>
          </a:p>
          <a:p>
            <a:pPr marL="342900" indent="-342900">
              <a:lnSpc>
                <a:spcPts val="2000"/>
              </a:lnSpc>
              <a:buFont typeface="Arial" panose="020B0604020202020204" pitchFamily="34" charset="0"/>
              <a:buChar char="•"/>
            </a:pPr>
            <a:endParaRPr lang="en-GB" sz="2400" dirty="0" smtClean="0"/>
          </a:p>
          <a:p>
            <a:pPr marL="342900" indent="-342900">
              <a:lnSpc>
                <a:spcPts val="2000"/>
              </a:lnSpc>
              <a:buFont typeface="Arial" panose="020B0604020202020204" pitchFamily="34" charset="0"/>
              <a:buChar char="•"/>
            </a:pPr>
            <a:r>
              <a:rPr lang="en-GB" dirty="0" smtClean="0"/>
              <a:t>You’re travelling alone </a:t>
            </a:r>
          </a:p>
          <a:p>
            <a:pPr marL="342900" indent="-342900">
              <a:lnSpc>
                <a:spcPts val="2000"/>
              </a:lnSpc>
              <a:buFont typeface="Arial" panose="020B0604020202020204" pitchFamily="34" charset="0"/>
              <a:buChar char="•"/>
            </a:pPr>
            <a:endParaRPr lang="en-GB" dirty="0" smtClean="0"/>
          </a:p>
          <a:p>
            <a:pPr marL="342900" indent="-342900">
              <a:lnSpc>
                <a:spcPts val="2000"/>
              </a:lnSpc>
              <a:buFont typeface="Arial" panose="020B0604020202020204" pitchFamily="34" charset="0"/>
              <a:buChar char="•"/>
            </a:pPr>
            <a:r>
              <a:rPr lang="en-GB" dirty="0" smtClean="0"/>
              <a:t>You have a large suitcase, holdall and bags with you</a:t>
            </a:r>
          </a:p>
          <a:p>
            <a:pPr marL="342900" indent="-342900">
              <a:lnSpc>
                <a:spcPts val="2000"/>
              </a:lnSpc>
              <a:buFont typeface="Arial" panose="020B0604020202020204" pitchFamily="34" charset="0"/>
              <a:buChar char="•"/>
            </a:pPr>
            <a:endParaRPr lang="en-GB" dirty="0" smtClean="0"/>
          </a:p>
          <a:p>
            <a:pPr marL="342900" indent="-342900">
              <a:lnSpc>
                <a:spcPts val="2000"/>
              </a:lnSpc>
              <a:buFont typeface="Arial" panose="020B0604020202020204" pitchFamily="34" charset="0"/>
              <a:buChar char="•"/>
            </a:pPr>
            <a:r>
              <a:rPr lang="en-GB" dirty="0" smtClean="0"/>
              <a:t>You’ve stopped for a meal and drink in a busy café</a:t>
            </a:r>
          </a:p>
          <a:p>
            <a:pPr marL="342900" indent="-342900">
              <a:lnSpc>
                <a:spcPts val="2000"/>
              </a:lnSpc>
              <a:buFont typeface="Arial" panose="020B0604020202020204" pitchFamily="34" charset="0"/>
              <a:buChar char="•"/>
            </a:pPr>
            <a:endParaRPr lang="en-GB" dirty="0" smtClean="0"/>
          </a:p>
          <a:p>
            <a:pPr marL="342900" indent="-342900">
              <a:lnSpc>
                <a:spcPts val="2000"/>
              </a:lnSpc>
              <a:buFont typeface="Arial" panose="020B0604020202020204" pitchFamily="34" charset="0"/>
              <a:buChar char="•"/>
            </a:pPr>
            <a:r>
              <a:rPr lang="en-GB" dirty="0" smtClean="0"/>
              <a:t>You need to go to the toilet</a:t>
            </a:r>
          </a:p>
          <a:p>
            <a:pPr marL="342900" indent="-342900">
              <a:lnSpc>
                <a:spcPts val="2000"/>
              </a:lnSpc>
              <a:buFont typeface="Arial" panose="020B0604020202020204" pitchFamily="34" charset="0"/>
              <a:buChar char="•"/>
            </a:pPr>
            <a:endParaRPr lang="en-GB" dirty="0" smtClean="0"/>
          </a:p>
          <a:p>
            <a:pPr marL="342900" indent="-342900">
              <a:lnSpc>
                <a:spcPts val="2000"/>
              </a:lnSpc>
              <a:buFont typeface="Arial" panose="020B0604020202020204" pitchFamily="34" charset="0"/>
              <a:buChar char="•"/>
            </a:pPr>
            <a:r>
              <a:rPr lang="en-GB" dirty="0" smtClean="0"/>
              <a:t>You have too much baggage to take with you</a:t>
            </a:r>
          </a:p>
          <a:p>
            <a:pPr marL="342900" indent="-342900">
              <a:lnSpc>
                <a:spcPts val="2000"/>
              </a:lnSpc>
              <a:buFont typeface="Arial" panose="020B0604020202020204" pitchFamily="34" charset="0"/>
              <a:buChar char="•"/>
            </a:pPr>
            <a:endParaRPr lang="en-GB" dirty="0" smtClean="0"/>
          </a:p>
          <a:p>
            <a:pPr marL="342900" indent="-342900">
              <a:lnSpc>
                <a:spcPts val="2000"/>
              </a:lnSpc>
              <a:buFont typeface="Arial" panose="020B0604020202020204" pitchFamily="34" charset="0"/>
              <a:buChar char="•"/>
            </a:pPr>
            <a:r>
              <a:rPr lang="en-GB" dirty="0" smtClean="0"/>
              <a:t>You decide to ask someone to watch over your stuff</a:t>
            </a:r>
          </a:p>
          <a:p>
            <a:pPr marL="342900" indent="-342900">
              <a:lnSpc>
                <a:spcPts val="2000"/>
              </a:lnSpc>
              <a:buFont typeface="Arial" panose="020B0604020202020204" pitchFamily="34" charset="0"/>
              <a:buChar char="•"/>
            </a:pPr>
            <a:endParaRPr lang="en-GB" dirty="0" smtClean="0"/>
          </a:p>
          <a:p>
            <a:pPr marL="342900" indent="-342900">
              <a:lnSpc>
                <a:spcPts val="2000"/>
              </a:lnSpc>
              <a:buFont typeface="Arial" panose="020B0604020202020204" pitchFamily="34" charset="0"/>
              <a:buChar char="•"/>
            </a:pPr>
            <a:r>
              <a:rPr lang="en-GB" dirty="0" smtClean="0"/>
              <a:t>You look around you…</a:t>
            </a:r>
          </a:p>
          <a:p>
            <a:pPr>
              <a:lnSpc>
                <a:spcPts val="2200"/>
              </a:lnSpc>
            </a:pPr>
            <a:endParaRPr lang="en-GB" dirty="0"/>
          </a:p>
        </p:txBody>
      </p:sp>
    </p:spTree>
    <p:extLst>
      <p:ext uri="{BB962C8B-B14F-4D97-AF65-F5344CB8AC3E}">
        <p14:creationId xmlns:p14="http://schemas.microsoft.com/office/powerpoint/2010/main" val="38412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AutoShape 2"/>
          <p:cNvSpPr>
            <a:spLocks noGrp="1" noChangeArrowheads="1"/>
          </p:cNvSpPr>
          <p:nvPr>
            <p:ph type="title"/>
          </p:nvPr>
        </p:nvSpPr>
        <p:spPr>
          <a:xfrm>
            <a:off x="611560" y="339502"/>
            <a:ext cx="7924800" cy="517748"/>
          </a:xfrm>
        </p:spPr>
        <p:txBody>
          <a:bodyPr/>
          <a:lstStyle/>
          <a:p>
            <a:r>
              <a:rPr lang="en-GB" sz="2100" dirty="0"/>
              <a:t>Banter </a:t>
            </a:r>
          </a:p>
        </p:txBody>
      </p:sp>
      <p:sp>
        <p:nvSpPr>
          <p:cNvPr id="41987" name="Rectangle 3"/>
          <p:cNvSpPr>
            <a:spLocks noGrp="1" noChangeArrowheads="1"/>
          </p:cNvSpPr>
          <p:nvPr>
            <p:ph type="body" idx="1"/>
          </p:nvPr>
        </p:nvSpPr>
        <p:spPr>
          <a:xfrm>
            <a:off x="611560" y="987574"/>
            <a:ext cx="7650850" cy="3744416"/>
          </a:xfrm>
        </p:spPr>
        <p:txBody>
          <a:bodyPr/>
          <a:lstStyle/>
          <a:p>
            <a:pPr>
              <a:lnSpc>
                <a:spcPct val="90000"/>
              </a:lnSpc>
            </a:pPr>
            <a:r>
              <a:rPr lang="en-GB" sz="2000" dirty="0" smtClean="0"/>
              <a:t>What is it like in your workplace?</a:t>
            </a:r>
          </a:p>
          <a:p>
            <a:pPr>
              <a:lnSpc>
                <a:spcPct val="90000"/>
              </a:lnSpc>
            </a:pPr>
            <a:endParaRPr lang="en-GB" sz="2000" dirty="0"/>
          </a:p>
          <a:p>
            <a:pPr>
              <a:lnSpc>
                <a:spcPct val="90000"/>
              </a:lnSpc>
            </a:pPr>
            <a:r>
              <a:rPr lang="en-GB" sz="2000" dirty="0"/>
              <a:t>Is banter good or bad</a:t>
            </a:r>
            <a:r>
              <a:rPr lang="en-GB" sz="2000" dirty="0" smtClean="0"/>
              <a:t>?</a:t>
            </a:r>
          </a:p>
          <a:p>
            <a:pPr marL="0" indent="0">
              <a:lnSpc>
                <a:spcPct val="90000"/>
              </a:lnSpc>
              <a:buNone/>
            </a:pPr>
            <a:endParaRPr lang="en-GB" sz="2000" dirty="0" smtClean="0"/>
          </a:p>
          <a:p>
            <a:r>
              <a:rPr lang="en-GB" sz="2000" dirty="0" smtClean="0"/>
              <a:t>What </a:t>
            </a:r>
            <a:r>
              <a:rPr lang="en-GB" sz="2000" dirty="0"/>
              <a:t>happens when banter goes too </a:t>
            </a:r>
            <a:r>
              <a:rPr lang="en-GB" sz="2000" dirty="0" smtClean="0"/>
              <a:t>far?</a:t>
            </a:r>
          </a:p>
          <a:p>
            <a:endParaRPr lang="en-GB" sz="2000" dirty="0" smtClean="0"/>
          </a:p>
          <a:p>
            <a:r>
              <a:rPr lang="en-GB" sz="2000" dirty="0" smtClean="0"/>
              <a:t>Could it become a bullying and harassment issue?</a:t>
            </a:r>
          </a:p>
          <a:p>
            <a:endParaRPr lang="en-GB" sz="2000" dirty="0"/>
          </a:p>
          <a:p>
            <a:pPr>
              <a:lnSpc>
                <a:spcPct val="90000"/>
              </a:lnSpc>
            </a:pPr>
            <a:r>
              <a:rPr lang="en-GB" sz="2000" dirty="0" smtClean="0"/>
              <a:t>Challenging behaviours</a:t>
            </a:r>
            <a:endParaRPr lang="en-GB" sz="2000" dirty="0"/>
          </a:p>
          <a:p>
            <a:pPr>
              <a:lnSpc>
                <a:spcPct val="90000"/>
              </a:lnSpc>
            </a:pPr>
            <a:endParaRPr lang="en-GB" dirty="0"/>
          </a:p>
          <a:p>
            <a:pPr>
              <a:lnSpc>
                <a:spcPct val="90000"/>
              </a:lnSpc>
            </a:pPr>
            <a:endParaRPr lang="en-GB"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a:xfrm>
            <a:off x="0" y="51470"/>
            <a:ext cx="8961004" cy="5042406"/>
          </a:xfrm>
          <a:prstGeom prst="rect">
            <a:avLst/>
          </a:prstGeom>
        </p:spPr>
        <p:txBody>
          <a:bodyPr wrap="square">
            <a:spAutoFit/>
          </a:bodyPr>
          <a:lstStyle/>
          <a:p>
            <a:r>
              <a:rPr lang="en-GB" sz="2700" b="1" dirty="0" smtClean="0">
                <a:latin typeface="Arial" panose="020B0604020202020204" pitchFamily="34" charset="0"/>
                <a:cs typeface="Arial" panose="020B0604020202020204" pitchFamily="34" charset="0"/>
              </a:rPr>
              <a:t>   </a:t>
            </a:r>
            <a:r>
              <a:rPr lang="en-GB" b="1" dirty="0" smtClean="0">
                <a:solidFill>
                  <a:schemeClr val="tx2"/>
                </a:solidFill>
                <a:latin typeface="Arial" panose="020B0604020202020204" pitchFamily="34" charset="0"/>
                <a:cs typeface="Arial" panose="020B0604020202020204" pitchFamily="34" charset="0"/>
              </a:rPr>
              <a:t>Bullying through Social Media</a:t>
            </a:r>
          </a:p>
          <a:p>
            <a:pPr>
              <a:lnSpc>
                <a:spcPts val="1600"/>
              </a:lnSpc>
            </a:pPr>
            <a:endParaRPr lang="en-GB" b="1" dirty="0" smtClean="0">
              <a:solidFill>
                <a:schemeClr val="tx2"/>
              </a:solidFill>
              <a:latin typeface="Arial" panose="020B0604020202020204" pitchFamily="34" charset="0"/>
              <a:cs typeface="Arial" panose="020B0604020202020204" pitchFamily="34" charset="0"/>
            </a:endParaRPr>
          </a:p>
          <a:p>
            <a:pPr lvl="1" algn="just">
              <a:buSzPct val="125000"/>
            </a:pPr>
            <a:r>
              <a:rPr lang="en-GB" sz="2000" dirty="0" smtClean="0">
                <a:latin typeface="Arial" panose="020B0604020202020204" pitchFamily="34" charset="0"/>
                <a:cs typeface="Arial" panose="020B0604020202020204" pitchFamily="34" charset="0"/>
              </a:rPr>
              <a:t>Bullying of itself is not unlawful, but other laws may be breached:</a:t>
            </a:r>
            <a:endParaRPr lang="en-GB" sz="2000" dirty="0">
              <a:latin typeface="Arial" panose="020B0604020202020204" pitchFamily="34" charset="0"/>
              <a:cs typeface="Arial" panose="020B0604020202020204" pitchFamily="34" charset="0"/>
            </a:endParaRPr>
          </a:p>
          <a:p>
            <a:pPr marL="600075" lvl="1" indent="-257175" algn="just">
              <a:lnSpc>
                <a:spcPct val="1500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Malicious Communications Act 1988 (s1) and Communications Act 2003 (s127)</a:t>
            </a:r>
          </a:p>
          <a:p>
            <a:pPr marL="942975" lvl="2" indent="-257175" algn="just">
              <a:lnSpc>
                <a:spcPct val="150000"/>
              </a:lnSpc>
              <a:buSzPct val="125000"/>
              <a:buFont typeface="Arial" panose="020B0604020202020204" pitchFamily="34" charset="0"/>
              <a:buChar char="•"/>
            </a:pPr>
            <a:r>
              <a:rPr lang="en-GB" sz="1800" dirty="0">
                <a:latin typeface="Arial" panose="020B0604020202020204" pitchFamily="34" charset="0"/>
                <a:cs typeface="Arial" panose="020B0604020202020204" pitchFamily="34" charset="0"/>
              </a:rPr>
              <a:t> </a:t>
            </a:r>
            <a:r>
              <a:rPr lang="en-GB" sz="1800" dirty="0" smtClean="0">
                <a:latin typeface="Arial" panose="020B0604020202020204" pitchFamily="34" charset="0"/>
                <a:cs typeface="Arial" panose="020B0604020202020204" pitchFamily="34" charset="0"/>
              </a:rPr>
              <a:t>It is an offence to send “indecent or grossly offensive” communications</a:t>
            </a:r>
          </a:p>
          <a:p>
            <a:pPr lvl="2" algn="just">
              <a:buSzPct val="100000"/>
            </a:pPr>
            <a:r>
              <a:rPr lang="en-GB" sz="1800" dirty="0">
                <a:latin typeface="Arial" panose="020B0604020202020204" pitchFamily="34" charset="0"/>
                <a:cs typeface="Arial" panose="020B0604020202020204" pitchFamily="34" charset="0"/>
              </a:rPr>
              <a:t> </a:t>
            </a:r>
            <a:r>
              <a:rPr lang="en-GB" sz="1800" dirty="0" smtClean="0">
                <a:latin typeface="Arial" panose="020B0604020202020204" pitchFamily="34" charset="0"/>
                <a:cs typeface="Arial" panose="020B0604020202020204" pitchFamily="34" charset="0"/>
              </a:rPr>
              <a:t>    for the purpose of causing “distress or anxiety” to the recipient</a:t>
            </a:r>
          </a:p>
          <a:p>
            <a:pPr marL="600075" lvl="1" indent="-257175" algn="just">
              <a:lnSpc>
                <a:spcPct val="1500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Obscene Publications Act 1959</a:t>
            </a:r>
            <a:endParaRPr lang="en-GB" sz="1800" dirty="0">
              <a:latin typeface="Arial" panose="020B0604020202020204" pitchFamily="34" charset="0"/>
              <a:cs typeface="Arial" panose="020B0604020202020204" pitchFamily="34" charset="0"/>
            </a:endParaRPr>
          </a:p>
          <a:p>
            <a:pPr marL="942975" lvl="2" indent="-257175" algn="just">
              <a:lnSpc>
                <a:spcPts val="26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an article that is classed as one that whose effect is to ‘deprave or corrupt’ -     publishing includes circulating, showing, playing, projecting or transmitting</a:t>
            </a:r>
          </a:p>
          <a:p>
            <a:pPr marL="600075" lvl="1" indent="-257175" algn="just">
              <a:lnSpc>
                <a:spcPct val="1500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Public Order Act 1986</a:t>
            </a:r>
            <a:endParaRPr lang="en-GB" sz="1800" dirty="0">
              <a:latin typeface="Arial" panose="020B0604020202020204" pitchFamily="34" charset="0"/>
              <a:cs typeface="Arial" panose="020B0604020202020204" pitchFamily="34" charset="0"/>
            </a:endParaRPr>
          </a:p>
          <a:p>
            <a:pPr marL="942975" lvl="2" indent="-257175" algn="just">
              <a:lnSpc>
                <a:spcPts val="26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S5 refers to threatening, abusive or insulting words or behaviour likely to cause harassment alarm or distress within hearing or sight of a person.</a:t>
            </a:r>
          </a:p>
          <a:p>
            <a:pPr marL="600075" lvl="1" indent="-257175" algn="just">
              <a:lnSpc>
                <a:spcPct val="1500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Computer Misuse Act 1990</a:t>
            </a:r>
            <a:endParaRPr lang="en-GB" sz="1800" dirty="0">
              <a:latin typeface="Arial" panose="020B0604020202020204" pitchFamily="34" charset="0"/>
              <a:cs typeface="Arial" panose="020B0604020202020204" pitchFamily="34" charset="0"/>
            </a:endParaRPr>
          </a:p>
          <a:p>
            <a:pPr marL="942975" lvl="2" indent="-257175" algn="just">
              <a:lnSpc>
                <a:spcPts val="2600"/>
              </a:lnSpc>
              <a:buSzPct val="125000"/>
              <a:buFont typeface="Arial" panose="020B0604020202020204" pitchFamily="34" charset="0"/>
              <a:buChar char="•"/>
            </a:pPr>
            <a:r>
              <a:rPr lang="en-GB" sz="1800" dirty="0" smtClean="0">
                <a:latin typeface="Arial" panose="020B0604020202020204" pitchFamily="34" charset="0"/>
                <a:cs typeface="Arial" panose="020B0604020202020204" pitchFamily="34" charset="0"/>
              </a:rPr>
              <a:t>Hacking a victim’s online accounts or computer in order to bully them</a:t>
            </a:r>
            <a:endParaRPr lang="en-GB" sz="2000" dirty="0">
              <a:latin typeface="Arial" panose="020B0604020202020204" pitchFamily="34" charset="0"/>
              <a:cs typeface="Arial" panose="020B0604020202020204" pitchFamily="34" charset="0"/>
            </a:endParaRPr>
          </a:p>
        </p:txBody>
      </p:sp>
      <p:pic>
        <p:nvPicPr>
          <p:cNvPr id="4"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6640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AutoShape 2"/>
          <p:cNvSpPr>
            <a:spLocks noGrp="1" noChangeArrowheads="1"/>
          </p:cNvSpPr>
          <p:nvPr>
            <p:ph type="title"/>
          </p:nvPr>
        </p:nvSpPr>
        <p:spPr>
          <a:xfrm>
            <a:off x="395536" y="339502"/>
            <a:ext cx="7200800" cy="425202"/>
          </a:xfrm>
        </p:spPr>
        <p:txBody>
          <a:bodyPr/>
          <a:lstStyle/>
          <a:p>
            <a:r>
              <a:rPr lang="en-GB" sz="2100" dirty="0" smtClean="0"/>
              <a:t>Activity 23: task 3 – Bullying, harassment and banter</a:t>
            </a:r>
            <a:endParaRPr lang="en-GB" sz="2100" dirty="0"/>
          </a:p>
        </p:txBody>
      </p:sp>
      <p:sp>
        <p:nvSpPr>
          <p:cNvPr id="32771" name="Rectangle 3"/>
          <p:cNvSpPr>
            <a:spLocks noGrp="1" noChangeArrowheads="1"/>
          </p:cNvSpPr>
          <p:nvPr>
            <p:ph type="body" idx="1"/>
          </p:nvPr>
        </p:nvSpPr>
        <p:spPr>
          <a:xfrm>
            <a:off x="395536" y="843558"/>
            <a:ext cx="7992888" cy="4659982"/>
          </a:xfrm>
        </p:spPr>
        <p:txBody>
          <a:bodyPr/>
          <a:lstStyle/>
          <a:p>
            <a:pPr marL="0" indent="0" algn="just">
              <a:lnSpc>
                <a:spcPct val="150000"/>
              </a:lnSpc>
              <a:buNone/>
            </a:pPr>
            <a:r>
              <a:rPr lang="en-GB" sz="2000" dirty="0">
                <a:latin typeface="Arial" panose="020B0604020202020204" pitchFamily="34" charset="0"/>
                <a:cs typeface="Arial" panose="020B0604020202020204" pitchFamily="34" charset="0"/>
              </a:rPr>
              <a:t>W</a:t>
            </a:r>
            <a:r>
              <a:rPr lang="en-GB" sz="2000" dirty="0" smtClean="0">
                <a:latin typeface="Arial" panose="020B0604020202020204" pitchFamily="34" charset="0"/>
                <a:cs typeface="Arial" panose="020B0604020202020204" pitchFamily="34" charset="0"/>
              </a:rPr>
              <a:t>orking in your groups, your task is think about the workplace issues you identified earlier and mark up your flip chart whether those issues could be considered:</a:t>
            </a:r>
          </a:p>
          <a:p>
            <a:pPr lvl="1" algn="just">
              <a:lnSpc>
                <a:spcPct val="150000"/>
              </a:lnSpc>
            </a:pPr>
            <a:r>
              <a:rPr lang="en-GB" sz="2000" b="1" dirty="0" smtClean="0">
                <a:latin typeface="Arial" panose="020B0604020202020204" pitchFamily="34" charset="0"/>
                <a:cs typeface="Arial" panose="020B0604020202020204" pitchFamily="34" charset="0"/>
              </a:rPr>
              <a:t>Bullying</a:t>
            </a:r>
          </a:p>
          <a:p>
            <a:pPr lvl="1" algn="just">
              <a:lnSpc>
                <a:spcPct val="150000"/>
              </a:lnSpc>
            </a:pPr>
            <a:r>
              <a:rPr lang="en-GB" sz="2000" b="1" dirty="0" smtClean="0">
                <a:latin typeface="Arial" panose="020B0604020202020204" pitchFamily="34" charset="0"/>
                <a:cs typeface="Arial" panose="020B0604020202020204" pitchFamily="34" charset="0"/>
              </a:rPr>
              <a:t>Harassment</a:t>
            </a:r>
          </a:p>
          <a:p>
            <a:pPr lvl="1" algn="just">
              <a:lnSpc>
                <a:spcPct val="150000"/>
              </a:lnSpc>
            </a:pPr>
            <a:r>
              <a:rPr lang="en-GB" sz="2000" b="1" dirty="0" smtClean="0">
                <a:latin typeface="Arial" panose="020B0604020202020204" pitchFamily="34" charset="0"/>
                <a:cs typeface="Arial" panose="020B0604020202020204" pitchFamily="34" charset="0"/>
              </a:rPr>
              <a:t>Banter</a:t>
            </a:r>
          </a:p>
          <a:p>
            <a:pPr algn="just">
              <a:lnSpc>
                <a:spcPct val="150000"/>
              </a:lnSpc>
            </a:pPr>
            <a:endParaRPr lang="en-GB" sz="2000" b="1" dirty="0" smtClean="0">
              <a:latin typeface="Arial" panose="020B0604020202020204" pitchFamily="34" charset="0"/>
              <a:cs typeface="Arial" panose="020B0604020202020204" pitchFamily="34" charset="0"/>
            </a:endParaRPr>
          </a:p>
          <a:p>
            <a:r>
              <a:rPr lang="en-GB" sz="2000" dirty="0"/>
              <a:t>Elect someone to report back for the group. </a:t>
            </a:r>
          </a:p>
          <a:p>
            <a:pPr algn="just">
              <a:lnSpc>
                <a:spcPct val="150000"/>
              </a:lnSpc>
            </a:pPr>
            <a:endParaRPr lang="en-GB" sz="2000" b="1" dirty="0">
              <a:latin typeface="Arial" panose="020B0604020202020204" pitchFamily="34" charset="0"/>
              <a:cs typeface="Arial" panose="020B0604020202020204" pitchFamily="34" charset="0"/>
            </a:endParaRPr>
          </a:p>
          <a:p>
            <a:pPr algn="just">
              <a:lnSpc>
                <a:spcPct val="150000"/>
              </a:lnSpc>
            </a:pPr>
            <a:endParaRPr lang="en-GB" sz="2000" b="1" dirty="0" smtClean="0">
              <a:latin typeface="Arial" panose="020B0604020202020204" pitchFamily="34" charset="0"/>
              <a:cs typeface="Arial" panose="020B0604020202020204" pitchFamily="34" charset="0"/>
            </a:endParaRPr>
          </a:p>
          <a:p>
            <a:pPr algn="just">
              <a:lnSpc>
                <a:spcPct val="150000"/>
              </a:lnSpc>
            </a:pPr>
            <a:endParaRPr lang="en-GB" sz="2000" dirty="0"/>
          </a:p>
          <a:p>
            <a:pPr marL="0" indent="0" algn="just">
              <a:lnSpc>
                <a:spcPct val="150000"/>
              </a:lnSpc>
              <a:buNone/>
            </a:pPr>
            <a:endParaRPr lang="en-GB" sz="2000" b="1" dirty="0">
              <a:latin typeface="Arial" panose="020B0604020202020204" pitchFamily="34" charset="0"/>
              <a:cs typeface="Arial" panose="020B0604020202020204" pitchFamily="34" charset="0"/>
            </a:endParaRPr>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197882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AutoShape 2"/>
          <p:cNvSpPr>
            <a:spLocks noGrp="1" noChangeArrowheads="1"/>
          </p:cNvSpPr>
          <p:nvPr>
            <p:ph type="title"/>
          </p:nvPr>
        </p:nvSpPr>
        <p:spPr>
          <a:xfrm>
            <a:off x="395536" y="123478"/>
            <a:ext cx="7924800" cy="605222"/>
          </a:xfrm>
        </p:spPr>
        <p:txBody>
          <a:bodyPr/>
          <a:lstStyle/>
          <a:p>
            <a:pPr>
              <a:lnSpc>
                <a:spcPct val="150000"/>
              </a:lnSpc>
            </a:pPr>
            <a:r>
              <a:rPr lang="en-GB" sz="2100" dirty="0" smtClean="0">
                <a:latin typeface="+mn-lt"/>
              </a:rPr>
              <a:t>Dealing with Bullying, Harassment and Banter</a:t>
            </a:r>
            <a:endParaRPr lang="en-GB" sz="1500" dirty="0">
              <a:latin typeface="+mn-lt"/>
            </a:endParaRPr>
          </a:p>
        </p:txBody>
      </p:sp>
      <p:sp>
        <p:nvSpPr>
          <p:cNvPr id="8" name="Rectangle 3"/>
          <p:cNvSpPr txBox="1">
            <a:spLocks noChangeArrowheads="1"/>
          </p:cNvSpPr>
          <p:nvPr/>
        </p:nvSpPr>
        <p:spPr bwMode="auto">
          <a:xfrm>
            <a:off x="480071" y="732896"/>
            <a:ext cx="8352928" cy="4083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buFont typeface="Wingdings" pitchFamily="2" charset="2"/>
              <a:buNone/>
            </a:pPr>
            <a:r>
              <a:rPr lang="en-GB" sz="2000" b="1" kern="0" dirty="0" smtClean="0">
                <a:latin typeface="Arial" panose="020B0604020202020204" pitchFamily="34" charset="0"/>
                <a:cs typeface="Arial" panose="020B0604020202020204" pitchFamily="34" charset="0"/>
              </a:rPr>
              <a:t>What can we do when issues arise?</a:t>
            </a:r>
          </a:p>
          <a:p>
            <a:pPr>
              <a:lnSpc>
                <a:spcPct val="150000"/>
              </a:lnSpc>
            </a:pPr>
            <a:r>
              <a:rPr lang="en-GB" sz="2000" kern="0" dirty="0" smtClean="0"/>
              <a:t>Should we deal with the issues raised formally or informally?</a:t>
            </a:r>
          </a:p>
          <a:p>
            <a:pPr>
              <a:lnSpc>
                <a:spcPct val="150000"/>
              </a:lnSpc>
            </a:pPr>
            <a:r>
              <a:rPr lang="en-GB" sz="2000" kern="0" dirty="0" smtClean="0"/>
              <a:t>Where can we get advice from?</a:t>
            </a:r>
          </a:p>
          <a:p>
            <a:pPr>
              <a:lnSpc>
                <a:spcPct val="150000"/>
              </a:lnSpc>
            </a:pPr>
            <a:endParaRPr lang="en-GB" sz="2000" kern="0" dirty="0"/>
          </a:p>
          <a:p>
            <a:pPr>
              <a:lnSpc>
                <a:spcPct val="150000"/>
              </a:lnSpc>
            </a:pPr>
            <a:endParaRPr lang="en-GB" sz="2000" kern="0" dirty="0" smtClean="0"/>
          </a:p>
          <a:p>
            <a:pPr>
              <a:lnSpc>
                <a:spcPct val="150000"/>
              </a:lnSpc>
            </a:pPr>
            <a:r>
              <a:rPr lang="en-GB" sz="2000" i="1" kern="0" dirty="0"/>
              <a:t>a</a:t>
            </a:r>
            <a:r>
              <a:rPr lang="en-GB" sz="2000" i="1" kern="0" dirty="0" smtClean="0"/>
              <a:t>nd what about the mental and physical effects of bullying and harassment?</a:t>
            </a:r>
          </a:p>
          <a:p>
            <a:pPr marL="342900" lvl="1" indent="0">
              <a:lnSpc>
                <a:spcPct val="150000"/>
              </a:lnSpc>
              <a:buNone/>
            </a:pPr>
            <a:endParaRPr lang="en-GB" kern="0" dirty="0"/>
          </a:p>
          <a:p>
            <a:endParaRPr lang="en-GB" sz="2000" kern="0" dirty="0" smtClean="0"/>
          </a:p>
          <a:p>
            <a:pPr>
              <a:buFont typeface="Wingdings" pitchFamily="2" charset="2"/>
              <a:buNone/>
            </a:pPr>
            <a:r>
              <a:rPr lang="en-GB" sz="2000" kern="0" dirty="0" smtClean="0">
                <a:latin typeface="Comic Sans MS" pitchFamily="66" charset="0"/>
              </a:rPr>
              <a:t>                                        </a:t>
            </a:r>
            <a:endParaRPr lang="en-GB" sz="2000" kern="0" dirty="0">
              <a:latin typeface="Comic Sans MS" pitchFamily="66" charset="0"/>
            </a:endParaRPr>
          </a:p>
        </p:txBody>
      </p:sp>
    </p:spTree>
    <p:extLst>
      <p:ext uri="{BB962C8B-B14F-4D97-AF65-F5344CB8AC3E}">
        <p14:creationId xmlns:p14="http://schemas.microsoft.com/office/powerpoint/2010/main" val="217917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a:xfrm>
            <a:off x="467544" y="267494"/>
            <a:ext cx="7924800" cy="533214"/>
          </a:xfrm>
        </p:spPr>
        <p:txBody>
          <a:bodyPr/>
          <a:lstStyle/>
          <a:p>
            <a:r>
              <a:rPr lang="en-GB" sz="2100" dirty="0"/>
              <a:t/>
            </a:r>
            <a:br>
              <a:rPr lang="en-GB" sz="2100" dirty="0"/>
            </a:br>
            <a:r>
              <a:rPr lang="en-GB" sz="2100" dirty="0"/>
              <a:t/>
            </a:r>
            <a:br>
              <a:rPr lang="en-GB" sz="2100" dirty="0"/>
            </a:br>
            <a:r>
              <a:rPr lang="en-GB" sz="2100" dirty="0"/>
              <a:t/>
            </a:r>
            <a:br>
              <a:rPr lang="en-GB" sz="2100" dirty="0"/>
            </a:br>
            <a:r>
              <a:rPr lang="en-GB" sz="2100" dirty="0"/>
              <a:t/>
            </a:r>
            <a:br>
              <a:rPr lang="en-GB" sz="2100" dirty="0"/>
            </a:br>
            <a:r>
              <a:rPr lang="en-GB" sz="2100" dirty="0" smtClean="0"/>
              <a:t>Activity  - How Bullying &amp; Harassment Affects our Health</a:t>
            </a:r>
            <a:endParaRPr lang="en-GB" sz="21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7" name="Rectangle 3"/>
          <p:cNvSpPr txBox="1">
            <a:spLocks noChangeArrowheads="1"/>
          </p:cNvSpPr>
          <p:nvPr/>
        </p:nvSpPr>
        <p:spPr bwMode="auto">
          <a:xfrm>
            <a:off x="467544" y="843558"/>
            <a:ext cx="8568952" cy="33278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buFont typeface="Wingdings" pitchFamily="2" charset="2"/>
              <a:buNone/>
            </a:pPr>
            <a:r>
              <a:rPr lang="en-GB" sz="2000" b="1" kern="0" dirty="0" smtClean="0">
                <a:latin typeface="Arial" panose="020B0604020202020204" pitchFamily="34" charset="0"/>
                <a:cs typeface="Arial" panose="020B0604020202020204" pitchFamily="34" charset="0"/>
              </a:rPr>
              <a:t>Mental/Psychological and Physical Effects </a:t>
            </a:r>
          </a:p>
          <a:p>
            <a:pPr>
              <a:lnSpc>
                <a:spcPct val="150000"/>
              </a:lnSpc>
            </a:pPr>
            <a:r>
              <a:rPr lang="en-GB" sz="2000" kern="0" dirty="0" smtClean="0"/>
              <a:t>Working in your groups consider the potential effects of bullying and harassment in your workplace:</a:t>
            </a:r>
          </a:p>
          <a:p>
            <a:pPr lvl="1">
              <a:lnSpc>
                <a:spcPct val="150000"/>
              </a:lnSpc>
            </a:pPr>
            <a:r>
              <a:rPr lang="en-GB" sz="1900" kern="0" dirty="0" smtClean="0"/>
              <a:t>Group 1 your task is to discuss the effects on physical health.</a:t>
            </a:r>
          </a:p>
          <a:p>
            <a:pPr lvl="1">
              <a:lnSpc>
                <a:spcPct val="150000"/>
              </a:lnSpc>
            </a:pPr>
            <a:r>
              <a:rPr lang="en-GB" sz="1900" kern="0" dirty="0" smtClean="0"/>
              <a:t>Group 2 your task is to discuss the effects on psychological health</a:t>
            </a:r>
          </a:p>
          <a:p>
            <a:pPr>
              <a:lnSpc>
                <a:spcPct val="200000"/>
              </a:lnSpc>
            </a:pPr>
            <a:r>
              <a:rPr lang="en-GB" sz="2000" kern="0" dirty="0" smtClean="0"/>
              <a:t>Elect someone to report back for the group. </a:t>
            </a:r>
          </a:p>
          <a:p>
            <a:pPr marL="0" indent="0" algn="ctr">
              <a:lnSpc>
                <a:spcPct val="200000"/>
              </a:lnSpc>
              <a:buFont typeface="Wingdings" pitchFamily="2" charset="2"/>
              <a:buNone/>
            </a:pPr>
            <a:r>
              <a:rPr lang="en-GB" sz="2000" kern="0" dirty="0" smtClean="0"/>
              <a:t>    </a:t>
            </a:r>
            <a:r>
              <a:rPr lang="en-GB" sz="2000" b="1" i="1" kern="0" dirty="0" smtClean="0"/>
              <a:t>Discretion and confidentiality must be used at all times</a:t>
            </a:r>
            <a:endParaRPr lang="en-GB" sz="2000" i="1" kern="0" dirty="0" smtClean="0"/>
          </a:p>
          <a:p>
            <a:pPr marL="0" indent="0">
              <a:buFont typeface="Wingdings" pitchFamily="2" charset="2"/>
              <a:buNone/>
            </a:pPr>
            <a:endParaRPr lang="en-GB" sz="2000" kern="0" dirty="0" smtClean="0"/>
          </a:p>
          <a:p>
            <a:pPr marL="0" indent="0">
              <a:lnSpc>
                <a:spcPct val="90000"/>
              </a:lnSpc>
              <a:buFont typeface="Wingdings" pitchFamily="2" charset="2"/>
              <a:buNone/>
            </a:pPr>
            <a:endParaRPr lang="en-GB" sz="2000" kern="0" dirty="0" smtClean="0"/>
          </a:p>
          <a:p>
            <a:pPr>
              <a:lnSpc>
                <a:spcPct val="90000"/>
              </a:lnSpc>
            </a:pPr>
            <a:endParaRPr lang="en-GB" sz="2000" kern="0" dirty="0" smtClean="0"/>
          </a:p>
          <a:p>
            <a:pPr>
              <a:lnSpc>
                <a:spcPct val="90000"/>
              </a:lnSpc>
              <a:buFont typeface="Wingdings" pitchFamily="2" charset="2"/>
              <a:buNone/>
            </a:pPr>
            <a:endParaRPr lang="en-GB" sz="2000" kern="0" dirty="0" smtClean="0"/>
          </a:p>
          <a:p>
            <a:pPr>
              <a:lnSpc>
                <a:spcPct val="90000"/>
              </a:lnSpc>
              <a:buFont typeface="Wingdings" pitchFamily="2" charset="2"/>
              <a:buNone/>
            </a:pPr>
            <a:endParaRPr lang="en-GB" sz="2000" kern="0" dirty="0" smtClean="0"/>
          </a:p>
          <a:p>
            <a:pPr>
              <a:lnSpc>
                <a:spcPct val="90000"/>
              </a:lnSpc>
              <a:buFont typeface="Wingdings" pitchFamily="2" charset="2"/>
              <a:buNone/>
            </a:pPr>
            <a:endParaRPr lang="en-GB" sz="2000" kern="0" dirty="0"/>
          </a:p>
        </p:txBody>
      </p:sp>
    </p:spTree>
    <p:extLst>
      <p:ext uri="{BB962C8B-B14F-4D97-AF65-F5344CB8AC3E}">
        <p14:creationId xmlns:p14="http://schemas.microsoft.com/office/powerpoint/2010/main" val="363356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75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childTnLst>
                          </p:cTn>
                        </p:par>
                        <p:par>
                          <p:cTn id="15" fill="hold">
                            <p:stCondLst>
                              <p:cond delay="1250"/>
                            </p:stCondLst>
                            <p:childTnLst>
                              <p:par>
                                <p:cTn id="16" presetID="10" presetClass="entr" presetSubtype="0" fill="hold" nodeType="afterEffect">
                                  <p:stCondLst>
                                    <p:cond delay="75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a:xfrm>
            <a:off x="762000" y="-128550"/>
            <a:ext cx="7924800" cy="857250"/>
          </a:xfrm>
        </p:spPr>
        <p:txBody>
          <a:bodyPr/>
          <a:lstStyle/>
          <a:p>
            <a:r>
              <a:rPr lang="en-GB" sz="2100" dirty="0"/>
              <a:t/>
            </a:r>
            <a:br>
              <a:rPr lang="en-GB" sz="2100" dirty="0"/>
            </a:br>
            <a:r>
              <a:rPr lang="en-GB" sz="2100" dirty="0"/>
              <a:t/>
            </a:r>
            <a:br>
              <a:rPr lang="en-GB" sz="2100" dirty="0"/>
            </a:br>
            <a:r>
              <a:rPr lang="en-GB" sz="2100" dirty="0"/>
              <a:t/>
            </a:r>
            <a:br>
              <a:rPr lang="en-GB" sz="2100" dirty="0"/>
            </a:br>
            <a:r>
              <a:rPr lang="en-GB" sz="2100" dirty="0"/>
              <a:t/>
            </a:r>
            <a:br>
              <a:rPr lang="en-GB" sz="2100" dirty="0"/>
            </a:br>
            <a:r>
              <a:rPr lang="en-GB" sz="2100" dirty="0" smtClean="0"/>
              <a:t>How Bullying &amp; Harassment Affects our Health - Physical</a:t>
            </a:r>
            <a:endParaRPr lang="en-GB" sz="2100" dirty="0"/>
          </a:p>
        </p:txBody>
      </p:sp>
      <p:sp>
        <p:nvSpPr>
          <p:cNvPr id="2" name="TextBox 1"/>
          <p:cNvSpPr txBox="1"/>
          <p:nvPr/>
        </p:nvSpPr>
        <p:spPr>
          <a:xfrm>
            <a:off x="2339752" y="2715766"/>
            <a:ext cx="2768707" cy="415498"/>
          </a:xfrm>
          <a:prstGeom prst="rect">
            <a:avLst/>
          </a:prstGeom>
          <a:noFill/>
        </p:spPr>
        <p:txBody>
          <a:bodyPr wrap="none" rtlCol="0">
            <a:spAutoFit/>
          </a:bodyPr>
          <a:lstStyle/>
          <a:p>
            <a:r>
              <a:rPr lang="en-GB" dirty="0" smtClean="0">
                <a:latin typeface="Stencil" panose="040409050D0802020404" pitchFamily="82" charset="0"/>
                <a:cs typeface="Aharoni" panose="02010803020104030203" pitchFamily="2" charset="-79"/>
              </a:rPr>
              <a:t>REDUCED IMMUNITY</a:t>
            </a:r>
            <a:endParaRPr lang="en-GB" dirty="0">
              <a:latin typeface="Stencil" panose="040409050D0802020404" pitchFamily="82" charset="0"/>
              <a:cs typeface="Aharoni" panose="02010803020104030203" pitchFamily="2" charset="-79"/>
            </a:endParaRPr>
          </a:p>
        </p:txBody>
      </p:sp>
      <p:sp>
        <p:nvSpPr>
          <p:cNvPr id="3" name="TextBox 2"/>
          <p:cNvSpPr txBox="1"/>
          <p:nvPr/>
        </p:nvSpPr>
        <p:spPr>
          <a:xfrm>
            <a:off x="899592" y="2067694"/>
            <a:ext cx="1359668" cy="584775"/>
          </a:xfrm>
          <a:prstGeom prst="rect">
            <a:avLst/>
          </a:prstGeom>
          <a:noFill/>
        </p:spPr>
        <p:txBody>
          <a:bodyPr wrap="none" rtlCol="0">
            <a:spAutoFit/>
          </a:bodyPr>
          <a:lstStyle/>
          <a:p>
            <a:r>
              <a:rPr lang="en-GB" sz="3200" dirty="0" smtClean="0">
                <a:latin typeface="Bodoni MT Condensed" panose="02070606080606020203" pitchFamily="18" charset="0"/>
              </a:rPr>
              <a:t>headaches</a:t>
            </a:r>
            <a:endParaRPr lang="en-GB" sz="3200" dirty="0">
              <a:latin typeface="Bodoni MT Condensed" panose="02070606080606020203" pitchFamily="18" charset="0"/>
            </a:endParaRPr>
          </a:p>
        </p:txBody>
      </p:sp>
      <p:sp>
        <p:nvSpPr>
          <p:cNvPr id="4" name="TextBox 3"/>
          <p:cNvSpPr txBox="1"/>
          <p:nvPr/>
        </p:nvSpPr>
        <p:spPr>
          <a:xfrm>
            <a:off x="4788024" y="2211710"/>
            <a:ext cx="1111202" cy="461665"/>
          </a:xfrm>
          <a:prstGeom prst="rect">
            <a:avLst/>
          </a:prstGeom>
          <a:noFill/>
        </p:spPr>
        <p:txBody>
          <a:bodyPr wrap="none" rtlCol="0">
            <a:spAutoFit/>
          </a:bodyPr>
          <a:lstStyle/>
          <a:p>
            <a:r>
              <a:rPr lang="en-GB" sz="2400" i="1" dirty="0" smtClean="0">
                <a:latin typeface="Caladea" panose="02040503050406030204" pitchFamily="18" charset="0"/>
              </a:rPr>
              <a:t>nausea</a:t>
            </a:r>
            <a:endParaRPr lang="en-GB" sz="2400" i="1" dirty="0">
              <a:latin typeface="Caladea" panose="02040503050406030204" pitchFamily="18" charset="0"/>
            </a:endParaRPr>
          </a:p>
        </p:txBody>
      </p:sp>
      <p:sp>
        <p:nvSpPr>
          <p:cNvPr id="5" name="TextBox 4"/>
          <p:cNvSpPr txBox="1"/>
          <p:nvPr/>
        </p:nvSpPr>
        <p:spPr>
          <a:xfrm>
            <a:off x="755576" y="3219822"/>
            <a:ext cx="1070358" cy="415498"/>
          </a:xfrm>
          <a:prstGeom prst="rect">
            <a:avLst/>
          </a:prstGeom>
          <a:noFill/>
        </p:spPr>
        <p:txBody>
          <a:bodyPr wrap="none" rtlCol="0">
            <a:spAutoFit/>
          </a:bodyPr>
          <a:lstStyle/>
          <a:p>
            <a:r>
              <a:rPr lang="en-GB" dirty="0" smtClean="0">
                <a:latin typeface="Broadway" panose="04040905080B02020502" pitchFamily="82" charset="0"/>
              </a:rPr>
              <a:t>ulcers</a:t>
            </a:r>
            <a:endParaRPr lang="en-GB" dirty="0">
              <a:latin typeface="Broadway" panose="04040905080B02020502" pitchFamily="82" charset="0"/>
            </a:endParaRPr>
          </a:p>
        </p:txBody>
      </p:sp>
      <p:sp>
        <p:nvSpPr>
          <p:cNvPr id="6" name="TextBox 5"/>
          <p:cNvSpPr txBox="1"/>
          <p:nvPr/>
        </p:nvSpPr>
        <p:spPr>
          <a:xfrm>
            <a:off x="1547664" y="4155926"/>
            <a:ext cx="2473562" cy="584775"/>
          </a:xfrm>
          <a:prstGeom prst="rect">
            <a:avLst/>
          </a:prstGeom>
          <a:noFill/>
        </p:spPr>
        <p:txBody>
          <a:bodyPr wrap="none" rtlCol="0">
            <a:spAutoFit/>
          </a:bodyPr>
          <a:lstStyle/>
          <a:p>
            <a:r>
              <a:rPr lang="en-GB" sz="3200" dirty="0" smtClean="0">
                <a:latin typeface="Colonna MT" panose="04020805060202030203" pitchFamily="82" charset="0"/>
              </a:rPr>
              <a:t>night ‘sweats’</a:t>
            </a:r>
            <a:endParaRPr lang="en-GB" sz="3200" dirty="0">
              <a:latin typeface="Colonna MT" panose="04020805060202030203" pitchFamily="82" charset="0"/>
            </a:endParaRPr>
          </a:p>
        </p:txBody>
      </p:sp>
      <p:sp>
        <p:nvSpPr>
          <p:cNvPr id="10" name="TextBox 9"/>
          <p:cNvSpPr txBox="1"/>
          <p:nvPr/>
        </p:nvSpPr>
        <p:spPr>
          <a:xfrm>
            <a:off x="4139952" y="1131590"/>
            <a:ext cx="1899879" cy="415498"/>
          </a:xfrm>
          <a:prstGeom prst="rect">
            <a:avLst/>
          </a:prstGeom>
          <a:noFill/>
        </p:spPr>
        <p:txBody>
          <a:bodyPr wrap="none" rtlCol="0">
            <a:spAutoFit/>
          </a:bodyPr>
          <a:lstStyle/>
          <a:p>
            <a:r>
              <a:rPr lang="en-GB" dirty="0" smtClean="0">
                <a:latin typeface="Felix Titling" panose="04060505060202020A04" pitchFamily="82" charset="0"/>
              </a:rPr>
              <a:t>Skin rashes</a:t>
            </a:r>
            <a:endParaRPr lang="en-GB" dirty="0">
              <a:latin typeface="Felix Titling" panose="04060505060202020A04" pitchFamily="82" charset="0"/>
            </a:endParaRPr>
          </a:p>
        </p:txBody>
      </p:sp>
      <p:sp>
        <p:nvSpPr>
          <p:cNvPr id="11" name="TextBox 10"/>
          <p:cNvSpPr txBox="1"/>
          <p:nvPr/>
        </p:nvSpPr>
        <p:spPr>
          <a:xfrm>
            <a:off x="5364088" y="2787774"/>
            <a:ext cx="3328155" cy="584775"/>
          </a:xfrm>
          <a:prstGeom prst="rect">
            <a:avLst/>
          </a:prstGeom>
          <a:noFill/>
        </p:spPr>
        <p:txBody>
          <a:bodyPr wrap="none" rtlCol="0">
            <a:spAutoFit/>
          </a:bodyPr>
          <a:lstStyle/>
          <a:p>
            <a:r>
              <a:rPr lang="en-GB" sz="3200" dirty="0">
                <a:latin typeface="Gabriola" panose="04040605051002020D02" pitchFamily="82" charset="0"/>
              </a:rPr>
              <a:t>Irritable bowel </a:t>
            </a:r>
            <a:r>
              <a:rPr lang="en-GB" sz="3200" dirty="0" smtClean="0">
                <a:latin typeface="Gabriola" panose="04040605051002020D02" pitchFamily="82" charset="0"/>
              </a:rPr>
              <a:t>syndrome</a:t>
            </a:r>
            <a:endParaRPr lang="en-GB" sz="3200" dirty="0">
              <a:latin typeface="Gabriola" panose="04040605051002020D02" pitchFamily="82" charset="0"/>
            </a:endParaRPr>
          </a:p>
        </p:txBody>
      </p:sp>
      <p:sp>
        <p:nvSpPr>
          <p:cNvPr id="12" name="TextBox 11"/>
          <p:cNvSpPr txBox="1"/>
          <p:nvPr/>
        </p:nvSpPr>
        <p:spPr>
          <a:xfrm>
            <a:off x="2411760" y="1635646"/>
            <a:ext cx="2406428" cy="415498"/>
          </a:xfrm>
          <a:prstGeom prst="rect">
            <a:avLst/>
          </a:prstGeom>
          <a:noFill/>
        </p:spPr>
        <p:txBody>
          <a:bodyPr wrap="none" rtlCol="0">
            <a:spAutoFit/>
          </a:bodyPr>
          <a:lstStyle/>
          <a:p>
            <a:r>
              <a:rPr lang="en-GB" dirty="0">
                <a:latin typeface="Impact" panose="020B0806030902050204" pitchFamily="34" charset="0"/>
              </a:rPr>
              <a:t>h</a:t>
            </a:r>
            <a:r>
              <a:rPr lang="en-GB" dirty="0" smtClean="0">
                <a:latin typeface="Impact" panose="020B0806030902050204" pitchFamily="34" charset="0"/>
              </a:rPr>
              <a:t>igh blood pressure</a:t>
            </a:r>
            <a:endParaRPr lang="en-GB" dirty="0">
              <a:latin typeface="Impact" panose="020B0806030902050204" pitchFamily="34" charset="0"/>
            </a:endParaRPr>
          </a:p>
        </p:txBody>
      </p:sp>
      <p:sp>
        <p:nvSpPr>
          <p:cNvPr id="13" name="TextBox 12"/>
          <p:cNvSpPr txBox="1"/>
          <p:nvPr/>
        </p:nvSpPr>
        <p:spPr>
          <a:xfrm>
            <a:off x="539552" y="1059582"/>
            <a:ext cx="1390124" cy="584775"/>
          </a:xfrm>
          <a:prstGeom prst="rect">
            <a:avLst/>
          </a:prstGeom>
          <a:noFill/>
        </p:spPr>
        <p:txBody>
          <a:bodyPr wrap="none" rtlCol="0">
            <a:spAutoFit/>
          </a:bodyPr>
          <a:lstStyle/>
          <a:p>
            <a:r>
              <a:rPr lang="en-GB" sz="3200" b="1" dirty="0" smtClean="0">
                <a:latin typeface="Bradley Hand ITC" panose="03070402050302030203" pitchFamily="66" charset="0"/>
              </a:rPr>
              <a:t>crying</a:t>
            </a:r>
            <a:endParaRPr lang="en-GB" sz="3200" b="1" dirty="0">
              <a:latin typeface="Bradley Hand ITC" panose="03070402050302030203" pitchFamily="66" charset="0"/>
            </a:endParaRPr>
          </a:p>
        </p:txBody>
      </p:sp>
      <p:sp>
        <p:nvSpPr>
          <p:cNvPr id="14" name="TextBox 13"/>
          <p:cNvSpPr txBox="1"/>
          <p:nvPr/>
        </p:nvSpPr>
        <p:spPr>
          <a:xfrm>
            <a:off x="5148064" y="4011910"/>
            <a:ext cx="3541098" cy="461665"/>
          </a:xfrm>
          <a:prstGeom prst="rect">
            <a:avLst/>
          </a:prstGeom>
          <a:noFill/>
        </p:spPr>
        <p:txBody>
          <a:bodyPr wrap="none" rtlCol="0">
            <a:spAutoFit/>
          </a:bodyPr>
          <a:lstStyle/>
          <a:p>
            <a:r>
              <a:rPr lang="en-GB" sz="2400" dirty="0" smtClean="0">
                <a:latin typeface="Footlight MT Light" panose="0204060206030A020304" pitchFamily="18" charset="0"/>
              </a:rPr>
              <a:t>increased substance intake</a:t>
            </a:r>
            <a:endParaRPr lang="en-GB" dirty="0">
              <a:latin typeface="Footlight MT Light" panose="0204060206030A020304" pitchFamily="18" charset="0"/>
            </a:endParaRPr>
          </a:p>
        </p:txBody>
      </p:sp>
      <p:sp>
        <p:nvSpPr>
          <p:cNvPr id="15" name="TextBox 14"/>
          <p:cNvSpPr txBox="1"/>
          <p:nvPr/>
        </p:nvSpPr>
        <p:spPr>
          <a:xfrm>
            <a:off x="2267744" y="3435846"/>
            <a:ext cx="3446777" cy="461665"/>
          </a:xfrm>
          <a:prstGeom prst="rect">
            <a:avLst/>
          </a:prstGeom>
          <a:noFill/>
        </p:spPr>
        <p:txBody>
          <a:bodyPr wrap="none" rtlCol="0">
            <a:spAutoFit/>
          </a:bodyPr>
          <a:lstStyle/>
          <a:p>
            <a:pPr marL="0" indent="0">
              <a:buNone/>
            </a:pPr>
            <a:r>
              <a:rPr lang="en-GB" sz="2400" dirty="0" smtClean="0">
                <a:latin typeface="Gulim" panose="020B0600000101010101" pitchFamily="34" charset="-127"/>
                <a:ea typeface="Gulim" panose="020B0600000101010101" pitchFamily="34" charset="-127"/>
              </a:rPr>
              <a:t>illnesses </a:t>
            </a:r>
            <a:r>
              <a:rPr lang="en-GB" sz="2400" dirty="0">
                <a:latin typeface="Gulim" panose="020B0600000101010101" pitchFamily="34" charset="-127"/>
                <a:ea typeface="Gulim" panose="020B0600000101010101" pitchFamily="34" charset="-127"/>
              </a:rPr>
              <a:t>of the </a:t>
            </a:r>
            <a:r>
              <a:rPr lang="en-GB" sz="2400" dirty="0" smtClean="0">
                <a:latin typeface="Gulim" panose="020B0600000101010101" pitchFamily="34" charset="-127"/>
                <a:ea typeface="Gulim" panose="020B0600000101010101" pitchFamily="34" charset="-127"/>
              </a:rPr>
              <a:t>organs</a:t>
            </a:r>
            <a:endParaRPr lang="en-GB" sz="2400" dirty="0">
              <a:latin typeface="Gulim" panose="020B0600000101010101" pitchFamily="34" charset="-127"/>
              <a:ea typeface="Gulim" panose="020B0600000101010101" pitchFamily="34" charset="-127"/>
            </a:endParaRPr>
          </a:p>
        </p:txBody>
      </p:sp>
      <p:sp>
        <p:nvSpPr>
          <p:cNvPr id="17" name="TextBox 16"/>
          <p:cNvSpPr txBox="1"/>
          <p:nvPr/>
        </p:nvSpPr>
        <p:spPr>
          <a:xfrm>
            <a:off x="6228184" y="1851670"/>
            <a:ext cx="1451038" cy="784830"/>
          </a:xfrm>
          <a:prstGeom prst="rect">
            <a:avLst/>
          </a:prstGeom>
          <a:noFill/>
        </p:spPr>
        <p:txBody>
          <a:bodyPr wrap="none" rtlCol="0">
            <a:spAutoFit/>
          </a:bodyPr>
          <a:lstStyle/>
          <a:p>
            <a:r>
              <a:rPr lang="en-GB" sz="2400" dirty="0"/>
              <a:t>s</a:t>
            </a:r>
            <a:r>
              <a:rPr lang="en-GB" sz="2400" dirty="0" smtClean="0"/>
              <a:t>elf harm</a:t>
            </a:r>
            <a:endParaRPr lang="en-GB" sz="2400" dirty="0"/>
          </a:p>
          <a:p>
            <a:endParaRPr lang="en-GB" dirty="0"/>
          </a:p>
        </p:txBody>
      </p:sp>
      <p:sp>
        <p:nvSpPr>
          <p:cNvPr id="7" name="TextBox 6"/>
          <p:cNvSpPr txBox="1"/>
          <p:nvPr/>
        </p:nvSpPr>
        <p:spPr>
          <a:xfrm>
            <a:off x="6948264" y="1203598"/>
            <a:ext cx="1482009" cy="415498"/>
          </a:xfrm>
          <a:prstGeom prst="rect">
            <a:avLst/>
          </a:prstGeom>
          <a:noFill/>
        </p:spPr>
        <p:txBody>
          <a:bodyPr wrap="none" rtlCol="0">
            <a:spAutoFit/>
          </a:bodyPr>
          <a:lstStyle/>
          <a:p>
            <a:r>
              <a:rPr lang="en-GB" dirty="0" smtClean="0">
                <a:latin typeface="Copperplate Gothic Bold" panose="020E0705020206020404" pitchFamily="34" charset="0"/>
              </a:rPr>
              <a:t>FATIGUE</a:t>
            </a:r>
            <a:endParaRPr lang="en-GB" dirty="0">
              <a:latin typeface="Copperplate Gothic Bold" panose="020E0705020206020404" pitchFamily="34" charset="0"/>
            </a:endParaRPr>
          </a:p>
        </p:txBody>
      </p:sp>
      <p:pic>
        <p:nvPicPr>
          <p:cNvPr id="19"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237788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0" grpId="0"/>
      <p:bldP spid="11" grpId="0"/>
      <p:bldP spid="12" grpId="0"/>
      <p:bldP spid="13" grpId="0"/>
      <p:bldP spid="14" grpId="0"/>
      <p:bldP spid="15" grpId="0"/>
      <p:bldP spid="17"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a:xfrm>
            <a:off x="762000" y="-128550"/>
            <a:ext cx="7924800" cy="857250"/>
          </a:xfrm>
        </p:spPr>
        <p:txBody>
          <a:bodyPr/>
          <a:lstStyle/>
          <a:p>
            <a:r>
              <a:rPr lang="en-GB" sz="2100" dirty="0"/>
              <a:t/>
            </a:r>
            <a:br>
              <a:rPr lang="en-GB" sz="2100" dirty="0"/>
            </a:br>
            <a:r>
              <a:rPr lang="en-GB" sz="2100" dirty="0"/>
              <a:t/>
            </a:r>
            <a:br>
              <a:rPr lang="en-GB" sz="2100" dirty="0"/>
            </a:br>
            <a:r>
              <a:rPr lang="en-GB" sz="2100" dirty="0"/>
              <a:t/>
            </a:r>
            <a:br>
              <a:rPr lang="en-GB" sz="2100" dirty="0"/>
            </a:br>
            <a:r>
              <a:rPr lang="en-GB" sz="2100" dirty="0"/>
              <a:t/>
            </a:r>
            <a:br>
              <a:rPr lang="en-GB" sz="2100" dirty="0"/>
            </a:br>
            <a:r>
              <a:rPr lang="en-GB" sz="2100" dirty="0" smtClean="0"/>
              <a:t>How Bullying &amp; Harassment Affects our Health - Mental</a:t>
            </a:r>
            <a:endParaRPr lang="en-GB" sz="2100" dirty="0"/>
          </a:p>
        </p:txBody>
      </p:sp>
      <p:sp>
        <p:nvSpPr>
          <p:cNvPr id="3" name="TextBox 2"/>
          <p:cNvSpPr txBox="1"/>
          <p:nvPr/>
        </p:nvSpPr>
        <p:spPr>
          <a:xfrm>
            <a:off x="2267744" y="1347614"/>
            <a:ext cx="2451312" cy="584775"/>
          </a:xfrm>
          <a:prstGeom prst="rect">
            <a:avLst/>
          </a:prstGeom>
          <a:noFill/>
        </p:spPr>
        <p:txBody>
          <a:bodyPr wrap="none" rtlCol="0">
            <a:spAutoFit/>
          </a:bodyPr>
          <a:lstStyle/>
          <a:p>
            <a:r>
              <a:rPr lang="en-GB" sz="3200" dirty="0">
                <a:latin typeface="Bodoni MT Condensed" panose="02070606080606020203" pitchFamily="18" charset="0"/>
              </a:rPr>
              <a:t>r</a:t>
            </a:r>
            <a:r>
              <a:rPr lang="en-GB" sz="3200" dirty="0" smtClean="0">
                <a:latin typeface="Bodoni MT Condensed" panose="02070606080606020203" pitchFamily="18" charset="0"/>
              </a:rPr>
              <a:t>educed self esteem</a:t>
            </a:r>
            <a:endParaRPr lang="en-GB" sz="3200" dirty="0">
              <a:latin typeface="Bodoni MT Condensed" panose="02070606080606020203" pitchFamily="18" charset="0"/>
            </a:endParaRPr>
          </a:p>
        </p:txBody>
      </p:sp>
      <p:sp>
        <p:nvSpPr>
          <p:cNvPr id="4" name="TextBox 3"/>
          <p:cNvSpPr txBox="1"/>
          <p:nvPr/>
        </p:nvSpPr>
        <p:spPr>
          <a:xfrm>
            <a:off x="611560" y="2643758"/>
            <a:ext cx="2760692" cy="830997"/>
          </a:xfrm>
          <a:prstGeom prst="rect">
            <a:avLst/>
          </a:prstGeom>
          <a:noFill/>
        </p:spPr>
        <p:txBody>
          <a:bodyPr wrap="none" rtlCol="0">
            <a:spAutoFit/>
          </a:bodyPr>
          <a:lstStyle/>
          <a:p>
            <a:r>
              <a:rPr lang="en-GB" sz="2400" i="1" dirty="0" smtClean="0">
                <a:latin typeface="Caladea" panose="02040503050406030204" pitchFamily="18" charset="0"/>
              </a:rPr>
              <a:t>Feeling things are  </a:t>
            </a:r>
          </a:p>
          <a:p>
            <a:r>
              <a:rPr lang="en-GB" sz="2400" i="1" dirty="0" smtClean="0">
                <a:latin typeface="Caladea" panose="02040503050406030204" pitchFamily="18" charset="0"/>
              </a:rPr>
              <a:t>out of your control</a:t>
            </a:r>
            <a:endParaRPr lang="en-GB" sz="2400" i="1" dirty="0">
              <a:latin typeface="Caladea" panose="02040503050406030204" pitchFamily="18" charset="0"/>
            </a:endParaRPr>
          </a:p>
        </p:txBody>
      </p:sp>
      <p:sp>
        <p:nvSpPr>
          <p:cNvPr id="5" name="TextBox 4"/>
          <p:cNvSpPr txBox="1"/>
          <p:nvPr/>
        </p:nvSpPr>
        <p:spPr>
          <a:xfrm>
            <a:off x="5364088" y="3435846"/>
            <a:ext cx="2409249" cy="415498"/>
          </a:xfrm>
          <a:prstGeom prst="rect">
            <a:avLst/>
          </a:prstGeom>
          <a:noFill/>
        </p:spPr>
        <p:txBody>
          <a:bodyPr wrap="none" rtlCol="0">
            <a:spAutoFit/>
          </a:bodyPr>
          <a:lstStyle/>
          <a:p>
            <a:r>
              <a:rPr lang="en-GB" dirty="0">
                <a:latin typeface="Broadway" panose="04040905080B02020502" pitchFamily="82" charset="0"/>
              </a:rPr>
              <a:t>f</a:t>
            </a:r>
            <a:r>
              <a:rPr lang="en-GB" dirty="0" smtClean="0">
                <a:latin typeface="Broadway" panose="04040905080B02020502" pitchFamily="82" charset="0"/>
              </a:rPr>
              <a:t>eeling helpless</a:t>
            </a:r>
            <a:endParaRPr lang="en-GB" dirty="0">
              <a:latin typeface="Broadway" panose="04040905080B02020502" pitchFamily="82" charset="0"/>
            </a:endParaRPr>
          </a:p>
        </p:txBody>
      </p:sp>
      <p:sp>
        <p:nvSpPr>
          <p:cNvPr id="6" name="TextBox 5"/>
          <p:cNvSpPr txBox="1"/>
          <p:nvPr/>
        </p:nvSpPr>
        <p:spPr>
          <a:xfrm>
            <a:off x="5580112" y="2355726"/>
            <a:ext cx="2793778" cy="584775"/>
          </a:xfrm>
          <a:prstGeom prst="rect">
            <a:avLst/>
          </a:prstGeom>
          <a:noFill/>
        </p:spPr>
        <p:txBody>
          <a:bodyPr wrap="none" rtlCol="0">
            <a:spAutoFit/>
          </a:bodyPr>
          <a:lstStyle/>
          <a:p>
            <a:r>
              <a:rPr lang="en-GB" sz="3200" dirty="0" smtClean="0">
                <a:latin typeface="Colonna MT" panose="04020805060202030203" pitchFamily="82" charset="0"/>
              </a:rPr>
              <a:t>disturbed sleep</a:t>
            </a:r>
            <a:endParaRPr lang="en-GB" sz="3200" dirty="0">
              <a:latin typeface="Colonna MT" panose="04020805060202030203" pitchFamily="82" charset="0"/>
            </a:endParaRPr>
          </a:p>
        </p:txBody>
      </p:sp>
      <p:sp>
        <p:nvSpPr>
          <p:cNvPr id="10" name="TextBox 9"/>
          <p:cNvSpPr txBox="1"/>
          <p:nvPr/>
        </p:nvSpPr>
        <p:spPr>
          <a:xfrm>
            <a:off x="5004048" y="4011910"/>
            <a:ext cx="2329869" cy="415498"/>
          </a:xfrm>
          <a:prstGeom prst="rect">
            <a:avLst/>
          </a:prstGeom>
          <a:noFill/>
        </p:spPr>
        <p:txBody>
          <a:bodyPr wrap="none" rtlCol="0">
            <a:spAutoFit/>
          </a:bodyPr>
          <a:lstStyle/>
          <a:p>
            <a:r>
              <a:rPr lang="en-GB" dirty="0" smtClean="0">
                <a:latin typeface="Felix Titling" panose="04060505060202020A04" pitchFamily="82" charset="0"/>
              </a:rPr>
              <a:t>Feeling lonely</a:t>
            </a:r>
            <a:endParaRPr lang="en-GB" dirty="0">
              <a:latin typeface="Felix Titling" panose="04060505060202020A04" pitchFamily="82" charset="0"/>
            </a:endParaRPr>
          </a:p>
        </p:txBody>
      </p:sp>
      <p:sp>
        <p:nvSpPr>
          <p:cNvPr id="11" name="TextBox 10"/>
          <p:cNvSpPr txBox="1"/>
          <p:nvPr/>
        </p:nvSpPr>
        <p:spPr>
          <a:xfrm>
            <a:off x="2267744" y="3507854"/>
            <a:ext cx="1479892" cy="584775"/>
          </a:xfrm>
          <a:prstGeom prst="rect">
            <a:avLst/>
          </a:prstGeom>
          <a:noFill/>
        </p:spPr>
        <p:txBody>
          <a:bodyPr wrap="none" rtlCol="0">
            <a:spAutoFit/>
          </a:bodyPr>
          <a:lstStyle/>
          <a:p>
            <a:r>
              <a:rPr lang="en-GB" sz="3200" dirty="0" smtClean="0">
                <a:latin typeface="Gabriola" panose="04040605051002020D02" pitchFamily="82" charset="0"/>
              </a:rPr>
              <a:t>Irritability</a:t>
            </a:r>
            <a:endParaRPr lang="en-GB" sz="3200" dirty="0">
              <a:latin typeface="Gabriola" panose="04040605051002020D02" pitchFamily="82" charset="0"/>
            </a:endParaRPr>
          </a:p>
        </p:txBody>
      </p:sp>
      <p:sp>
        <p:nvSpPr>
          <p:cNvPr id="13" name="TextBox 12"/>
          <p:cNvSpPr txBox="1"/>
          <p:nvPr/>
        </p:nvSpPr>
        <p:spPr>
          <a:xfrm>
            <a:off x="539552" y="915566"/>
            <a:ext cx="3244799" cy="584775"/>
          </a:xfrm>
          <a:prstGeom prst="rect">
            <a:avLst/>
          </a:prstGeom>
          <a:noFill/>
        </p:spPr>
        <p:txBody>
          <a:bodyPr wrap="none" rtlCol="0">
            <a:spAutoFit/>
          </a:bodyPr>
          <a:lstStyle/>
          <a:p>
            <a:r>
              <a:rPr lang="en-GB" sz="3200" b="1" dirty="0" smtClean="0">
                <a:latin typeface="Bradley Hand ITC" panose="03070402050302030203" pitchFamily="66" charset="0"/>
              </a:rPr>
              <a:t>Sense of isolation</a:t>
            </a:r>
            <a:endParaRPr lang="en-GB" sz="3200" b="1" dirty="0">
              <a:latin typeface="Bradley Hand ITC" panose="03070402050302030203" pitchFamily="66" charset="0"/>
            </a:endParaRPr>
          </a:p>
        </p:txBody>
      </p:sp>
      <p:sp>
        <p:nvSpPr>
          <p:cNvPr id="14" name="TextBox 13"/>
          <p:cNvSpPr txBox="1"/>
          <p:nvPr/>
        </p:nvSpPr>
        <p:spPr>
          <a:xfrm>
            <a:off x="5076056" y="915566"/>
            <a:ext cx="2997424" cy="461665"/>
          </a:xfrm>
          <a:prstGeom prst="rect">
            <a:avLst/>
          </a:prstGeom>
          <a:noFill/>
        </p:spPr>
        <p:txBody>
          <a:bodyPr wrap="none" rtlCol="0">
            <a:spAutoFit/>
          </a:bodyPr>
          <a:lstStyle/>
          <a:p>
            <a:r>
              <a:rPr lang="en-GB" sz="2400" dirty="0" smtClean="0">
                <a:latin typeface="Footlight MT Light" panose="0204060206030A020304" pitchFamily="18" charset="0"/>
              </a:rPr>
              <a:t>loss </a:t>
            </a:r>
            <a:r>
              <a:rPr lang="en-GB" sz="2400" dirty="0">
                <a:latin typeface="Footlight MT Light" panose="0204060206030A020304" pitchFamily="18" charset="0"/>
              </a:rPr>
              <a:t>of </a:t>
            </a:r>
            <a:r>
              <a:rPr lang="en-GB" sz="2400" dirty="0" smtClean="0">
                <a:latin typeface="Footlight MT Light" panose="0204060206030A020304" pitchFamily="18" charset="0"/>
              </a:rPr>
              <a:t>self-confidence</a:t>
            </a:r>
            <a:endParaRPr lang="en-GB" dirty="0">
              <a:latin typeface="Footlight MT Light" panose="0204060206030A020304" pitchFamily="18" charset="0"/>
            </a:endParaRPr>
          </a:p>
        </p:txBody>
      </p:sp>
      <p:sp>
        <p:nvSpPr>
          <p:cNvPr id="17" name="TextBox 16"/>
          <p:cNvSpPr txBox="1"/>
          <p:nvPr/>
        </p:nvSpPr>
        <p:spPr>
          <a:xfrm>
            <a:off x="899592" y="2067694"/>
            <a:ext cx="2752677" cy="784830"/>
          </a:xfrm>
          <a:prstGeom prst="rect">
            <a:avLst/>
          </a:prstGeom>
          <a:noFill/>
        </p:spPr>
        <p:txBody>
          <a:bodyPr wrap="none" rtlCol="0">
            <a:spAutoFit/>
          </a:bodyPr>
          <a:lstStyle/>
          <a:p>
            <a:r>
              <a:rPr lang="en-GB" sz="2400" dirty="0" smtClean="0"/>
              <a:t>thoughts </a:t>
            </a:r>
            <a:r>
              <a:rPr lang="en-GB" sz="2400" dirty="0"/>
              <a:t>of suicide</a:t>
            </a:r>
          </a:p>
          <a:p>
            <a:endParaRPr lang="en-GB" dirty="0"/>
          </a:p>
        </p:txBody>
      </p:sp>
      <p:sp>
        <p:nvSpPr>
          <p:cNvPr id="18" name="TextBox 17"/>
          <p:cNvSpPr txBox="1"/>
          <p:nvPr/>
        </p:nvSpPr>
        <p:spPr>
          <a:xfrm>
            <a:off x="3707904" y="2787774"/>
            <a:ext cx="1832553" cy="461665"/>
          </a:xfrm>
          <a:prstGeom prst="rect">
            <a:avLst/>
          </a:prstGeom>
          <a:noFill/>
        </p:spPr>
        <p:txBody>
          <a:bodyPr wrap="none" rtlCol="0">
            <a:spAutoFit/>
          </a:bodyPr>
          <a:lstStyle/>
          <a:p>
            <a:r>
              <a:rPr lang="en-GB" sz="2400" dirty="0" smtClean="0">
                <a:latin typeface="Comic Sans MS" panose="030F0702030302020204" pitchFamily="66" charset="0"/>
              </a:rPr>
              <a:t>tearfulness</a:t>
            </a:r>
            <a:endParaRPr lang="en-GB" sz="2400" dirty="0">
              <a:latin typeface="Comic Sans MS" panose="030F0702030302020204" pitchFamily="66" charset="0"/>
            </a:endParaRPr>
          </a:p>
        </p:txBody>
      </p:sp>
      <p:sp>
        <p:nvSpPr>
          <p:cNvPr id="19" name="TextBox 18"/>
          <p:cNvSpPr txBox="1"/>
          <p:nvPr/>
        </p:nvSpPr>
        <p:spPr>
          <a:xfrm>
            <a:off x="4788024" y="1851670"/>
            <a:ext cx="2347117" cy="415498"/>
          </a:xfrm>
          <a:prstGeom prst="rect">
            <a:avLst/>
          </a:prstGeom>
          <a:noFill/>
        </p:spPr>
        <p:txBody>
          <a:bodyPr wrap="none" rtlCol="0">
            <a:spAutoFit/>
          </a:bodyPr>
          <a:lstStyle/>
          <a:p>
            <a:r>
              <a:rPr lang="en-GB" dirty="0">
                <a:latin typeface="Impact" panose="020B0806030902050204" pitchFamily="34" charset="0"/>
              </a:rPr>
              <a:t>o</a:t>
            </a:r>
            <a:r>
              <a:rPr lang="en-GB" dirty="0" smtClean="0">
                <a:latin typeface="Impact" panose="020B0806030902050204" pitchFamily="34" charset="0"/>
              </a:rPr>
              <a:t>bsessive thoughts</a:t>
            </a:r>
            <a:endParaRPr lang="en-GB" dirty="0">
              <a:latin typeface="Impact" panose="020B0806030902050204" pitchFamily="34" charset="0"/>
            </a:endParaRPr>
          </a:p>
        </p:txBody>
      </p:sp>
      <p:sp>
        <p:nvSpPr>
          <p:cNvPr id="2" name="TextBox 1"/>
          <p:cNvSpPr txBox="1"/>
          <p:nvPr/>
        </p:nvSpPr>
        <p:spPr>
          <a:xfrm>
            <a:off x="1403648" y="4155926"/>
            <a:ext cx="1519647" cy="415498"/>
          </a:xfrm>
          <a:prstGeom prst="rect">
            <a:avLst/>
          </a:prstGeom>
          <a:noFill/>
        </p:spPr>
        <p:txBody>
          <a:bodyPr wrap="none" rtlCol="0">
            <a:spAutoFit/>
          </a:bodyPr>
          <a:lstStyle/>
          <a:p>
            <a:r>
              <a:rPr lang="en-GB" dirty="0" smtClean="0">
                <a:latin typeface="Copperplate Gothic Bold" panose="020E0705020206020404" pitchFamily="34" charset="0"/>
              </a:rPr>
              <a:t>ANXIETY</a:t>
            </a:r>
            <a:endParaRPr lang="en-GB" dirty="0">
              <a:latin typeface="Copperplate Gothic Bold" panose="020E0705020206020404" pitchFamily="34" charset="0"/>
            </a:endParaRPr>
          </a:p>
        </p:txBody>
      </p:sp>
      <p:pic>
        <p:nvPicPr>
          <p:cNvPr id="2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22" name="TextBox 21"/>
          <p:cNvSpPr txBox="1"/>
          <p:nvPr/>
        </p:nvSpPr>
        <p:spPr>
          <a:xfrm>
            <a:off x="3275856" y="4371950"/>
            <a:ext cx="1653017" cy="1077218"/>
          </a:xfrm>
          <a:prstGeom prst="rect">
            <a:avLst/>
          </a:prstGeom>
          <a:noFill/>
        </p:spPr>
        <p:txBody>
          <a:bodyPr wrap="none" rtlCol="0">
            <a:spAutoFit/>
          </a:bodyPr>
          <a:lstStyle/>
          <a:p>
            <a:r>
              <a:rPr lang="en-GB" sz="3200" dirty="0" smtClean="0">
                <a:latin typeface="Haettenschweiler" panose="020B0706040902060204" pitchFamily="34" charset="0"/>
              </a:rPr>
              <a:t>DEPRESSION</a:t>
            </a:r>
            <a:endParaRPr lang="en-GB" sz="3200" dirty="0">
              <a:latin typeface="Haettenschweiler" panose="020B0706040902060204" pitchFamily="34" charset="0"/>
            </a:endParaRPr>
          </a:p>
          <a:p>
            <a:endParaRPr lang="en-GB" sz="3200" dirty="0"/>
          </a:p>
        </p:txBody>
      </p:sp>
    </p:spTree>
    <p:extLst>
      <p:ext uri="{BB962C8B-B14F-4D97-AF65-F5344CB8AC3E}">
        <p14:creationId xmlns:p14="http://schemas.microsoft.com/office/powerpoint/2010/main" val="24261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0" grpId="0"/>
      <p:bldP spid="11" grpId="0"/>
      <p:bldP spid="13" grpId="0"/>
      <p:bldP spid="14" grpId="0"/>
      <p:bldP spid="17" grpId="0"/>
      <p:bldP spid="18" grpId="0"/>
      <p:bldP spid="19" grpId="0"/>
      <p:bldP spid="2"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AutoShape 2"/>
          <p:cNvSpPr>
            <a:spLocks noGrp="1" noChangeArrowheads="1"/>
          </p:cNvSpPr>
          <p:nvPr>
            <p:ph type="title"/>
          </p:nvPr>
        </p:nvSpPr>
        <p:spPr>
          <a:xfrm>
            <a:off x="762000" y="-20538"/>
            <a:ext cx="7924800" cy="857250"/>
          </a:xfrm>
        </p:spPr>
        <p:txBody>
          <a:bodyPr/>
          <a:lstStyle/>
          <a:p>
            <a:r>
              <a:rPr lang="en-GB" sz="2100" dirty="0" smtClean="0"/>
              <a:t>Whose </a:t>
            </a:r>
            <a:r>
              <a:rPr lang="en-GB" sz="2100" dirty="0"/>
              <a:t>responsibility is it?</a:t>
            </a:r>
          </a:p>
        </p:txBody>
      </p:sp>
      <p:sp>
        <p:nvSpPr>
          <p:cNvPr id="16387" name="Rectangle 3"/>
          <p:cNvSpPr>
            <a:spLocks noGrp="1" noChangeArrowheads="1"/>
          </p:cNvSpPr>
          <p:nvPr>
            <p:ph type="body" idx="1"/>
          </p:nvPr>
        </p:nvSpPr>
        <p:spPr>
          <a:xfrm>
            <a:off x="611560" y="987574"/>
            <a:ext cx="8136904" cy="4032448"/>
          </a:xfrm>
        </p:spPr>
        <p:txBody>
          <a:bodyPr/>
          <a:lstStyle/>
          <a:p>
            <a:r>
              <a:rPr lang="en-GB" sz="2000" dirty="0" smtClean="0"/>
              <a:t>Union Representatives?</a:t>
            </a:r>
          </a:p>
          <a:p>
            <a:endParaRPr lang="en-GB" sz="2000" dirty="0"/>
          </a:p>
          <a:p>
            <a:r>
              <a:rPr lang="en-GB" sz="2000" dirty="0" smtClean="0"/>
              <a:t>The Manager?</a:t>
            </a:r>
          </a:p>
          <a:p>
            <a:endParaRPr lang="en-GB" sz="2000" dirty="0"/>
          </a:p>
          <a:p>
            <a:r>
              <a:rPr lang="en-GB" sz="2000" dirty="0" smtClean="0"/>
              <a:t>The </a:t>
            </a:r>
            <a:r>
              <a:rPr lang="en-GB" sz="2000" dirty="0"/>
              <a:t>E</a:t>
            </a:r>
            <a:r>
              <a:rPr lang="en-GB" sz="2000" dirty="0" smtClean="0"/>
              <a:t>mployer?</a:t>
            </a:r>
            <a:endParaRPr lang="en-GB" sz="2000" dirty="0"/>
          </a:p>
          <a:p>
            <a:pPr>
              <a:buFont typeface="Wingdings" pitchFamily="2" charset="2"/>
              <a:buNone/>
            </a:pPr>
            <a:endParaRPr lang="en-GB" sz="2000" dirty="0"/>
          </a:p>
          <a:p>
            <a:r>
              <a:rPr lang="en-GB" sz="2000" dirty="0" smtClean="0"/>
              <a:t>The employee?</a:t>
            </a:r>
            <a:endParaRPr lang="en-GB" sz="2000" dirty="0"/>
          </a:p>
          <a:p>
            <a:endParaRPr lang="en-GB" sz="2000" dirty="0"/>
          </a:p>
          <a:p>
            <a:r>
              <a:rPr lang="en-GB" sz="2000" dirty="0"/>
              <a:t>The law?</a:t>
            </a:r>
          </a:p>
        </p:txBody>
      </p:sp>
      <p:pic>
        <p:nvPicPr>
          <p:cNvPr id="5" name="Picture 4"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2290" y="4443958"/>
            <a:ext cx="459273" cy="591306"/>
          </a:xfrm>
          <a:prstGeom prst="rect">
            <a:avLst/>
          </a:prstGeom>
          <a:solidFill>
            <a:srgbClr val="FFFF99">
              <a:alpha val="0"/>
            </a:srgbClr>
          </a:solidFill>
          <a:extLst/>
        </p:spPr>
      </p:pic>
    </p:spTree>
    <p:extLst>
      <p:ext uri="{BB962C8B-B14F-4D97-AF65-F5344CB8AC3E}">
        <p14:creationId xmlns:p14="http://schemas.microsoft.com/office/powerpoint/2010/main" val="334365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2290" y="4443958"/>
            <a:ext cx="459273" cy="591306"/>
          </a:xfrm>
          <a:prstGeom prst="rect">
            <a:avLst/>
          </a:prstGeom>
          <a:solidFill>
            <a:srgbClr val="FFFF99">
              <a:alpha val="0"/>
            </a:srgbClr>
          </a:solidFill>
          <a:extLst/>
        </p:spPr>
      </p:pic>
      <p:sp>
        <p:nvSpPr>
          <p:cNvPr id="7" name="AutoShape 2"/>
          <p:cNvSpPr>
            <a:spLocks noGrp="1" noChangeArrowheads="1"/>
          </p:cNvSpPr>
          <p:nvPr>
            <p:ph type="title"/>
          </p:nvPr>
        </p:nvSpPr>
        <p:spPr>
          <a:xfrm>
            <a:off x="762000" y="-182556"/>
            <a:ext cx="7924800" cy="857250"/>
          </a:xfrm>
        </p:spPr>
        <p:txBody>
          <a:bodyPr/>
          <a:lstStyle/>
          <a:p>
            <a:r>
              <a:rPr lang="en-GB" sz="2100" dirty="0" smtClean="0"/>
              <a:t>Unite </a:t>
            </a:r>
            <a:r>
              <a:rPr lang="en-GB" sz="2100" dirty="0"/>
              <a:t>Rulebook </a:t>
            </a:r>
          </a:p>
        </p:txBody>
      </p:sp>
      <p:sp>
        <p:nvSpPr>
          <p:cNvPr id="8" name="Rectangle 3"/>
          <p:cNvSpPr txBox="1">
            <a:spLocks noChangeArrowheads="1"/>
          </p:cNvSpPr>
          <p:nvPr/>
        </p:nvSpPr>
        <p:spPr bwMode="auto">
          <a:xfrm>
            <a:off x="737575" y="789552"/>
            <a:ext cx="7693025" cy="3165816"/>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nSpc>
                <a:spcPct val="150000"/>
              </a:lnSpc>
              <a:spcBef>
                <a:spcPts val="450"/>
              </a:spcBef>
              <a:buClr>
                <a:srgbClr val="003366"/>
              </a:buClr>
            </a:pPr>
            <a:r>
              <a:rPr lang="en-GB" sz="1800" kern="0" dirty="0">
                <a:solidFill>
                  <a:srgbClr val="003366"/>
                </a:solidFill>
              </a:rPr>
              <a:t>The </a:t>
            </a:r>
            <a:r>
              <a:rPr lang="en-GB" sz="1800" i="1" kern="0" dirty="0">
                <a:solidFill>
                  <a:srgbClr val="003366"/>
                </a:solidFill>
              </a:rPr>
              <a:t>objects</a:t>
            </a:r>
            <a:r>
              <a:rPr lang="en-GB" sz="1800" kern="0" dirty="0">
                <a:solidFill>
                  <a:srgbClr val="003366"/>
                </a:solidFill>
              </a:rPr>
              <a:t> of the Union are given in Rule 2 </a:t>
            </a:r>
          </a:p>
          <a:p>
            <a:pPr>
              <a:lnSpc>
                <a:spcPct val="150000"/>
              </a:lnSpc>
              <a:spcBef>
                <a:spcPts val="450"/>
              </a:spcBef>
              <a:buClr>
                <a:srgbClr val="003366"/>
              </a:buClr>
            </a:pPr>
            <a:r>
              <a:rPr lang="en-GB" sz="1800" kern="0" dirty="0">
                <a:solidFill>
                  <a:srgbClr val="003366"/>
                </a:solidFill>
              </a:rPr>
              <a:t>Section 2.1.6 of Rule 2 states:</a:t>
            </a:r>
          </a:p>
          <a:p>
            <a:pPr marL="0" indent="0">
              <a:lnSpc>
                <a:spcPct val="150000"/>
              </a:lnSpc>
              <a:spcBef>
                <a:spcPts val="450"/>
              </a:spcBef>
              <a:buClr>
                <a:srgbClr val="003366"/>
              </a:buClr>
              <a:buNone/>
            </a:pPr>
            <a:r>
              <a:rPr lang="en-GB" sz="1800" kern="0" dirty="0">
                <a:solidFill>
                  <a:srgbClr val="003366"/>
                </a:solidFill>
              </a:rPr>
              <a:t>     “The objects of the Union shall be…</a:t>
            </a:r>
          </a:p>
          <a:p>
            <a:pPr marL="0" indent="0">
              <a:lnSpc>
                <a:spcPct val="150000"/>
              </a:lnSpc>
              <a:spcBef>
                <a:spcPts val="450"/>
              </a:spcBef>
              <a:buClr>
                <a:srgbClr val="003366"/>
              </a:buClr>
              <a:buNone/>
            </a:pPr>
            <a:r>
              <a:rPr lang="en-GB" sz="1800" kern="0" dirty="0">
                <a:solidFill>
                  <a:srgbClr val="003366"/>
                </a:solidFill>
              </a:rPr>
              <a:t>       </a:t>
            </a:r>
            <a:r>
              <a:rPr lang="en-GB" sz="1800" i="1" kern="0" dirty="0">
                <a:solidFill>
                  <a:srgbClr val="003366"/>
                </a:solidFill>
              </a:rPr>
              <a:t>to promote equality and fairness for all, including actively opposing</a:t>
            </a:r>
          </a:p>
          <a:p>
            <a:pPr marL="0" indent="0">
              <a:lnSpc>
                <a:spcPct val="150000"/>
              </a:lnSpc>
              <a:spcBef>
                <a:spcPts val="450"/>
              </a:spcBef>
              <a:buClr>
                <a:srgbClr val="003366"/>
              </a:buClr>
              <a:buNone/>
            </a:pPr>
            <a:r>
              <a:rPr lang="en-GB" sz="1800" i="1" kern="0" dirty="0">
                <a:solidFill>
                  <a:srgbClr val="003366"/>
                </a:solidFill>
              </a:rPr>
              <a:t>      prejudice and discrimination on grounds of gender, race, ethnic origin,</a:t>
            </a:r>
          </a:p>
          <a:p>
            <a:pPr marL="0" indent="0">
              <a:lnSpc>
                <a:spcPct val="150000"/>
              </a:lnSpc>
              <a:spcBef>
                <a:spcPts val="450"/>
              </a:spcBef>
              <a:buClr>
                <a:srgbClr val="003366"/>
              </a:buClr>
              <a:buNone/>
            </a:pPr>
            <a:r>
              <a:rPr lang="en-GB" sz="1800" i="1" kern="0" dirty="0">
                <a:solidFill>
                  <a:srgbClr val="003366"/>
                </a:solidFill>
              </a:rPr>
              <a:t>      religion, class, marital status, sexual orientation, gender identity, age,</a:t>
            </a:r>
          </a:p>
          <a:p>
            <a:pPr marL="0" indent="0">
              <a:lnSpc>
                <a:spcPct val="150000"/>
              </a:lnSpc>
              <a:spcBef>
                <a:spcPts val="450"/>
              </a:spcBef>
              <a:buClr>
                <a:srgbClr val="003366"/>
              </a:buClr>
              <a:buNone/>
            </a:pPr>
            <a:r>
              <a:rPr lang="en-GB" sz="1800" i="1" kern="0" dirty="0">
                <a:solidFill>
                  <a:srgbClr val="003366"/>
                </a:solidFill>
              </a:rPr>
              <a:t>      disability or caring responsibilities”</a:t>
            </a:r>
            <a:endParaRPr lang="en-GB" sz="1800" i="1" kern="0" dirty="0"/>
          </a:p>
        </p:txBody>
      </p:sp>
    </p:spTree>
    <p:extLst>
      <p:ext uri="{BB962C8B-B14F-4D97-AF65-F5344CB8AC3E}">
        <p14:creationId xmlns:p14="http://schemas.microsoft.com/office/powerpoint/2010/main" val="176403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AutoShape 2"/>
          <p:cNvSpPr txBox="1">
            <a:spLocks noChangeArrowheads="1"/>
          </p:cNvSpPr>
          <p:nvPr/>
        </p:nvSpPr>
        <p:spPr bwMode="auto">
          <a:xfrm>
            <a:off x="463624" y="0"/>
            <a:ext cx="7924800" cy="857250"/>
          </a:xfrm>
          <a:prstGeom prst="roundRect">
            <a:avLst>
              <a:gd name="adj" fmla="val 21667"/>
            </a:avLst>
          </a:prstGeom>
          <a:noFill/>
          <a:ln w="9525">
            <a:noFill/>
            <a:round/>
            <a:headEnd/>
            <a:tailEnd/>
          </a:ln>
          <a:effec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2700" b="1">
                <a:solidFill>
                  <a:schemeClr val="tx2"/>
                </a:solidFill>
                <a:latin typeface="+mj-lt"/>
                <a:ea typeface="+mj-ea"/>
                <a:cs typeface="+mj-cs"/>
              </a:defRPr>
            </a:lvl1pPr>
            <a:lvl2pPr algn="l" rtl="0" fontAlgn="base">
              <a:lnSpc>
                <a:spcPct val="90000"/>
              </a:lnSpc>
              <a:spcBef>
                <a:spcPct val="0"/>
              </a:spcBef>
              <a:spcAft>
                <a:spcPct val="0"/>
              </a:spcAft>
              <a:defRPr sz="2700" b="1">
                <a:solidFill>
                  <a:schemeClr val="tx2"/>
                </a:solidFill>
                <a:latin typeface="Arial" charset="0"/>
              </a:defRPr>
            </a:lvl2pPr>
            <a:lvl3pPr algn="l" rtl="0" fontAlgn="base">
              <a:lnSpc>
                <a:spcPct val="90000"/>
              </a:lnSpc>
              <a:spcBef>
                <a:spcPct val="0"/>
              </a:spcBef>
              <a:spcAft>
                <a:spcPct val="0"/>
              </a:spcAft>
              <a:defRPr sz="2700" b="1">
                <a:solidFill>
                  <a:schemeClr val="tx2"/>
                </a:solidFill>
                <a:latin typeface="Arial" charset="0"/>
              </a:defRPr>
            </a:lvl3pPr>
            <a:lvl4pPr algn="l" rtl="0" fontAlgn="base">
              <a:lnSpc>
                <a:spcPct val="90000"/>
              </a:lnSpc>
              <a:spcBef>
                <a:spcPct val="0"/>
              </a:spcBef>
              <a:spcAft>
                <a:spcPct val="0"/>
              </a:spcAft>
              <a:defRPr sz="2700" b="1">
                <a:solidFill>
                  <a:schemeClr val="tx2"/>
                </a:solidFill>
                <a:latin typeface="Arial" charset="0"/>
              </a:defRPr>
            </a:lvl4pPr>
            <a:lvl5pPr algn="l" rtl="0" fontAlgn="base">
              <a:lnSpc>
                <a:spcPct val="90000"/>
              </a:lnSpc>
              <a:spcBef>
                <a:spcPct val="0"/>
              </a:spcBef>
              <a:spcAft>
                <a:spcPct val="0"/>
              </a:spcAft>
              <a:defRPr sz="2700" b="1">
                <a:solidFill>
                  <a:schemeClr val="tx2"/>
                </a:solidFill>
                <a:latin typeface="Arial" charset="0"/>
              </a:defRPr>
            </a:lvl5pPr>
            <a:lvl6pPr marL="342900" algn="l" rtl="0" fontAlgn="base">
              <a:lnSpc>
                <a:spcPct val="90000"/>
              </a:lnSpc>
              <a:spcBef>
                <a:spcPct val="0"/>
              </a:spcBef>
              <a:spcAft>
                <a:spcPct val="0"/>
              </a:spcAft>
              <a:defRPr sz="2700" b="1">
                <a:solidFill>
                  <a:schemeClr val="tx2"/>
                </a:solidFill>
                <a:latin typeface="Arial" charset="0"/>
              </a:defRPr>
            </a:lvl6pPr>
            <a:lvl7pPr marL="685800" algn="l" rtl="0" fontAlgn="base">
              <a:lnSpc>
                <a:spcPct val="90000"/>
              </a:lnSpc>
              <a:spcBef>
                <a:spcPct val="0"/>
              </a:spcBef>
              <a:spcAft>
                <a:spcPct val="0"/>
              </a:spcAft>
              <a:defRPr sz="2700" b="1">
                <a:solidFill>
                  <a:schemeClr val="tx2"/>
                </a:solidFill>
                <a:latin typeface="Arial" charset="0"/>
              </a:defRPr>
            </a:lvl7pPr>
            <a:lvl8pPr marL="1028700" algn="l" rtl="0" fontAlgn="base">
              <a:lnSpc>
                <a:spcPct val="90000"/>
              </a:lnSpc>
              <a:spcBef>
                <a:spcPct val="0"/>
              </a:spcBef>
              <a:spcAft>
                <a:spcPct val="0"/>
              </a:spcAft>
              <a:defRPr sz="2700" b="1">
                <a:solidFill>
                  <a:schemeClr val="tx2"/>
                </a:solidFill>
                <a:latin typeface="Arial" charset="0"/>
              </a:defRPr>
            </a:lvl8pPr>
            <a:lvl9pPr marL="1371600" algn="l" rtl="0" fontAlgn="base">
              <a:lnSpc>
                <a:spcPct val="90000"/>
              </a:lnSpc>
              <a:spcBef>
                <a:spcPct val="0"/>
              </a:spcBef>
              <a:spcAft>
                <a:spcPct val="0"/>
              </a:spcAft>
              <a:defRPr sz="2700" b="1">
                <a:solidFill>
                  <a:schemeClr val="tx2"/>
                </a:solidFill>
                <a:latin typeface="Arial" charset="0"/>
              </a:defRPr>
            </a:lvl9pPr>
          </a:lstStyle>
          <a:p>
            <a:r>
              <a:rPr lang="en-GB" sz="2100" kern="0" dirty="0" smtClean="0"/>
              <a:t/>
            </a:r>
            <a:br>
              <a:rPr lang="en-GB" sz="2100" kern="0" dirty="0" smtClean="0"/>
            </a:br>
            <a:r>
              <a:rPr lang="en-GB" sz="2100" kern="0" dirty="0" smtClean="0"/>
              <a:t/>
            </a:r>
            <a:br>
              <a:rPr lang="en-GB" sz="2100" kern="0" dirty="0" smtClean="0"/>
            </a:br>
            <a:r>
              <a:rPr lang="en-GB" sz="2100" kern="0" dirty="0" smtClean="0"/>
              <a:t/>
            </a:r>
            <a:br>
              <a:rPr lang="en-GB" sz="2100" kern="0" dirty="0" smtClean="0"/>
            </a:br>
            <a:r>
              <a:rPr lang="en-GB" sz="2100" kern="0" dirty="0" smtClean="0"/>
              <a:t/>
            </a:r>
            <a:br>
              <a:rPr lang="en-GB" sz="2100" kern="0" dirty="0" smtClean="0"/>
            </a:br>
            <a:r>
              <a:rPr lang="en-GB" sz="2100" kern="0" dirty="0" smtClean="0"/>
              <a:t>Activity 24 – Case Studies</a:t>
            </a:r>
            <a:endParaRPr lang="en-GB" sz="2100" kern="0" dirty="0"/>
          </a:p>
        </p:txBody>
      </p:sp>
      <p:sp>
        <p:nvSpPr>
          <p:cNvPr id="11" name="Rectangle 3"/>
          <p:cNvSpPr txBox="1">
            <a:spLocks noChangeArrowheads="1"/>
          </p:cNvSpPr>
          <p:nvPr/>
        </p:nvSpPr>
        <p:spPr bwMode="auto">
          <a:xfrm>
            <a:off x="539552" y="972108"/>
            <a:ext cx="8280920" cy="33278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lnSpc>
                <a:spcPct val="90000"/>
              </a:lnSpc>
              <a:buFont typeface="Wingdings" pitchFamily="2" charset="2"/>
              <a:buNone/>
            </a:pPr>
            <a:r>
              <a:rPr lang="en-GB" sz="2000" b="1" kern="0" dirty="0" smtClean="0"/>
              <a:t>Employment Tribunal case study</a:t>
            </a:r>
          </a:p>
          <a:p>
            <a:pPr marL="0" indent="0">
              <a:buFont typeface="Wingdings" pitchFamily="2" charset="2"/>
              <a:buNone/>
            </a:pPr>
            <a:endParaRPr lang="en-GB" sz="2000" kern="0" dirty="0" smtClean="0"/>
          </a:p>
          <a:p>
            <a:r>
              <a:rPr lang="en-GB" sz="2000" kern="0" dirty="0" smtClean="0"/>
              <a:t>Working in your groups, your task is to discuss your case. </a:t>
            </a:r>
          </a:p>
          <a:p>
            <a:pPr marL="0" indent="0">
              <a:buFont typeface="Wingdings" pitchFamily="2" charset="2"/>
              <a:buNone/>
            </a:pPr>
            <a:r>
              <a:rPr lang="en-GB" sz="2000" kern="0" dirty="0" smtClean="0"/>
              <a:t>    </a:t>
            </a:r>
          </a:p>
          <a:p>
            <a:r>
              <a:rPr lang="en-GB" sz="2000" kern="0" dirty="0" smtClean="0"/>
              <a:t>Decide whether you think the Tribunal upheld or dismissed the claim?</a:t>
            </a:r>
          </a:p>
          <a:p>
            <a:pPr marL="0" indent="0">
              <a:buFont typeface="Wingdings" pitchFamily="2" charset="2"/>
              <a:buNone/>
            </a:pPr>
            <a:endParaRPr lang="en-GB" sz="2000" kern="0" dirty="0" smtClean="0"/>
          </a:p>
          <a:p>
            <a:r>
              <a:rPr lang="en-GB" sz="2000" kern="0" dirty="0" smtClean="0"/>
              <a:t>Elect someone to report back for the group giving reasons as to why your group made that decision.</a:t>
            </a:r>
          </a:p>
          <a:p>
            <a:pPr>
              <a:lnSpc>
                <a:spcPct val="90000"/>
              </a:lnSpc>
            </a:pPr>
            <a:endParaRPr lang="en-GB" sz="2000" kern="0" dirty="0" smtClean="0"/>
          </a:p>
          <a:p>
            <a:pPr>
              <a:lnSpc>
                <a:spcPct val="90000"/>
              </a:lnSpc>
            </a:pPr>
            <a:endParaRPr lang="en-GB" sz="2000" kern="0" dirty="0" smtClean="0"/>
          </a:p>
          <a:p>
            <a:pPr>
              <a:lnSpc>
                <a:spcPct val="90000"/>
              </a:lnSpc>
              <a:buFont typeface="Wingdings" pitchFamily="2" charset="2"/>
              <a:buNone/>
            </a:pPr>
            <a:endParaRPr lang="en-GB" sz="2000" kern="0" dirty="0" smtClean="0"/>
          </a:p>
          <a:p>
            <a:pPr>
              <a:lnSpc>
                <a:spcPct val="90000"/>
              </a:lnSpc>
              <a:buFont typeface="Wingdings" pitchFamily="2" charset="2"/>
              <a:buNone/>
            </a:pPr>
            <a:endParaRPr lang="en-GB" sz="2000" kern="0" dirty="0" smtClean="0"/>
          </a:p>
          <a:p>
            <a:pPr>
              <a:lnSpc>
                <a:spcPct val="90000"/>
              </a:lnSpc>
              <a:buFont typeface="Wingdings" pitchFamily="2" charset="2"/>
              <a:buNone/>
            </a:pPr>
            <a:endParaRPr lang="en-GB" sz="2000" kern="0" dirty="0"/>
          </a:p>
        </p:txBody>
      </p:sp>
      <p:pic>
        <p:nvPicPr>
          <p:cNvPr id="5" name="Picture 4"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2290" y="4443958"/>
            <a:ext cx="459273" cy="591306"/>
          </a:xfrm>
          <a:prstGeom prst="rect">
            <a:avLst/>
          </a:prstGeom>
          <a:solidFill>
            <a:srgbClr val="FFFF99">
              <a:alpha val="0"/>
            </a:srgbClr>
          </a:solidFill>
          <a:extLst/>
        </p:spPr>
      </p:pic>
    </p:spTree>
    <p:extLst>
      <p:ext uri="{BB962C8B-B14F-4D97-AF65-F5344CB8AC3E}">
        <p14:creationId xmlns:p14="http://schemas.microsoft.com/office/powerpoint/2010/main" val="284408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TextBox 16"/>
          <p:cNvSpPr txBox="1"/>
          <p:nvPr/>
        </p:nvSpPr>
        <p:spPr>
          <a:xfrm>
            <a:off x="2578101" y="2264554"/>
            <a:ext cx="4055919" cy="523220"/>
          </a:xfrm>
          <a:prstGeom prst="rect">
            <a:avLst/>
          </a:prstGeom>
          <a:noFill/>
        </p:spPr>
        <p:txBody>
          <a:bodyPr wrap="none" rtlCol="0">
            <a:spAutoFit/>
          </a:bodyPr>
          <a:lstStyle/>
          <a:p>
            <a:pPr algn="ctr"/>
            <a:r>
              <a:rPr lang="en-GB" sz="2800" b="1" dirty="0" smtClean="0">
                <a:solidFill>
                  <a:schemeClr val="accent1">
                    <a:lumMod val="50000"/>
                  </a:schemeClr>
                </a:solidFill>
              </a:rPr>
              <a:t>Who would you trust ?</a:t>
            </a:r>
            <a:endParaRPr lang="en-GB" sz="2800" b="1" dirty="0">
              <a:solidFill>
                <a:schemeClr val="accent1">
                  <a:lumMod val="50000"/>
                </a:schemeClr>
              </a:solidFill>
            </a:endParaRPr>
          </a:p>
        </p:txBody>
      </p:sp>
      <p:pic>
        <p:nvPicPr>
          <p:cNvPr id="19"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502" y="4541598"/>
            <a:ext cx="406994" cy="550432"/>
          </a:xfrm>
          <a:prstGeom prst="rect">
            <a:avLst/>
          </a:prstGeom>
          <a:solidFill>
            <a:srgbClr val="F7E293">
              <a:alpha val="2000"/>
            </a:srgbClr>
          </a:solidFill>
          <a:extLst/>
        </p:spPr>
      </p:pic>
      <p:grpSp>
        <p:nvGrpSpPr>
          <p:cNvPr id="15" name="Group 14"/>
          <p:cNvGrpSpPr/>
          <p:nvPr/>
        </p:nvGrpSpPr>
        <p:grpSpPr>
          <a:xfrm>
            <a:off x="968892" y="123478"/>
            <a:ext cx="7523835" cy="4824536"/>
            <a:chOff x="968892" y="123478"/>
            <a:chExt cx="7523835" cy="4824536"/>
          </a:xfrm>
        </p:grpSpPr>
        <p:grpSp>
          <p:nvGrpSpPr>
            <p:cNvPr id="4" name="Group 3"/>
            <p:cNvGrpSpPr/>
            <p:nvPr/>
          </p:nvGrpSpPr>
          <p:grpSpPr>
            <a:xfrm>
              <a:off x="968892" y="123478"/>
              <a:ext cx="7521127" cy="2189007"/>
              <a:chOff x="968892" y="123478"/>
              <a:chExt cx="7521127" cy="2189007"/>
            </a:xfrm>
          </p:grpSpPr>
          <p:sp>
            <p:nvSpPr>
              <p:cNvPr id="2" name="Rectangle 1"/>
              <p:cNvSpPr/>
              <p:nvPr/>
            </p:nvSpPr>
            <p:spPr>
              <a:xfrm>
                <a:off x="2943908" y="123478"/>
                <a:ext cx="1596079" cy="2189007"/>
              </a:xfrm>
              <a:prstGeom prst="rect">
                <a:avLst/>
              </a:prstGeom>
              <a:noFill/>
              <a:ln w="63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918924" y="123478"/>
                <a:ext cx="1596079" cy="2189007"/>
              </a:xfrm>
              <a:prstGeom prst="rect">
                <a:avLst/>
              </a:prstGeom>
              <a:noFill/>
              <a:ln w="63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893940" y="123478"/>
                <a:ext cx="1596079" cy="2189007"/>
              </a:xfrm>
              <a:prstGeom prst="rect">
                <a:avLst/>
              </a:prstGeom>
              <a:noFill/>
              <a:ln w="63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68892" y="123478"/>
                <a:ext cx="1596079" cy="2189007"/>
              </a:xfrm>
              <a:prstGeom prst="rect">
                <a:avLst/>
              </a:prstGeom>
              <a:noFill/>
              <a:ln w="63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p:cNvGrpSpPr/>
            <p:nvPr/>
          </p:nvGrpSpPr>
          <p:grpSpPr>
            <a:xfrm>
              <a:off x="971600" y="2759007"/>
              <a:ext cx="7521127" cy="2189007"/>
              <a:chOff x="971600" y="2759007"/>
              <a:chExt cx="7521127" cy="2189007"/>
            </a:xfrm>
          </p:grpSpPr>
          <p:sp>
            <p:nvSpPr>
              <p:cNvPr id="28" name="Rectangle 27"/>
              <p:cNvSpPr/>
              <p:nvPr/>
            </p:nvSpPr>
            <p:spPr>
              <a:xfrm>
                <a:off x="2946616" y="2759007"/>
                <a:ext cx="1596079" cy="2189007"/>
              </a:xfrm>
              <a:prstGeom prst="rect">
                <a:avLst/>
              </a:prstGeom>
              <a:noFill/>
              <a:ln w="63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4921632" y="2759007"/>
                <a:ext cx="1596079" cy="2189007"/>
              </a:xfrm>
              <a:prstGeom prst="rect">
                <a:avLst/>
              </a:prstGeom>
              <a:noFill/>
              <a:ln w="63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896648" y="2759007"/>
                <a:ext cx="1596079" cy="2189007"/>
              </a:xfrm>
              <a:prstGeom prst="rect">
                <a:avLst/>
              </a:prstGeom>
              <a:noFill/>
              <a:ln w="63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971600" y="2759007"/>
                <a:ext cx="1596079" cy="2189007"/>
              </a:xfrm>
              <a:prstGeom prst="rect">
                <a:avLst/>
              </a:prstGeom>
              <a:noFill/>
              <a:ln w="63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21200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502" y="4541598"/>
            <a:ext cx="406994" cy="550432"/>
          </a:xfrm>
          <a:prstGeom prst="rect">
            <a:avLst/>
          </a:prstGeom>
          <a:solidFill>
            <a:srgbClr val="F7E293">
              <a:alpha val="2000"/>
            </a:srgbClr>
          </a:solidFill>
          <a:extLst/>
        </p:spPr>
      </p:pic>
      <p:grpSp>
        <p:nvGrpSpPr>
          <p:cNvPr id="2" name="Group 1"/>
          <p:cNvGrpSpPr/>
          <p:nvPr/>
        </p:nvGrpSpPr>
        <p:grpSpPr>
          <a:xfrm>
            <a:off x="989594" y="0"/>
            <a:ext cx="7494017" cy="4831268"/>
            <a:chOff x="989594" y="0"/>
            <a:chExt cx="7494017" cy="4831268"/>
          </a:xfrm>
        </p:grpSpPr>
        <p:pic>
          <p:nvPicPr>
            <p:cNvPr id="4" name="Picture 4" descr="Image result for Mohammed Sidique Khan"/>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24138" r="23901"/>
            <a:stretch/>
          </p:blipFill>
          <p:spPr bwMode="auto">
            <a:xfrm>
              <a:off x="989594" y="2569305"/>
              <a:ext cx="1710198"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imothy mcveigh"/>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24609" r="16558"/>
            <a:stretch/>
          </p:blipFill>
          <p:spPr bwMode="auto">
            <a:xfrm>
              <a:off x="4908861" y="2569305"/>
              <a:ext cx="1660453" cy="2259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maryam sharipova"/>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191283"/>
              <a:ext cx="1711424"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preferRelativeResize="0">
              <a:picLocks/>
            </p:cNvPicPr>
            <p:nvPr/>
          </p:nvPicPr>
          <p:blipFill rotWithShape="1">
            <a:blip r:embed="rId7"/>
            <a:srcRect l="33645" t="-5766" r="15605" b="5766"/>
            <a:stretch/>
          </p:blipFill>
          <p:spPr>
            <a:xfrm>
              <a:off x="6804248" y="0"/>
              <a:ext cx="1679363" cy="2450930"/>
            </a:xfrm>
            <a:prstGeom prst="rect">
              <a:avLst/>
            </a:prstGeom>
          </p:spPr>
        </p:pic>
        <p:pic>
          <p:nvPicPr>
            <p:cNvPr id="1042" name="Picture 18" descr="Image result for Dzhokhar Tsarnaev"/>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50524"/>
            <a:stretch/>
          </p:blipFill>
          <p:spPr bwMode="auto">
            <a:xfrm>
              <a:off x="2964342" y="191283"/>
              <a:ext cx="1679666" cy="2259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ohammed Rehman and Sana Ahmed Khan"/>
            <p:cNvPicPr preferRelativeResize="0">
              <a:picLocks noChangeArrowheads="1"/>
            </p:cNvPicPr>
            <p:nvPr/>
          </p:nvPicPr>
          <p:blipFill rotWithShape="1">
            <a:blip r:embed="rId9">
              <a:extLst>
                <a:ext uri="{28A0092B-C50C-407E-A947-70E740481C1C}">
                  <a14:useLocalDpi xmlns:a14="http://schemas.microsoft.com/office/drawing/2010/main" val="0"/>
                </a:ext>
              </a:extLst>
            </a:blip>
            <a:srcRect l="62393" t="22" r="11045" b="33238"/>
            <a:stretch/>
          </p:blipFill>
          <p:spPr bwMode="auto">
            <a:xfrm>
              <a:off x="6804248" y="2569305"/>
              <a:ext cx="1679363"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RCT calls French courts to reject extradition based on torture"/>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l="24078" r="39773"/>
            <a:stretch/>
          </p:blipFill>
          <p:spPr bwMode="auto">
            <a:xfrm>
              <a:off x="1018592" y="190706"/>
              <a:ext cx="1681200" cy="226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th Korean ex-spy Kim Hyon-hui casts doubt on Kim Jong Un's Olympic  motive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0124" r="38565" b="36868"/>
            <a:stretch/>
          </p:blipFill>
          <p:spPr bwMode="auto">
            <a:xfrm>
              <a:off x="2962808" y="2566989"/>
              <a:ext cx="1681200" cy="22642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66415" y="44738"/>
            <a:ext cx="7494017" cy="4831268"/>
            <a:chOff x="989594" y="0"/>
            <a:chExt cx="7494017" cy="4831268"/>
          </a:xfrm>
        </p:grpSpPr>
        <p:pic>
          <p:nvPicPr>
            <p:cNvPr id="15" name="Picture 4" descr="Image result for Mohammed Sidique Khan"/>
            <p:cNvPicPr preferRelativeResize="0">
              <a:picLocks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24138" r="23901"/>
            <a:stretch/>
          </p:blipFill>
          <p:spPr bwMode="auto">
            <a:xfrm>
              <a:off x="989594" y="2569305"/>
              <a:ext cx="1710198"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timothy mcveigh"/>
            <p:cNvPicPr preferRelativeResize="0">
              <a:picLocks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24609" r="16558"/>
            <a:stretch/>
          </p:blipFill>
          <p:spPr bwMode="auto">
            <a:xfrm>
              <a:off x="4908861" y="2569305"/>
              <a:ext cx="1660453"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maryam sharipova"/>
            <p:cNvPicPr preferRelativeResize="0">
              <a:picLocks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6801" y="191283"/>
              <a:ext cx="1711424" cy="22596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preferRelativeResize="0">
              <a:picLocks/>
            </p:cNvPicPr>
            <p:nvPr/>
          </p:nvPicPr>
          <p:blipFill rotWithShape="1">
            <a:blip r:embed="rId7">
              <a:duotone>
                <a:schemeClr val="accent3">
                  <a:shade val="45000"/>
                  <a:satMod val="135000"/>
                </a:schemeClr>
                <a:prstClr val="white"/>
              </a:duotone>
            </a:blip>
            <a:srcRect l="33645" t="-5766" r="15605" b="5766"/>
            <a:stretch/>
          </p:blipFill>
          <p:spPr>
            <a:xfrm>
              <a:off x="6804248" y="0"/>
              <a:ext cx="1679363" cy="2450930"/>
            </a:xfrm>
            <a:prstGeom prst="rect">
              <a:avLst/>
            </a:prstGeom>
          </p:spPr>
        </p:pic>
        <p:pic>
          <p:nvPicPr>
            <p:cNvPr id="21" name="Picture 18" descr="Image result for Dzhokhar Tsarnaev"/>
            <p:cNvPicPr preferRelativeResize="0">
              <a:picLocks noChangeArrowheads="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50524"/>
            <a:stretch/>
          </p:blipFill>
          <p:spPr bwMode="auto">
            <a:xfrm>
              <a:off x="2964342" y="191283"/>
              <a:ext cx="1679666" cy="22596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hammed Rehman and Sana Ahmed Khan"/>
            <p:cNvPicPr preferRelativeResize="0">
              <a:picLocks noChangeArrowheads="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l="62393" t="22" r="11045" b="33238"/>
            <a:stretch/>
          </p:blipFill>
          <p:spPr bwMode="auto">
            <a:xfrm>
              <a:off x="6804248" y="2569305"/>
              <a:ext cx="1679363" cy="22596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RCT calls French courts to reject extradition based on torture"/>
            <p:cNvPicPr preferRelativeResize="0">
              <a:picLocks noChangeArrowheads="1"/>
            </p:cNvPicPr>
            <p:nvPr/>
          </p:nvPicPr>
          <p:blipFill rotWithShape="1">
            <a:blip r:embed="rId10">
              <a:duotone>
                <a:schemeClr val="accent3">
                  <a:shade val="45000"/>
                  <a:satMod val="135000"/>
                </a:schemeClr>
                <a:prstClr val="white"/>
              </a:duotone>
              <a:extLst>
                <a:ext uri="{28A0092B-C50C-407E-A947-70E740481C1C}">
                  <a14:useLocalDpi xmlns:a14="http://schemas.microsoft.com/office/drawing/2010/main" val="0"/>
                </a:ext>
              </a:extLst>
            </a:blip>
            <a:srcRect l="24078" r="39773"/>
            <a:stretch/>
          </p:blipFill>
          <p:spPr bwMode="auto">
            <a:xfrm>
              <a:off x="1018592" y="190706"/>
              <a:ext cx="1681200" cy="2260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North Korean ex-spy Kim Hyon-hui casts doubt on Kim Jong Un's Olympic  motives"/>
            <p:cNvPicPr>
              <a:picLocks noChangeAspect="1" noChangeArrowheads="1"/>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l="30124" r="38565" b="36868"/>
            <a:stretch/>
          </p:blipFill>
          <p:spPr bwMode="auto">
            <a:xfrm>
              <a:off x="2962808" y="2566989"/>
              <a:ext cx="1681200" cy="22642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883628" y="520624"/>
            <a:ext cx="7662528" cy="4035992"/>
            <a:chOff x="883628" y="520624"/>
            <a:chExt cx="7662528" cy="4035992"/>
          </a:xfrm>
        </p:grpSpPr>
        <p:sp>
          <p:nvSpPr>
            <p:cNvPr id="26" name="TextBox 25"/>
            <p:cNvSpPr txBox="1"/>
            <p:nvPr/>
          </p:nvSpPr>
          <p:spPr>
            <a:xfrm>
              <a:off x="2877613" y="2871539"/>
              <a:ext cx="1794081" cy="1258037"/>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KIM HYON HUI</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A North Korean agent</a:t>
              </a:r>
            </a:p>
            <a:p>
              <a:pPr algn="ctr"/>
              <a:r>
                <a:rPr lang="en-GB" sz="1200" dirty="0" smtClean="0">
                  <a:solidFill>
                    <a:srgbClr val="000000"/>
                  </a:solidFill>
                  <a:latin typeface="Arial Narrow" panose="020B0606020202030204" pitchFamily="34" charset="0"/>
                  <a:cs typeface="Arial" panose="020B0604020202020204" pitchFamily="34" charset="0"/>
                </a:rPr>
                <a:t>Responsible for the bombing</a:t>
              </a:r>
            </a:p>
            <a:p>
              <a:pPr algn="ctr"/>
              <a:r>
                <a:rPr lang="en-GB" sz="1200" dirty="0">
                  <a:solidFill>
                    <a:srgbClr val="000000"/>
                  </a:solidFill>
                  <a:latin typeface="Arial Narrow" panose="020B0606020202030204" pitchFamily="34" charset="0"/>
                  <a:cs typeface="Arial" panose="020B0604020202020204" pitchFamily="34" charset="0"/>
                </a:rPr>
                <a:t>o</a:t>
              </a:r>
              <a:r>
                <a:rPr lang="en-GB" sz="1200" dirty="0" smtClean="0">
                  <a:solidFill>
                    <a:srgbClr val="000000"/>
                  </a:solidFill>
                  <a:latin typeface="Arial Narrow" panose="020B0606020202030204" pitchFamily="34" charset="0"/>
                  <a:cs typeface="Arial" panose="020B0604020202020204" pitchFamily="34" charset="0"/>
                </a:rPr>
                <a:t>f flight Korean Air flight 858</a:t>
              </a:r>
            </a:p>
            <a:p>
              <a:pPr algn="ctr"/>
              <a:r>
                <a:rPr lang="en-GB" sz="1200" dirty="0" smtClean="0">
                  <a:solidFill>
                    <a:srgbClr val="000000"/>
                  </a:solidFill>
                  <a:latin typeface="Arial Narrow" panose="020B0606020202030204" pitchFamily="34" charset="0"/>
                  <a:cs typeface="Arial" panose="020B0604020202020204" pitchFamily="34" charset="0"/>
                </a:rPr>
                <a:t> in 1987 killing 115</a:t>
              </a:r>
            </a:p>
            <a:p>
              <a:pPr algn="ctr"/>
              <a:endParaRPr lang="en-GB" sz="1200" dirty="0">
                <a:solidFill>
                  <a:srgbClr val="000000"/>
                </a:solidFill>
                <a:latin typeface="Arial Narrow" panose="020B0606020202030204" pitchFamily="34" charset="0"/>
                <a:cs typeface="Arial" panose="020B0604020202020204" pitchFamily="34" charset="0"/>
              </a:endParaRPr>
            </a:p>
          </p:txBody>
        </p:sp>
        <p:sp>
          <p:nvSpPr>
            <p:cNvPr id="27" name="TextBox 26"/>
            <p:cNvSpPr txBox="1"/>
            <p:nvPr/>
          </p:nvSpPr>
          <p:spPr>
            <a:xfrm>
              <a:off x="6730146" y="540515"/>
              <a:ext cx="1816010" cy="1315745"/>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PATRICK</a:t>
              </a:r>
            </a:p>
            <a:p>
              <a:pPr algn="ctr"/>
              <a:r>
                <a:rPr lang="en-GB" sz="1575" b="1" dirty="0" smtClean="0">
                  <a:solidFill>
                    <a:srgbClr val="000000"/>
                  </a:solidFill>
                  <a:latin typeface="Arial Narrow" panose="020B0606020202030204" pitchFamily="34" charset="0"/>
                  <a:cs typeface="Arial" panose="020B0604020202020204" pitchFamily="34" charset="0"/>
                </a:rPr>
                <a:t>MAGEE</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IRA member and responsible</a:t>
              </a:r>
            </a:p>
            <a:p>
              <a:pPr algn="ctr"/>
              <a:r>
                <a:rPr lang="en-GB" sz="1200" dirty="0" smtClean="0">
                  <a:solidFill>
                    <a:srgbClr val="000000"/>
                  </a:solidFill>
                  <a:latin typeface="Arial Narrow" panose="020B0606020202030204" pitchFamily="34" charset="0"/>
                  <a:cs typeface="Arial" panose="020B0604020202020204" pitchFamily="34" charset="0"/>
                </a:rPr>
                <a:t>for planting a bomb in the</a:t>
              </a:r>
            </a:p>
            <a:p>
              <a:pPr algn="ctr"/>
              <a:r>
                <a:rPr lang="en-GB" sz="1200" dirty="0" smtClean="0">
                  <a:solidFill>
                    <a:srgbClr val="000000"/>
                  </a:solidFill>
                  <a:latin typeface="Arial Narrow" panose="020B0606020202030204" pitchFamily="34" charset="0"/>
                  <a:cs typeface="Arial" panose="020B0604020202020204" pitchFamily="34" charset="0"/>
                </a:rPr>
                <a:t>Brighton hotel hosting the</a:t>
              </a:r>
            </a:p>
            <a:p>
              <a:pPr algn="ctr"/>
              <a:r>
                <a:rPr lang="en-GB" sz="1200" dirty="0" smtClean="0">
                  <a:solidFill>
                    <a:srgbClr val="000000"/>
                  </a:solidFill>
                  <a:latin typeface="Arial Narrow" panose="020B0606020202030204" pitchFamily="34" charset="0"/>
                  <a:cs typeface="Arial" panose="020B0604020202020204" pitchFamily="34" charset="0"/>
                </a:rPr>
                <a:t>Conservatives in 1984</a:t>
              </a:r>
              <a:endParaRPr lang="en-GB" sz="1200" dirty="0">
                <a:solidFill>
                  <a:srgbClr val="000000"/>
                </a:solidFill>
                <a:latin typeface="Arial Narrow" panose="020B0606020202030204" pitchFamily="34" charset="0"/>
                <a:cs typeface="Arial" panose="020B0604020202020204" pitchFamily="34" charset="0"/>
              </a:endParaRPr>
            </a:p>
          </p:txBody>
        </p:sp>
        <p:sp>
          <p:nvSpPr>
            <p:cNvPr id="28" name="TextBox 27"/>
            <p:cNvSpPr txBox="1"/>
            <p:nvPr/>
          </p:nvSpPr>
          <p:spPr>
            <a:xfrm>
              <a:off x="4737048" y="547906"/>
              <a:ext cx="1779654" cy="1131079"/>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MARYAM </a:t>
              </a:r>
            </a:p>
            <a:p>
              <a:pPr algn="ctr"/>
              <a:r>
                <a:rPr lang="en-GB" sz="1575" b="1" dirty="0" smtClean="0">
                  <a:solidFill>
                    <a:srgbClr val="000000"/>
                  </a:solidFill>
                  <a:latin typeface="Arial Narrow" panose="020B0606020202030204" pitchFamily="34" charset="0"/>
                  <a:cs typeface="Arial" panose="020B0604020202020204" pitchFamily="34" charset="0"/>
                </a:rPr>
                <a:t>SHARIPOVA</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Suicide bomber in </a:t>
              </a:r>
              <a:r>
                <a:rPr lang="en-GB" sz="1200" dirty="0" err="1" smtClean="0">
                  <a:solidFill>
                    <a:srgbClr val="000000"/>
                  </a:solidFill>
                  <a:latin typeface="Arial Narrow" panose="020B0606020202030204" pitchFamily="34" charset="0"/>
                  <a:cs typeface="Arial" panose="020B0604020202020204" pitchFamily="34" charset="0"/>
                </a:rPr>
                <a:t>Lubyanka</a:t>
              </a:r>
              <a:endParaRPr lang="en-GB" sz="1200" dirty="0" smtClean="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Station on the Moscow </a:t>
              </a:r>
            </a:p>
            <a:p>
              <a:pPr algn="ctr"/>
              <a:r>
                <a:rPr lang="en-GB" sz="1200" dirty="0" smtClean="0">
                  <a:solidFill>
                    <a:srgbClr val="000000"/>
                  </a:solidFill>
                  <a:latin typeface="Arial Narrow" panose="020B0606020202030204" pitchFamily="34" charset="0"/>
                  <a:cs typeface="Arial" panose="020B0604020202020204" pitchFamily="34" charset="0"/>
                </a:rPr>
                <a:t>Metro in 2010</a:t>
              </a:r>
              <a:endParaRPr lang="en-GB" sz="1200" dirty="0">
                <a:solidFill>
                  <a:srgbClr val="000000"/>
                </a:solidFill>
                <a:latin typeface="Arial Narrow" panose="020B0606020202030204" pitchFamily="34" charset="0"/>
                <a:cs typeface="Arial" panose="020B0604020202020204" pitchFamily="34" charset="0"/>
              </a:endParaRPr>
            </a:p>
          </p:txBody>
        </p:sp>
        <p:sp>
          <p:nvSpPr>
            <p:cNvPr id="29" name="TextBox 28"/>
            <p:cNvSpPr txBox="1"/>
            <p:nvPr/>
          </p:nvSpPr>
          <p:spPr>
            <a:xfrm>
              <a:off x="5020434" y="2871539"/>
              <a:ext cx="1447832" cy="1131079"/>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TIMOTHY </a:t>
              </a:r>
            </a:p>
            <a:p>
              <a:pPr algn="ctr"/>
              <a:r>
                <a:rPr lang="en-GB" sz="1575" b="1" dirty="0" smtClean="0">
                  <a:solidFill>
                    <a:srgbClr val="000000"/>
                  </a:solidFill>
                  <a:latin typeface="Arial Narrow" panose="020B0606020202030204" pitchFamily="34" charset="0"/>
                  <a:cs typeface="Arial" panose="020B0604020202020204" pitchFamily="34" charset="0"/>
                </a:rPr>
                <a:t>MCVEIGH</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Bombed the Federal</a:t>
              </a:r>
            </a:p>
            <a:p>
              <a:pPr algn="ctr"/>
              <a:r>
                <a:rPr lang="en-GB" sz="1200" dirty="0" smtClean="0">
                  <a:solidFill>
                    <a:srgbClr val="000000"/>
                  </a:solidFill>
                  <a:latin typeface="Arial Narrow" panose="020B0606020202030204" pitchFamily="34" charset="0"/>
                  <a:cs typeface="Arial" panose="020B0604020202020204" pitchFamily="34" charset="0"/>
                </a:rPr>
                <a:t>Building in Oklahoma </a:t>
              </a:r>
            </a:p>
            <a:p>
              <a:pPr algn="ctr"/>
              <a:r>
                <a:rPr lang="en-GB" sz="1200" dirty="0" smtClean="0">
                  <a:solidFill>
                    <a:srgbClr val="000000"/>
                  </a:solidFill>
                  <a:latin typeface="Arial Narrow" panose="020B0606020202030204" pitchFamily="34" charset="0"/>
                  <a:cs typeface="Arial" panose="020B0604020202020204" pitchFamily="34" charset="0"/>
                </a:rPr>
                <a:t>City in 1995</a:t>
              </a:r>
              <a:endParaRPr lang="en-GB" sz="1200" dirty="0">
                <a:solidFill>
                  <a:srgbClr val="000000"/>
                </a:solidFill>
                <a:latin typeface="Arial Narrow" panose="020B0606020202030204" pitchFamily="34" charset="0"/>
                <a:cs typeface="Arial" panose="020B0604020202020204" pitchFamily="34" charset="0"/>
              </a:endParaRPr>
            </a:p>
          </p:txBody>
        </p:sp>
        <p:sp>
          <p:nvSpPr>
            <p:cNvPr id="30" name="TextBox 29"/>
            <p:cNvSpPr txBox="1"/>
            <p:nvPr/>
          </p:nvSpPr>
          <p:spPr>
            <a:xfrm>
              <a:off x="6627584" y="2871539"/>
              <a:ext cx="1905713" cy="1500411"/>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SANA AHMED</a:t>
              </a:r>
            </a:p>
            <a:p>
              <a:pPr algn="ctr"/>
              <a:r>
                <a:rPr lang="en-GB" sz="1575" b="1" dirty="0" smtClean="0">
                  <a:solidFill>
                    <a:srgbClr val="000000"/>
                  </a:solidFill>
                  <a:latin typeface="Arial Narrow" panose="020B0606020202030204" pitchFamily="34" charset="0"/>
                  <a:cs typeface="Arial" panose="020B0604020202020204" pitchFamily="34" charset="0"/>
                </a:rPr>
                <a:t> KHAN</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Co-conspirator in preparing a</a:t>
              </a:r>
            </a:p>
            <a:p>
              <a:pPr algn="ctr"/>
              <a:r>
                <a:rPr lang="en-GB" sz="1200" dirty="0" smtClean="0">
                  <a:solidFill>
                    <a:srgbClr val="000000"/>
                  </a:solidFill>
                  <a:latin typeface="Arial Narrow" panose="020B0606020202030204" pitchFamily="34" charset="0"/>
                  <a:cs typeface="Arial" panose="020B0604020202020204" pitchFamily="34" charset="0"/>
                </a:rPr>
                <a:t>bomb targeted at the Westfield</a:t>
              </a:r>
            </a:p>
            <a:p>
              <a:pPr algn="ctr"/>
              <a:r>
                <a:rPr lang="en-GB" sz="1200" dirty="0" smtClean="0">
                  <a:solidFill>
                    <a:srgbClr val="000000"/>
                  </a:solidFill>
                  <a:latin typeface="Arial Narrow" panose="020B0606020202030204" pitchFamily="34" charset="0"/>
                  <a:cs typeface="Arial" panose="020B0604020202020204" pitchFamily="34" charset="0"/>
                </a:rPr>
                <a:t>Shopping Centre or on the</a:t>
              </a:r>
            </a:p>
            <a:p>
              <a:pPr algn="ctr"/>
              <a:r>
                <a:rPr lang="en-GB" sz="1200" dirty="0" smtClean="0">
                  <a:solidFill>
                    <a:srgbClr val="000000"/>
                  </a:solidFill>
                  <a:latin typeface="Arial Narrow" panose="020B0606020202030204" pitchFamily="34" charset="0"/>
                  <a:cs typeface="Arial" panose="020B0604020202020204" pitchFamily="34" charset="0"/>
                </a:rPr>
                <a:t>London Underground</a:t>
              </a:r>
            </a:p>
            <a:p>
              <a:pPr algn="ctr"/>
              <a:r>
                <a:rPr lang="en-GB" sz="1200" dirty="0" smtClean="0">
                  <a:solidFill>
                    <a:srgbClr val="000000"/>
                  </a:solidFill>
                  <a:latin typeface="Arial Narrow" panose="020B0606020202030204" pitchFamily="34" charset="0"/>
                  <a:cs typeface="Arial" panose="020B0604020202020204" pitchFamily="34" charset="0"/>
                </a:rPr>
                <a:t>on the 10</a:t>
              </a:r>
              <a:r>
                <a:rPr lang="en-GB" sz="1200" baseline="30000" dirty="0" smtClean="0">
                  <a:solidFill>
                    <a:srgbClr val="000000"/>
                  </a:solidFill>
                  <a:latin typeface="Arial Narrow" panose="020B0606020202030204" pitchFamily="34" charset="0"/>
                  <a:cs typeface="Arial" panose="020B0604020202020204" pitchFamily="34" charset="0"/>
                </a:rPr>
                <a:t>th</a:t>
              </a:r>
              <a:r>
                <a:rPr lang="en-GB" sz="1200" dirty="0" smtClean="0">
                  <a:solidFill>
                    <a:srgbClr val="000000"/>
                  </a:solidFill>
                  <a:latin typeface="Arial Narrow" panose="020B0606020202030204" pitchFamily="34" charset="0"/>
                  <a:cs typeface="Arial" panose="020B0604020202020204" pitchFamily="34" charset="0"/>
                </a:rPr>
                <a:t> anniversary of 7/7</a:t>
              </a:r>
            </a:p>
          </p:txBody>
        </p:sp>
        <p:sp>
          <p:nvSpPr>
            <p:cNvPr id="31" name="TextBox 30"/>
            <p:cNvSpPr txBox="1"/>
            <p:nvPr/>
          </p:nvSpPr>
          <p:spPr>
            <a:xfrm>
              <a:off x="883628" y="2871539"/>
              <a:ext cx="1922321" cy="1685077"/>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ABDELHAMID</a:t>
              </a:r>
            </a:p>
            <a:p>
              <a:pPr algn="ctr"/>
              <a:r>
                <a:rPr lang="en-GB" sz="1575" b="1" dirty="0" smtClean="0">
                  <a:solidFill>
                    <a:srgbClr val="000000"/>
                  </a:solidFill>
                  <a:latin typeface="Arial Narrow" panose="020B0606020202030204" pitchFamily="34" charset="0"/>
                  <a:cs typeface="Arial" panose="020B0604020202020204" pitchFamily="34" charset="0"/>
                </a:rPr>
                <a:t>ABAAOUD</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Principal organiser of the</a:t>
              </a:r>
            </a:p>
            <a:p>
              <a:pPr algn="ctr"/>
              <a:r>
                <a:rPr lang="en-GB" sz="1200" dirty="0" smtClean="0">
                  <a:solidFill>
                    <a:srgbClr val="000000"/>
                  </a:solidFill>
                  <a:latin typeface="Arial Narrow" panose="020B0606020202030204" pitchFamily="34" charset="0"/>
                  <a:cs typeface="Arial" panose="020B0604020202020204" pitchFamily="34" charset="0"/>
                </a:rPr>
                <a:t>Paris Attacks in 2015 with</a:t>
              </a:r>
            </a:p>
            <a:p>
              <a:pPr algn="ctr"/>
              <a:r>
                <a:rPr lang="en-GB" sz="1200" dirty="0" smtClean="0">
                  <a:solidFill>
                    <a:srgbClr val="000000"/>
                  </a:solidFill>
                  <a:latin typeface="Arial Narrow" panose="020B0606020202030204" pitchFamily="34" charset="0"/>
                  <a:cs typeface="Arial" panose="020B0604020202020204" pitchFamily="34" charset="0"/>
                </a:rPr>
                <a:t>Bombings and shootings at the</a:t>
              </a:r>
            </a:p>
            <a:p>
              <a:pPr algn="ctr"/>
              <a:r>
                <a:rPr lang="en-GB" sz="1200" dirty="0" err="1" smtClean="0">
                  <a:solidFill>
                    <a:srgbClr val="000000"/>
                  </a:solidFill>
                  <a:latin typeface="Arial Narrow" panose="020B0606020202030204" pitchFamily="34" charset="0"/>
                  <a:cs typeface="Arial" panose="020B0604020202020204" pitchFamily="34" charset="0"/>
                </a:rPr>
                <a:t>Stade</a:t>
              </a:r>
              <a:r>
                <a:rPr lang="en-GB" sz="1200" dirty="0" smtClean="0">
                  <a:solidFill>
                    <a:srgbClr val="000000"/>
                  </a:solidFill>
                  <a:latin typeface="Arial Narrow" panose="020B0606020202030204" pitchFamily="34" charset="0"/>
                  <a:cs typeface="Arial" panose="020B0604020202020204" pitchFamily="34" charset="0"/>
                </a:rPr>
                <a:t> de France and</a:t>
              </a:r>
            </a:p>
            <a:p>
              <a:pPr algn="ctr"/>
              <a:r>
                <a:rPr lang="en-GB" sz="1200" dirty="0" err="1" smtClean="0">
                  <a:solidFill>
                    <a:srgbClr val="000000"/>
                  </a:solidFill>
                  <a:latin typeface="Arial Narrow" panose="020B0606020202030204" pitchFamily="34" charset="0"/>
                  <a:cs typeface="Arial" panose="020B0604020202020204" pitchFamily="34" charset="0"/>
                </a:rPr>
                <a:t>Bataclan</a:t>
              </a:r>
              <a:r>
                <a:rPr lang="en-GB" sz="1200" dirty="0" smtClean="0">
                  <a:solidFill>
                    <a:srgbClr val="000000"/>
                  </a:solidFill>
                  <a:latin typeface="Arial Narrow" panose="020B0606020202030204" pitchFamily="34" charset="0"/>
                  <a:cs typeface="Arial" panose="020B0604020202020204" pitchFamily="34" charset="0"/>
                </a:rPr>
                <a:t> Theatre along with </a:t>
              </a:r>
            </a:p>
            <a:p>
              <a:pPr algn="ctr"/>
              <a:r>
                <a:rPr lang="en-GB" sz="1200" dirty="0" smtClean="0">
                  <a:solidFill>
                    <a:srgbClr val="000000"/>
                  </a:solidFill>
                  <a:latin typeface="Arial Narrow" panose="020B0606020202030204" pitchFamily="34" charset="0"/>
                  <a:cs typeface="Arial" panose="020B0604020202020204" pitchFamily="34" charset="0"/>
                </a:rPr>
                <a:t>restaurants across Paris</a:t>
              </a:r>
              <a:endParaRPr lang="en-GB" sz="1200" dirty="0">
                <a:solidFill>
                  <a:srgbClr val="000000"/>
                </a:solidFill>
                <a:latin typeface="Arial Narrow" panose="020B0606020202030204" pitchFamily="34" charset="0"/>
                <a:cs typeface="Arial" panose="020B0604020202020204" pitchFamily="34" charset="0"/>
              </a:endParaRPr>
            </a:p>
          </p:txBody>
        </p:sp>
        <p:sp>
          <p:nvSpPr>
            <p:cNvPr id="32" name="TextBox 31"/>
            <p:cNvSpPr txBox="1"/>
            <p:nvPr/>
          </p:nvSpPr>
          <p:spPr>
            <a:xfrm>
              <a:off x="991736" y="520624"/>
              <a:ext cx="1638975" cy="1812035"/>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IRATXE DIAZ</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One of the leaders of ETA</a:t>
              </a:r>
            </a:p>
            <a:p>
              <a:pPr algn="ctr"/>
              <a:r>
                <a:rPr lang="en-GB" sz="1200" dirty="0">
                  <a:solidFill>
                    <a:srgbClr val="000000"/>
                  </a:solidFill>
                  <a:latin typeface="Arial Narrow" panose="020B0606020202030204" pitchFamily="34" charset="0"/>
                  <a:cs typeface="Arial" panose="020B0604020202020204" pitchFamily="34" charset="0"/>
                </a:rPr>
                <a:t>i</a:t>
              </a:r>
              <a:r>
                <a:rPr lang="en-GB" sz="1200" dirty="0" smtClean="0">
                  <a:solidFill>
                    <a:srgbClr val="000000"/>
                  </a:solidFill>
                  <a:latin typeface="Arial Narrow" panose="020B0606020202030204" pitchFamily="34" charset="0"/>
                  <a:cs typeface="Arial" panose="020B0604020202020204" pitchFamily="34" charset="0"/>
                </a:rPr>
                <a:t>n the 2000’s. Claims that </a:t>
              </a:r>
            </a:p>
            <a:p>
              <a:pPr algn="ctr"/>
              <a:r>
                <a:rPr lang="en-GB" sz="1200" dirty="0" smtClean="0">
                  <a:solidFill>
                    <a:srgbClr val="000000"/>
                  </a:solidFill>
                  <a:latin typeface="Arial Narrow" panose="020B0606020202030204" pitchFamily="34" charset="0"/>
                  <a:cs typeface="Arial" panose="020B0604020202020204" pitchFamily="34" charset="0"/>
                </a:rPr>
                <a:t>she and others were</a:t>
              </a:r>
            </a:p>
            <a:p>
              <a:pPr algn="ctr"/>
              <a:r>
                <a:rPr lang="en-GB" sz="1200" dirty="0" smtClean="0">
                  <a:solidFill>
                    <a:srgbClr val="000000"/>
                  </a:solidFill>
                  <a:latin typeface="Arial Narrow" panose="020B0606020202030204" pitchFamily="34" charset="0"/>
                  <a:cs typeface="Arial" panose="020B0604020202020204" pitchFamily="34" charset="0"/>
                </a:rPr>
                <a:t>responsible for the deaths</a:t>
              </a:r>
            </a:p>
            <a:p>
              <a:pPr algn="ctr"/>
              <a:r>
                <a:rPr lang="en-GB" sz="1200" dirty="0" smtClean="0">
                  <a:solidFill>
                    <a:srgbClr val="000000"/>
                  </a:solidFill>
                  <a:latin typeface="Arial Narrow" panose="020B0606020202030204" pitchFamily="34" charset="0"/>
                  <a:cs typeface="Arial" panose="020B0604020202020204" pitchFamily="34" charset="0"/>
                </a:rPr>
                <a:t> of over 800 people in a</a:t>
              </a:r>
            </a:p>
            <a:p>
              <a:pPr algn="ctr"/>
              <a:r>
                <a:rPr lang="en-GB" sz="1200" dirty="0" smtClean="0">
                  <a:solidFill>
                    <a:srgbClr val="000000"/>
                  </a:solidFill>
                  <a:latin typeface="Arial Narrow" panose="020B0606020202030204" pitchFamily="34" charset="0"/>
                  <a:cs typeface="Arial" panose="020B0604020202020204" pitchFamily="34" charset="0"/>
                </a:rPr>
                <a:t>40 year spell of terrorism.</a:t>
              </a:r>
            </a:p>
            <a:p>
              <a:pPr algn="ctr"/>
              <a:r>
                <a:rPr lang="en-GB" sz="1200" dirty="0" smtClean="0">
                  <a:solidFill>
                    <a:srgbClr val="000000"/>
                  </a:solidFill>
                  <a:latin typeface="Arial Narrow" panose="020B0606020202030204" pitchFamily="34" charset="0"/>
                  <a:cs typeface="Arial" panose="020B0604020202020204" pitchFamily="34" charset="0"/>
                </a:rPr>
                <a:t>She has claimed that the</a:t>
              </a:r>
            </a:p>
            <a:p>
              <a:pPr algn="ctr"/>
              <a:r>
                <a:rPr lang="en-GB" sz="1200" dirty="0" smtClean="0">
                  <a:solidFill>
                    <a:srgbClr val="000000"/>
                  </a:solidFill>
                  <a:latin typeface="Arial Narrow" panose="020B0606020202030204" pitchFamily="34" charset="0"/>
                  <a:cs typeface="Arial" panose="020B0604020202020204" pitchFamily="34" charset="0"/>
                </a:rPr>
                <a:t>Spanish state tortured her</a:t>
              </a:r>
              <a:endParaRPr lang="en-GB" sz="1200" dirty="0">
                <a:solidFill>
                  <a:srgbClr val="000000"/>
                </a:solidFill>
                <a:latin typeface="Arial Narrow" panose="020B0606020202030204" pitchFamily="34" charset="0"/>
                <a:cs typeface="Arial" panose="020B0604020202020204" pitchFamily="34" charset="0"/>
              </a:endParaRPr>
            </a:p>
          </p:txBody>
        </p:sp>
        <p:sp>
          <p:nvSpPr>
            <p:cNvPr id="33" name="TextBox 32"/>
            <p:cNvSpPr txBox="1"/>
            <p:nvPr/>
          </p:nvSpPr>
          <p:spPr>
            <a:xfrm>
              <a:off x="2846684" y="547906"/>
              <a:ext cx="1819729" cy="1131079"/>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DZHOKHAR</a:t>
              </a:r>
            </a:p>
            <a:p>
              <a:pPr algn="ctr"/>
              <a:r>
                <a:rPr lang="en-GB" sz="1575" b="1" dirty="0" smtClean="0">
                  <a:solidFill>
                    <a:srgbClr val="000000"/>
                  </a:solidFill>
                  <a:latin typeface="Arial Narrow" panose="020B0606020202030204" pitchFamily="34" charset="0"/>
                  <a:cs typeface="Arial" panose="020B0604020202020204" pitchFamily="34" charset="0"/>
                </a:rPr>
                <a:t>TSARNAEV</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Planted bombs, along with</a:t>
              </a:r>
            </a:p>
            <a:p>
              <a:pPr algn="ctr"/>
              <a:r>
                <a:rPr lang="en-GB" sz="1200" dirty="0" smtClean="0">
                  <a:solidFill>
                    <a:srgbClr val="000000"/>
                  </a:solidFill>
                  <a:latin typeface="Arial Narrow" panose="020B0606020202030204" pitchFamily="34" charset="0"/>
                  <a:cs typeface="Arial" panose="020B0604020202020204" pitchFamily="34" charset="0"/>
                </a:rPr>
                <a:t>his brother </a:t>
              </a:r>
              <a:r>
                <a:rPr lang="en-GB" sz="1200" dirty="0" err="1" smtClean="0">
                  <a:solidFill>
                    <a:srgbClr val="000000"/>
                  </a:solidFill>
                  <a:latin typeface="Arial Narrow" panose="020B0606020202030204" pitchFamily="34" charset="0"/>
                  <a:cs typeface="Arial" panose="020B0604020202020204" pitchFamily="34" charset="0"/>
                </a:rPr>
                <a:t>Tamerlan</a:t>
              </a:r>
              <a:r>
                <a:rPr lang="en-GB" sz="1200" dirty="0" smtClean="0">
                  <a:solidFill>
                    <a:srgbClr val="000000"/>
                  </a:solidFill>
                  <a:latin typeface="Arial Narrow" panose="020B0606020202030204" pitchFamily="34" charset="0"/>
                  <a:cs typeface="Arial" panose="020B0604020202020204" pitchFamily="34" charset="0"/>
                </a:rPr>
                <a:t>,</a:t>
              </a:r>
            </a:p>
            <a:p>
              <a:pPr algn="ctr"/>
              <a:r>
                <a:rPr lang="en-GB" sz="1200" dirty="0" smtClean="0">
                  <a:solidFill>
                    <a:srgbClr val="000000"/>
                  </a:solidFill>
                  <a:latin typeface="Arial Narrow" panose="020B0606020202030204" pitchFamily="34" charset="0"/>
                  <a:cs typeface="Arial" panose="020B0604020202020204" pitchFamily="34" charset="0"/>
                </a:rPr>
                <a:t>at the 2013 Boston Marathon</a:t>
              </a:r>
              <a:endParaRPr lang="en-GB" sz="1200" dirty="0">
                <a:solidFill>
                  <a:srgbClr val="000000"/>
                </a:solidFill>
                <a:latin typeface="Arial Narrow" panose="020B0606020202030204" pitchFamily="34" charset="0"/>
                <a:cs typeface="Arial" panose="020B0604020202020204" pitchFamily="34" charset="0"/>
              </a:endParaRPr>
            </a:p>
          </p:txBody>
        </p:sp>
      </p:grpSp>
    </p:spTree>
    <p:extLst>
      <p:ext uri="{BB962C8B-B14F-4D97-AF65-F5344CB8AC3E}">
        <p14:creationId xmlns:p14="http://schemas.microsoft.com/office/powerpoint/2010/main" val="377251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502" y="4541598"/>
            <a:ext cx="406994" cy="550432"/>
          </a:xfrm>
          <a:prstGeom prst="rect">
            <a:avLst/>
          </a:prstGeom>
          <a:solidFill>
            <a:srgbClr val="F7E293">
              <a:alpha val="2000"/>
            </a:srgbClr>
          </a:solidFill>
          <a:extLst/>
        </p:spPr>
      </p:pic>
      <p:grpSp>
        <p:nvGrpSpPr>
          <p:cNvPr id="6" name="Group 5"/>
          <p:cNvGrpSpPr/>
          <p:nvPr/>
        </p:nvGrpSpPr>
        <p:grpSpPr>
          <a:xfrm>
            <a:off x="1040292" y="217631"/>
            <a:ext cx="7443319" cy="4677971"/>
            <a:chOff x="1040292" y="217631"/>
            <a:chExt cx="7443319" cy="4677971"/>
          </a:xfrm>
        </p:grpSpPr>
        <p:grpSp>
          <p:nvGrpSpPr>
            <p:cNvPr id="5" name="Group 4"/>
            <p:cNvGrpSpPr/>
            <p:nvPr/>
          </p:nvGrpSpPr>
          <p:grpSpPr>
            <a:xfrm>
              <a:off x="1040292" y="217631"/>
              <a:ext cx="7443319" cy="4677971"/>
              <a:chOff x="1040292" y="217631"/>
              <a:chExt cx="7443319" cy="4677971"/>
            </a:xfrm>
          </p:grpSpPr>
          <p:pic>
            <p:nvPicPr>
              <p:cNvPr id="7" name="Picture 4" descr="Image result for dr keon west"/>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35397" r="23308"/>
              <a:stretch/>
            </p:blipFill>
            <p:spPr bwMode="auto">
              <a:xfrm>
                <a:off x="6804248" y="2616359"/>
                <a:ext cx="1679363"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One Man Used His Unique Gift to Save Over 2 Million Babies, by @attendly"/>
              <p:cNvPicPr>
                <a:picLocks noChangeAspect="1" noChangeArrowheads="1"/>
              </p:cNvPicPr>
              <p:nvPr/>
            </p:nvPicPr>
            <p:blipFill rotWithShape="1">
              <a:blip r:embed="rId5">
                <a:clrChange>
                  <a:clrFrom>
                    <a:srgbClr val="7F826D"/>
                  </a:clrFrom>
                  <a:clrTo>
                    <a:srgbClr val="7F826D">
                      <a:alpha val="0"/>
                    </a:srgbClr>
                  </a:clrTo>
                </a:clrChange>
                <a:extLst>
                  <a:ext uri="{28A0092B-C50C-407E-A947-70E740481C1C}">
                    <a14:useLocalDpi xmlns:a14="http://schemas.microsoft.com/office/drawing/2010/main" val="0"/>
                  </a:ext>
                </a:extLst>
              </a:blip>
              <a:srcRect l="13341" r="37742"/>
              <a:stretch/>
            </p:blipFill>
            <p:spPr bwMode="auto">
              <a:xfrm>
                <a:off x="1040292" y="217631"/>
                <a:ext cx="1659500" cy="22101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lala Yousafzai, because she IS truly Beautiful - Scarred Beautiful"/>
              <p:cNvPicPr>
                <a:picLocks noChangeAspect="1" noChangeArrowheads="1"/>
              </p:cNvPicPr>
              <p:nvPr/>
            </p:nvPicPr>
            <p:blipFill rotWithShape="1">
              <a:blip r:embed="rId6">
                <a:extLst>
                  <a:ext uri="{28A0092B-C50C-407E-A947-70E740481C1C}">
                    <a14:useLocalDpi xmlns:a14="http://schemas.microsoft.com/office/drawing/2010/main" val="0"/>
                  </a:ext>
                </a:extLst>
              </a:blip>
              <a:srcRect l="36583" r="27665" b="7120"/>
              <a:stretch/>
            </p:blipFill>
            <p:spPr bwMode="auto">
              <a:xfrm>
                <a:off x="2987824" y="222955"/>
                <a:ext cx="1584176" cy="22047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return of the Cat: Yusuf Islam proves his old persona Cat Stevens still  alive and well, Entertainment News &amp; Top Stories - The Straits Times"/>
              <p:cNvPicPr>
                <a:picLocks noChangeAspect="1" noChangeArrowheads="1"/>
              </p:cNvPicPr>
              <p:nvPr/>
            </p:nvPicPr>
            <p:blipFill rotWithShape="1">
              <a:blip r:embed="rId7">
                <a:extLst>
                  <a:ext uri="{28A0092B-C50C-407E-A947-70E740481C1C}">
                    <a14:useLocalDpi xmlns:a14="http://schemas.microsoft.com/office/drawing/2010/main" val="0"/>
                  </a:ext>
                </a:extLst>
              </a:blip>
              <a:srcRect l="40487" t="7344" r="33860" b="30287"/>
              <a:stretch/>
            </p:blipFill>
            <p:spPr bwMode="auto">
              <a:xfrm>
                <a:off x="2975921" y="2592595"/>
                <a:ext cx="1668087" cy="23030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n Ki-Moon | Biography &amp; Facts | Britannic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670" r="7643" b="28733"/>
              <a:stretch/>
            </p:blipFill>
            <p:spPr bwMode="auto">
              <a:xfrm>
                <a:off x="4860031" y="220871"/>
                <a:ext cx="1656185" cy="21608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omen in Football - Lyon and Lionesses' defender Lucy Bronze wins second  BBC Women's Footballer of the Year award"/>
              <p:cNvPicPr>
                <a:picLocks noChangeAspect="1" noChangeArrowheads="1"/>
              </p:cNvPicPr>
              <p:nvPr/>
            </p:nvPicPr>
            <p:blipFill rotWithShape="1">
              <a:blip r:embed="rId9">
                <a:extLst>
                  <a:ext uri="{28A0092B-C50C-407E-A947-70E740481C1C}">
                    <a14:useLocalDpi xmlns:a14="http://schemas.microsoft.com/office/drawing/2010/main" val="0"/>
                  </a:ext>
                </a:extLst>
              </a:blip>
              <a:srcRect l="33839" t="14313" r="36002" b="19245"/>
              <a:stretch/>
            </p:blipFill>
            <p:spPr bwMode="auto">
              <a:xfrm>
                <a:off x="4860032" y="2584565"/>
                <a:ext cx="1708481" cy="22322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TCH] President of the people | Marie Louise Coleiro Preca"/>
              <p:cNvPicPr>
                <a:picLocks noChangeAspect="1" noChangeArrowheads="1"/>
              </p:cNvPicPr>
              <p:nvPr/>
            </p:nvPicPr>
            <p:blipFill rotWithShape="1">
              <a:blip r:embed="rId10">
                <a:extLst>
                  <a:ext uri="{28A0092B-C50C-407E-A947-70E740481C1C}">
                    <a14:useLocalDpi xmlns:a14="http://schemas.microsoft.com/office/drawing/2010/main" val="0"/>
                  </a:ext>
                </a:extLst>
              </a:blip>
              <a:srcRect l="30274" t="5405" r="35073" b="25984"/>
              <a:stretch/>
            </p:blipFill>
            <p:spPr bwMode="auto">
              <a:xfrm>
                <a:off x="6804248" y="220871"/>
                <a:ext cx="1658340" cy="218900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Zadie Smith interview: 'I've always made myself crin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341" t="4874" r="32047" b="14349"/>
            <a:stretch/>
          </p:blipFill>
          <p:spPr bwMode="auto">
            <a:xfrm>
              <a:off x="1040292" y="2571750"/>
              <a:ext cx="1671092" cy="2304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1040292" y="217631"/>
            <a:ext cx="7443319" cy="4677971"/>
            <a:chOff x="1040292" y="217631"/>
            <a:chExt cx="7443319" cy="4677971"/>
          </a:xfrm>
        </p:grpSpPr>
        <p:grpSp>
          <p:nvGrpSpPr>
            <p:cNvPr id="15" name="Group 14"/>
            <p:cNvGrpSpPr/>
            <p:nvPr/>
          </p:nvGrpSpPr>
          <p:grpSpPr>
            <a:xfrm>
              <a:off x="1040292" y="217631"/>
              <a:ext cx="7443319" cy="4677971"/>
              <a:chOff x="1040292" y="217631"/>
              <a:chExt cx="7443319" cy="4677971"/>
            </a:xfrm>
          </p:grpSpPr>
          <p:pic>
            <p:nvPicPr>
              <p:cNvPr id="17" name="Picture 4" descr="Image result for dr keon west"/>
              <p:cNvPicPr preferRelativeResize="0">
                <a:picLocks noChangeArrowheads="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35397" r="23308"/>
              <a:stretch/>
            </p:blipFill>
            <p:spPr bwMode="auto">
              <a:xfrm>
                <a:off x="6804248" y="2616359"/>
                <a:ext cx="1679363"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ow One Man Used His Unique Gift to Save Over 2 Million Babies, by @attendly"/>
              <p:cNvPicPr>
                <a:picLocks noChangeAspect="1" noChangeArrowheads="1"/>
              </p:cNvPicPr>
              <p:nvPr/>
            </p:nvPicPr>
            <p:blipFill rotWithShape="1">
              <a:blip r:embed="rId5">
                <a:clrChange>
                  <a:clrFrom>
                    <a:srgbClr val="7F826D"/>
                  </a:clrFrom>
                  <a:clrTo>
                    <a:srgbClr val="7F826D">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3341" r="37742"/>
              <a:stretch/>
            </p:blipFill>
            <p:spPr bwMode="auto">
              <a:xfrm>
                <a:off x="1040292" y="217631"/>
                <a:ext cx="1659500" cy="22101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Malala Yousafzai, because she IS truly Beautiful - Scarred Beautiful"/>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36583" r="27665" b="7120"/>
              <a:stretch/>
            </p:blipFill>
            <p:spPr bwMode="auto">
              <a:xfrm>
                <a:off x="2987824" y="222955"/>
                <a:ext cx="1584176" cy="2204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The return of the Cat: Yusuf Islam proves his old persona Cat Stevens still  alive and well, Entertainment News &amp; Top Stories - The Straits Times"/>
              <p:cNvPicPr>
                <a:picLocks noChangeAspect="1" noChangeArrowheads="1"/>
              </p:cNvPicPr>
              <p:nvPr/>
            </p:nvPicPr>
            <p:blipFill rotWithShape="1">
              <a:blip r:embed="rId7">
                <a:duotone>
                  <a:schemeClr val="accent3">
                    <a:shade val="45000"/>
                    <a:satMod val="135000"/>
                  </a:schemeClr>
                  <a:prstClr val="white"/>
                </a:duotone>
                <a:extLst>
                  <a:ext uri="{28A0092B-C50C-407E-A947-70E740481C1C}">
                    <a14:useLocalDpi xmlns:a14="http://schemas.microsoft.com/office/drawing/2010/main" val="0"/>
                  </a:ext>
                </a:extLst>
              </a:blip>
              <a:srcRect l="40487" t="7344" r="33860" b="30287"/>
              <a:stretch/>
            </p:blipFill>
            <p:spPr bwMode="auto">
              <a:xfrm>
                <a:off x="2975921" y="2592595"/>
                <a:ext cx="1668087" cy="23030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an Ki-Moon | Biography &amp; Facts | Britannica"/>
              <p:cNvPicPr>
                <a:picLocks noChangeAspect="1" noChangeArrowheads="1"/>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7670" r="7643" b="28733"/>
              <a:stretch/>
            </p:blipFill>
            <p:spPr bwMode="auto">
              <a:xfrm>
                <a:off x="4860031" y="220871"/>
                <a:ext cx="1656185" cy="21608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Women in Football - Lyon and Lionesses' defender Lucy Bronze wins second  BBC Women's Footballer of the Year award"/>
              <p:cNvPicPr>
                <a:picLocks noChangeAspect="1" noChangeArrowheads="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l="33839" t="14313" r="36002" b="19245"/>
              <a:stretch/>
            </p:blipFill>
            <p:spPr bwMode="auto">
              <a:xfrm>
                <a:off x="4860032" y="2584565"/>
                <a:ext cx="1708481" cy="22322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CH] President of the people | Marie Louise Coleiro Preca"/>
              <p:cNvPicPr>
                <a:picLocks noChangeAspect="1" noChangeArrowheads="1"/>
              </p:cNvPicPr>
              <p:nvPr/>
            </p:nvPicPr>
            <p:blipFill rotWithShape="1">
              <a:blip r:embed="rId10">
                <a:duotone>
                  <a:schemeClr val="accent3">
                    <a:shade val="45000"/>
                    <a:satMod val="135000"/>
                  </a:schemeClr>
                  <a:prstClr val="white"/>
                </a:duotone>
                <a:extLst>
                  <a:ext uri="{28A0092B-C50C-407E-A947-70E740481C1C}">
                    <a14:useLocalDpi xmlns:a14="http://schemas.microsoft.com/office/drawing/2010/main" val="0"/>
                  </a:ext>
                </a:extLst>
              </a:blip>
              <a:srcRect l="30274" t="5405" r="35073" b="25984"/>
              <a:stretch/>
            </p:blipFill>
            <p:spPr bwMode="auto">
              <a:xfrm>
                <a:off x="6804248" y="220871"/>
                <a:ext cx="1658340" cy="2189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Zadie Smith interview: 'I've always made myself cringe'"/>
            <p:cNvPicPr>
              <a:picLocks noChangeAspect="1" noChangeArrowheads="1"/>
            </p:cNvPicPr>
            <p:nvPr/>
          </p:nvPicPr>
          <p:blipFill rotWithShape="1">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l="31341" t="4874" r="32047" b="14349"/>
            <a:stretch/>
          </p:blipFill>
          <p:spPr bwMode="auto">
            <a:xfrm>
              <a:off x="1040292" y="2571750"/>
              <a:ext cx="1671092" cy="2304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894153" y="520624"/>
            <a:ext cx="7710294" cy="4162950"/>
            <a:chOff x="894153" y="520624"/>
            <a:chExt cx="7710294" cy="4162950"/>
          </a:xfrm>
        </p:grpSpPr>
        <p:sp>
          <p:nvSpPr>
            <p:cNvPr id="26" name="TextBox 25"/>
            <p:cNvSpPr txBox="1"/>
            <p:nvPr/>
          </p:nvSpPr>
          <p:spPr>
            <a:xfrm>
              <a:off x="2785461" y="2871539"/>
              <a:ext cx="1978427" cy="1812035"/>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YUSUF ISLAM</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Singer songwriter formerly</a:t>
              </a:r>
            </a:p>
            <a:p>
              <a:pPr algn="ctr"/>
              <a:r>
                <a:rPr lang="en-GB" sz="1200" dirty="0" smtClean="0">
                  <a:solidFill>
                    <a:srgbClr val="000000"/>
                  </a:solidFill>
                  <a:latin typeface="Arial Narrow" panose="020B0606020202030204" pitchFamily="34" charset="0"/>
                  <a:cs typeface="Arial" panose="020B0604020202020204" pitchFamily="34" charset="0"/>
                </a:rPr>
                <a:t>known as Cat Stevens</a:t>
              </a:r>
            </a:p>
            <a:p>
              <a:pPr algn="ctr"/>
              <a:r>
                <a:rPr lang="en-GB" sz="1200" dirty="0" smtClean="0">
                  <a:solidFill>
                    <a:srgbClr val="000000"/>
                  </a:solidFill>
                  <a:latin typeface="Arial Narrow" panose="020B0606020202030204" pitchFamily="34" charset="0"/>
                  <a:cs typeface="Arial" panose="020B0604020202020204" pitchFamily="34" charset="0"/>
                </a:rPr>
                <a:t>Converted to Islam and stopped</a:t>
              </a:r>
            </a:p>
            <a:p>
              <a:pPr algn="ctr"/>
              <a:r>
                <a:rPr lang="en-GB" sz="1200" dirty="0">
                  <a:solidFill>
                    <a:srgbClr val="000000"/>
                  </a:solidFill>
                  <a:latin typeface="Arial Narrow" panose="020B0606020202030204" pitchFamily="34" charset="0"/>
                  <a:cs typeface="Arial" panose="020B0604020202020204" pitchFamily="34" charset="0"/>
                </a:rPr>
                <a:t>p</a:t>
              </a:r>
              <a:r>
                <a:rPr lang="en-GB" sz="1200" dirty="0" smtClean="0">
                  <a:solidFill>
                    <a:srgbClr val="000000"/>
                  </a:solidFill>
                  <a:latin typeface="Arial Narrow" panose="020B0606020202030204" pitchFamily="34" charset="0"/>
                  <a:cs typeface="Arial" panose="020B0604020202020204" pitchFamily="34" charset="0"/>
                </a:rPr>
                <a:t>roducing music in 1978.</a:t>
              </a:r>
            </a:p>
            <a:p>
              <a:pPr algn="ctr"/>
              <a:r>
                <a:rPr lang="en-GB" sz="1200" dirty="0" smtClean="0">
                  <a:solidFill>
                    <a:srgbClr val="000000"/>
                  </a:solidFill>
                  <a:latin typeface="Arial Narrow" panose="020B0606020202030204" pitchFamily="34" charset="0"/>
                  <a:cs typeface="Arial" panose="020B0604020202020204" pitchFamily="34" charset="0"/>
                </a:rPr>
                <a:t>Returned to music in 2006.</a:t>
              </a:r>
            </a:p>
            <a:p>
              <a:pPr algn="ctr"/>
              <a:r>
                <a:rPr lang="en-GB" sz="1200" dirty="0" smtClean="0">
                  <a:solidFill>
                    <a:srgbClr val="000000"/>
                  </a:solidFill>
                  <a:latin typeface="Arial Narrow" panose="020B0606020202030204" pitchFamily="34" charset="0"/>
                  <a:cs typeface="Arial" panose="020B0604020202020204" pitchFamily="34" charset="0"/>
                </a:rPr>
                <a:t>He has been recognised</a:t>
              </a:r>
            </a:p>
            <a:p>
              <a:pPr algn="ctr"/>
              <a:r>
                <a:rPr lang="en-GB" sz="1200" dirty="0">
                  <a:solidFill>
                    <a:srgbClr val="000000"/>
                  </a:solidFill>
                  <a:latin typeface="Arial Narrow" panose="020B0606020202030204" pitchFamily="34" charset="0"/>
                  <a:cs typeface="Arial" panose="020B0604020202020204" pitchFamily="34" charset="0"/>
                </a:rPr>
                <a:t>f</a:t>
              </a:r>
              <a:r>
                <a:rPr lang="en-GB" sz="1200" dirty="0" smtClean="0">
                  <a:solidFill>
                    <a:srgbClr val="000000"/>
                  </a:solidFill>
                  <a:latin typeface="Arial Narrow" panose="020B0606020202030204" pitchFamily="34" charset="0"/>
                  <a:cs typeface="Arial" panose="020B0604020202020204" pitchFamily="34" charset="0"/>
                </a:rPr>
                <a:t>or his support of charities </a:t>
              </a:r>
            </a:p>
            <a:p>
              <a:pPr algn="ctr"/>
              <a:r>
                <a:rPr lang="en-GB" sz="1200" dirty="0" smtClean="0">
                  <a:solidFill>
                    <a:srgbClr val="000000"/>
                  </a:solidFill>
                  <a:latin typeface="Arial Narrow" panose="020B0606020202030204" pitchFamily="34" charset="0"/>
                  <a:cs typeface="Arial" panose="020B0604020202020204" pitchFamily="34" charset="0"/>
                </a:rPr>
                <a:t>around the world</a:t>
              </a:r>
              <a:endParaRPr lang="en-GB" sz="1200" dirty="0">
                <a:solidFill>
                  <a:srgbClr val="000000"/>
                </a:solidFill>
                <a:latin typeface="Arial Narrow" panose="020B0606020202030204" pitchFamily="34" charset="0"/>
                <a:cs typeface="Arial" panose="020B0604020202020204" pitchFamily="34" charset="0"/>
              </a:endParaRPr>
            </a:p>
          </p:txBody>
        </p:sp>
        <p:sp>
          <p:nvSpPr>
            <p:cNvPr id="27" name="TextBox 26"/>
            <p:cNvSpPr txBox="1"/>
            <p:nvPr/>
          </p:nvSpPr>
          <p:spPr>
            <a:xfrm>
              <a:off x="6773190" y="540515"/>
              <a:ext cx="1729961" cy="1877437"/>
            </a:xfrm>
            <a:prstGeom prst="rect">
              <a:avLst/>
            </a:prstGeom>
            <a:noFill/>
          </p:spPr>
          <p:txBody>
            <a:bodyPr wrap="none" rtlCol="0">
              <a:spAutoFit/>
            </a:bodyPr>
            <a:lstStyle/>
            <a:p>
              <a:pPr algn="ctr"/>
              <a:r>
                <a:rPr lang="en-GB" sz="1600" b="1" dirty="0" smtClean="0">
                  <a:solidFill>
                    <a:srgbClr val="000000"/>
                  </a:solidFill>
                  <a:latin typeface="Arial Narrow" panose="020B0606020202030204" pitchFamily="34" charset="0"/>
                </a:rPr>
                <a:t>MARIE-LOUISE </a:t>
              </a:r>
            </a:p>
            <a:p>
              <a:pPr algn="ctr"/>
              <a:r>
                <a:rPr lang="en-GB" sz="1600" b="1" dirty="0" smtClean="0">
                  <a:solidFill>
                    <a:srgbClr val="000000"/>
                  </a:solidFill>
                  <a:latin typeface="Arial Narrow" panose="020B0606020202030204" pitchFamily="34" charset="0"/>
                </a:rPr>
                <a:t>COLEIRO PRECA </a:t>
              </a:r>
            </a:p>
            <a:p>
              <a:pPr algn="ctr"/>
              <a:r>
                <a:rPr lang="en-GB" sz="1200" dirty="0" smtClean="0">
                  <a:solidFill>
                    <a:srgbClr val="000000"/>
                  </a:solidFill>
                  <a:latin typeface="Arial Narrow" panose="020B0606020202030204" pitchFamily="34" charset="0"/>
                  <a:cs typeface="Arial" panose="020B0604020202020204" pitchFamily="34" charset="0"/>
                </a:rPr>
                <a:t>9</a:t>
              </a:r>
              <a:r>
                <a:rPr lang="en-GB" sz="1200" baseline="30000" dirty="0" smtClean="0">
                  <a:solidFill>
                    <a:srgbClr val="000000"/>
                  </a:solidFill>
                  <a:latin typeface="Arial Narrow" panose="020B0606020202030204" pitchFamily="34" charset="0"/>
                  <a:cs typeface="Arial" panose="020B0604020202020204" pitchFamily="34" charset="0"/>
                </a:rPr>
                <a:t>th</a:t>
              </a:r>
              <a:r>
                <a:rPr lang="en-GB" sz="1200" dirty="0" smtClean="0">
                  <a:solidFill>
                    <a:srgbClr val="000000"/>
                  </a:solidFill>
                  <a:latin typeface="Arial Narrow" panose="020B0606020202030204" pitchFamily="34" charset="0"/>
                  <a:cs typeface="Arial" panose="020B0604020202020204" pitchFamily="34" charset="0"/>
                </a:rPr>
                <a:t> President of Malta.</a:t>
              </a:r>
            </a:p>
            <a:p>
              <a:pPr algn="ctr"/>
              <a:r>
                <a:rPr lang="en-GB" sz="1200" dirty="0" smtClean="0">
                  <a:solidFill>
                    <a:srgbClr val="000000"/>
                  </a:solidFill>
                  <a:latin typeface="Arial Narrow" panose="020B0606020202030204" pitchFamily="34" charset="0"/>
                  <a:cs typeface="Arial" panose="020B0604020202020204" pitchFamily="34" charset="0"/>
                </a:rPr>
                <a:t>Set up organisations for</a:t>
              </a:r>
            </a:p>
            <a:p>
              <a:pPr algn="ctr"/>
              <a:r>
                <a:rPr lang="en-GB" sz="1200" dirty="0">
                  <a:solidFill>
                    <a:srgbClr val="000000"/>
                  </a:solidFill>
                  <a:latin typeface="Arial Narrow" panose="020B0606020202030204" pitchFamily="34" charset="0"/>
                  <a:cs typeface="Arial" panose="020B0604020202020204" pitchFamily="34" charset="0"/>
                </a:rPr>
                <a:t> </a:t>
              </a:r>
              <a:r>
                <a:rPr lang="en-GB" sz="1200" dirty="0" smtClean="0">
                  <a:solidFill>
                    <a:srgbClr val="000000"/>
                  </a:solidFill>
                  <a:latin typeface="Arial Narrow" panose="020B0606020202030204" pitchFamily="34" charset="0"/>
                  <a:cs typeface="Arial" panose="020B0604020202020204" pitchFamily="34" charset="0"/>
                </a:rPr>
                <a:t>help with cancer as well as</a:t>
              </a:r>
            </a:p>
            <a:p>
              <a:pPr algn="ctr"/>
              <a:r>
                <a:rPr lang="en-GB" sz="1200" dirty="0" smtClean="0">
                  <a:solidFill>
                    <a:srgbClr val="000000"/>
                  </a:solidFill>
                  <a:latin typeface="Arial Narrow" panose="020B0606020202030204" pitchFamily="34" charset="0"/>
                  <a:cs typeface="Arial" panose="020B0604020202020204" pitchFamily="34" charset="0"/>
                </a:rPr>
                <a:t>foundations for vulnerable</a:t>
              </a:r>
            </a:p>
            <a:p>
              <a:pPr algn="ctr"/>
              <a:r>
                <a:rPr lang="en-GB" sz="1200" dirty="0" smtClean="0">
                  <a:solidFill>
                    <a:srgbClr val="000000"/>
                  </a:solidFill>
                  <a:latin typeface="Arial Narrow" panose="020B0606020202030204" pitchFamily="34" charset="0"/>
                  <a:cs typeface="Arial" panose="020B0604020202020204" pitchFamily="34" charset="0"/>
                </a:rPr>
                <a:t>children and wellbeing. She</a:t>
              </a:r>
            </a:p>
            <a:p>
              <a:pPr algn="ctr"/>
              <a:r>
                <a:rPr lang="en-GB" sz="1200" dirty="0" smtClean="0">
                  <a:solidFill>
                    <a:srgbClr val="000000"/>
                  </a:solidFill>
                  <a:latin typeface="Arial Narrow" panose="020B0606020202030204" pitchFamily="34" charset="0"/>
                  <a:cs typeface="Arial" panose="020B0604020202020204" pitchFamily="34" charset="0"/>
                </a:rPr>
                <a:t>is an advocate for getting</a:t>
              </a:r>
            </a:p>
            <a:p>
              <a:pPr algn="ctr"/>
              <a:r>
                <a:rPr lang="en-GB" sz="1200" dirty="0" smtClean="0">
                  <a:solidFill>
                    <a:srgbClr val="000000"/>
                  </a:solidFill>
                  <a:latin typeface="Arial Narrow" panose="020B0606020202030204" pitchFamily="34" charset="0"/>
                  <a:cs typeface="Arial" panose="020B0604020202020204" pitchFamily="34" charset="0"/>
                </a:rPr>
                <a:t> more women into politics</a:t>
              </a:r>
              <a:endParaRPr lang="en-GB" sz="1200" dirty="0">
                <a:solidFill>
                  <a:srgbClr val="000000"/>
                </a:solidFill>
                <a:latin typeface="Arial Narrow" panose="020B0606020202030204" pitchFamily="34" charset="0"/>
                <a:cs typeface="Arial" panose="020B0604020202020204" pitchFamily="34" charset="0"/>
              </a:endParaRPr>
            </a:p>
          </p:txBody>
        </p:sp>
        <p:sp>
          <p:nvSpPr>
            <p:cNvPr id="28" name="TextBox 27"/>
            <p:cNvSpPr txBox="1"/>
            <p:nvPr/>
          </p:nvSpPr>
          <p:spPr>
            <a:xfrm>
              <a:off x="4894145" y="547906"/>
              <a:ext cx="1465466" cy="704039"/>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BAN KI-MOON</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Sec Gen of the UN for </a:t>
              </a:r>
            </a:p>
            <a:p>
              <a:pPr algn="ctr"/>
              <a:r>
                <a:rPr lang="en-GB" sz="1200" dirty="0">
                  <a:solidFill>
                    <a:srgbClr val="000000"/>
                  </a:solidFill>
                  <a:latin typeface="Arial Narrow" panose="020B0606020202030204" pitchFamily="34" charset="0"/>
                  <a:cs typeface="Arial" panose="020B0604020202020204" pitchFamily="34" charset="0"/>
                </a:rPr>
                <a:t>a</a:t>
              </a:r>
              <a:r>
                <a:rPr lang="en-GB" sz="1200" dirty="0" smtClean="0">
                  <a:solidFill>
                    <a:srgbClr val="000000"/>
                  </a:solidFill>
                  <a:latin typeface="Arial Narrow" panose="020B0606020202030204" pitchFamily="34" charset="0"/>
                  <a:cs typeface="Arial" panose="020B0604020202020204" pitchFamily="34" charset="0"/>
                </a:rPr>
                <a:t>lmost 10 years</a:t>
              </a:r>
              <a:endParaRPr lang="en-GB" sz="1200" dirty="0">
                <a:solidFill>
                  <a:srgbClr val="000000"/>
                </a:solidFill>
                <a:latin typeface="Arial Narrow" panose="020B0606020202030204" pitchFamily="34" charset="0"/>
                <a:cs typeface="Arial" panose="020B0604020202020204" pitchFamily="34" charset="0"/>
              </a:endParaRPr>
            </a:p>
          </p:txBody>
        </p:sp>
        <p:sp>
          <p:nvSpPr>
            <p:cNvPr id="29" name="TextBox 28"/>
            <p:cNvSpPr txBox="1"/>
            <p:nvPr/>
          </p:nvSpPr>
          <p:spPr>
            <a:xfrm>
              <a:off x="4812340" y="2871539"/>
              <a:ext cx="1864035" cy="1812035"/>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LUCY BRONZE</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Manchester City and</a:t>
              </a:r>
            </a:p>
            <a:p>
              <a:pPr algn="ctr"/>
              <a:r>
                <a:rPr lang="en-GB" sz="1200" dirty="0" smtClean="0">
                  <a:solidFill>
                    <a:srgbClr val="000000"/>
                  </a:solidFill>
                  <a:latin typeface="Arial Narrow" panose="020B0606020202030204" pitchFamily="34" charset="0"/>
                  <a:cs typeface="Arial" panose="020B0604020202020204" pitchFamily="34" charset="0"/>
                </a:rPr>
                <a:t>England right back</a:t>
              </a:r>
            </a:p>
            <a:p>
              <a:pPr algn="ctr"/>
              <a:r>
                <a:rPr lang="en-GB" sz="1200" dirty="0" smtClean="0">
                  <a:solidFill>
                    <a:srgbClr val="000000"/>
                  </a:solidFill>
                  <a:latin typeface="Arial Narrow" panose="020B0606020202030204" pitchFamily="34" charset="0"/>
                  <a:cs typeface="Arial" panose="020B0604020202020204" pitchFamily="34" charset="0"/>
                </a:rPr>
                <a:t>Multiple championship winner</a:t>
              </a:r>
            </a:p>
            <a:p>
              <a:pPr algn="ctr"/>
              <a:r>
                <a:rPr lang="en-GB" sz="1200" dirty="0" smtClean="0">
                  <a:solidFill>
                    <a:srgbClr val="000000"/>
                  </a:solidFill>
                  <a:latin typeface="Arial Narrow" panose="020B0606020202030204" pitchFamily="34" charset="0"/>
                  <a:cs typeface="Arial" panose="020B0604020202020204" pitchFamily="34" charset="0"/>
                </a:rPr>
                <a:t>&amp; 3</a:t>
              </a:r>
              <a:r>
                <a:rPr lang="en-GB" sz="1200" baseline="30000" dirty="0" smtClean="0">
                  <a:solidFill>
                    <a:srgbClr val="000000"/>
                  </a:solidFill>
                  <a:latin typeface="Arial Narrow" panose="020B0606020202030204" pitchFamily="34" charset="0"/>
                  <a:cs typeface="Arial" panose="020B0604020202020204" pitchFamily="34" charset="0"/>
                </a:rPr>
                <a:t>rd</a:t>
              </a:r>
              <a:r>
                <a:rPr lang="en-GB" sz="1200" dirty="0" smtClean="0">
                  <a:solidFill>
                    <a:srgbClr val="000000"/>
                  </a:solidFill>
                  <a:latin typeface="Arial Narrow" panose="020B0606020202030204" pitchFamily="34" charset="0"/>
                  <a:cs typeface="Arial" panose="020B0604020202020204" pitchFamily="34" charset="0"/>
                </a:rPr>
                <a:t> placed World Cup player</a:t>
              </a:r>
            </a:p>
            <a:p>
              <a:pPr algn="ctr"/>
              <a:r>
                <a:rPr lang="en-GB" sz="1200" dirty="0" smtClean="0">
                  <a:solidFill>
                    <a:srgbClr val="000000"/>
                  </a:solidFill>
                  <a:latin typeface="Arial Narrow" panose="020B0606020202030204" pitchFamily="34" charset="0"/>
                  <a:cs typeface="Arial" panose="020B0604020202020204" pitchFamily="34" charset="0"/>
                </a:rPr>
                <a:t>First defender to be named</a:t>
              </a:r>
            </a:p>
            <a:p>
              <a:pPr algn="ctr"/>
              <a:r>
                <a:rPr lang="en-GB" sz="1200" dirty="0" smtClean="0">
                  <a:solidFill>
                    <a:srgbClr val="000000"/>
                  </a:solidFill>
                  <a:latin typeface="Arial Narrow" panose="020B0606020202030204" pitchFamily="34" charset="0"/>
                  <a:cs typeface="Arial" panose="020B0604020202020204" pitchFamily="34" charset="0"/>
                </a:rPr>
                <a:t>UEFA Player of the Year and</a:t>
              </a:r>
            </a:p>
            <a:p>
              <a:pPr algn="ctr"/>
              <a:r>
                <a:rPr lang="en-GB" sz="1200" dirty="0" smtClean="0">
                  <a:solidFill>
                    <a:srgbClr val="000000"/>
                  </a:solidFill>
                  <a:latin typeface="Arial Narrow" panose="020B0606020202030204" pitchFamily="34" charset="0"/>
                  <a:cs typeface="Arial" panose="020B0604020202020204" pitchFamily="34" charset="0"/>
                </a:rPr>
                <a:t>Is the current FIFA Worlds</a:t>
              </a:r>
            </a:p>
            <a:p>
              <a:pPr algn="ctr"/>
              <a:r>
                <a:rPr lang="en-GB" sz="1200" dirty="0" smtClean="0">
                  <a:solidFill>
                    <a:srgbClr val="000000"/>
                  </a:solidFill>
                  <a:latin typeface="Arial Narrow" panose="020B0606020202030204" pitchFamily="34" charset="0"/>
                  <a:cs typeface="Arial" panose="020B0604020202020204" pitchFamily="34" charset="0"/>
                </a:rPr>
                <a:t>Best Player</a:t>
              </a:r>
              <a:endParaRPr lang="en-GB" sz="1200" dirty="0">
                <a:solidFill>
                  <a:srgbClr val="000000"/>
                </a:solidFill>
                <a:latin typeface="Arial Narrow" panose="020B0606020202030204" pitchFamily="34" charset="0"/>
                <a:cs typeface="Arial" panose="020B0604020202020204" pitchFamily="34" charset="0"/>
              </a:endParaRPr>
            </a:p>
          </p:txBody>
        </p:sp>
        <p:sp>
          <p:nvSpPr>
            <p:cNvPr id="30" name="TextBox 29"/>
            <p:cNvSpPr txBox="1"/>
            <p:nvPr/>
          </p:nvSpPr>
          <p:spPr>
            <a:xfrm>
              <a:off x="6638461" y="2871539"/>
              <a:ext cx="1965986" cy="1508105"/>
            </a:xfrm>
            <a:prstGeom prst="rect">
              <a:avLst/>
            </a:prstGeom>
            <a:noFill/>
          </p:spPr>
          <p:txBody>
            <a:bodyPr wrap="none" rtlCol="0">
              <a:spAutoFit/>
            </a:bodyPr>
            <a:lstStyle/>
            <a:p>
              <a:pPr algn="ctr"/>
              <a:r>
                <a:rPr lang="en-GB" sz="1600" b="1" dirty="0">
                  <a:solidFill>
                    <a:srgbClr val="000000"/>
                  </a:solidFill>
                  <a:latin typeface="Arial Narrow" panose="020B0606020202030204" pitchFamily="34" charset="0"/>
                  <a:cs typeface="Arial" panose="020B0604020202020204" pitchFamily="34" charset="0"/>
                </a:rPr>
                <a:t>DR. </a:t>
              </a:r>
              <a:r>
                <a:rPr lang="en-GB" sz="1600" b="1" dirty="0" smtClean="0">
                  <a:solidFill>
                    <a:srgbClr val="000000"/>
                  </a:solidFill>
                  <a:latin typeface="Arial Narrow" panose="020B0606020202030204" pitchFamily="34" charset="0"/>
                  <a:cs typeface="Arial" panose="020B0604020202020204" pitchFamily="34" charset="0"/>
                </a:rPr>
                <a:t>KEON WEST</a:t>
              </a:r>
              <a:endParaRPr lang="en-GB" sz="1600" b="1" dirty="0">
                <a:solidFill>
                  <a:srgbClr val="000000"/>
                </a:solidFill>
                <a:latin typeface="Arial Narrow" panose="020B0606020202030204" pitchFamily="34" charset="0"/>
                <a:cs typeface="Arial" panose="020B0604020202020204" pitchFamily="34" charset="0"/>
              </a:endParaRPr>
            </a:p>
            <a:p>
              <a:pPr algn="ctr"/>
              <a:r>
                <a:rPr lang="en-GB" sz="1200" dirty="0">
                  <a:solidFill>
                    <a:srgbClr val="000000"/>
                  </a:solidFill>
                  <a:latin typeface="Arial Narrow" panose="020B0606020202030204" pitchFamily="34" charset="0"/>
                  <a:cs typeface="Arial" panose="020B0604020202020204" pitchFamily="34" charset="0"/>
                </a:rPr>
                <a:t>Social </a:t>
              </a:r>
              <a:r>
                <a:rPr lang="en-GB" sz="1200" dirty="0" smtClean="0">
                  <a:solidFill>
                    <a:srgbClr val="000000"/>
                  </a:solidFill>
                  <a:latin typeface="Arial Narrow" panose="020B0606020202030204" pitchFamily="34" charset="0"/>
                  <a:cs typeface="Arial" panose="020B0604020202020204" pitchFamily="34" charset="0"/>
                </a:rPr>
                <a:t>Psychologist</a:t>
              </a:r>
            </a:p>
            <a:p>
              <a:pPr algn="ctr"/>
              <a:r>
                <a:rPr lang="en-GB" sz="1200" dirty="0" smtClean="0">
                  <a:solidFill>
                    <a:srgbClr val="000000"/>
                  </a:solidFill>
                  <a:latin typeface="Arial Narrow" panose="020B0606020202030204" pitchFamily="34" charset="0"/>
                  <a:cs typeface="Arial" panose="020B0604020202020204" pitchFamily="34" charset="0"/>
                </a:rPr>
                <a:t>specialist in understanding</a:t>
              </a:r>
            </a:p>
            <a:p>
              <a:pPr algn="ctr"/>
              <a:r>
                <a:rPr lang="en-GB" sz="1200" dirty="0" smtClean="0">
                  <a:solidFill>
                    <a:srgbClr val="000000"/>
                  </a:solidFill>
                  <a:latin typeface="Arial Narrow" panose="020B0606020202030204" pitchFamily="34" charset="0"/>
                  <a:cs typeface="Arial" panose="020B0604020202020204" pitchFamily="34" charset="0"/>
                </a:rPr>
                <a:t> group based </a:t>
              </a:r>
              <a:r>
                <a:rPr lang="en-GB" sz="1200" dirty="0">
                  <a:solidFill>
                    <a:srgbClr val="000000"/>
                  </a:solidFill>
                  <a:latin typeface="Arial Narrow" panose="020B0606020202030204" pitchFamily="34" charset="0"/>
                  <a:cs typeface="Arial" panose="020B0604020202020204" pitchFamily="34" charset="0"/>
                </a:rPr>
                <a:t>identity, prejudice,</a:t>
              </a:r>
            </a:p>
            <a:p>
              <a:pPr algn="ctr"/>
              <a:r>
                <a:rPr lang="en-GB" sz="1200" dirty="0">
                  <a:solidFill>
                    <a:srgbClr val="000000"/>
                  </a:solidFill>
                  <a:latin typeface="Arial Narrow" panose="020B0606020202030204" pitchFamily="34" charset="0"/>
                  <a:cs typeface="Arial" panose="020B0604020202020204" pitchFamily="34" charset="0"/>
                </a:rPr>
                <a:t>conscious/unconscious bias,</a:t>
              </a:r>
            </a:p>
            <a:p>
              <a:pPr algn="ctr"/>
              <a:r>
                <a:rPr lang="en-GB" sz="1200" dirty="0">
                  <a:solidFill>
                    <a:srgbClr val="000000"/>
                  </a:solidFill>
                  <a:latin typeface="Arial Narrow" panose="020B0606020202030204" pitchFamily="34" charset="0"/>
                  <a:cs typeface="Arial" panose="020B0604020202020204" pitchFamily="34" charset="0"/>
                </a:rPr>
                <a:t>mental health awareness</a:t>
              </a:r>
            </a:p>
            <a:p>
              <a:pPr algn="ctr"/>
              <a:endParaRPr lang="en-GB" sz="1600" dirty="0">
                <a:solidFill>
                  <a:srgbClr val="000000"/>
                </a:solidFill>
                <a:latin typeface="Arial Narrow" panose="020B0606020202030204" pitchFamily="34" charset="0"/>
                <a:cs typeface="Arial" panose="020B0604020202020204" pitchFamily="34" charset="0"/>
              </a:endParaRPr>
            </a:p>
          </p:txBody>
        </p:sp>
        <p:sp>
          <p:nvSpPr>
            <p:cNvPr id="31" name="TextBox 30"/>
            <p:cNvSpPr txBox="1"/>
            <p:nvPr/>
          </p:nvSpPr>
          <p:spPr>
            <a:xfrm>
              <a:off x="947752" y="2871539"/>
              <a:ext cx="1794081" cy="1258037"/>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ZADIE SMITH</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Best selling author</a:t>
              </a:r>
            </a:p>
            <a:p>
              <a:pPr algn="ctr"/>
              <a:r>
                <a:rPr lang="en-GB" sz="1200" dirty="0" smtClean="0">
                  <a:solidFill>
                    <a:srgbClr val="000000"/>
                  </a:solidFill>
                  <a:latin typeface="Arial Narrow" panose="020B0606020202030204" pitchFamily="34" charset="0"/>
                  <a:cs typeface="Arial" panose="020B0604020202020204" pitchFamily="34" charset="0"/>
                </a:rPr>
                <a:t>Her books are noted for their</a:t>
              </a:r>
            </a:p>
            <a:p>
              <a:pPr algn="ctr"/>
              <a:r>
                <a:rPr lang="en-GB" sz="1200" dirty="0" smtClean="0">
                  <a:solidFill>
                    <a:srgbClr val="000000"/>
                  </a:solidFill>
                  <a:latin typeface="Arial Narrow" panose="020B0606020202030204" pitchFamily="34" charset="0"/>
                </a:rPr>
                <a:t>treatment </a:t>
              </a:r>
              <a:r>
                <a:rPr lang="en-GB" sz="1200" dirty="0">
                  <a:solidFill>
                    <a:srgbClr val="000000"/>
                  </a:solidFill>
                  <a:latin typeface="Arial Narrow" panose="020B0606020202030204" pitchFamily="34" charset="0"/>
                </a:rPr>
                <a:t>of race, </a:t>
              </a:r>
              <a:r>
                <a:rPr lang="en-GB" sz="1200" dirty="0" smtClean="0">
                  <a:solidFill>
                    <a:srgbClr val="000000"/>
                  </a:solidFill>
                  <a:latin typeface="Arial Narrow" panose="020B0606020202030204" pitchFamily="34" charset="0"/>
                </a:rPr>
                <a:t>religion</a:t>
              </a:r>
            </a:p>
            <a:p>
              <a:pPr algn="ctr"/>
              <a:r>
                <a:rPr lang="en-GB" sz="1200" dirty="0" smtClean="0">
                  <a:solidFill>
                    <a:srgbClr val="000000"/>
                  </a:solidFill>
                  <a:latin typeface="Arial Narrow" panose="020B0606020202030204" pitchFamily="34" charset="0"/>
                </a:rPr>
                <a:t>and </a:t>
              </a:r>
              <a:r>
                <a:rPr lang="en-GB" sz="1200" dirty="0">
                  <a:solidFill>
                    <a:srgbClr val="000000"/>
                  </a:solidFill>
                  <a:latin typeface="Arial Narrow" panose="020B0606020202030204" pitchFamily="34" charset="0"/>
                </a:rPr>
                <a:t>cultural </a:t>
              </a:r>
              <a:r>
                <a:rPr lang="en-GB" sz="1200" dirty="0" smtClean="0">
                  <a:solidFill>
                    <a:srgbClr val="000000"/>
                  </a:solidFill>
                  <a:latin typeface="Arial Narrow" panose="020B0606020202030204" pitchFamily="34" charset="0"/>
                </a:rPr>
                <a:t>identity</a:t>
              </a:r>
            </a:p>
            <a:p>
              <a:pPr algn="ctr"/>
              <a:endParaRPr lang="en-GB" sz="1200" dirty="0" smtClean="0">
                <a:solidFill>
                  <a:srgbClr val="000000"/>
                </a:solidFill>
                <a:latin typeface="Arial Narrow" panose="020B0606020202030204" pitchFamily="34" charset="0"/>
                <a:cs typeface="Arial" panose="020B0604020202020204" pitchFamily="34" charset="0"/>
              </a:endParaRPr>
            </a:p>
          </p:txBody>
        </p:sp>
        <p:sp>
          <p:nvSpPr>
            <p:cNvPr id="32" name="TextBox 31"/>
            <p:cNvSpPr txBox="1"/>
            <p:nvPr/>
          </p:nvSpPr>
          <p:spPr>
            <a:xfrm>
              <a:off x="894153" y="520624"/>
              <a:ext cx="1834155" cy="1627369"/>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JAMES HARRISON</a:t>
              </a:r>
              <a:endParaRPr lang="en-GB" sz="1575" b="1"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Has a very rare blood plasma</a:t>
              </a:r>
            </a:p>
            <a:p>
              <a:pPr algn="ctr"/>
              <a:r>
                <a:rPr lang="en-GB" sz="1200" dirty="0">
                  <a:solidFill>
                    <a:srgbClr val="000000"/>
                  </a:solidFill>
                  <a:latin typeface="Arial Narrow" panose="020B0606020202030204" pitchFamily="34" charset="0"/>
                  <a:cs typeface="Arial" panose="020B0604020202020204" pitchFamily="34" charset="0"/>
                </a:rPr>
                <a:t>t</a:t>
              </a:r>
              <a:r>
                <a:rPr lang="en-GB" sz="1200" dirty="0" smtClean="0">
                  <a:solidFill>
                    <a:srgbClr val="000000"/>
                  </a:solidFill>
                  <a:latin typeface="Arial Narrow" panose="020B0606020202030204" pitchFamily="34" charset="0"/>
                  <a:cs typeface="Arial" panose="020B0604020202020204" pitchFamily="34" charset="0"/>
                </a:rPr>
                <a:t>hat has been used to treat </a:t>
              </a:r>
            </a:p>
            <a:p>
              <a:pPr algn="ctr"/>
              <a:r>
                <a:rPr lang="en-GB" sz="1200" dirty="0" smtClean="0">
                  <a:solidFill>
                    <a:srgbClr val="000000"/>
                  </a:solidFill>
                  <a:latin typeface="Arial Narrow" panose="020B0606020202030204" pitchFamily="34" charset="0"/>
                  <a:cs typeface="Arial" panose="020B0604020202020204" pitchFamily="34" charset="0"/>
                </a:rPr>
                <a:t>Rhesus Disease in babies</a:t>
              </a:r>
            </a:p>
            <a:p>
              <a:pPr algn="ctr"/>
              <a:r>
                <a:rPr lang="en-GB" sz="1200" dirty="0" smtClean="0">
                  <a:solidFill>
                    <a:srgbClr val="000000"/>
                  </a:solidFill>
                  <a:latin typeface="Arial Narrow" panose="020B0606020202030204" pitchFamily="34" charset="0"/>
                  <a:cs typeface="Arial" panose="020B0604020202020204" pitchFamily="34" charset="0"/>
                </a:rPr>
                <a:t>He has donated 1173 times</a:t>
              </a:r>
            </a:p>
            <a:p>
              <a:pPr algn="ctr"/>
              <a:r>
                <a:rPr lang="en-GB" sz="1200" dirty="0">
                  <a:solidFill>
                    <a:srgbClr val="000000"/>
                  </a:solidFill>
                  <a:latin typeface="Arial Narrow" panose="020B0606020202030204" pitchFamily="34" charset="0"/>
                  <a:cs typeface="Arial" panose="020B0604020202020204" pitchFamily="34" charset="0"/>
                </a:rPr>
                <a:t>a</a:t>
              </a:r>
              <a:r>
                <a:rPr lang="en-GB" sz="1200" dirty="0" smtClean="0">
                  <a:solidFill>
                    <a:srgbClr val="000000"/>
                  </a:solidFill>
                  <a:latin typeface="Arial Narrow" panose="020B0606020202030204" pitchFamily="34" charset="0"/>
                  <a:cs typeface="Arial" panose="020B0604020202020204" pitchFamily="34" charset="0"/>
                </a:rPr>
                <a:t>nd it is estimated that 2.4M</a:t>
              </a:r>
            </a:p>
            <a:p>
              <a:pPr algn="ctr"/>
              <a:r>
                <a:rPr lang="en-GB" sz="1200" dirty="0">
                  <a:solidFill>
                    <a:srgbClr val="000000"/>
                  </a:solidFill>
                  <a:latin typeface="Arial Narrow" panose="020B0606020202030204" pitchFamily="34" charset="0"/>
                  <a:cs typeface="Arial" panose="020B0604020202020204" pitchFamily="34" charset="0"/>
                </a:rPr>
                <a:t>b</a:t>
              </a:r>
              <a:r>
                <a:rPr lang="en-GB" sz="1200" dirty="0" smtClean="0">
                  <a:solidFill>
                    <a:srgbClr val="000000"/>
                  </a:solidFill>
                  <a:latin typeface="Arial Narrow" panose="020B0606020202030204" pitchFamily="34" charset="0"/>
                  <a:cs typeface="Arial" panose="020B0604020202020204" pitchFamily="34" charset="0"/>
                </a:rPr>
                <a:t>abies have been saved as</a:t>
              </a:r>
            </a:p>
            <a:p>
              <a:pPr algn="ctr"/>
              <a:r>
                <a:rPr lang="en-GB" sz="1200" dirty="0">
                  <a:solidFill>
                    <a:srgbClr val="000000"/>
                  </a:solidFill>
                  <a:latin typeface="Arial Narrow" panose="020B0606020202030204" pitchFamily="34" charset="0"/>
                  <a:cs typeface="Arial" panose="020B0604020202020204" pitchFamily="34" charset="0"/>
                </a:rPr>
                <a:t>a</a:t>
              </a:r>
              <a:r>
                <a:rPr lang="en-GB" sz="1200" dirty="0" smtClean="0">
                  <a:solidFill>
                    <a:srgbClr val="000000"/>
                  </a:solidFill>
                  <a:latin typeface="Arial Narrow" panose="020B0606020202030204" pitchFamily="34" charset="0"/>
                  <a:cs typeface="Arial" panose="020B0604020202020204" pitchFamily="34" charset="0"/>
                </a:rPr>
                <a:t> result</a:t>
              </a:r>
              <a:endParaRPr lang="en-GB" sz="1200" dirty="0">
                <a:solidFill>
                  <a:srgbClr val="000000"/>
                </a:solidFill>
                <a:latin typeface="Arial Narrow" panose="020B0606020202030204" pitchFamily="34" charset="0"/>
                <a:cs typeface="Arial" panose="020B0604020202020204" pitchFamily="34" charset="0"/>
              </a:endParaRPr>
            </a:p>
          </p:txBody>
        </p:sp>
        <p:sp>
          <p:nvSpPr>
            <p:cNvPr id="33" name="TextBox 32"/>
            <p:cNvSpPr txBox="1"/>
            <p:nvPr/>
          </p:nvSpPr>
          <p:spPr>
            <a:xfrm>
              <a:off x="2801918" y="547906"/>
              <a:ext cx="1955985" cy="1627369"/>
            </a:xfrm>
            <a:prstGeom prst="rect">
              <a:avLst/>
            </a:prstGeom>
            <a:noFill/>
          </p:spPr>
          <p:txBody>
            <a:bodyPr wrap="none" rtlCol="0">
              <a:spAutoFit/>
            </a:bodyPr>
            <a:lstStyle/>
            <a:p>
              <a:pPr algn="ctr"/>
              <a:r>
                <a:rPr lang="en-GB" sz="1575" b="1" dirty="0" smtClean="0">
                  <a:solidFill>
                    <a:srgbClr val="000000"/>
                  </a:solidFill>
                  <a:latin typeface="Arial Narrow" panose="020B0606020202030204" pitchFamily="34" charset="0"/>
                  <a:cs typeface="Arial" panose="020B0604020202020204" pitchFamily="34" charset="0"/>
                </a:rPr>
                <a:t>MALALA YOUSAFAZI</a:t>
              </a:r>
            </a:p>
            <a:p>
              <a:pPr algn="ctr"/>
              <a:r>
                <a:rPr lang="en-GB" sz="1200" dirty="0" smtClean="0">
                  <a:solidFill>
                    <a:srgbClr val="000000"/>
                  </a:solidFill>
                  <a:latin typeface="Arial Narrow" panose="020B0606020202030204" pitchFamily="34" charset="0"/>
                  <a:cs typeface="Arial" panose="020B0604020202020204" pitchFamily="34" charset="0"/>
                </a:rPr>
                <a:t>The Taliban attempted to</a:t>
              </a:r>
            </a:p>
            <a:p>
              <a:pPr algn="ctr"/>
              <a:r>
                <a:rPr lang="en-GB" sz="1200" dirty="0" smtClean="0">
                  <a:solidFill>
                    <a:srgbClr val="000000"/>
                  </a:solidFill>
                  <a:latin typeface="Arial Narrow" panose="020B0606020202030204" pitchFamily="34" charset="0"/>
                  <a:cs typeface="Arial" panose="020B0604020202020204" pitchFamily="34" charset="0"/>
                </a:rPr>
                <a:t>assassinate her when she was</a:t>
              </a:r>
            </a:p>
            <a:p>
              <a:pPr algn="ctr"/>
              <a:r>
                <a:rPr lang="en-GB" sz="1200" dirty="0" smtClean="0">
                  <a:solidFill>
                    <a:srgbClr val="000000"/>
                  </a:solidFill>
                  <a:latin typeface="Arial Narrow" panose="020B0606020202030204" pitchFamily="34" charset="0"/>
                  <a:cs typeface="Arial" panose="020B0604020202020204" pitchFamily="34" charset="0"/>
                </a:rPr>
                <a:t>15 for advocating human</a:t>
              </a:r>
            </a:p>
            <a:p>
              <a:pPr algn="ctr"/>
              <a:r>
                <a:rPr lang="en-GB" sz="1200" dirty="0" smtClean="0">
                  <a:solidFill>
                    <a:srgbClr val="000000"/>
                  </a:solidFill>
                  <a:latin typeface="Arial Narrow" panose="020B0606020202030204" pitchFamily="34" charset="0"/>
                  <a:cs typeface="Arial" panose="020B0604020202020204" pitchFamily="34" charset="0"/>
                </a:rPr>
                <a:t>rights and promoting education</a:t>
              </a:r>
            </a:p>
            <a:p>
              <a:pPr algn="ctr"/>
              <a:r>
                <a:rPr lang="en-GB" sz="1200" dirty="0" smtClean="0">
                  <a:solidFill>
                    <a:srgbClr val="000000"/>
                  </a:solidFill>
                  <a:latin typeface="Arial Narrow" panose="020B0606020202030204" pitchFamily="34" charset="0"/>
                  <a:cs typeface="Arial" panose="020B0604020202020204" pitchFamily="34" charset="0"/>
                </a:rPr>
                <a:t>for women. </a:t>
              </a:r>
              <a:endParaRPr lang="en-GB" sz="1200" dirty="0">
                <a:solidFill>
                  <a:srgbClr val="000000"/>
                </a:solidFill>
                <a:latin typeface="Arial Narrow" panose="020B0606020202030204" pitchFamily="34" charset="0"/>
                <a:cs typeface="Arial" panose="020B0604020202020204" pitchFamily="34" charset="0"/>
              </a:endParaRPr>
            </a:p>
            <a:p>
              <a:pPr algn="ctr"/>
              <a:r>
                <a:rPr lang="en-GB" sz="1200" dirty="0" smtClean="0">
                  <a:solidFill>
                    <a:srgbClr val="000000"/>
                  </a:solidFill>
                  <a:latin typeface="Arial Narrow" panose="020B0606020202030204" pitchFamily="34" charset="0"/>
                  <a:cs typeface="Arial" panose="020B0604020202020204" pitchFamily="34" charset="0"/>
                </a:rPr>
                <a:t>Co-recipient of the Nobel</a:t>
              </a:r>
            </a:p>
            <a:p>
              <a:pPr algn="ctr"/>
              <a:r>
                <a:rPr lang="en-GB" sz="1200" dirty="0" smtClean="0">
                  <a:solidFill>
                    <a:srgbClr val="000000"/>
                  </a:solidFill>
                  <a:latin typeface="Arial Narrow" panose="020B0606020202030204" pitchFamily="34" charset="0"/>
                  <a:cs typeface="Arial" panose="020B0604020202020204" pitchFamily="34" charset="0"/>
                </a:rPr>
                <a:t>Peace Prize in 2014</a:t>
              </a:r>
              <a:endParaRPr lang="en-GB" sz="1200" dirty="0">
                <a:solidFill>
                  <a:srgbClr val="000000"/>
                </a:solidFill>
                <a:latin typeface="Arial Narrow" panose="020B0606020202030204" pitchFamily="34" charset="0"/>
                <a:cs typeface="Arial" panose="020B0604020202020204" pitchFamily="34" charset="0"/>
              </a:endParaRPr>
            </a:p>
          </p:txBody>
        </p:sp>
      </p:grpSp>
    </p:spTree>
    <p:extLst>
      <p:ext uri="{BB962C8B-B14F-4D97-AF65-F5344CB8AC3E}">
        <p14:creationId xmlns:p14="http://schemas.microsoft.com/office/powerpoint/2010/main" val="105644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502" y="4541598"/>
            <a:ext cx="406994" cy="550432"/>
          </a:xfrm>
          <a:prstGeom prst="rect">
            <a:avLst/>
          </a:prstGeom>
          <a:solidFill>
            <a:srgbClr val="F7E293">
              <a:alpha val="2000"/>
            </a:srgbClr>
          </a:solidFill>
          <a:extLst/>
        </p:spPr>
      </p:pic>
      <p:pic>
        <p:nvPicPr>
          <p:cNvPr id="7" name="Picture 4" descr="Image result for dr keon west"/>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35397" r="23308"/>
          <a:stretch/>
        </p:blipFill>
        <p:spPr bwMode="auto">
          <a:xfrm>
            <a:off x="4963156" y="99951"/>
            <a:ext cx="1487306" cy="18651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One Man Used His Unique Gift to Save Over 2 Million Babies, by @attendly"/>
          <p:cNvPicPr>
            <a:picLocks noChangeAspect="1" noChangeArrowheads="1"/>
          </p:cNvPicPr>
          <p:nvPr/>
        </p:nvPicPr>
        <p:blipFill rotWithShape="1">
          <a:blip r:embed="rId5">
            <a:clrChange>
              <a:clrFrom>
                <a:srgbClr val="7F826D"/>
              </a:clrFrom>
              <a:clrTo>
                <a:srgbClr val="7F826D">
                  <a:alpha val="0"/>
                </a:srgbClr>
              </a:clrTo>
            </a:clrChange>
            <a:extLst>
              <a:ext uri="{28A0092B-C50C-407E-A947-70E740481C1C}">
                <a14:useLocalDpi xmlns:a14="http://schemas.microsoft.com/office/drawing/2010/main" val="0"/>
              </a:ext>
            </a:extLst>
          </a:blip>
          <a:srcRect l="13341" r="37742"/>
          <a:stretch/>
        </p:blipFill>
        <p:spPr bwMode="auto">
          <a:xfrm>
            <a:off x="1634208" y="226269"/>
            <a:ext cx="1551112" cy="18674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lala Yousafzai, because she IS truly Beautiful - Scarred Beautiful"/>
          <p:cNvPicPr>
            <a:picLocks noChangeAspect="1" noChangeArrowheads="1"/>
          </p:cNvPicPr>
          <p:nvPr/>
        </p:nvPicPr>
        <p:blipFill rotWithShape="1">
          <a:blip r:embed="rId6">
            <a:extLst>
              <a:ext uri="{28A0092B-C50C-407E-A947-70E740481C1C}">
                <a14:useLocalDpi xmlns:a14="http://schemas.microsoft.com/office/drawing/2010/main" val="0"/>
              </a:ext>
            </a:extLst>
          </a:blip>
          <a:srcRect l="36583" r="27665" b="7120"/>
          <a:stretch/>
        </p:blipFill>
        <p:spPr bwMode="auto">
          <a:xfrm>
            <a:off x="7581698" y="1235711"/>
            <a:ext cx="1464822" cy="18430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return of the Cat: Yusuf Islam proves his old persona Cat Stevens still  alive and well, Entertainment News &amp; Top Stories - The Straits Times"/>
          <p:cNvPicPr>
            <a:picLocks noChangeAspect="1" noChangeArrowheads="1"/>
          </p:cNvPicPr>
          <p:nvPr/>
        </p:nvPicPr>
        <p:blipFill rotWithShape="1">
          <a:blip r:embed="rId7">
            <a:extLst>
              <a:ext uri="{28A0092B-C50C-407E-A947-70E740481C1C}">
                <a14:useLocalDpi xmlns:a14="http://schemas.microsoft.com/office/drawing/2010/main" val="0"/>
              </a:ext>
            </a:extLst>
          </a:blip>
          <a:srcRect l="40487" t="7344" r="33860" b="30287"/>
          <a:stretch/>
        </p:blipFill>
        <p:spPr bwMode="auto">
          <a:xfrm>
            <a:off x="2418401" y="1424245"/>
            <a:ext cx="1559139" cy="19460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n Ki-Moon | Biography &amp; Facts | Britannic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670" r="7643" b="28733"/>
          <a:stretch/>
        </p:blipFill>
        <p:spPr bwMode="auto">
          <a:xfrm>
            <a:off x="4037486" y="1287872"/>
            <a:ext cx="1407857" cy="16605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omen in Football - Lyon and Lionesses' defender Lucy Bronze wins second  BBC Women's Footballer of the Year award"/>
          <p:cNvPicPr>
            <a:picLocks noChangeAspect="1" noChangeArrowheads="1"/>
          </p:cNvPicPr>
          <p:nvPr/>
        </p:nvPicPr>
        <p:blipFill rotWithShape="1">
          <a:blip r:embed="rId9">
            <a:extLst>
              <a:ext uri="{28A0092B-C50C-407E-A947-70E740481C1C}">
                <a14:useLocalDpi xmlns:a14="http://schemas.microsoft.com/office/drawing/2010/main" val="0"/>
              </a:ext>
            </a:extLst>
          </a:blip>
          <a:srcRect l="33839" t="14313" r="36002" b="19245"/>
          <a:stretch/>
        </p:blipFill>
        <p:spPr bwMode="auto">
          <a:xfrm>
            <a:off x="6739352" y="42916"/>
            <a:ext cx="1596893" cy="1886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TCH] President of the people | Marie Louise Coleiro Preca"/>
          <p:cNvPicPr>
            <a:picLocks noChangeAspect="1" noChangeArrowheads="1"/>
          </p:cNvPicPr>
          <p:nvPr/>
        </p:nvPicPr>
        <p:blipFill rotWithShape="1">
          <a:blip r:embed="rId10">
            <a:extLst>
              <a:ext uri="{28A0092B-C50C-407E-A947-70E740481C1C}">
                <a14:useLocalDpi xmlns:a14="http://schemas.microsoft.com/office/drawing/2010/main" val="0"/>
              </a:ext>
            </a:extLst>
          </a:blip>
          <a:srcRect l="30274" t="5405" r="35073" b="25984"/>
          <a:stretch/>
        </p:blipFill>
        <p:spPr bwMode="auto">
          <a:xfrm>
            <a:off x="3137493" y="2940631"/>
            <a:ext cx="1550028" cy="18496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Zadie Smith interview: 'I've always made myself crin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341" t="4874" r="32047" b="14349"/>
          <a:stretch/>
        </p:blipFill>
        <p:spPr bwMode="auto">
          <a:xfrm>
            <a:off x="206830" y="-31827"/>
            <a:ext cx="1374137" cy="18947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Mohammed Sidique Khan"/>
          <p:cNvPicPr preferRelativeResize="0">
            <a:picLocks noChangeArrowheads="1"/>
          </p:cNvPicPr>
          <p:nvPr/>
        </p:nvPicPr>
        <p:blipFill rotWithShape="1">
          <a:blip r:embed="rId12">
            <a:extLst>
              <a:ext uri="{28A0092B-C50C-407E-A947-70E740481C1C}">
                <a14:useLocalDpi xmlns:a14="http://schemas.microsoft.com/office/drawing/2010/main" val="0"/>
              </a:ext>
            </a:extLst>
          </a:blip>
          <a:srcRect l="24138" r="23901"/>
          <a:stretch/>
        </p:blipFill>
        <p:spPr bwMode="auto">
          <a:xfrm>
            <a:off x="6337307" y="2731411"/>
            <a:ext cx="1408483" cy="190686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mage result for timothy mcveigh"/>
          <p:cNvPicPr preferRelativeResize="0">
            <a:picLocks noChangeArrowheads="1"/>
          </p:cNvPicPr>
          <p:nvPr/>
        </p:nvPicPr>
        <p:blipFill rotWithShape="1">
          <a:blip r:embed="rId13">
            <a:extLst>
              <a:ext uri="{28A0092B-C50C-407E-A947-70E740481C1C}">
                <a14:useLocalDpi xmlns:a14="http://schemas.microsoft.com/office/drawing/2010/main" val="0"/>
              </a:ext>
            </a:extLst>
          </a:blip>
          <a:srcRect l="24609" r="16558"/>
          <a:stretch/>
        </p:blipFill>
        <p:spPr bwMode="auto">
          <a:xfrm>
            <a:off x="7493899" y="2711467"/>
            <a:ext cx="1443154" cy="17844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maryam sharipova"/>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5376" y="1337870"/>
            <a:ext cx="1564811" cy="18065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preferRelativeResize="0">
            <a:picLocks/>
          </p:cNvPicPr>
          <p:nvPr/>
        </p:nvPicPr>
        <p:blipFill rotWithShape="1">
          <a:blip r:embed="rId15"/>
          <a:srcRect l="33645" t="-5766" r="15605" b="5766"/>
          <a:stretch/>
        </p:blipFill>
        <p:spPr>
          <a:xfrm>
            <a:off x="4767029" y="2870564"/>
            <a:ext cx="1383283" cy="1988678"/>
          </a:xfrm>
          <a:prstGeom prst="rect">
            <a:avLst/>
          </a:prstGeom>
        </p:spPr>
      </p:pic>
      <p:pic>
        <p:nvPicPr>
          <p:cNvPr id="38" name="Picture 18" descr="Image result for Dzhokhar Tsarnaev"/>
          <p:cNvPicPr preferRelativeResize="0">
            <a:picLocks noChangeArrowheads="1"/>
          </p:cNvPicPr>
          <p:nvPr/>
        </p:nvPicPr>
        <p:blipFill rotWithShape="1">
          <a:blip r:embed="rId16" cstate="print">
            <a:extLst>
              <a:ext uri="{28A0092B-C50C-407E-A947-70E740481C1C}">
                <a14:useLocalDpi xmlns:a14="http://schemas.microsoft.com/office/drawing/2010/main" val="0"/>
              </a:ext>
            </a:extLst>
          </a:blip>
          <a:srcRect l="50524"/>
          <a:stretch/>
        </p:blipFill>
        <p:spPr bwMode="auto">
          <a:xfrm>
            <a:off x="331583" y="2711467"/>
            <a:ext cx="1339333" cy="17902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Mohammed Rehman and Sana Ahmed Khan"/>
          <p:cNvPicPr preferRelativeResize="0">
            <a:picLocks noChangeArrowheads="1"/>
          </p:cNvPicPr>
          <p:nvPr/>
        </p:nvPicPr>
        <p:blipFill rotWithShape="1">
          <a:blip r:embed="rId17">
            <a:extLst>
              <a:ext uri="{28A0092B-C50C-407E-A947-70E740481C1C}">
                <a14:useLocalDpi xmlns:a14="http://schemas.microsoft.com/office/drawing/2010/main" val="0"/>
              </a:ext>
            </a:extLst>
          </a:blip>
          <a:srcRect l="62393" t="22" r="11045" b="33238"/>
          <a:stretch/>
        </p:blipFill>
        <p:spPr bwMode="auto">
          <a:xfrm>
            <a:off x="3093386" y="54587"/>
            <a:ext cx="1297106" cy="18628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RCT calls French courts to reject extradition based on torture"/>
          <p:cNvPicPr preferRelativeResize="0">
            <a:picLocks noChangeArrowheads="1"/>
          </p:cNvPicPr>
          <p:nvPr/>
        </p:nvPicPr>
        <p:blipFill rotWithShape="1">
          <a:blip r:embed="rId18">
            <a:extLst>
              <a:ext uri="{28A0092B-C50C-407E-A947-70E740481C1C}">
                <a14:useLocalDpi xmlns:a14="http://schemas.microsoft.com/office/drawing/2010/main" val="0"/>
              </a:ext>
            </a:extLst>
          </a:blip>
          <a:srcRect l="24078" r="39773"/>
          <a:stretch/>
        </p:blipFill>
        <p:spPr bwMode="auto">
          <a:xfrm>
            <a:off x="577030" y="1498294"/>
            <a:ext cx="1451146" cy="17979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North Korean ex-spy Kim Hyon-hui casts doubt on Kim Jong Un's Olympic  motives"/>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30124" r="38565" b="36868"/>
          <a:stretch/>
        </p:blipFill>
        <p:spPr bwMode="auto">
          <a:xfrm>
            <a:off x="1445631" y="3076131"/>
            <a:ext cx="1424162" cy="1918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34"/>
                                        </p:tgtEl>
                                        <p:attrNameLst>
                                          <p:attrName>style.visibility</p:attrName>
                                        </p:attrNameLst>
                                      </p:cBhvr>
                                      <p:to>
                                        <p:strVal val="visible"/>
                                      </p:to>
                                    </p:set>
                                    <p:animEffect transition="in" filter="fade">
                                      <p:cBhvr>
                                        <p:cTn id="15" dur="1000"/>
                                        <p:tgtEl>
                                          <p:spTgt spid="103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1000"/>
                                        <p:tgtEl>
                                          <p:spTgt spid="103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1000"/>
                                        <p:tgtEl>
                                          <p:spTgt spid="1028"/>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058"/>
                                        </p:tgtEl>
                                        <p:attrNameLst>
                                          <p:attrName>style.visibility</p:attrName>
                                        </p:attrNameLst>
                                      </p:cBhvr>
                                      <p:to>
                                        <p:strVal val="visible"/>
                                      </p:to>
                                    </p:set>
                                    <p:animEffect transition="in" filter="fade">
                                      <p:cBhvr>
                                        <p:cTn id="43" dur="1000"/>
                                        <p:tgtEl>
                                          <p:spTgt spid="2058"/>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1000"/>
                                        <p:tgtEl>
                                          <p:spTgt spid="40"/>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899592" y="1815666"/>
            <a:ext cx="6642738" cy="3327834"/>
          </a:xfrm>
        </p:spPr>
        <p:txBody>
          <a:bodyPr/>
          <a:lstStyle/>
          <a:p>
            <a:pPr marL="0" indent="0">
              <a:lnSpc>
                <a:spcPct val="90000"/>
              </a:lnSpc>
              <a:buNone/>
            </a:pPr>
            <a:endParaRPr lang="en-GB" dirty="0" smtClean="0"/>
          </a:p>
          <a:p>
            <a:pPr marL="0" indent="0">
              <a:lnSpc>
                <a:spcPct val="90000"/>
              </a:lnSpc>
              <a:buNone/>
            </a:pPr>
            <a:endParaRPr lang="en-GB" dirty="0"/>
          </a:p>
          <a:p>
            <a:pPr marL="0" indent="0">
              <a:lnSpc>
                <a:spcPct val="90000"/>
              </a:lnSpc>
              <a:buNone/>
            </a:pPr>
            <a:endParaRPr lang="en-GB" dirty="0" smtClean="0"/>
          </a:p>
          <a:p>
            <a:pPr>
              <a:lnSpc>
                <a:spcPct val="90000"/>
              </a:lnSpc>
            </a:pPr>
            <a:endParaRPr lang="en-GB" dirty="0"/>
          </a:p>
          <a:p>
            <a:pPr>
              <a:lnSpc>
                <a:spcPct val="90000"/>
              </a:lnSpc>
            </a:pPr>
            <a:endParaRPr lang="en-GB" dirty="0"/>
          </a:p>
          <a:p>
            <a:pPr>
              <a:lnSpc>
                <a:spcPct val="90000"/>
              </a:lnSpc>
              <a:buFont typeface="Wingdings" pitchFamily="2" charset="2"/>
              <a:buNone/>
            </a:pPr>
            <a:endParaRPr lang="en-GB" dirty="0"/>
          </a:p>
          <a:p>
            <a:pPr>
              <a:lnSpc>
                <a:spcPct val="90000"/>
              </a:lnSpc>
              <a:buFont typeface="Wingdings" pitchFamily="2" charset="2"/>
              <a:buNone/>
            </a:pPr>
            <a:endParaRPr lang="en-GB" dirty="0"/>
          </a:p>
          <a:p>
            <a:pPr>
              <a:lnSpc>
                <a:spcPct val="90000"/>
              </a:lnSpc>
              <a:buFont typeface="Wingdings" pitchFamily="2" charset="2"/>
              <a:buNone/>
            </a:pPr>
            <a:endParaRPr lang="en-GB" dirty="0"/>
          </a:p>
        </p:txBody>
      </p:sp>
      <p:pic>
        <p:nvPicPr>
          <p:cNvPr id="38" name="Picture 2" descr="http://www.srtrc.org/uploaded/image/Unit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502" y="4541598"/>
            <a:ext cx="406994" cy="550432"/>
          </a:xfrm>
          <a:prstGeom prst="rect">
            <a:avLst/>
          </a:prstGeom>
          <a:solidFill>
            <a:srgbClr val="F7E293">
              <a:alpha val="2000"/>
            </a:srgbClr>
          </a:solidFill>
          <a:extLst/>
        </p:spPr>
      </p:pic>
      <p:pic>
        <p:nvPicPr>
          <p:cNvPr id="2" name="What is Unconscious Bias">
            <a:hlinkClick r:id="" action="ppaction://media"/>
          </p:cNvPr>
          <p:cNvPicPr>
            <a:picLocks noChangeAspect="1"/>
          </p:cNvPicPr>
          <p:nvPr>
            <a:videoFile r:link="rId1"/>
            <p:extLst>
              <p:ext uri="{DAA4B4D4-6D71-4841-9C94-3DE7FCFB9230}">
                <p14:media xmlns:p14="http://schemas.microsoft.com/office/powerpoint/2010/main" r:embed="rId2">
                  <p14:trim st="2000" end="22736.6406"/>
                </p14:media>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1791251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99">
            <a:alpha val="39000"/>
          </a:srgbClr>
        </a:solidFill>
        <a:effectLst/>
      </p:bgPr>
    </p:bg>
    <p:spTree>
      <p:nvGrpSpPr>
        <p:cNvPr id="1" name=""/>
        <p:cNvGrpSpPr/>
        <p:nvPr/>
      </p:nvGrpSpPr>
      <p:grpSpPr>
        <a:xfrm>
          <a:off x="0" y="0"/>
          <a:ext cx="0" cy="0"/>
          <a:chOff x="0" y="0"/>
          <a:chExt cx="0" cy="0"/>
        </a:xfrm>
      </p:grpSpPr>
      <p:pic>
        <p:nvPicPr>
          <p:cNvPr id="12"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
        <p:nvSpPr>
          <p:cNvPr id="4" name="TextBox 3"/>
          <p:cNvSpPr txBox="1"/>
          <p:nvPr/>
        </p:nvSpPr>
        <p:spPr>
          <a:xfrm>
            <a:off x="3316772" y="2355726"/>
            <a:ext cx="2162772" cy="523220"/>
          </a:xfrm>
          <a:prstGeom prst="rect">
            <a:avLst/>
          </a:prstGeom>
          <a:noFill/>
        </p:spPr>
        <p:txBody>
          <a:bodyPr wrap="none" rtlCol="0">
            <a:spAutoFit/>
          </a:bodyPr>
          <a:lstStyle/>
          <a:p>
            <a:pPr algn="ctr"/>
            <a:r>
              <a:rPr lang="en-GB" sz="2800" b="1" dirty="0" smtClean="0">
                <a:solidFill>
                  <a:srgbClr val="33CCCC">
                    <a:lumMod val="50000"/>
                  </a:srgbClr>
                </a:solidFill>
              </a:rPr>
              <a:t>Questions?</a:t>
            </a:r>
            <a:endParaRPr lang="en-GB" sz="2800" b="1" dirty="0">
              <a:solidFill>
                <a:srgbClr val="33CCCC">
                  <a:lumMod val="50000"/>
                </a:srgbClr>
              </a:solidFill>
            </a:endParaRPr>
          </a:p>
        </p:txBody>
      </p:sp>
    </p:spTree>
    <p:extLst>
      <p:ext uri="{BB962C8B-B14F-4D97-AF65-F5344CB8AC3E}">
        <p14:creationId xmlns:p14="http://schemas.microsoft.com/office/powerpoint/2010/main" val="116598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502" y="4541598"/>
            <a:ext cx="406994" cy="550432"/>
          </a:xfrm>
          <a:prstGeom prst="rect">
            <a:avLst/>
          </a:prstGeom>
          <a:solidFill>
            <a:srgbClr val="F7E293">
              <a:alpha val="2000"/>
            </a:srgbClr>
          </a:solidFill>
          <a:extLst/>
        </p:spPr>
      </p:pic>
      <p:grpSp>
        <p:nvGrpSpPr>
          <p:cNvPr id="2" name="Group 1"/>
          <p:cNvGrpSpPr/>
          <p:nvPr/>
        </p:nvGrpSpPr>
        <p:grpSpPr>
          <a:xfrm>
            <a:off x="989594" y="0"/>
            <a:ext cx="7494017" cy="4831268"/>
            <a:chOff x="989594" y="0"/>
            <a:chExt cx="7494017" cy="4831268"/>
          </a:xfrm>
        </p:grpSpPr>
        <p:pic>
          <p:nvPicPr>
            <p:cNvPr id="4" name="Picture 4" descr="Image result for Mohammed Sidique Khan"/>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24138" r="23901"/>
            <a:stretch/>
          </p:blipFill>
          <p:spPr bwMode="auto">
            <a:xfrm>
              <a:off x="989594" y="2569305"/>
              <a:ext cx="1710198"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imothy mcveigh"/>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24609" r="16558"/>
            <a:stretch/>
          </p:blipFill>
          <p:spPr bwMode="auto">
            <a:xfrm>
              <a:off x="4908861" y="2569305"/>
              <a:ext cx="1660453" cy="2259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maryam sharipova"/>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191283"/>
              <a:ext cx="1711424"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preferRelativeResize="0">
              <a:picLocks/>
            </p:cNvPicPr>
            <p:nvPr/>
          </p:nvPicPr>
          <p:blipFill rotWithShape="1">
            <a:blip r:embed="rId7"/>
            <a:srcRect l="33645" t="-5766" r="15605" b="5766"/>
            <a:stretch/>
          </p:blipFill>
          <p:spPr>
            <a:xfrm>
              <a:off x="6804248" y="0"/>
              <a:ext cx="1679363" cy="2450930"/>
            </a:xfrm>
            <a:prstGeom prst="rect">
              <a:avLst/>
            </a:prstGeom>
          </p:spPr>
        </p:pic>
        <p:pic>
          <p:nvPicPr>
            <p:cNvPr id="1042" name="Picture 18" descr="Image result for Dzhokhar Tsarnaev"/>
            <p:cNvPicPr preferRelativeResize="0">
              <a:picLocks noChangeArrowheads="1"/>
            </p:cNvPicPr>
            <p:nvPr/>
          </p:nvPicPr>
          <p:blipFill rotWithShape="1">
            <a:blip r:embed="rId8" cstate="print">
              <a:extLst>
                <a:ext uri="{28A0092B-C50C-407E-A947-70E740481C1C}">
                  <a14:useLocalDpi xmlns:a14="http://schemas.microsoft.com/office/drawing/2010/main" val="0"/>
                </a:ext>
              </a:extLst>
            </a:blip>
            <a:srcRect l="50524"/>
            <a:stretch/>
          </p:blipFill>
          <p:spPr bwMode="auto">
            <a:xfrm>
              <a:off x="2964342" y="191283"/>
              <a:ext cx="1679666" cy="2259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ohammed Rehman and Sana Ahmed Khan"/>
            <p:cNvPicPr preferRelativeResize="0">
              <a:picLocks noChangeArrowheads="1"/>
            </p:cNvPicPr>
            <p:nvPr/>
          </p:nvPicPr>
          <p:blipFill rotWithShape="1">
            <a:blip r:embed="rId9">
              <a:extLst>
                <a:ext uri="{28A0092B-C50C-407E-A947-70E740481C1C}">
                  <a14:useLocalDpi xmlns:a14="http://schemas.microsoft.com/office/drawing/2010/main" val="0"/>
                </a:ext>
              </a:extLst>
            </a:blip>
            <a:srcRect l="62393" t="22" r="11045" b="33238"/>
            <a:stretch/>
          </p:blipFill>
          <p:spPr bwMode="auto">
            <a:xfrm>
              <a:off x="6804248" y="2569305"/>
              <a:ext cx="1679363" cy="22596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RCT calls French courts to reject extradition based on torture"/>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l="24078" r="39773"/>
            <a:stretch/>
          </p:blipFill>
          <p:spPr bwMode="auto">
            <a:xfrm>
              <a:off x="1018592" y="190706"/>
              <a:ext cx="1681200" cy="226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th Korean ex-spy Kim Hyon-hui casts doubt on Kim Jong Un's Olympic  motive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0124" r="38565" b="36868"/>
            <a:stretch/>
          </p:blipFill>
          <p:spPr bwMode="auto">
            <a:xfrm>
              <a:off x="2962808" y="2566989"/>
              <a:ext cx="1681200" cy="22642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818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6999"/>
                                          </p:stCondLst>
                                        </p:cTn>
                                        <p:tgtEl>
                                          <p:spTgt spid="2"/>
                                        </p:tgtEl>
                                        <p:attrNameLst>
                                          <p:attrName>style.visibility</p:attrName>
                                        </p:attrNameLst>
                                      </p:cBhvr>
                                      <p:to>
                                        <p:strVal val="hidden"/>
                                      </p:to>
                                    </p:set>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502" y="4541598"/>
            <a:ext cx="406994" cy="550432"/>
          </a:xfrm>
          <a:prstGeom prst="rect">
            <a:avLst/>
          </a:prstGeom>
          <a:solidFill>
            <a:srgbClr val="F7E293">
              <a:alpha val="2000"/>
            </a:srgbClr>
          </a:solidFill>
          <a:extLst/>
        </p:spPr>
      </p:pic>
      <p:grpSp>
        <p:nvGrpSpPr>
          <p:cNvPr id="6" name="Group 5"/>
          <p:cNvGrpSpPr/>
          <p:nvPr/>
        </p:nvGrpSpPr>
        <p:grpSpPr>
          <a:xfrm>
            <a:off x="1040292" y="217631"/>
            <a:ext cx="7443319" cy="4677971"/>
            <a:chOff x="1040292" y="217631"/>
            <a:chExt cx="7443319" cy="4677971"/>
          </a:xfrm>
        </p:grpSpPr>
        <p:grpSp>
          <p:nvGrpSpPr>
            <p:cNvPr id="5" name="Group 4"/>
            <p:cNvGrpSpPr/>
            <p:nvPr/>
          </p:nvGrpSpPr>
          <p:grpSpPr>
            <a:xfrm>
              <a:off x="1040292" y="217631"/>
              <a:ext cx="7443319" cy="4677971"/>
              <a:chOff x="1040292" y="217631"/>
              <a:chExt cx="7443319" cy="4677971"/>
            </a:xfrm>
          </p:grpSpPr>
          <p:pic>
            <p:nvPicPr>
              <p:cNvPr id="7" name="Picture 4" descr="Image result for dr keon west"/>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35397" r="23308"/>
              <a:stretch/>
            </p:blipFill>
            <p:spPr bwMode="auto">
              <a:xfrm>
                <a:off x="6804248" y="2592475"/>
                <a:ext cx="1679363" cy="2283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One Man Used His Unique Gift to Save Over 2 Million Babies, by @attendly"/>
              <p:cNvPicPr>
                <a:picLocks noChangeAspect="1" noChangeArrowheads="1"/>
              </p:cNvPicPr>
              <p:nvPr/>
            </p:nvPicPr>
            <p:blipFill rotWithShape="1">
              <a:blip r:embed="rId5">
                <a:clrChange>
                  <a:clrFrom>
                    <a:srgbClr val="7F826D"/>
                  </a:clrFrom>
                  <a:clrTo>
                    <a:srgbClr val="7F826D">
                      <a:alpha val="0"/>
                    </a:srgbClr>
                  </a:clrTo>
                </a:clrChange>
                <a:extLst>
                  <a:ext uri="{28A0092B-C50C-407E-A947-70E740481C1C}">
                    <a14:useLocalDpi xmlns:a14="http://schemas.microsoft.com/office/drawing/2010/main" val="0"/>
                  </a:ext>
                </a:extLst>
              </a:blip>
              <a:srcRect l="13341" r="37742"/>
              <a:stretch/>
            </p:blipFill>
            <p:spPr bwMode="auto">
              <a:xfrm>
                <a:off x="1040292" y="217631"/>
                <a:ext cx="1659500" cy="22101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lala Yousafzai, because she IS truly Beautiful - Scarred Beautiful"/>
              <p:cNvPicPr>
                <a:picLocks noChangeAspect="1" noChangeArrowheads="1"/>
              </p:cNvPicPr>
              <p:nvPr/>
            </p:nvPicPr>
            <p:blipFill rotWithShape="1">
              <a:blip r:embed="rId6">
                <a:extLst>
                  <a:ext uri="{28A0092B-C50C-407E-A947-70E740481C1C}">
                    <a14:useLocalDpi xmlns:a14="http://schemas.microsoft.com/office/drawing/2010/main" val="0"/>
                  </a:ext>
                </a:extLst>
              </a:blip>
              <a:srcRect l="36583" r="27665" b="7120"/>
              <a:stretch/>
            </p:blipFill>
            <p:spPr bwMode="auto">
              <a:xfrm>
                <a:off x="2987824" y="222955"/>
                <a:ext cx="1584176" cy="220477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return of the Cat: Yusuf Islam proves his old persona Cat Stevens still  alive and well, Entertainment News &amp; Top Stories - The Straits Times"/>
              <p:cNvPicPr>
                <a:picLocks noChangeAspect="1" noChangeArrowheads="1"/>
              </p:cNvPicPr>
              <p:nvPr/>
            </p:nvPicPr>
            <p:blipFill rotWithShape="1">
              <a:blip r:embed="rId7">
                <a:extLst>
                  <a:ext uri="{28A0092B-C50C-407E-A947-70E740481C1C}">
                    <a14:useLocalDpi xmlns:a14="http://schemas.microsoft.com/office/drawing/2010/main" val="0"/>
                  </a:ext>
                </a:extLst>
              </a:blip>
              <a:srcRect l="40487" t="7344" r="33860" b="30287"/>
              <a:stretch/>
            </p:blipFill>
            <p:spPr bwMode="auto">
              <a:xfrm>
                <a:off x="2975921" y="2592595"/>
                <a:ext cx="1596079" cy="23030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an Ki-Moon | Biography &amp; Facts | Britannic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670" r="7643" b="28733"/>
              <a:stretch/>
            </p:blipFill>
            <p:spPr bwMode="auto">
              <a:xfrm>
                <a:off x="4860031" y="220871"/>
                <a:ext cx="1708482" cy="216083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omen in Football - Lyon and Lionesses' defender Lucy Bronze wins second  BBC Women's Footballer of the Year award"/>
              <p:cNvPicPr>
                <a:picLocks noChangeAspect="1" noChangeArrowheads="1"/>
              </p:cNvPicPr>
              <p:nvPr/>
            </p:nvPicPr>
            <p:blipFill rotWithShape="1">
              <a:blip r:embed="rId9">
                <a:extLst>
                  <a:ext uri="{28A0092B-C50C-407E-A947-70E740481C1C}">
                    <a14:useLocalDpi xmlns:a14="http://schemas.microsoft.com/office/drawing/2010/main" val="0"/>
                  </a:ext>
                </a:extLst>
              </a:blip>
              <a:srcRect l="33839" t="14313" r="36002" b="19245"/>
              <a:stretch/>
            </p:blipFill>
            <p:spPr bwMode="auto">
              <a:xfrm>
                <a:off x="4860032" y="2584565"/>
                <a:ext cx="1708481" cy="22322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ATCH] President of the people | Marie Louise Coleiro Preca"/>
              <p:cNvPicPr>
                <a:picLocks noChangeAspect="1" noChangeArrowheads="1"/>
              </p:cNvPicPr>
              <p:nvPr/>
            </p:nvPicPr>
            <p:blipFill rotWithShape="1">
              <a:blip r:embed="rId10">
                <a:extLst>
                  <a:ext uri="{28A0092B-C50C-407E-A947-70E740481C1C}">
                    <a14:useLocalDpi xmlns:a14="http://schemas.microsoft.com/office/drawing/2010/main" val="0"/>
                  </a:ext>
                </a:extLst>
              </a:blip>
              <a:srcRect l="30274" t="5405" r="35073" b="25984"/>
              <a:stretch/>
            </p:blipFill>
            <p:spPr bwMode="auto">
              <a:xfrm>
                <a:off x="6804248" y="220871"/>
                <a:ext cx="1658340" cy="218900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descr="Zadie Smith interview: 'I've always made myself crin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341" t="4874" r="32047" b="14349"/>
            <a:stretch/>
          </p:blipFill>
          <p:spPr bwMode="auto">
            <a:xfrm>
              <a:off x="1040292" y="2592474"/>
              <a:ext cx="1671092" cy="22835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732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6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AutoShape 2"/>
          <p:cNvSpPr>
            <a:spLocks noGrp="1" noChangeArrowheads="1"/>
          </p:cNvSpPr>
          <p:nvPr>
            <p:ph type="title"/>
          </p:nvPr>
        </p:nvSpPr>
        <p:spPr>
          <a:xfrm>
            <a:off x="467544" y="-157708"/>
            <a:ext cx="7924800" cy="857250"/>
          </a:xfrm>
        </p:spPr>
        <p:txBody>
          <a:bodyPr/>
          <a:lstStyle/>
          <a:p>
            <a:r>
              <a:rPr lang="en-GB" sz="2100" dirty="0"/>
              <a:t>General Principle of the </a:t>
            </a:r>
            <a:r>
              <a:rPr lang="en-GB" sz="2100" dirty="0" smtClean="0"/>
              <a:t>Equality Act 2010</a:t>
            </a:r>
            <a:endParaRPr lang="en-GB" sz="2100" dirty="0"/>
          </a:p>
        </p:txBody>
      </p:sp>
      <p:sp>
        <p:nvSpPr>
          <p:cNvPr id="28675" name="Rectangle 3"/>
          <p:cNvSpPr>
            <a:spLocks noGrp="1" noChangeArrowheads="1"/>
          </p:cNvSpPr>
          <p:nvPr>
            <p:ph type="body" idx="1"/>
          </p:nvPr>
        </p:nvSpPr>
        <p:spPr>
          <a:xfrm>
            <a:off x="539552" y="627534"/>
            <a:ext cx="7992888" cy="4677984"/>
          </a:xfrm>
        </p:spPr>
        <p:txBody>
          <a:bodyPr/>
          <a:lstStyle/>
          <a:p>
            <a:pPr algn="just">
              <a:lnSpc>
                <a:spcPts val="2400"/>
              </a:lnSpc>
            </a:pPr>
            <a:r>
              <a:rPr lang="en-GB" sz="1800" dirty="0"/>
              <a:t>Equality legislation is about securing </a:t>
            </a:r>
            <a:r>
              <a:rPr lang="en-GB" sz="1800" b="1" dirty="0"/>
              <a:t>equal</a:t>
            </a:r>
            <a:r>
              <a:rPr lang="en-GB" sz="1800" dirty="0"/>
              <a:t> treatment for particular groups who might otherwise be disadvantaged in the workplace, when compared with others who do </a:t>
            </a:r>
            <a:r>
              <a:rPr lang="en-GB" sz="1800" b="1" dirty="0"/>
              <a:t>not</a:t>
            </a:r>
            <a:r>
              <a:rPr lang="en-GB" sz="1800" dirty="0"/>
              <a:t> share the same characteristic.  </a:t>
            </a:r>
          </a:p>
          <a:p>
            <a:pPr algn="just">
              <a:lnSpc>
                <a:spcPct val="150000"/>
              </a:lnSpc>
            </a:pPr>
            <a:r>
              <a:rPr lang="en-GB" sz="1800" dirty="0"/>
              <a:t>It aims to address this through </a:t>
            </a:r>
            <a:r>
              <a:rPr lang="en-GB" sz="1800" dirty="0" smtClean="0"/>
              <a:t>legislating against:</a:t>
            </a:r>
            <a:endParaRPr lang="en-GB" sz="1800" dirty="0"/>
          </a:p>
          <a:p>
            <a:pPr lvl="1" algn="just"/>
            <a:r>
              <a:rPr lang="en-GB" dirty="0" smtClean="0"/>
              <a:t>Direct Discrimination</a:t>
            </a:r>
          </a:p>
          <a:p>
            <a:pPr lvl="1" algn="just"/>
            <a:r>
              <a:rPr lang="en-GB" dirty="0" smtClean="0"/>
              <a:t>Indirect Discrimination</a:t>
            </a:r>
          </a:p>
          <a:p>
            <a:pPr lvl="1" algn="just"/>
            <a:r>
              <a:rPr lang="en-GB" dirty="0" smtClean="0"/>
              <a:t>Discrimination by Association</a:t>
            </a:r>
          </a:p>
          <a:p>
            <a:pPr lvl="1" algn="just"/>
            <a:r>
              <a:rPr lang="en-GB" dirty="0" smtClean="0"/>
              <a:t>Discrimination by Perception</a:t>
            </a:r>
          </a:p>
          <a:p>
            <a:pPr lvl="1" algn="just"/>
            <a:r>
              <a:rPr lang="en-GB" dirty="0" smtClean="0"/>
              <a:t>Victimisation</a:t>
            </a:r>
          </a:p>
          <a:p>
            <a:pPr lvl="1" algn="just"/>
            <a:r>
              <a:rPr lang="en-GB" dirty="0" smtClean="0"/>
              <a:t>Harassment</a:t>
            </a:r>
          </a:p>
          <a:p>
            <a:pPr algn="just">
              <a:lnSpc>
                <a:spcPct val="150000"/>
              </a:lnSpc>
            </a:pPr>
            <a:r>
              <a:rPr lang="en-GB" sz="1800" dirty="0" smtClean="0"/>
              <a:t>It legislates for taking </a:t>
            </a:r>
            <a:r>
              <a:rPr lang="en-GB" sz="1800" i="1" dirty="0" smtClean="0"/>
              <a:t>positive action </a:t>
            </a:r>
          </a:p>
          <a:p>
            <a:pPr algn="just">
              <a:lnSpc>
                <a:spcPct val="150000"/>
              </a:lnSpc>
            </a:pPr>
            <a:r>
              <a:rPr lang="en-GB" sz="1800" dirty="0" smtClean="0"/>
              <a:t>It does </a:t>
            </a:r>
            <a:r>
              <a:rPr lang="en-GB" sz="1800" dirty="0"/>
              <a:t>not ensure </a:t>
            </a:r>
            <a:r>
              <a:rPr lang="en-GB" sz="1800" b="1" dirty="0"/>
              <a:t>social </a:t>
            </a:r>
            <a:r>
              <a:rPr lang="en-GB" sz="1800" b="1" dirty="0" smtClean="0"/>
              <a:t>justice</a:t>
            </a:r>
            <a:endParaRPr lang="en-GB" sz="18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67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35561" y="3363838"/>
            <a:ext cx="8208912" cy="372641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gn="just">
              <a:lnSpc>
                <a:spcPts val="2400"/>
              </a:lnSpc>
            </a:pPr>
            <a:r>
              <a:rPr lang="en-GB" sz="1800" kern="0" dirty="0" smtClean="0">
                <a:latin typeface="+mj-lt"/>
              </a:rPr>
              <a:t>The Equality Act aims at providing a legal framework to protect the rights of individuals and advance equality of opportunity for all.</a:t>
            </a:r>
          </a:p>
          <a:p>
            <a:pPr marL="0" indent="0" algn="just">
              <a:lnSpc>
                <a:spcPts val="1200"/>
              </a:lnSpc>
              <a:buFont typeface="Wingdings" pitchFamily="2" charset="2"/>
              <a:buNone/>
            </a:pPr>
            <a:endParaRPr lang="en-GB" sz="1800" kern="0" dirty="0" smtClean="0">
              <a:latin typeface="+mj-lt"/>
            </a:endParaRPr>
          </a:p>
          <a:p>
            <a:pPr algn="just">
              <a:lnSpc>
                <a:spcPts val="2400"/>
              </a:lnSpc>
            </a:pPr>
            <a:r>
              <a:rPr lang="en-GB" sz="1800" kern="0" dirty="0" smtClean="0">
                <a:latin typeface="+mj-lt"/>
              </a:rPr>
              <a:t>Social Justice aims for fairness between the individual and the society they live in e.g. through wealth distribution, healthcare, education, privileges etc.</a:t>
            </a:r>
            <a:endParaRPr lang="en-GB" sz="1800" kern="0" dirty="0"/>
          </a:p>
        </p:txBody>
      </p:sp>
      <p:pic>
        <p:nvPicPr>
          <p:cNvPr id="24"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pic>
        <p:nvPicPr>
          <p:cNvPr id="21" name="Picture 2" descr="https://www.productboard.com/wp-content/uploads/2020/11/equity-final-min.png"/>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65520" t="11760" r="6257" b="36160"/>
          <a:stretch/>
        </p:blipFill>
        <p:spPr bwMode="auto">
          <a:xfrm>
            <a:off x="6423069" y="362007"/>
            <a:ext cx="2350256" cy="24165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www.productboard.com/wp-content/uploads/2020/11/equity-final-min.png"/>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35963" t="13440" r="35489" b="36160"/>
          <a:stretch/>
        </p:blipFill>
        <p:spPr bwMode="auto">
          <a:xfrm>
            <a:off x="3419871" y="362396"/>
            <a:ext cx="2295273" cy="24157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www.productboard.com/wp-content/uploads/2020/11/equity-final-min.png"/>
          <p:cNvPicPr>
            <a:picLocks noChangeArrowheads="1"/>
          </p:cNvPicPr>
          <p:nvPr/>
        </p:nvPicPr>
        <p:blipFill rotWithShape="1">
          <a:blip r:embed="rId4">
            <a:clrChange>
              <a:clrFrom>
                <a:srgbClr val="D3E8CF"/>
              </a:clrFrom>
              <a:clrTo>
                <a:srgbClr val="D3E8CF">
                  <a:alpha val="0"/>
                </a:srgbClr>
              </a:clrTo>
            </a:clrChange>
            <a:extLst>
              <a:ext uri="{28A0092B-C50C-407E-A947-70E740481C1C}">
                <a14:useLocalDpi xmlns:a14="http://schemas.microsoft.com/office/drawing/2010/main" val="0"/>
              </a:ext>
            </a:extLst>
          </a:blip>
          <a:srcRect l="5040" t="13440" r="65967" b="36160"/>
          <a:stretch/>
        </p:blipFill>
        <p:spPr bwMode="auto">
          <a:xfrm>
            <a:off x="373963" y="362396"/>
            <a:ext cx="2253821" cy="24157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9706" y="2800259"/>
            <a:ext cx="2879314" cy="461665"/>
          </a:xfrm>
          <a:prstGeom prst="rect">
            <a:avLst/>
          </a:prstGeom>
          <a:noFill/>
        </p:spPr>
        <p:txBody>
          <a:bodyPr wrap="none" rtlCol="0">
            <a:spAutoFit/>
          </a:bodyPr>
          <a:lstStyle/>
          <a:p>
            <a:pPr algn="ctr"/>
            <a:r>
              <a:rPr lang="en-GB" sz="1200" dirty="0" smtClean="0"/>
              <a:t>All are treated equally – the assumption</a:t>
            </a:r>
          </a:p>
          <a:p>
            <a:pPr algn="ctr"/>
            <a:r>
              <a:rPr lang="en-GB" sz="1200" dirty="0" smtClean="0"/>
              <a:t>that all benefit from the </a:t>
            </a:r>
            <a:r>
              <a:rPr lang="en-GB" sz="1200" i="1" dirty="0" smtClean="0"/>
              <a:t>same</a:t>
            </a:r>
            <a:r>
              <a:rPr lang="en-GB" sz="1200" dirty="0" smtClean="0"/>
              <a:t> support</a:t>
            </a:r>
            <a:endParaRPr lang="en-GB" sz="1200" dirty="0"/>
          </a:p>
        </p:txBody>
      </p:sp>
      <p:sp>
        <p:nvSpPr>
          <p:cNvPr id="25" name="TextBox 24"/>
          <p:cNvSpPr txBox="1"/>
          <p:nvPr/>
        </p:nvSpPr>
        <p:spPr>
          <a:xfrm>
            <a:off x="3180511" y="2800259"/>
            <a:ext cx="2719014" cy="461665"/>
          </a:xfrm>
          <a:prstGeom prst="rect">
            <a:avLst/>
          </a:prstGeom>
          <a:noFill/>
        </p:spPr>
        <p:txBody>
          <a:bodyPr wrap="none" rtlCol="0">
            <a:spAutoFit/>
          </a:bodyPr>
          <a:lstStyle/>
          <a:p>
            <a:pPr algn="ctr"/>
            <a:r>
              <a:rPr lang="en-GB" sz="1200" dirty="0" smtClean="0"/>
              <a:t>All receive the support that </a:t>
            </a:r>
            <a:r>
              <a:rPr lang="en-GB" sz="1200" i="1" dirty="0" smtClean="0"/>
              <a:t>they</a:t>
            </a:r>
            <a:r>
              <a:rPr lang="en-GB" sz="1200" dirty="0" smtClean="0"/>
              <a:t> need</a:t>
            </a:r>
          </a:p>
          <a:p>
            <a:pPr algn="ctr"/>
            <a:r>
              <a:rPr lang="en-GB" sz="1200" dirty="0" smtClean="0"/>
              <a:t>– the concept of ‘affirmative action’</a:t>
            </a:r>
            <a:endParaRPr lang="en-GB" sz="1200" dirty="0"/>
          </a:p>
        </p:txBody>
      </p:sp>
      <p:sp>
        <p:nvSpPr>
          <p:cNvPr id="26" name="TextBox 25"/>
          <p:cNvSpPr txBox="1"/>
          <p:nvPr/>
        </p:nvSpPr>
        <p:spPr>
          <a:xfrm>
            <a:off x="6047131" y="2781648"/>
            <a:ext cx="3102132" cy="461665"/>
          </a:xfrm>
          <a:prstGeom prst="rect">
            <a:avLst/>
          </a:prstGeom>
          <a:noFill/>
        </p:spPr>
        <p:txBody>
          <a:bodyPr wrap="none" rtlCol="0">
            <a:spAutoFit/>
          </a:bodyPr>
          <a:lstStyle/>
          <a:p>
            <a:pPr algn="ctr"/>
            <a:r>
              <a:rPr lang="en-GB" sz="1200" dirty="0" smtClean="0"/>
              <a:t>No support or accommodations needed –</a:t>
            </a:r>
          </a:p>
          <a:p>
            <a:pPr algn="ctr"/>
            <a:r>
              <a:rPr lang="en-GB" sz="1200" dirty="0"/>
              <a:t>t</a:t>
            </a:r>
            <a:r>
              <a:rPr lang="en-GB" sz="1200" dirty="0" smtClean="0"/>
              <a:t>he systemic barrier(s) have been removed</a:t>
            </a:r>
            <a:endParaRPr lang="en-GB" sz="1200" dirty="0"/>
          </a:p>
        </p:txBody>
      </p:sp>
      <p:sp>
        <p:nvSpPr>
          <p:cNvPr id="4" name="TextBox 3"/>
          <p:cNvSpPr txBox="1"/>
          <p:nvPr/>
        </p:nvSpPr>
        <p:spPr>
          <a:xfrm>
            <a:off x="979335" y="-9649"/>
            <a:ext cx="1140056" cy="415498"/>
          </a:xfrm>
          <a:prstGeom prst="rect">
            <a:avLst/>
          </a:prstGeom>
          <a:noFill/>
        </p:spPr>
        <p:txBody>
          <a:bodyPr wrap="none" rtlCol="0">
            <a:spAutoFit/>
          </a:bodyPr>
          <a:lstStyle/>
          <a:p>
            <a:r>
              <a:rPr lang="en-GB" dirty="0" smtClean="0"/>
              <a:t>Equality</a:t>
            </a:r>
            <a:endParaRPr lang="en-GB" dirty="0"/>
          </a:p>
        </p:txBody>
      </p:sp>
      <p:sp>
        <p:nvSpPr>
          <p:cNvPr id="27" name="TextBox 26"/>
          <p:cNvSpPr txBox="1"/>
          <p:nvPr/>
        </p:nvSpPr>
        <p:spPr>
          <a:xfrm>
            <a:off x="7087481" y="72524"/>
            <a:ext cx="1021433" cy="415498"/>
          </a:xfrm>
          <a:prstGeom prst="rect">
            <a:avLst/>
          </a:prstGeom>
          <a:noFill/>
        </p:spPr>
        <p:txBody>
          <a:bodyPr wrap="none" rtlCol="0">
            <a:spAutoFit/>
          </a:bodyPr>
          <a:lstStyle/>
          <a:p>
            <a:r>
              <a:rPr lang="en-GB" dirty="0" smtClean="0"/>
              <a:t>Justice</a:t>
            </a:r>
            <a:endParaRPr lang="en-GB" dirty="0"/>
          </a:p>
        </p:txBody>
      </p:sp>
      <p:sp>
        <p:nvSpPr>
          <p:cNvPr id="28" name="TextBox 27"/>
          <p:cNvSpPr txBox="1"/>
          <p:nvPr/>
        </p:nvSpPr>
        <p:spPr>
          <a:xfrm>
            <a:off x="4074185" y="1614"/>
            <a:ext cx="931665" cy="415498"/>
          </a:xfrm>
          <a:prstGeom prst="rect">
            <a:avLst/>
          </a:prstGeom>
          <a:noFill/>
        </p:spPr>
        <p:txBody>
          <a:bodyPr wrap="none" rtlCol="0">
            <a:spAutoFit/>
          </a:bodyPr>
          <a:lstStyle/>
          <a:p>
            <a:r>
              <a:rPr lang="en-GB" dirty="0" smtClean="0"/>
              <a:t>Equity</a:t>
            </a:r>
            <a:endParaRPr lang="en-GB" dirty="0"/>
          </a:p>
        </p:txBody>
      </p:sp>
    </p:spTree>
    <p:extLst>
      <p:ext uri="{BB962C8B-B14F-4D97-AF65-F5344CB8AC3E}">
        <p14:creationId xmlns:p14="http://schemas.microsoft.com/office/powerpoint/2010/main" val="31530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500"/>
                            </p:stCondLst>
                            <p:childTnLst>
                              <p:par>
                                <p:cTn id="22" presetID="10" presetClass="entr" presetSubtype="0" fill="hold" nodeType="afterEffect">
                                  <p:stCondLst>
                                    <p:cond delay="5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par>
                          <p:cTn id="25" fill="hold">
                            <p:stCondLst>
                              <p:cond delay="2000"/>
                            </p:stCondLst>
                            <p:childTnLst>
                              <p:par>
                                <p:cTn id="26" presetID="10" presetClass="entr" presetSubtype="0" fill="hold" grpId="0" nodeType="afterEffect">
                                  <p:stCondLst>
                                    <p:cond delay="5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5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1000"/>
                            </p:stCondLst>
                            <p:childTnLst>
                              <p:par>
                                <p:cTn id="35" presetID="10" presetClass="entr" presetSubtype="0" fill="hold" nodeType="afterEffect">
                                  <p:stCondLst>
                                    <p:cond delay="5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childTnLst>
                                </p:cTn>
                              </p:par>
                            </p:childTnLst>
                          </p:cTn>
                        </p:par>
                        <p:par>
                          <p:cTn id="38" fill="hold">
                            <p:stCondLst>
                              <p:cond delay="2500"/>
                            </p:stCondLst>
                            <p:childTnLst>
                              <p:par>
                                <p:cTn id="39" presetID="10" presetClass="entr" presetSubtype="0" fill="hold" grpId="0" nodeType="afterEffect">
                                  <p:stCondLst>
                                    <p:cond delay="5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4"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683568" y="-236562"/>
            <a:ext cx="7924800" cy="857250"/>
          </a:xfrm>
        </p:spPr>
        <p:txBody>
          <a:bodyPr/>
          <a:lstStyle/>
          <a:p>
            <a:r>
              <a:rPr lang="en-GB" sz="2100" dirty="0"/>
              <a:t>Equality Act 2010 Rationale</a:t>
            </a:r>
          </a:p>
        </p:txBody>
      </p:sp>
      <p:sp>
        <p:nvSpPr>
          <p:cNvPr id="33795" name="Rectangle 3"/>
          <p:cNvSpPr>
            <a:spLocks noGrp="1" noChangeArrowheads="1"/>
          </p:cNvSpPr>
          <p:nvPr>
            <p:ph type="body" idx="1"/>
          </p:nvPr>
        </p:nvSpPr>
        <p:spPr>
          <a:xfrm>
            <a:off x="540963" y="627534"/>
            <a:ext cx="8208912" cy="3726414"/>
          </a:xfrm>
        </p:spPr>
        <p:txBody>
          <a:bodyPr/>
          <a:lstStyle/>
          <a:p>
            <a:pPr>
              <a:lnSpc>
                <a:spcPts val="2400"/>
              </a:lnSpc>
            </a:pPr>
            <a:r>
              <a:rPr lang="en-GB" sz="2000" dirty="0">
                <a:latin typeface="+mj-lt"/>
              </a:rPr>
              <a:t>The act is aimed at providing a legal framework to protect the rights of individuals and advance equality of opportunity for all</a:t>
            </a:r>
            <a:r>
              <a:rPr lang="en-GB" sz="2000" dirty="0" smtClean="0">
                <a:latin typeface="+mj-lt"/>
              </a:rPr>
              <a:t>.</a:t>
            </a:r>
          </a:p>
          <a:p>
            <a:pPr marL="0" indent="0">
              <a:lnSpc>
                <a:spcPts val="1200"/>
              </a:lnSpc>
              <a:buNone/>
            </a:pPr>
            <a:endParaRPr lang="en-GB" sz="2000" dirty="0" smtClean="0">
              <a:latin typeface="+mj-lt"/>
            </a:endParaRPr>
          </a:p>
          <a:p>
            <a:pPr lvl="0">
              <a:lnSpc>
                <a:spcPts val="2400"/>
              </a:lnSpc>
              <a:buClr>
                <a:srgbClr val="003366"/>
              </a:buClr>
            </a:pPr>
            <a:r>
              <a:rPr lang="en-GB" sz="2000" dirty="0">
                <a:solidFill>
                  <a:srgbClr val="003366"/>
                </a:solidFill>
              </a:rPr>
              <a:t>It offers a stronger protection to individuals against discrimination and gives employers a greater clarity of their responsibilities</a:t>
            </a:r>
          </a:p>
          <a:p>
            <a:pPr marL="0" indent="0">
              <a:lnSpc>
                <a:spcPts val="1200"/>
              </a:lnSpc>
              <a:buNone/>
            </a:pPr>
            <a:endParaRPr lang="en-GB" sz="2000" dirty="0" smtClean="0">
              <a:latin typeface="+mj-lt"/>
            </a:endParaRPr>
          </a:p>
          <a:p>
            <a:pPr>
              <a:lnSpc>
                <a:spcPts val="2400"/>
              </a:lnSpc>
            </a:pPr>
            <a:r>
              <a:rPr lang="en-GB" sz="2000" dirty="0" smtClean="0">
                <a:latin typeface="+mj-lt"/>
              </a:rPr>
              <a:t>Over </a:t>
            </a:r>
            <a:r>
              <a:rPr lang="en-GB" sz="2000" dirty="0">
                <a:latin typeface="+mj-lt"/>
              </a:rPr>
              <a:t>116 pieces of legislation </a:t>
            </a:r>
            <a:r>
              <a:rPr lang="en-GB" sz="2000" dirty="0"/>
              <a:t>including 9 major acts </a:t>
            </a:r>
            <a:r>
              <a:rPr lang="en-GB" sz="2000" dirty="0">
                <a:latin typeface="+mj-lt"/>
              </a:rPr>
              <a:t>brought together into the 2010 Equality Act. </a:t>
            </a:r>
            <a:endParaRPr lang="en-GB" sz="2000" dirty="0" smtClean="0">
              <a:latin typeface="+mj-lt"/>
            </a:endParaRPr>
          </a:p>
          <a:p>
            <a:pPr marL="0" indent="0">
              <a:lnSpc>
                <a:spcPts val="2400"/>
              </a:lnSpc>
              <a:buNone/>
            </a:pPr>
            <a:endParaRPr lang="en-GB" sz="2000" dirty="0" smtClean="0">
              <a:latin typeface="+mj-lt"/>
            </a:endParaRPr>
          </a:p>
          <a:p>
            <a:pPr>
              <a:lnSpc>
                <a:spcPts val="2400"/>
              </a:lnSpc>
            </a:pPr>
            <a:r>
              <a:rPr lang="en-GB" sz="2000" dirty="0" smtClean="0">
                <a:latin typeface="+mj-lt"/>
              </a:rPr>
              <a:t>These </a:t>
            </a:r>
            <a:r>
              <a:rPr lang="en-GB" sz="2000" dirty="0">
                <a:latin typeface="+mj-lt"/>
              </a:rPr>
              <a:t>9 </a:t>
            </a:r>
            <a:r>
              <a:rPr lang="en-GB" sz="2000" dirty="0" smtClean="0">
                <a:latin typeface="+mj-lt"/>
              </a:rPr>
              <a:t>major acts provide </a:t>
            </a:r>
            <a:r>
              <a:rPr lang="en-GB" sz="2000" dirty="0">
                <a:latin typeface="+mj-lt"/>
              </a:rPr>
              <a:t>the basis for what are </a:t>
            </a:r>
            <a:r>
              <a:rPr lang="en-GB" sz="2000" dirty="0" smtClean="0">
                <a:latin typeface="+mj-lt"/>
              </a:rPr>
              <a:t>known </a:t>
            </a:r>
            <a:r>
              <a:rPr lang="en-GB" sz="2000" dirty="0">
                <a:latin typeface="+mj-lt"/>
              </a:rPr>
              <a:t>as the </a:t>
            </a:r>
            <a:r>
              <a:rPr lang="en-GB" sz="2000" b="1" dirty="0">
                <a:latin typeface="+mj-lt"/>
              </a:rPr>
              <a:t>protected characteristics.</a:t>
            </a:r>
          </a:p>
          <a:p>
            <a:pPr marL="0" indent="0">
              <a:lnSpc>
                <a:spcPts val="1200"/>
              </a:lnSpc>
              <a:buNone/>
            </a:pPr>
            <a:endParaRPr lang="en-GB" sz="2000" b="1" dirty="0">
              <a:latin typeface="+mj-lt"/>
            </a:endParaRPr>
          </a:p>
          <a:p>
            <a:pPr>
              <a:lnSpc>
                <a:spcPts val="2550"/>
              </a:lnSpc>
            </a:pPr>
            <a:r>
              <a:rPr lang="en-GB" sz="2000" dirty="0">
                <a:latin typeface="+mj-lt"/>
              </a:rPr>
              <a:t>Some are the same, changed or extended - others are included for the first time. </a:t>
            </a:r>
          </a:p>
          <a:p>
            <a:pPr marL="0" indent="0">
              <a:lnSpc>
                <a:spcPct val="80000"/>
              </a:lnSpc>
              <a:buNone/>
            </a:pPr>
            <a:endParaRPr lang="en-GB" sz="2000" dirty="0"/>
          </a:p>
        </p:txBody>
      </p:sp>
      <p:pic>
        <p:nvPicPr>
          <p:cNvPr id="10"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180352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467544" y="-85700"/>
            <a:ext cx="7924800" cy="857250"/>
          </a:xfrm>
        </p:spPr>
        <p:txBody>
          <a:bodyPr/>
          <a:lstStyle/>
          <a:p>
            <a:r>
              <a:rPr lang="en-GB" sz="2100" dirty="0" smtClean="0"/>
              <a:t>Protected Characteristics</a:t>
            </a:r>
            <a:endParaRPr lang="en-GB" sz="2100" dirty="0"/>
          </a:p>
        </p:txBody>
      </p:sp>
      <p:sp>
        <p:nvSpPr>
          <p:cNvPr id="5" name="Rectangle 3"/>
          <p:cNvSpPr txBox="1">
            <a:spLocks noChangeArrowheads="1"/>
          </p:cNvSpPr>
          <p:nvPr/>
        </p:nvSpPr>
        <p:spPr bwMode="auto">
          <a:xfrm>
            <a:off x="467544" y="771550"/>
            <a:ext cx="2592288" cy="5040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257175" indent="-257175" algn="l" rtl="0" fontAlgn="base">
              <a:spcBef>
                <a:spcPct val="20000"/>
              </a:spcBef>
              <a:spcAft>
                <a:spcPct val="0"/>
              </a:spcAft>
              <a:buClr>
                <a:schemeClr val="tx1"/>
              </a:buClr>
              <a:buSzPct val="75000"/>
              <a:buFont typeface="Wingdings" pitchFamily="2" charset="2"/>
              <a:buChar char="l"/>
              <a:defRPr sz="2100">
                <a:solidFill>
                  <a:schemeClr val="tx1"/>
                </a:solidFill>
                <a:latin typeface="+mn-lt"/>
                <a:ea typeface="+mn-ea"/>
                <a:cs typeface="+mn-cs"/>
              </a:defRPr>
            </a:lvl1pPr>
            <a:lvl2pPr marL="557213" indent="-214313" algn="l" rtl="0" fontAlgn="base">
              <a:spcBef>
                <a:spcPct val="20000"/>
              </a:spcBef>
              <a:spcAft>
                <a:spcPct val="0"/>
              </a:spcAft>
              <a:buClr>
                <a:schemeClr val="tx1"/>
              </a:buClr>
              <a:buSzPct val="75000"/>
              <a:buChar char="–"/>
              <a:defRPr sz="1800">
                <a:solidFill>
                  <a:schemeClr val="tx1"/>
                </a:solidFill>
                <a:latin typeface="+mn-lt"/>
              </a:defRPr>
            </a:lvl2pPr>
            <a:lvl3pPr marL="857250" indent="-171450" algn="l" rtl="0" fontAlgn="base">
              <a:spcBef>
                <a:spcPct val="20000"/>
              </a:spcBef>
              <a:spcAft>
                <a:spcPct val="0"/>
              </a:spcAft>
              <a:buClr>
                <a:schemeClr val="tx1"/>
              </a:buClr>
              <a:buSzPct val="75000"/>
              <a:buFont typeface="Wingdings" pitchFamily="2" charset="2"/>
              <a:buChar char="l"/>
              <a:defRPr sz="1500">
                <a:solidFill>
                  <a:schemeClr val="tx1"/>
                </a:solidFill>
                <a:latin typeface="+mn-lt"/>
              </a:defRPr>
            </a:lvl3pPr>
            <a:lvl4pPr marL="1200150" indent="-171450" algn="l" rtl="0" fontAlgn="base">
              <a:spcBef>
                <a:spcPct val="20000"/>
              </a:spcBef>
              <a:spcAft>
                <a:spcPct val="0"/>
              </a:spcAft>
              <a:buClr>
                <a:schemeClr val="tx1"/>
              </a:buClr>
              <a:buSzPct val="80000"/>
              <a:buChar char="–"/>
              <a:defRPr>
                <a:solidFill>
                  <a:schemeClr val="tx1"/>
                </a:solidFill>
                <a:latin typeface="+mn-lt"/>
              </a:defRPr>
            </a:lvl4pPr>
            <a:lvl5pPr marL="15430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18859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2288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25717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2914650" indent="-17145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Font typeface="Wingdings" pitchFamily="2" charset="2"/>
              <a:buNone/>
            </a:pPr>
            <a:r>
              <a:rPr lang="en-GB" sz="2000" kern="0" dirty="0" smtClean="0"/>
              <a:t>What are they………</a:t>
            </a:r>
          </a:p>
          <a:p>
            <a:pPr marL="0" indent="0">
              <a:lnSpc>
                <a:spcPts val="1800"/>
              </a:lnSpc>
              <a:buFont typeface="Wingdings" pitchFamily="2" charset="2"/>
              <a:buNone/>
            </a:pPr>
            <a:endParaRPr lang="en-GB" sz="2000" kern="0" dirty="0" smtClean="0"/>
          </a:p>
        </p:txBody>
      </p:sp>
      <p:sp>
        <p:nvSpPr>
          <p:cNvPr id="4" name="TextBox 3"/>
          <p:cNvSpPr txBox="1"/>
          <p:nvPr/>
        </p:nvSpPr>
        <p:spPr>
          <a:xfrm rot="20978007">
            <a:off x="3193017" y="2635137"/>
            <a:ext cx="598241" cy="1107996"/>
          </a:xfrm>
          <a:prstGeom prst="rect">
            <a:avLst/>
          </a:prstGeom>
          <a:noFill/>
        </p:spPr>
        <p:txBody>
          <a:bodyPr wrap="none" rtlCol="0">
            <a:spAutoFit/>
          </a:bodyPr>
          <a:lstStyle/>
          <a:p>
            <a:r>
              <a:rPr lang="en-GB" sz="6600" dirty="0" smtClean="0">
                <a:latin typeface="Copperplate Gothic Bold" panose="020E0705020206020404" pitchFamily="34" charset="0"/>
              </a:rPr>
              <a:t>?</a:t>
            </a:r>
            <a:endParaRPr lang="en-GB" sz="6600" dirty="0">
              <a:latin typeface="Copperplate Gothic Bold" panose="020E0705020206020404" pitchFamily="34" charset="0"/>
            </a:endParaRPr>
          </a:p>
        </p:txBody>
      </p:sp>
      <p:sp>
        <p:nvSpPr>
          <p:cNvPr id="8" name="TextBox 7"/>
          <p:cNvSpPr txBox="1"/>
          <p:nvPr/>
        </p:nvSpPr>
        <p:spPr>
          <a:xfrm>
            <a:off x="6226932" y="2190775"/>
            <a:ext cx="696024" cy="1107996"/>
          </a:xfrm>
          <a:prstGeom prst="rect">
            <a:avLst/>
          </a:prstGeom>
          <a:noFill/>
        </p:spPr>
        <p:txBody>
          <a:bodyPr wrap="none" rtlCol="0">
            <a:spAutoFit/>
          </a:bodyPr>
          <a:lstStyle/>
          <a:p>
            <a:r>
              <a:rPr lang="en-GB" sz="6600" dirty="0" smtClean="0">
                <a:solidFill>
                  <a:srgbClr val="00B050"/>
                </a:solidFill>
                <a:latin typeface="OCR A Extended" panose="02010509020102010303" pitchFamily="50" charset="0"/>
              </a:rPr>
              <a:t>?</a:t>
            </a:r>
            <a:endParaRPr lang="en-GB" sz="6600" dirty="0">
              <a:solidFill>
                <a:srgbClr val="00B050"/>
              </a:solidFill>
              <a:latin typeface="OCR A Extended" panose="02010509020102010303" pitchFamily="50" charset="0"/>
            </a:endParaRPr>
          </a:p>
        </p:txBody>
      </p:sp>
      <p:sp>
        <p:nvSpPr>
          <p:cNvPr id="9" name="TextBox 8"/>
          <p:cNvSpPr txBox="1"/>
          <p:nvPr/>
        </p:nvSpPr>
        <p:spPr>
          <a:xfrm rot="19832603">
            <a:off x="375755" y="2474358"/>
            <a:ext cx="542136" cy="1107996"/>
          </a:xfrm>
          <a:prstGeom prst="rect">
            <a:avLst/>
          </a:prstGeom>
          <a:noFill/>
        </p:spPr>
        <p:txBody>
          <a:bodyPr wrap="none" rtlCol="0">
            <a:spAutoFit/>
          </a:bodyPr>
          <a:lstStyle/>
          <a:p>
            <a:r>
              <a:rPr lang="en-GB" sz="6600" dirty="0" smtClean="0">
                <a:solidFill>
                  <a:srgbClr val="FF0000"/>
                </a:solidFill>
                <a:latin typeface="Berlin Sans FB Demi" panose="020E0802020502020306" pitchFamily="34" charset="0"/>
              </a:rPr>
              <a:t>?</a:t>
            </a:r>
            <a:endParaRPr lang="en-GB" sz="6600" dirty="0">
              <a:solidFill>
                <a:srgbClr val="FF0000"/>
              </a:solidFill>
              <a:latin typeface="Berlin Sans FB Demi" panose="020E0802020502020306" pitchFamily="34" charset="0"/>
            </a:endParaRPr>
          </a:p>
        </p:txBody>
      </p:sp>
      <p:sp>
        <p:nvSpPr>
          <p:cNvPr id="10" name="TextBox 9"/>
          <p:cNvSpPr txBox="1"/>
          <p:nvPr/>
        </p:nvSpPr>
        <p:spPr>
          <a:xfrm rot="1556500">
            <a:off x="2794019" y="1090991"/>
            <a:ext cx="564578" cy="1107996"/>
          </a:xfrm>
          <a:prstGeom prst="rect">
            <a:avLst/>
          </a:prstGeom>
          <a:noFill/>
        </p:spPr>
        <p:txBody>
          <a:bodyPr wrap="none" rtlCol="0">
            <a:spAutoFit/>
          </a:bodyPr>
          <a:lstStyle/>
          <a:p>
            <a:r>
              <a:rPr lang="en-GB" sz="6600" dirty="0" smtClean="0">
                <a:latin typeface="Baskerville SemiBold" panose="02020602070401020303" pitchFamily="18" charset="0"/>
              </a:rPr>
              <a:t>?</a:t>
            </a:r>
            <a:endParaRPr lang="en-GB" sz="6600" dirty="0">
              <a:latin typeface="Baskerville SemiBold" panose="02020602070401020303" pitchFamily="18" charset="0"/>
            </a:endParaRPr>
          </a:p>
        </p:txBody>
      </p:sp>
      <p:sp>
        <p:nvSpPr>
          <p:cNvPr id="11" name="TextBox 10"/>
          <p:cNvSpPr txBox="1"/>
          <p:nvPr/>
        </p:nvSpPr>
        <p:spPr>
          <a:xfrm>
            <a:off x="1714617" y="1286004"/>
            <a:ext cx="655949" cy="1107996"/>
          </a:xfrm>
          <a:prstGeom prst="rect">
            <a:avLst/>
          </a:prstGeom>
          <a:noFill/>
        </p:spPr>
        <p:txBody>
          <a:bodyPr wrap="none" rtlCol="0">
            <a:spAutoFit/>
          </a:bodyPr>
          <a:lstStyle/>
          <a:p>
            <a:r>
              <a:rPr lang="en-GB" sz="6600" dirty="0" smtClean="0"/>
              <a:t>?</a:t>
            </a:r>
            <a:endParaRPr lang="en-GB" sz="6600" dirty="0"/>
          </a:p>
        </p:txBody>
      </p:sp>
      <p:sp>
        <p:nvSpPr>
          <p:cNvPr id="12" name="TextBox 11"/>
          <p:cNvSpPr txBox="1"/>
          <p:nvPr/>
        </p:nvSpPr>
        <p:spPr>
          <a:xfrm rot="21427743">
            <a:off x="5751086" y="3280236"/>
            <a:ext cx="655949" cy="1107996"/>
          </a:xfrm>
          <a:prstGeom prst="rect">
            <a:avLst/>
          </a:prstGeom>
          <a:noFill/>
        </p:spPr>
        <p:txBody>
          <a:bodyPr wrap="none" rtlCol="0">
            <a:spAutoFit/>
          </a:bodyPr>
          <a:lstStyle/>
          <a:p>
            <a:r>
              <a:rPr lang="en-GB" sz="6600" dirty="0" smtClean="0"/>
              <a:t>?</a:t>
            </a:r>
            <a:endParaRPr lang="en-GB" sz="6600" dirty="0"/>
          </a:p>
        </p:txBody>
      </p:sp>
      <p:sp>
        <p:nvSpPr>
          <p:cNvPr id="13" name="TextBox 12"/>
          <p:cNvSpPr txBox="1"/>
          <p:nvPr/>
        </p:nvSpPr>
        <p:spPr>
          <a:xfrm>
            <a:off x="4134762" y="1241813"/>
            <a:ext cx="801823" cy="1569660"/>
          </a:xfrm>
          <a:prstGeom prst="rect">
            <a:avLst/>
          </a:prstGeom>
          <a:noFill/>
        </p:spPr>
        <p:txBody>
          <a:bodyPr wrap="none" rtlCol="0">
            <a:spAutoFit/>
          </a:bodyPr>
          <a:lstStyle/>
          <a:p>
            <a:r>
              <a:rPr lang="en-GB" sz="9600" dirty="0" smtClean="0">
                <a:solidFill>
                  <a:srgbClr val="7030A0"/>
                </a:solidFill>
                <a:latin typeface="Doppio One" panose="02010603030000020804" pitchFamily="2" charset="0"/>
              </a:rPr>
              <a:t>?</a:t>
            </a:r>
            <a:endParaRPr lang="en-GB" sz="9600" dirty="0">
              <a:solidFill>
                <a:srgbClr val="7030A0"/>
              </a:solidFill>
              <a:latin typeface="Doppio One" panose="02010603030000020804" pitchFamily="2" charset="0"/>
            </a:endParaRPr>
          </a:p>
        </p:txBody>
      </p:sp>
      <p:sp>
        <p:nvSpPr>
          <p:cNvPr id="14" name="TextBox 13"/>
          <p:cNvSpPr txBox="1"/>
          <p:nvPr/>
        </p:nvSpPr>
        <p:spPr>
          <a:xfrm rot="1337613">
            <a:off x="2141809" y="2557251"/>
            <a:ext cx="559769" cy="1107996"/>
          </a:xfrm>
          <a:prstGeom prst="rect">
            <a:avLst/>
          </a:prstGeom>
          <a:noFill/>
        </p:spPr>
        <p:txBody>
          <a:bodyPr wrap="none" rtlCol="0">
            <a:spAutoFit/>
          </a:bodyPr>
          <a:lstStyle/>
          <a:p>
            <a:r>
              <a:rPr lang="en-GB" sz="6600" dirty="0" smtClean="0">
                <a:solidFill>
                  <a:srgbClr val="FF66FF"/>
                </a:solidFill>
                <a:latin typeface="Century Schoolbook" panose="02040604050505020304" pitchFamily="18" charset="0"/>
              </a:rPr>
              <a:t>?</a:t>
            </a:r>
            <a:endParaRPr lang="en-GB" sz="6600" dirty="0">
              <a:solidFill>
                <a:srgbClr val="FF66FF"/>
              </a:solidFill>
              <a:latin typeface="Century Schoolbook" panose="02040604050505020304" pitchFamily="18" charset="0"/>
            </a:endParaRPr>
          </a:p>
        </p:txBody>
      </p:sp>
      <p:sp>
        <p:nvSpPr>
          <p:cNvPr id="15" name="TextBox 14"/>
          <p:cNvSpPr txBox="1"/>
          <p:nvPr/>
        </p:nvSpPr>
        <p:spPr>
          <a:xfrm rot="19845488">
            <a:off x="2479670" y="3904080"/>
            <a:ext cx="628698" cy="1107996"/>
          </a:xfrm>
          <a:prstGeom prst="rect">
            <a:avLst/>
          </a:prstGeom>
          <a:noFill/>
        </p:spPr>
        <p:txBody>
          <a:bodyPr wrap="none" rtlCol="0">
            <a:spAutoFit/>
          </a:bodyPr>
          <a:lstStyle/>
          <a:p>
            <a:r>
              <a:rPr lang="en-GB" sz="6600" dirty="0" smtClean="0">
                <a:solidFill>
                  <a:srgbClr val="FFC000"/>
                </a:solidFill>
                <a:latin typeface="Comic Sans MS" panose="030F0702030302020204" pitchFamily="66" charset="0"/>
              </a:rPr>
              <a:t>?</a:t>
            </a:r>
            <a:endParaRPr lang="en-GB" sz="6600" dirty="0">
              <a:solidFill>
                <a:srgbClr val="FFC000"/>
              </a:solidFill>
              <a:latin typeface="Comic Sans MS" panose="030F0702030302020204" pitchFamily="66" charset="0"/>
            </a:endParaRPr>
          </a:p>
        </p:txBody>
      </p:sp>
      <p:sp>
        <p:nvSpPr>
          <p:cNvPr id="16" name="TextBox 15"/>
          <p:cNvSpPr txBox="1"/>
          <p:nvPr/>
        </p:nvSpPr>
        <p:spPr>
          <a:xfrm rot="2341227">
            <a:off x="7825866" y="1521906"/>
            <a:ext cx="678391" cy="1107996"/>
          </a:xfrm>
          <a:prstGeom prst="rect">
            <a:avLst/>
          </a:prstGeom>
          <a:noFill/>
        </p:spPr>
        <p:txBody>
          <a:bodyPr wrap="none" rtlCol="0">
            <a:spAutoFit/>
          </a:bodyPr>
          <a:lstStyle/>
          <a:p>
            <a:r>
              <a:rPr lang="en-GB" sz="6600" dirty="0" smtClean="0">
                <a:solidFill>
                  <a:schemeClr val="tx1">
                    <a:lumMod val="50000"/>
                  </a:schemeClr>
                </a:solidFill>
                <a:latin typeface="Gungsuh" panose="02030600000101010101" pitchFamily="18" charset="-127"/>
                <a:ea typeface="Gungsuh" panose="02030600000101010101" pitchFamily="18" charset="-127"/>
              </a:rPr>
              <a:t>?</a:t>
            </a:r>
            <a:endParaRPr lang="en-GB" sz="6600" dirty="0">
              <a:solidFill>
                <a:schemeClr val="tx1">
                  <a:lumMod val="50000"/>
                </a:schemeClr>
              </a:solidFill>
              <a:latin typeface="Gungsuh" panose="02030600000101010101" pitchFamily="18" charset="-127"/>
              <a:ea typeface="Gungsuh" panose="02030600000101010101" pitchFamily="18" charset="-127"/>
            </a:endParaRPr>
          </a:p>
        </p:txBody>
      </p:sp>
      <p:sp>
        <p:nvSpPr>
          <p:cNvPr id="17" name="TextBox 16"/>
          <p:cNvSpPr txBox="1"/>
          <p:nvPr/>
        </p:nvSpPr>
        <p:spPr>
          <a:xfrm>
            <a:off x="5214164" y="1338406"/>
            <a:ext cx="508473" cy="1107996"/>
          </a:xfrm>
          <a:prstGeom prst="rect">
            <a:avLst/>
          </a:prstGeom>
          <a:noFill/>
        </p:spPr>
        <p:txBody>
          <a:bodyPr wrap="none" rtlCol="0">
            <a:spAutoFit/>
          </a:bodyPr>
          <a:lstStyle/>
          <a:p>
            <a:r>
              <a:rPr lang="en-GB" sz="6600" dirty="0" smtClean="0">
                <a:latin typeface="Great Vibes" panose="02000507080000020002" pitchFamily="2" charset="0"/>
              </a:rPr>
              <a:t>?</a:t>
            </a:r>
            <a:endParaRPr lang="en-GB" sz="6600" dirty="0">
              <a:latin typeface="Great Vibes" panose="02000507080000020002" pitchFamily="2" charset="0"/>
            </a:endParaRPr>
          </a:p>
        </p:txBody>
      </p:sp>
      <p:sp>
        <p:nvSpPr>
          <p:cNvPr id="18" name="TextBox 17"/>
          <p:cNvSpPr txBox="1"/>
          <p:nvPr/>
        </p:nvSpPr>
        <p:spPr>
          <a:xfrm>
            <a:off x="830069" y="3581861"/>
            <a:ext cx="774571" cy="1569660"/>
          </a:xfrm>
          <a:prstGeom prst="rect">
            <a:avLst/>
          </a:prstGeom>
          <a:noFill/>
        </p:spPr>
        <p:txBody>
          <a:bodyPr wrap="none" rtlCol="0">
            <a:spAutoFit/>
          </a:bodyPr>
          <a:lstStyle/>
          <a:p>
            <a:r>
              <a:rPr lang="en-GB" sz="9600" dirty="0" smtClean="0">
                <a:latin typeface="Britannic Bold" panose="020B0903060703020204" pitchFamily="34" charset="0"/>
              </a:rPr>
              <a:t>?</a:t>
            </a:r>
            <a:endParaRPr lang="en-GB" sz="9600" dirty="0">
              <a:latin typeface="Britannic Bold" panose="020B0903060703020204" pitchFamily="34" charset="0"/>
            </a:endParaRPr>
          </a:p>
        </p:txBody>
      </p:sp>
      <p:sp>
        <p:nvSpPr>
          <p:cNvPr id="19" name="TextBox 18"/>
          <p:cNvSpPr txBox="1"/>
          <p:nvPr/>
        </p:nvSpPr>
        <p:spPr>
          <a:xfrm rot="18969194">
            <a:off x="5206126" y="3985730"/>
            <a:ext cx="686406" cy="1107996"/>
          </a:xfrm>
          <a:prstGeom prst="rect">
            <a:avLst/>
          </a:prstGeom>
          <a:noFill/>
        </p:spPr>
        <p:txBody>
          <a:bodyPr wrap="none" rtlCol="0">
            <a:spAutoFit/>
          </a:bodyPr>
          <a:lstStyle/>
          <a:p>
            <a:r>
              <a:rPr lang="en-GB" sz="6600" dirty="0" smtClean="0">
                <a:solidFill>
                  <a:schemeClr val="tx1">
                    <a:lumMod val="60000"/>
                    <a:lumOff val="40000"/>
                  </a:schemeClr>
                </a:solidFill>
                <a:latin typeface="Fugaz One" pitchFamily="2" charset="0"/>
              </a:rPr>
              <a:t>?</a:t>
            </a:r>
            <a:endParaRPr lang="en-GB" sz="6600" dirty="0">
              <a:solidFill>
                <a:schemeClr val="tx1">
                  <a:lumMod val="60000"/>
                  <a:lumOff val="40000"/>
                </a:schemeClr>
              </a:solidFill>
              <a:latin typeface="Fugaz One" pitchFamily="2" charset="0"/>
            </a:endParaRPr>
          </a:p>
        </p:txBody>
      </p:sp>
      <p:sp>
        <p:nvSpPr>
          <p:cNvPr id="20" name="TextBox 19"/>
          <p:cNvSpPr txBox="1"/>
          <p:nvPr/>
        </p:nvSpPr>
        <p:spPr>
          <a:xfrm>
            <a:off x="7220548" y="3380258"/>
            <a:ext cx="554960" cy="1107996"/>
          </a:xfrm>
          <a:prstGeom prst="rect">
            <a:avLst/>
          </a:prstGeom>
          <a:noFill/>
        </p:spPr>
        <p:txBody>
          <a:bodyPr wrap="none" rtlCol="0">
            <a:spAutoFit/>
          </a:bodyPr>
          <a:lstStyle/>
          <a:p>
            <a:r>
              <a:rPr lang="en-GB" sz="6600" dirty="0" smtClean="0">
                <a:latin typeface="Script MT Bold" panose="03040602040607080904" pitchFamily="66" charset="0"/>
              </a:rPr>
              <a:t>?</a:t>
            </a:r>
            <a:endParaRPr lang="en-GB" sz="6600" dirty="0">
              <a:latin typeface="Script MT Bold" panose="03040602040607080904" pitchFamily="66" charset="0"/>
            </a:endParaRPr>
          </a:p>
        </p:txBody>
      </p:sp>
      <p:sp>
        <p:nvSpPr>
          <p:cNvPr id="21" name="TextBox 20"/>
          <p:cNvSpPr txBox="1"/>
          <p:nvPr/>
        </p:nvSpPr>
        <p:spPr>
          <a:xfrm rot="500577">
            <a:off x="4589221" y="2385069"/>
            <a:ext cx="609462" cy="1107996"/>
          </a:xfrm>
          <a:prstGeom prst="rect">
            <a:avLst/>
          </a:prstGeom>
          <a:noFill/>
        </p:spPr>
        <p:txBody>
          <a:bodyPr wrap="none" rtlCol="0">
            <a:spAutoFit/>
          </a:bodyPr>
          <a:lstStyle/>
          <a:p>
            <a:r>
              <a:rPr lang="en-GB" sz="6600" dirty="0" smtClean="0">
                <a:solidFill>
                  <a:srgbClr val="FF5050"/>
                </a:solidFill>
                <a:latin typeface="Gigi" panose="04040504061007020D02" pitchFamily="82" charset="0"/>
              </a:rPr>
              <a:t>?</a:t>
            </a:r>
            <a:endParaRPr lang="en-GB" sz="6600" dirty="0">
              <a:solidFill>
                <a:srgbClr val="FF5050"/>
              </a:solidFill>
              <a:latin typeface="Gigi" panose="04040504061007020D02" pitchFamily="82" charset="0"/>
            </a:endParaRPr>
          </a:p>
        </p:txBody>
      </p:sp>
      <p:sp>
        <p:nvSpPr>
          <p:cNvPr id="22" name="TextBox 21"/>
          <p:cNvSpPr txBox="1"/>
          <p:nvPr/>
        </p:nvSpPr>
        <p:spPr>
          <a:xfrm rot="19061384">
            <a:off x="6588224" y="1082779"/>
            <a:ext cx="683200" cy="1569660"/>
          </a:xfrm>
          <a:prstGeom prst="rect">
            <a:avLst/>
          </a:prstGeom>
          <a:noFill/>
        </p:spPr>
        <p:txBody>
          <a:bodyPr wrap="none" rtlCol="0">
            <a:spAutoFit/>
          </a:bodyPr>
          <a:lstStyle/>
          <a:p>
            <a:r>
              <a:rPr lang="en-GB" sz="9600" dirty="0" smtClean="0">
                <a:latin typeface="Modern No. 20" panose="02070704070505020303" pitchFamily="18" charset="0"/>
              </a:rPr>
              <a:t>?</a:t>
            </a:r>
            <a:endParaRPr lang="en-GB" sz="9600" dirty="0">
              <a:latin typeface="Modern No. 20" panose="02070704070505020303" pitchFamily="18" charset="0"/>
            </a:endParaRPr>
          </a:p>
        </p:txBody>
      </p:sp>
      <p:sp>
        <p:nvSpPr>
          <p:cNvPr id="23" name="TextBox 22"/>
          <p:cNvSpPr txBox="1"/>
          <p:nvPr/>
        </p:nvSpPr>
        <p:spPr>
          <a:xfrm>
            <a:off x="764498" y="1449255"/>
            <a:ext cx="889987" cy="1569660"/>
          </a:xfrm>
          <a:prstGeom prst="rect">
            <a:avLst/>
          </a:prstGeom>
          <a:noFill/>
        </p:spPr>
        <p:txBody>
          <a:bodyPr wrap="none" rtlCol="0">
            <a:spAutoFit/>
          </a:bodyPr>
          <a:lstStyle/>
          <a:p>
            <a:r>
              <a:rPr lang="en-GB" sz="9600" dirty="0" smtClean="0">
                <a:solidFill>
                  <a:srgbClr val="C00000"/>
                </a:solidFill>
                <a:latin typeface="Arial Rounded MT Bold" panose="020F0704030504030204" pitchFamily="34" charset="0"/>
              </a:rPr>
              <a:t>?</a:t>
            </a:r>
            <a:endParaRPr lang="en-GB" sz="9600" dirty="0">
              <a:solidFill>
                <a:srgbClr val="C00000"/>
              </a:solidFill>
              <a:latin typeface="Arial Rounded MT Bold" panose="020F0704030504030204" pitchFamily="34" charset="0"/>
            </a:endParaRPr>
          </a:p>
        </p:txBody>
      </p:sp>
      <p:sp>
        <p:nvSpPr>
          <p:cNvPr id="24" name="TextBox 23"/>
          <p:cNvSpPr txBox="1"/>
          <p:nvPr/>
        </p:nvSpPr>
        <p:spPr>
          <a:xfrm rot="452113">
            <a:off x="8306811" y="2620971"/>
            <a:ext cx="628698" cy="1569660"/>
          </a:xfrm>
          <a:prstGeom prst="rect">
            <a:avLst/>
          </a:prstGeom>
          <a:noFill/>
        </p:spPr>
        <p:txBody>
          <a:bodyPr wrap="none" rtlCol="0">
            <a:spAutoFit/>
          </a:bodyPr>
          <a:lstStyle/>
          <a:p>
            <a:r>
              <a:rPr lang="en-GB" sz="9600" dirty="0" smtClean="0">
                <a:solidFill>
                  <a:schemeClr val="accent6">
                    <a:lumMod val="50000"/>
                  </a:schemeClr>
                </a:solidFill>
                <a:latin typeface="Juice ITC" panose="04040403040A02020202" pitchFamily="82" charset="0"/>
              </a:rPr>
              <a:t>?</a:t>
            </a:r>
            <a:endParaRPr lang="en-GB" sz="9600" dirty="0">
              <a:solidFill>
                <a:schemeClr val="accent6">
                  <a:lumMod val="50000"/>
                </a:schemeClr>
              </a:solidFill>
              <a:latin typeface="Juice ITC" panose="04040403040A02020202" pitchFamily="82" charset="0"/>
            </a:endParaRPr>
          </a:p>
        </p:txBody>
      </p:sp>
      <p:sp>
        <p:nvSpPr>
          <p:cNvPr id="25" name="TextBox 24"/>
          <p:cNvSpPr txBox="1"/>
          <p:nvPr/>
        </p:nvSpPr>
        <p:spPr>
          <a:xfrm rot="819763">
            <a:off x="3877710" y="3430690"/>
            <a:ext cx="627095" cy="1107996"/>
          </a:xfrm>
          <a:prstGeom prst="rect">
            <a:avLst/>
          </a:prstGeom>
          <a:noFill/>
        </p:spPr>
        <p:txBody>
          <a:bodyPr wrap="none" rtlCol="0">
            <a:spAutoFit/>
          </a:bodyPr>
          <a:lstStyle/>
          <a:p>
            <a:r>
              <a:rPr lang="en-GB" sz="6600" dirty="0" smtClean="0">
                <a:latin typeface="Eras Bold ITC" panose="020B0907030504020204" pitchFamily="34" charset="0"/>
              </a:rPr>
              <a:t>?</a:t>
            </a:r>
            <a:endParaRPr lang="en-GB" sz="6600" dirty="0">
              <a:latin typeface="Eras Bold ITC" panose="020B0907030504020204" pitchFamily="34" charset="0"/>
            </a:endParaRPr>
          </a:p>
        </p:txBody>
      </p:sp>
      <p:pic>
        <p:nvPicPr>
          <p:cNvPr id="26" name="Picture 2" descr="http://www.srtrc.org/uploaded/image/Unit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70564" y="4428979"/>
            <a:ext cx="406994" cy="550432"/>
          </a:xfrm>
          <a:prstGeom prst="rect">
            <a:avLst/>
          </a:prstGeom>
          <a:solidFill>
            <a:srgbClr val="F7E293">
              <a:alpha val="2000"/>
            </a:srgbClr>
          </a:solidFill>
          <a:extLst/>
        </p:spPr>
      </p:pic>
    </p:spTree>
    <p:extLst>
      <p:ext uri="{BB962C8B-B14F-4D97-AF65-F5344CB8AC3E}">
        <p14:creationId xmlns:p14="http://schemas.microsoft.com/office/powerpoint/2010/main" val="8554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250"/>
                                        <p:tgtEl>
                                          <p:spTgt spid="2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childTnLst>
                          </p:cTn>
                        </p:par>
                        <p:par>
                          <p:cTn id="36" fill="hold">
                            <p:stCondLst>
                              <p:cond delay="175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50"/>
                                        <p:tgtEl>
                                          <p:spTgt spid="20"/>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250"/>
                                        <p:tgtEl>
                                          <p:spTgt spid="9"/>
                                        </p:tgtEl>
                                      </p:cBhvr>
                                    </p:animEffect>
                                  </p:childTnLst>
                                </p:cTn>
                              </p:par>
                            </p:childTnLst>
                          </p:cTn>
                        </p:par>
                        <p:par>
                          <p:cTn id="52" fill="hold">
                            <p:stCondLst>
                              <p:cond delay="275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250"/>
                                        <p:tgtEl>
                                          <p:spTgt spid="11"/>
                                        </p:tgtEl>
                                      </p:cBhvr>
                                    </p:animEffect>
                                  </p:childTnLst>
                                </p:cTn>
                              </p:par>
                            </p:childTnLst>
                          </p:cTn>
                        </p:par>
                        <p:par>
                          <p:cTn id="56" fill="hold">
                            <p:stCondLst>
                              <p:cond delay="3000"/>
                            </p:stCondLst>
                            <p:childTnLst>
                              <p:par>
                                <p:cTn id="57" presetID="10" presetClass="entr" presetSubtype="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250"/>
                                        <p:tgtEl>
                                          <p:spTgt spid="17"/>
                                        </p:tgtEl>
                                      </p:cBhvr>
                                    </p:animEffect>
                                  </p:childTnLst>
                                </p:cTn>
                              </p:par>
                            </p:childTnLst>
                          </p:cTn>
                        </p:par>
                        <p:par>
                          <p:cTn id="60" fill="hold">
                            <p:stCondLst>
                              <p:cond delay="3250"/>
                            </p:stCondLst>
                            <p:childTnLst>
                              <p:par>
                                <p:cTn id="61" presetID="10"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50"/>
                                        <p:tgtEl>
                                          <p:spTgt spid="18"/>
                                        </p:tgtEl>
                                      </p:cBhvr>
                                    </p:animEffect>
                                  </p:childTnLst>
                                </p:cTn>
                              </p:par>
                            </p:childTnLst>
                          </p:cTn>
                        </p:par>
                        <p:par>
                          <p:cTn id="64" fill="hold">
                            <p:stCondLst>
                              <p:cond delay="3500"/>
                            </p:stCondLst>
                            <p:childTnLst>
                              <p:par>
                                <p:cTn id="65" presetID="10" presetClass="entr" presetSubtype="0"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50"/>
                                        <p:tgtEl>
                                          <p:spTgt spid="19"/>
                                        </p:tgtEl>
                                      </p:cBhvr>
                                    </p:animEffect>
                                  </p:childTnLst>
                                </p:cTn>
                              </p:par>
                            </p:childTnLst>
                          </p:cTn>
                        </p:par>
                        <p:par>
                          <p:cTn id="68" fill="hold">
                            <p:stCondLst>
                              <p:cond delay="3750"/>
                            </p:stCondLst>
                            <p:childTnLst>
                              <p:par>
                                <p:cTn id="69" presetID="10" presetClass="entr" presetSubtype="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250"/>
                                        <p:tgtEl>
                                          <p:spTgt spid="10"/>
                                        </p:tgtEl>
                                      </p:cBhvr>
                                    </p:animEffect>
                                  </p:childTnLst>
                                </p:cTn>
                              </p:par>
                            </p:childTnLst>
                          </p:cTn>
                        </p:par>
                        <p:par>
                          <p:cTn id="72" fill="hold">
                            <p:stCondLst>
                              <p:cond delay="4000"/>
                            </p:stCondLst>
                            <p:childTnLst>
                              <p:par>
                                <p:cTn id="73" presetID="10" presetClass="entr" presetSubtype="0"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50"/>
                                        <p:tgtEl>
                                          <p:spTgt spid="22"/>
                                        </p:tgtEl>
                                      </p:cBhvr>
                                    </p:animEffect>
                                  </p:childTnLst>
                                </p:cTn>
                              </p:par>
                            </p:childTnLst>
                          </p:cTn>
                        </p:par>
                        <p:par>
                          <p:cTn id="76" fill="hold">
                            <p:stCondLst>
                              <p:cond delay="4250"/>
                            </p:stCondLst>
                            <p:childTnLst>
                              <p:par>
                                <p:cTn id="77" presetID="10" presetClass="entr" presetSubtype="0" fill="hold" grpId="0"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250"/>
                                        <p:tgtEl>
                                          <p:spTgt spid="4"/>
                                        </p:tgtEl>
                                      </p:cBhvr>
                                    </p:animEffect>
                                  </p:childTnLst>
                                </p:cTn>
                              </p:par>
                            </p:childTnLst>
                          </p:cTn>
                        </p:par>
                        <p:par>
                          <p:cTn id="80" fill="hold">
                            <p:stCondLst>
                              <p:cond delay="4500"/>
                            </p:stCondLst>
                            <p:childTnLst>
                              <p:par>
                                <p:cTn id="81" presetID="10" presetClass="entr" presetSubtype="0"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theme/theme1.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20311</TotalTime>
  <Words>3357</Words>
  <Application>Microsoft Office PowerPoint</Application>
  <PresentationFormat>On-screen Show (16:9)</PresentationFormat>
  <Paragraphs>624</Paragraphs>
  <Slides>34</Slides>
  <Notes>34</Notes>
  <HiddenSlides>0</HiddenSlides>
  <MMClips>1</MMClips>
  <ScaleCrop>false</ScaleCrop>
  <HeadingPairs>
    <vt:vector size="6" baseType="variant">
      <vt:variant>
        <vt:lpstr>Fonts Used</vt:lpstr>
      </vt:variant>
      <vt:variant>
        <vt:i4>36</vt:i4>
      </vt:variant>
      <vt:variant>
        <vt:lpstr>Theme</vt:lpstr>
      </vt:variant>
      <vt:variant>
        <vt:i4>1</vt:i4>
      </vt:variant>
      <vt:variant>
        <vt:lpstr>Slide Titles</vt:lpstr>
      </vt:variant>
      <vt:variant>
        <vt:i4>34</vt:i4>
      </vt:variant>
    </vt:vector>
  </HeadingPairs>
  <TitlesOfParts>
    <vt:vector size="71" baseType="lpstr">
      <vt:lpstr>Gulim</vt:lpstr>
      <vt:lpstr>Gungsuh</vt:lpstr>
      <vt:lpstr>Aharoni</vt:lpstr>
      <vt:lpstr>Arial</vt:lpstr>
      <vt:lpstr>Arial Narrow</vt:lpstr>
      <vt:lpstr>Arial Rounded MT Bold</vt:lpstr>
      <vt:lpstr>Baskerville SemiBold</vt:lpstr>
      <vt:lpstr>Berlin Sans FB Demi</vt:lpstr>
      <vt:lpstr>Bodoni MT Condensed</vt:lpstr>
      <vt:lpstr>Bradley Hand ITC</vt:lpstr>
      <vt:lpstr>Britannic Bold</vt:lpstr>
      <vt:lpstr>Broadway</vt:lpstr>
      <vt:lpstr>Caladea</vt:lpstr>
      <vt:lpstr>Calibri</vt:lpstr>
      <vt:lpstr>Century Schoolbook</vt:lpstr>
      <vt:lpstr>Colonna MT</vt:lpstr>
      <vt:lpstr>Comic Sans MS</vt:lpstr>
      <vt:lpstr>Copperplate Gothic Bold</vt:lpstr>
      <vt:lpstr>Doppio One</vt:lpstr>
      <vt:lpstr>Eras Bold ITC</vt:lpstr>
      <vt:lpstr>Felix Titling</vt:lpstr>
      <vt:lpstr>Footlight MT Light</vt:lpstr>
      <vt:lpstr>Fugaz One</vt:lpstr>
      <vt:lpstr>Gabriola</vt:lpstr>
      <vt:lpstr>Gigi</vt:lpstr>
      <vt:lpstr>Great Vibes</vt:lpstr>
      <vt:lpstr>Haettenschweiler</vt:lpstr>
      <vt:lpstr>Impact</vt:lpstr>
      <vt:lpstr>Juice ITC</vt:lpstr>
      <vt:lpstr>Modern No. 20</vt:lpstr>
      <vt:lpstr>OCR A Extended</vt:lpstr>
      <vt:lpstr>Open Sans</vt:lpstr>
      <vt:lpstr>Script MT Bold</vt:lpstr>
      <vt:lpstr>Stencil</vt:lpstr>
      <vt:lpstr>Times New Roman</vt:lpstr>
      <vt:lpstr>Wingdings</vt:lpstr>
      <vt:lpstr>Capsules</vt:lpstr>
      <vt:lpstr>Dignity and Equality at Work</vt:lpstr>
      <vt:lpstr>PowerPoint Presentation</vt:lpstr>
      <vt:lpstr>PowerPoint Presentation</vt:lpstr>
      <vt:lpstr>PowerPoint Presentation</vt:lpstr>
      <vt:lpstr>PowerPoint Presentation</vt:lpstr>
      <vt:lpstr>General Principle of the Equality Act 2010</vt:lpstr>
      <vt:lpstr>PowerPoint Presentation</vt:lpstr>
      <vt:lpstr>Equality Act 2010 Rationale</vt:lpstr>
      <vt:lpstr>Protected Characteristics</vt:lpstr>
      <vt:lpstr>Equality Act 2010 and Protected Characteristics </vt:lpstr>
      <vt:lpstr>Section 149: Public Sector Equality Duty – 3 aims</vt:lpstr>
      <vt:lpstr>Section 149: Public Sector Equality Duty – due regard</vt:lpstr>
      <vt:lpstr>In Summary</vt:lpstr>
      <vt:lpstr>Activity 22 - Equality Terminology </vt:lpstr>
      <vt:lpstr>Equality Terminology</vt:lpstr>
      <vt:lpstr>Activity 23: task 1– Workplace Issues</vt:lpstr>
      <vt:lpstr>Activity 23: task 2 – Bullying, harassment and banter</vt:lpstr>
      <vt:lpstr>Bullying</vt:lpstr>
      <vt:lpstr>Harassment</vt:lpstr>
      <vt:lpstr>Banter </vt:lpstr>
      <vt:lpstr>PowerPoint Presentation</vt:lpstr>
      <vt:lpstr>Activity 23: task 3 – Bullying, harassment and banter</vt:lpstr>
      <vt:lpstr>Dealing with Bullying, Harassment and Banter</vt:lpstr>
      <vt:lpstr>    Activity  - How Bullying &amp; Harassment Affects our Health</vt:lpstr>
      <vt:lpstr>    How Bullying &amp; Harassment Affects our Health - Physical</vt:lpstr>
      <vt:lpstr>    How Bullying &amp; Harassment Affects our Health - Mental</vt:lpstr>
      <vt:lpstr>Whose responsibility is it?</vt:lpstr>
      <vt:lpstr>Unite Rulebook </vt:lpstr>
      <vt:lpstr>PowerPoint Presentation</vt:lpstr>
      <vt:lpstr>PowerPoint Presentation</vt:lpstr>
      <vt:lpstr>PowerPoint Presentation</vt:lpstr>
      <vt:lpstr>PowerPoint Presentation</vt:lpstr>
      <vt:lpstr>PowerPoint Presentation</vt:lpstr>
      <vt:lpstr>PowerPoint Presentation</vt:lpstr>
    </vt:vector>
  </TitlesOfParts>
  <Company>Unite the Union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Equality and Dignity at Work (Optare)</dc:title>
  <dc:creator>Authorised User</dc:creator>
  <cp:lastModifiedBy>Ian</cp:lastModifiedBy>
  <cp:revision>412</cp:revision>
  <cp:lastPrinted>2018-02-01T13:00:12Z</cp:lastPrinted>
  <dcterms:created xsi:type="dcterms:W3CDTF">2013-07-29T09:03:04Z</dcterms:created>
  <dcterms:modified xsi:type="dcterms:W3CDTF">2022-03-11T09:23:05Z</dcterms:modified>
</cp:coreProperties>
</file>