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A659F6-C618-4E4B-B461-621ED2ABD80D}" type="datetimeFigureOut">
              <a:rPr lang="en-GB" smtClean="0"/>
              <a:t>04/04/2022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BE798-BF5E-4B2D-B7BB-744E373BB50F}" type="slidenum">
              <a:rPr lang="en-GB" smtClean="0"/>
              <a:t>‹#›</a:t>
            </a:fld>
            <a:endParaRPr lang="en-GB"/>
          </a:p>
        </p:txBody>
      </p:sp>
    </p:spTree>
    <p:extLst>
      <p:ext uri="{BB962C8B-B14F-4D97-AF65-F5344CB8AC3E}">
        <p14:creationId xmlns:p14="http://schemas.microsoft.com/office/powerpoint/2010/main" val="559916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k.practicallaw.thomsonreuters.com/3-200-3608?originationContext=document&amp;transitionType=DocumentItem&amp;contextData=(sc.Default)"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uk.practicallaw.thomsonreuters.com/5-509-0979?originationContext=document&amp;transitionType=PLDocumentLink&amp;contextData=(sc.Default)" TargetMode="External"/><Relationship Id="rId5" Type="http://schemas.openxmlformats.org/officeDocument/2006/relationships/hyperlink" Target="https://uk.practicallaw.thomsonreuters.com/0-200-3624?originationContext=document&amp;transitionType=DocumentItem&amp;contextData=(sc.Default)" TargetMode="External"/><Relationship Id="rId4" Type="http://schemas.openxmlformats.org/officeDocument/2006/relationships/hyperlink" Target="https://uk.practicallaw.thomsonreuters.com/9-200-3035?originationContext=document&amp;transitionType=DocumentItem&amp;contextData=(sc.Defaul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298FBC-E803-4069-8A57-7747E8CFF94B}"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309232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298FBC-E803-4069-8A57-7747E8CFF94B}"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231582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r>
              <a:rPr lang="en-GB" dirty="0" smtClean="0"/>
              <a:t>These changed in April 2021</a:t>
            </a:r>
          </a:p>
          <a:p>
            <a:r>
              <a:rPr lang="en-GB" dirty="0" smtClean="0"/>
              <a:t>Section 119 ERA 1996 lays out the formula for a basic award</a:t>
            </a:r>
            <a:endParaRPr lang="en-GB" dirty="0"/>
          </a:p>
        </p:txBody>
      </p:sp>
      <p:sp>
        <p:nvSpPr>
          <p:cNvPr id="4" name="Slide Number Placeholder 3"/>
          <p:cNvSpPr>
            <a:spLocks noGrp="1"/>
          </p:cNvSpPr>
          <p:nvPr>
            <p:ph type="sldNum" sz="quarter" idx="10"/>
          </p:nvPr>
        </p:nvSpPr>
        <p:spPr/>
        <p:txBody>
          <a:bodyPr/>
          <a:lstStyle/>
          <a:p>
            <a:fld id="{FD298FBC-E803-4069-8A57-7747E8CFF94B}"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841996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r>
              <a:rPr lang="en-GB" dirty="0" smtClean="0"/>
              <a:t>Counter notice – e.g. you have found an</a:t>
            </a:r>
            <a:r>
              <a:rPr lang="en-GB" baseline="0" dirty="0" smtClean="0"/>
              <a:t> alternative job to commence within the statutory or contractual time. You may lose your PILON (Payment In Lieu Of Notice) however</a:t>
            </a:r>
            <a:endParaRPr lang="en-GB" dirty="0"/>
          </a:p>
        </p:txBody>
      </p:sp>
      <p:sp>
        <p:nvSpPr>
          <p:cNvPr id="4" name="Slide Number Placeholder 3"/>
          <p:cNvSpPr>
            <a:spLocks noGrp="1"/>
          </p:cNvSpPr>
          <p:nvPr>
            <p:ph type="sldNum" sz="quarter" idx="10"/>
          </p:nvPr>
        </p:nvSpPr>
        <p:spPr/>
        <p:txBody>
          <a:bodyPr/>
          <a:lstStyle/>
          <a:p>
            <a:fld id="{FD298FBC-E803-4069-8A57-7747E8CFF94B}"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77509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D298FBC-E803-4069-8A57-7747E8CFF94B}"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049845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pPr fontAlgn="base"/>
            <a:r>
              <a:rPr lang="en-GB" sz="1000" b="1" i="0" kern="1200" dirty="0" smtClean="0">
                <a:solidFill>
                  <a:schemeClr val="tx1"/>
                </a:solidFill>
                <a:effectLst/>
                <a:latin typeface="+mn-lt"/>
                <a:ea typeface="+mn-ea"/>
                <a:cs typeface="+mn-cs"/>
              </a:rPr>
              <a:t>Statutory redundancy payment</a:t>
            </a:r>
          </a:p>
          <a:p>
            <a:pPr fontAlgn="base"/>
            <a:r>
              <a:rPr lang="en-GB" sz="1000" b="0" i="0" u="none" kern="1200" dirty="0" smtClean="0">
                <a:solidFill>
                  <a:schemeClr val="tx1"/>
                </a:solidFill>
                <a:effectLst/>
                <a:latin typeface="+mn-lt"/>
                <a:ea typeface="+mn-ea"/>
                <a:cs typeface="+mn-cs"/>
              </a:rPr>
              <a:t>Employees who are made redundant and have two years' continuous employment are entitled to a </a:t>
            </a:r>
            <a:r>
              <a:rPr lang="en-GB" sz="1000" b="0" i="0" u="none" strike="noStrike" kern="1200" dirty="0" smtClean="0">
                <a:solidFill>
                  <a:schemeClr val="tx1"/>
                </a:solidFill>
                <a:effectLst/>
                <a:latin typeface="+mn-lt"/>
                <a:ea typeface="+mn-ea"/>
                <a:cs typeface="+mn-cs"/>
                <a:hlinkClick r:id="rId3"/>
              </a:rPr>
              <a:t>statutory redundancy payment</a:t>
            </a:r>
            <a:r>
              <a:rPr lang="en-GB" sz="1000" b="0" i="0" u="none" kern="1200" dirty="0" smtClean="0">
                <a:solidFill>
                  <a:schemeClr val="tx1"/>
                </a:solidFill>
                <a:effectLst/>
                <a:latin typeface="+mn-lt"/>
                <a:ea typeface="+mn-ea"/>
                <a:cs typeface="+mn-cs"/>
              </a:rPr>
              <a:t>. The amount of the payment is calculated in the same way as the </a:t>
            </a:r>
            <a:r>
              <a:rPr lang="en-GB" sz="1000" b="0" i="0" u="none" strike="noStrike" kern="1200" dirty="0" smtClean="0">
                <a:solidFill>
                  <a:schemeClr val="tx1"/>
                </a:solidFill>
                <a:effectLst/>
                <a:latin typeface="+mn-lt"/>
                <a:ea typeface="+mn-ea"/>
                <a:cs typeface="+mn-cs"/>
                <a:hlinkClick r:id="rId4"/>
              </a:rPr>
              <a:t>basic award</a:t>
            </a:r>
            <a:r>
              <a:rPr lang="en-GB" sz="1000" b="0" i="0" u="none" kern="1200" dirty="0" smtClean="0">
                <a:solidFill>
                  <a:schemeClr val="tx1"/>
                </a:solidFill>
                <a:effectLst/>
                <a:latin typeface="+mn-lt"/>
                <a:ea typeface="+mn-ea"/>
                <a:cs typeface="+mn-cs"/>
              </a:rPr>
              <a:t> for </a:t>
            </a:r>
            <a:r>
              <a:rPr lang="en-GB" sz="1000" b="0" i="0" u="none" strike="noStrike" kern="1200" dirty="0" smtClean="0">
                <a:solidFill>
                  <a:schemeClr val="tx1"/>
                </a:solidFill>
                <a:effectLst/>
                <a:latin typeface="+mn-lt"/>
                <a:ea typeface="+mn-ea"/>
                <a:cs typeface="+mn-cs"/>
                <a:hlinkClick r:id="rId5"/>
              </a:rPr>
              <a:t>unfair dismissal</a:t>
            </a:r>
            <a:r>
              <a:rPr lang="en-GB" sz="1000" b="0" i="0" u="none" kern="1200" dirty="0" smtClean="0">
                <a:solidFill>
                  <a:schemeClr val="tx1"/>
                </a:solidFill>
                <a:effectLst/>
                <a:latin typeface="+mn-lt"/>
                <a:ea typeface="+mn-ea"/>
                <a:cs typeface="+mn-cs"/>
              </a:rPr>
              <a:t>, according to a formula based on the employee's age, length of service and week's pay (</a:t>
            </a:r>
            <a:r>
              <a:rPr lang="en-GB" sz="1000" b="0" i="1" u="none" strike="noStrike" kern="1200" dirty="0" smtClean="0">
                <a:solidFill>
                  <a:schemeClr val="tx1"/>
                </a:solidFill>
                <a:effectLst/>
                <a:latin typeface="+mn-lt"/>
                <a:ea typeface="+mn-ea"/>
                <a:cs typeface="+mn-cs"/>
                <a:hlinkClick r:id="rId6"/>
              </a:rPr>
              <a:t>section 162</a:t>
            </a:r>
            <a:r>
              <a:rPr lang="en-GB" sz="1000" b="0" i="1" u="none" kern="1200" dirty="0" smtClean="0">
                <a:solidFill>
                  <a:schemeClr val="tx1"/>
                </a:solidFill>
                <a:effectLst/>
                <a:latin typeface="+mn-lt"/>
                <a:ea typeface="+mn-ea"/>
                <a:cs typeface="+mn-cs"/>
              </a:rPr>
              <a:t>, Employment Rights Act 1996</a:t>
            </a:r>
            <a:r>
              <a:rPr lang="en-GB" sz="1000" b="0" i="0" u="none" kern="1200" dirty="0" smtClean="0">
                <a:solidFill>
                  <a:schemeClr val="tx1"/>
                </a:solidFill>
                <a:effectLst/>
                <a:latin typeface="+mn-lt"/>
                <a:ea typeface="+mn-ea"/>
                <a:cs typeface="+mn-cs"/>
              </a:rPr>
              <a:t>). There is no minimum payment.</a:t>
            </a:r>
          </a:p>
          <a:p>
            <a:endParaRPr lang="en-GB" dirty="0"/>
          </a:p>
        </p:txBody>
      </p:sp>
      <p:sp>
        <p:nvSpPr>
          <p:cNvPr id="4" name="Slide Number Placeholder 3"/>
          <p:cNvSpPr>
            <a:spLocks noGrp="1"/>
          </p:cNvSpPr>
          <p:nvPr>
            <p:ph type="sldNum" sz="quarter" idx="10"/>
          </p:nvPr>
        </p:nvSpPr>
        <p:spPr/>
        <p:txBody>
          <a:bodyPr/>
          <a:lstStyle/>
          <a:p>
            <a:fld id="{FD298FBC-E803-4069-8A57-7747E8CFF94B}"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368591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298FBC-E803-4069-8A57-7747E8CFF94B}"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893818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r>
              <a:rPr lang="en-GB" b="1" dirty="0" smtClean="0"/>
              <a:t>We</a:t>
            </a:r>
            <a:r>
              <a:rPr lang="en-GB" dirty="0" smtClean="0"/>
              <a:t> are </a:t>
            </a:r>
            <a:r>
              <a:rPr lang="en-GB" u="sng" dirty="0" smtClean="0"/>
              <a:t>not</a:t>
            </a:r>
            <a:r>
              <a:rPr lang="en-GB" dirty="0" smtClean="0"/>
              <a:t> financial</a:t>
            </a:r>
            <a:r>
              <a:rPr lang="en-GB" baseline="0" dirty="0" smtClean="0"/>
              <a:t> advisors, but Unite does provide access to independent people.</a:t>
            </a:r>
          </a:p>
          <a:p>
            <a:r>
              <a:rPr lang="en-GB" baseline="0" dirty="0" smtClean="0"/>
              <a:t>E.g. </a:t>
            </a:r>
            <a:r>
              <a:rPr lang="en-GB" dirty="0" smtClean="0"/>
              <a:t>https://www.uniecprestige.co.uk/</a:t>
            </a:r>
          </a:p>
          <a:p>
            <a:r>
              <a:rPr lang="en-GB" baseline="0" dirty="0" smtClean="0"/>
              <a:t>Make sure you tie up with and involve your learning organisers</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FD298FBC-E803-4069-8A57-7747E8CFF94B}"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4058856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r>
              <a:rPr lang="en-GB" baseline="0" dirty="0" smtClean="0"/>
              <a:t>Reps resources – click on the Home page, open the reps resources tab, click on the drop down menu showing Dealing with Redundancies to show useful resources.</a:t>
            </a:r>
          </a:p>
        </p:txBody>
      </p:sp>
      <p:sp>
        <p:nvSpPr>
          <p:cNvPr id="4" name="Slide Number Placeholder 3"/>
          <p:cNvSpPr>
            <a:spLocks noGrp="1"/>
          </p:cNvSpPr>
          <p:nvPr>
            <p:ph type="sldNum" sz="quarter" idx="10"/>
          </p:nvPr>
        </p:nvSpPr>
        <p:spPr/>
        <p:txBody>
          <a:bodyPr/>
          <a:lstStyle/>
          <a:p>
            <a:fld id="{FD298FBC-E803-4069-8A57-7747E8CFF94B}"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879917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r>
              <a:rPr lang="en-GB" baseline="0" dirty="0" smtClean="0"/>
              <a:t>Note: access is through the Learn With Unite site. </a:t>
            </a:r>
          </a:p>
          <a:p>
            <a:r>
              <a:rPr lang="en-GB" baseline="0" dirty="0" smtClean="0"/>
              <a:t>New drop down menu for Members / Redundancy Support.</a:t>
            </a:r>
          </a:p>
          <a:p>
            <a:r>
              <a:rPr lang="en-GB" baseline="0" dirty="0" smtClean="0"/>
              <a:t>Click on here to take you to the page</a:t>
            </a:r>
          </a:p>
        </p:txBody>
      </p:sp>
      <p:sp>
        <p:nvSpPr>
          <p:cNvPr id="4" name="Slide Number Placeholder 3"/>
          <p:cNvSpPr>
            <a:spLocks noGrp="1"/>
          </p:cNvSpPr>
          <p:nvPr>
            <p:ph type="sldNum" sz="quarter" idx="10"/>
          </p:nvPr>
        </p:nvSpPr>
        <p:spPr/>
        <p:txBody>
          <a:bodyPr/>
          <a:lstStyle/>
          <a:p>
            <a:fld id="{FD298FBC-E803-4069-8A57-7747E8CFF94B}"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827362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r>
              <a:rPr lang="en-GB" baseline="0" dirty="0" smtClean="0"/>
              <a:t>Pick out the NEYH region box and click. This takes you to the ‘Redundancy Support’ page. Video currently shows the Support the ULF campaign. Click to introduce the slide for the Learning Team. Note the drop down menu for ‘Free Workshops’. Finally, at he bottom of this page, there are a series of boxes, focus on the ‘Benefits’ and ‘Vacancies’ pages.</a:t>
            </a:r>
          </a:p>
        </p:txBody>
      </p:sp>
      <p:sp>
        <p:nvSpPr>
          <p:cNvPr id="4" name="Slide Number Placeholder 3"/>
          <p:cNvSpPr>
            <a:spLocks noGrp="1"/>
          </p:cNvSpPr>
          <p:nvPr>
            <p:ph type="sldNum" sz="quarter" idx="10"/>
          </p:nvPr>
        </p:nvSpPr>
        <p:spPr/>
        <p:txBody>
          <a:bodyPr/>
          <a:lstStyle/>
          <a:p>
            <a:fld id="{FD298FBC-E803-4069-8A57-7747E8CFF94B}"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070202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r>
              <a:rPr lang="en-GB" dirty="0" smtClean="0"/>
              <a:t>The resource book gives some further detail. Note there is case law regarding an employees right to see their score</a:t>
            </a:r>
            <a:endParaRPr lang="en-GB" dirty="0"/>
          </a:p>
        </p:txBody>
      </p:sp>
      <p:sp>
        <p:nvSpPr>
          <p:cNvPr id="4" name="Slide Number Placeholder 3"/>
          <p:cNvSpPr>
            <a:spLocks noGrp="1"/>
          </p:cNvSpPr>
          <p:nvPr>
            <p:ph type="sldNum" sz="quarter" idx="10"/>
          </p:nvPr>
        </p:nvSpPr>
        <p:spPr/>
        <p:txBody>
          <a:bodyPr/>
          <a:lstStyle/>
          <a:p>
            <a:fld id="{FD298FBC-E803-4069-8A57-7747E8CFF94B}"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50611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r>
              <a:rPr lang="en-GB" baseline="0" dirty="0" smtClean="0"/>
              <a:t>This opens the Vacancy page linking live job feed from the likes of Reed, Indeed, Monster etc. identified where they are in the region. Click on the job of interest to take you to the detailed page. Benefits help covers a step by step process for accessing Universal Credit</a:t>
            </a:r>
          </a:p>
        </p:txBody>
      </p:sp>
      <p:sp>
        <p:nvSpPr>
          <p:cNvPr id="4" name="Slide Number Placeholder 3"/>
          <p:cNvSpPr>
            <a:spLocks noGrp="1"/>
          </p:cNvSpPr>
          <p:nvPr>
            <p:ph type="sldNum" sz="quarter" idx="10"/>
          </p:nvPr>
        </p:nvSpPr>
        <p:spPr/>
        <p:txBody>
          <a:bodyPr/>
          <a:lstStyle/>
          <a:p>
            <a:fld id="{FD298FBC-E803-4069-8A57-7747E8CFF94B}"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490632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FD298FBC-E803-4069-8A57-7747E8CFF94B}"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4228347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298FBC-E803-4069-8A57-7747E8CFF94B}"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976291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r>
              <a:rPr lang="en-GB" sz="1123" b="0" kern="1200" dirty="0" smtClean="0">
                <a:solidFill>
                  <a:schemeClr val="tx1"/>
                </a:solidFill>
                <a:effectLst/>
                <a:latin typeface="+mn-lt"/>
                <a:ea typeface="+mn-ea"/>
                <a:cs typeface="+mn-cs"/>
              </a:rPr>
              <a:t>TASK:  </a:t>
            </a:r>
          </a:p>
          <a:p>
            <a:r>
              <a:rPr lang="en-GB" sz="1123" b="0" kern="1200" dirty="0" smtClean="0">
                <a:solidFill>
                  <a:schemeClr val="tx1"/>
                </a:solidFill>
                <a:effectLst/>
                <a:latin typeface="+mn-lt"/>
                <a:ea typeface="+mn-ea"/>
                <a:cs typeface="+mn-cs"/>
              </a:rPr>
              <a:t>How would you define a ‘pool’ – does that match with what your employer thinks? </a:t>
            </a:r>
          </a:p>
          <a:p>
            <a:r>
              <a:rPr lang="en-GB" sz="1123" b="0" kern="1200" dirty="0" smtClean="0">
                <a:solidFill>
                  <a:schemeClr val="tx1"/>
                </a:solidFill>
                <a:effectLst/>
                <a:latin typeface="+mn-lt"/>
                <a:ea typeface="+mn-ea"/>
                <a:cs typeface="+mn-cs"/>
              </a:rPr>
              <a:t>How would you challenge your member’s pool allocation? </a:t>
            </a:r>
          </a:p>
          <a:p>
            <a:r>
              <a:rPr lang="en-GB" sz="1123" b="0" kern="1200" dirty="0" smtClean="0">
                <a:solidFill>
                  <a:schemeClr val="tx1"/>
                </a:solidFill>
                <a:effectLst/>
                <a:latin typeface="+mn-lt"/>
                <a:ea typeface="+mn-ea"/>
                <a:cs typeface="+mn-cs"/>
              </a:rPr>
              <a:t>What criteria might be used?</a:t>
            </a:r>
          </a:p>
          <a:p>
            <a:pPr lvl="0"/>
            <a:r>
              <a:rPr lang="en-GB" sz="1123" b="0" kern="1200" dirty="0" smtClean="0">
                <a:solidFill>
                  <a:schemeClr val="tx1"/>
                </a:solidFill>
                <a:effectLst/>
                <a:latin typeface="+mn-lt"/>
                <a:ea typeface="+mn-ea"/>
                <a:cs typeface="+mn-cs"/>
              </a:rPr>
              <a:t>Are they objective or subjective?</a:t>
            </a:r>
          </a:p>
          <a:p>
            <a:pPr lvl="0"/>
            <a:r>
              <a:rPr lang="en-GB" sz="1123" b="0" kern="1200" dirty="0" smtClean="0">
                <a:solidFill>
                  <a:schemeClr val="tx1"/>
                </a:solidFill>
                <a:effectLst/>
                <a:latin typeface="+mn-lt"/>
                <a:ea typeface="+mn-ea"/>
                <a:cs typeface="+mn-cs"/>
              </a:rPr>
              <a:t>What are the categories to be scored?</a:t>
            </a:r>
          </a:p>
          <a:p>
            <a:pPr lvl="0"/>
            <a:r>
              <a:rPr lang="en-GB" sz="1123" b="0" kern="1200" dirty="0" smtClean="0">
                <a:solidFill>
                  <a:schemeClr val="tx1"/>
                </a:solidFill>
                <a:effectLst/>
                <a:latin typeface="+mn-lt"/>
                <a:ea typeface="+mn-ea"/>
                <a:cs typeface="+mn-cs"/>
              </a:rPr>
              <a:t>Should they be weighted? </a:t>
            </a:r>
          </a:p>
          <a:p>
            <a:pPr lvl="0"/>
            <a:r>
              <a:rPr lang="en-GB" sz="1123" b="0" kern="1200" dirty="0" smtClean="0">
                <a:solidFill>
                  <a:schemeClr val="tx1"/>
                </a:solidFill>
                <a:effectLst/>
                <a:latin typeface="+mn-lt"/>
                <a:ea typeface="+mn-ea"/>
                <a:cs typeface="+mn-cs"/>
              </a:rPr>
              <a:t>Who will do the scoring?</a:t>
            </a:r>
          </a:p>
          <a:p>
            <a:pPr lvl="0"/>
            <a:r>
              <a:rPr lang="en-GB" sz="1123" b="0" kern="1200" dirty="0" smtClean="0">
                <a:solidFill>
                  <a:schemeClr val="tx1"/>
                </a:solidFill>
                <a:effectLst/>
                <a:latin typeface="+mn-lt"/>
                <a:ea typeface="+mn-ea"/>
                <a:cs typeface="+mn-cs"/>
              </a:rPr>
              <a:t>How would you challenge them?</a:t>
            </a:r>
          </a:p>
          <a:p>
            <a:r>
              <a:rPr lang="en-GB" sz="1123" b="0" kern="1200" dirty="0" smtClean="0">
                <a:solidFill>
                  <a:schemeClr val="tx1"/>
                </a:solidFill>
                <a:effectLst/>
                <a:latin typeface="+mn-lt"/>
                <a:ea typeface="+mn-ea"/>
                <a:cs typeface="+mn-cs"/>
              </a:rPr>
              <a:t> </a:t>
            </a:r>
          </a:p>
          <a:p>
            <a:r>
              <a:rPr lang="en-GB" sz="1123" b="0" kern="1200" dirty="0" smtClean="0">
                <a:solidFill>
                  <a:schemeClr val="tx1"/>
                </a:solidFill>
                <a:effectLst/>
                <a:latin typeface="+mn-lt"/>
                <a:ea typeface="+mn-ea"/>
                <a:cs typeface="+mn-cs"/>
              </a:rPr>
              <a:t>Look at the case study - consider the proposed pools and draft up criteria which might be used.</a:t>
            </a:r>
          </a:p>
          <a:p>
            <a:endParaRPr lang="en-GB" dirty="0"/>
          </a:p>
        </p:txBody>
      </p:sp>
      <p:sp>
        <p:nvSpPr>
          <p:cNvPr id="4" name="Slide Number Placeholder 3"/>
          <p:cNvSpPr>
            <a:spLocks noGrp="1"/>
          </p:cNvSpPr>
          <p:nvPr>
            <p:ph type="sldNum" sz="quarter" idx="10"/>
          </p:nvPr>
        </p:nvSpPr>
        <p:spPr/>
        <p:txBody>
          <a:bodyPr/>
          <a:lstStyle/>
          <a:p>
            <a:fld id="{FD298FBC-E803-4069-8A57-7747E8CFF94B}"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034440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298FBC-E803-4069-8A57-7747E8CFF94B}"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474713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298FBC-E803-4069-8A57-7747E8CFF94B}"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518013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r>
              <a:rPr lang="en-GB" dirty="0" smtClean="0"/>
              <a:t>It’s important for us to negotiate</a:t>
            </a:r>
            <a:r>
              <a:rPr lang="en-GB" baseline="0" dirty="0" smtClean="0"/>
              <a:t> the full rate for any time off taken looking for work. We can look to agree this provision early in consultations for anyone that might leave under voluntary redundancy (as they would not have the statutory right)- understanding that in doing so we are not accepting that job losses are inevitable.</a:t>
            </a:r>
            <a:endParaRPr lang="en-GB" dirty="0"/>
          </a:p>
        </p:txBody>
      </p:sp>
      <p:sp>
        <p:nvSpPr>
          <p:cNvPr id="4" name="Slide Number Placeholder 3"/>
          <p:cNvSpPr>
            <a:spLocks noGrp="1"/>
          </p:cNvSpPr>
          <p:nvPr>
            <p:ph type="sldNum" sz="quarter" idx="10"/>
          </p:nvPr>
        </p:nvSpPr>
        <p:spPr/>
        <p:txBody>
          <a:bodyPr/>
          <a:lstStyle/>
          <a:p>
            <a:fld id="{FD298FBC-E803-4069-8A57-7747E8CFF94B}"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14985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D298FBC-E803-4069-8A57-7747E8CFF94B}"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705623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298FBC-E803-4069-8A57-7747E8CFF94B}"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577971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9AC0789-714E-4E3B-BEEF-C01B96185B94}" type="datetimeFigureOut">
              <a:rPr lang="en-GB" smtClean="0">
                <a:solidFill>
                  <a:prstClr val="black">
                    <a:tint val="75000"/>
                  </a:prstClr>
                </a:solidFill>
              </a:rPr>
              <a:pPr/>
              <a:t>04/04/2022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653C29-560D-40C6-BC98-40970F7C4F7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31478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AC0789-714E-4E3B-BEEF-C01B96185B94}" type="datetimeFigureOut">
              <a:rPr lang="en-GB" smtClean="0">
                <a:solidFill>
                  <a:prstClr val="black">
                    <a:tint val="75000"/>
                  </a:prstClr>
                </a:solidFill>
              </a:rPr>
              <a:pPr/>
              <a:t>04/04/2022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653C29-560D-40C6-BC98-40970F7C4F7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92788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AC0789-714E-4E3B-BEEF-C01B96185B94}" type="datetimeFigureOut">
              <a:rPr lang="en-GB" smtClean="0">
                <a:solidFill>
                  <a:prstClr val="black">
                    <a:tint val="75000"/>
                  </a:prstClr>
                </a:solidFill>
              </a:rPr>
              <a:pPr/>
              <a:t>04/04/2022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653C29-560D-40C6-BC98-40970F7C4F7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34055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AC0789-714E-4E3B-BEEF-C01B96185B94}" type="datetimeFigureOut">
              <a:rPr lang="en-GB" smtClean="0">
                <a:solidFill>
                  <a:prstClr val="black">
                    <a:tint val="75000"/>
                  </a:prstClr>
                </a:solidFill>
              </a:rPr>
              <a:pPr/>
              <a:t>04/04/2022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653C29-560D-40C6-BC98-40970F7C4F7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91180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AC0789-714E-4E3B-BEEF-C01B96185B94}" type="datetimeFigureOut">
              <a:rPr lang="en-GB" smtClean="0">
                <a:solidFill>
                  <a:prstClr val="black">
                    <a:tint val="75000"/>
                  </a:prstClr>
                </a:solidFill>
              </a:rPr>
              <a:pPr/>
              <a:t>04/04/2022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653C29-560D-40C6-BC98-40970F7C4F7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50646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9AC0789-714E-4E3B-BEEF-C01B96185B94}" type="datetimeFigureOut">
              <a:rPr lang="en-GB" smtClean="0">
                <a:solidFill>
                  <a:prstClr val="black">
                    <a:tint val="75000"/>
                  </a:prstClr>
                </a:solidFill>
              </a:rPr>
              <a:pPr/>
              <a:t>04/04/2022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653C29-560D-40C6-BC98-40970F7C4F7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58776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9AC0789-714E-4E3B-BEEF-C01B96185B94}" type="datetimeFigureOut">
              <a:rPr lang="en-GB" smtClean="0">
                <a:solidFill>
                  <a:prstClr val="black">
                    <a:tint val="75000"/>
                  </a:prstClr>
                </a:solidFill>
              </a:rPr>
              <a:pPr/>
              <a:t>04/04/2022</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F653C29-560D-40C6-BC98-40970F7C4F7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4793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AC0789-714E-4E3B-BEEF-C01B96185B94}" type="datetimeFigureOut">
              <a:rPr lang="en-GB" smtClean="0">
                <a:solidFill>
                  <a:prstClr val="black">
                    <a:tint val="75000"/>
                  </a:prstClr>
                </a:solidFill>
              </a:rPr>
              <a:pPr/>
              <a:t>04/04/2022</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F653C29-560D-40C6-BC98-40970F7C4F7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4285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AC0789-714E-4E3B-BEEF-C01B96185B94}" type="datetimeFigureOut">
              <a:rPr lang="en-GB" smtClean="0">
                <a:solidFill>
                  <a:prstClr val="black">
                    <a:tint val="75000"/>
                  </a:prstClr>
                </a:solidFill>
              </a:rPr>
              <a:pPr/>
              <a:t>04/04/2022</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F653C29-560D-40C6-BC98-40970F7C4F7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2329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AC0789-714E-4E3B-BEEF-C01B96185B94}" type="datetimeFigureOut">
              <a:rPr lang="en-GB" smtClean="0">
                <a:solidFill>
                  <a:prstClr val="black">
                    <a:tint val="75000"/>
                  </a:prstClr>
                </a:solidFill>
              </a:rPr>
              <a:pPr/>
              <a:t>04/04/2022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653C29-560D-40C6-BC98-40970F7C4F7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2389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AC0789-714E-4E3B-BEEF-C01B96185B94}" type="datetimeFigureOut">
              <a:rPr lang="en-GB" smtClean="0">
                <a:solidFill>
                  <a:prstClr val="black">
                    <a:tint val="75000"/>
                  </a:prstClr>
                </a:solidFill>
              </a:rPr>
              <a:pPr/>
              <a:t>04/04/2022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653C29-560D-40C6-BC98-40970F7C4F7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27135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A7">
            <a:alpha val="4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855878"/>
            <a:fld id="{69AC0789-714E-4E3B-BEEF-C01B96185B94}" type="datetimeFigureOut">
              <a:rPr lang="en-GB" smtClean="0">
                <a:solidFill>
                  <a:prstClr val="black">
                    <a:tint val="75000"/>
                  </a:prstClr>
                </a:solidFill>
              </a:rPr>
              <a:pPr defTabSz="855878"/>
              <a:t>04/04/2022</a:t>
            </a:fld>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855878"/>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855878"/>
            <a:fld id="{0F653C29-560D-40C6-BC98-40970F7C4F74}" type="slidenum">
              <a:rPr lang="en-GB" smtClean="0">
                <a:solidFill>
                  <a:prstClr val="black">
                    <a:tint val="75000"/>
                  </a:prstClr>
                </a:solidFill>
              </a:rPr>
              <a:pPr defTabSz="855878"/>
              <a:t>‹#›</a:t>
            </a:fld>
            <a:endParaRPr lang="en-GB" dirty="0">
              <a:solidFill>
                <a:prstClr val="black">
                  <a:tint val="75000"/>
                </a:prstClr>
              </a:solidFill>
            </a:endParaRPr>
          </a:p>
        </p:txBody>
      </p:sp>
    </p:spTree>
    <p:extLst>
      <p:ext uri="{BB962C8B-B14F-4D97-AF65-F5344CB8AC3E}">
        <p14:creationId xmlns:p14="http://schemas.microsoft.com/office/powerpoint/2010/main" val="3442509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file:///C:\Users\Ian\Desktop\Training\Courses\Dealing%20with%20Redundancy\Individual%20consultation%20flowchart%20v3%200221.pptx#-1,1,PowerPoint Presentation"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6420" y="277817"/>
            <a:ext cx="12517928" cy="5115759"/>
          </a:xfrm>
          <a:prstGeom prst="rect">
            <a:avLst/>
          </a:prstGeom>
          <a:noFill/>
        </p:spPr>
        <p:txBody>
          <a:bodyPr wrap="square" rtlCol="0">
            <a:spAutoFit/>
          </a:bodyPr>
          <a:lstStyle/>
          <a:p>
            <a:pPr defTabSz="855878"/>
            <a:r>
              <a:rPr lang="en-GB" sz="2659" b="1" dirty="0">
                <a:solidFill>
                  <a:prstClr val="black"/>
                </a:solidFill>
                <a:latin typeface="Arial" panose="020B0604020202020204" pitchFamily="34" charset="0"/>
                <a:cs typeface="Arial" panose="020B0604020202020204" pitchFamily="34" charset="0"/>
              </a:rPr>
              <a:t>Pools </a:t>
            </a:r>
          </a:p>
          <a:p>
            <a:pPr defTabSz="855878"/>
            <a:endParaRPr lang="en-GB" sz="2392" dirty="0">
              <a:solidFill>
                <a:prstClr val="black"/>
              </a:solidFill>
              <a:latin typeface="Arial" panose="020B0604020202020204" pitchFamily="34" charset="0"/>
              <a:cs typeface="Arial" panose="020B0604020202020204" pitchFamily="34" charset="0"/>
            </a:endParaRPr>
          </a:p>
          <a:p>
            <a:pPr defTabSz="855878"/>
            <a:r>
              <a:rPr lang="en-GB" sz="2392" dirty="0">
                <a:solidFill>
                  <a:prstClr val="black"/>
                </a:solidFill>
                <a:latin typeface="Arial" panose="020B0604020202020204" pitchFamily="34" charset="0"/>
                <a:cs typeface="Arial" panose="020B0604020202020204" pitchFamily="34" charset="0"/>
              </a:rPr>
              <a:t>Issues to consider when looking at selection at pools:</a:t>
            </a:r>
          </a:p>
          <a:p>
            <a:pPr marL="379847" indent="-379847" defTabSz="855878" fontAlgn="base">
              <a:lnSpc>
                <a:spcPct val="150000"/>
              </a:lnSpc>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The extent to which employees are doing similar work</a:t>
            </a:r>
          </a:p>
          <a:p>
            <a:pPr marL="379847" indent="-379847" defTabSz="855878" fontAlgn="base">
              <a:lnSpc>
                <a:spcPct val="150000"/>
              </a:lnSpc>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The extent to which employees’ jobs are interchangeable</a:t>
            </a:r>
          </a:p>
          <a:p>
            <a:pPr marL="379847" indent="-379847" defTabSz="855878" fontAlgn="base">
              <a:lnSpc>
                <a:spcPct val="150000"/>
              </a:lnSpc>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Is the pool based on current location</a:t>
            </a:r>
          </a:p>
          <a:p>
            <a:pPr marL="379847" indent="-379847" defTabSz="855878" fontAlgn="base">
              <a:lnSpc>
                <a:spcPct val="150000"/>
              </a:lnSpc>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Size and definition of the pools</a:t>
            </a:r>
          </a:p>
          <a:p>
            <a:pPr marL="379847" indent="-379847" defTabSz="855878" fontAlgn="base">
              <a:lnSpc>
                <a:spcPct val="150000"/>
              </a:lnSpc>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Do the employers numbers match your numbers for each pool?</a:t>
            </a:r>
          </a:p>
          <a:p>
            <a:pPr marL="379847" indent="-379847" defTabSz="855878" fontAlgn="base">
              <a:lnSpc>
                <a:spcPct val="150000"/>
              </a:lnSpc>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Notification of pools to members</a:t>
            </a:r>
          </a:p>
          <a:p>
            <a:pPr marL="379847" indent="-379847" defTabSz="855878" fontAlgn="base">
              <a:lnSpc>
                <a:spcPct val="150000"/>
              </a:lnSpc>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Appeals process (for members) for their pool allocation</a:t>
            </a:r>
          </a:p>
        </p:txBody>
      </p:sp>
      <p:pic>
        <p:nvPicPr>
          <p:cNvPr id="4" name="Picture 2" descr="http://www.srtrc.org/uploaded/image/Unit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5552" y="5861720"/>
            <a:ext cx="743098" cy="843880"/>
          </a:xfrm>
          <a:prstGeom prst="rect">
            <a:avLst/>
          </a:prstGeom>
          <a:solidFill>
            <a:srgbClr val="F7E293">
              <a:alpha val="2000"/>
            </a:srgbClr>
          </a:solidFill>
          <a:extLst/>
        </p:spPr>
      </p:pic>
      <p:sp>
        <p:nvSpPr>
          <p:cNvPr id="5" name="TextBox 4"/>
          <p:cNvSpPr txBox="1"/>
          <p:nvPr/>
        </p:nvSpPr>
        <p:spPr>
          <a:xfrm>
            <a:off x="0" y="6459379"/>
            <a:ext cx="3143809" cy="246221"/>
          </a:xfrm>
          <a:prstGeom prst="rect">
            <a:avLst/>
          </a:prstGeom>
          <a:noFill/>
        </p:spPr>
        <p:txBody>
          <a:bodyPr wrap="none" rtlCol="0">
            <a:spAutoFit/>
          </a:bodyPr>
          <a:lstStyle/>
          <a:p>
            <a:pPr defTabSz="855878"/>
            <a:r>
              <a:rPr lang="en-GB" sz="1000" i="1" dirty="0">
                <a:solidFill>
                  <a:prstClr val="black"/>
                </a:solidFill>
                <a:latin typeface="Arial" panose="020B0604020202020204" pitchFamily="34" charset="0"/>
                <a:cs typeface="Arial" panose="020B0604020202020204" pitchFamily="34" charset="0"/>
              </a:rPr>
              <a:t>DEALING WITH REDUNDANCY – 3 DAY COURSE</a:t>
            </a:r>
          </a:p>
        </p:txBody>
      </p:sp>
    </p:spTree>
    <p:extLst>
      <p:ext uri="{BB962C8B-B14F-4D97-AF65-F5344CB8AC3E}">
        <p14:creationId xmlns:p14="http://schemas.microsoft.com/office/powerpoint/2010/main" val="83071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3587" y="580271"/>
            <a:ext cx="11171006" cy="4719241"/>
          </a:xfrm>
          <a:prstGeom prst="rect">
            <a:avLst/>
          </a:prstGeom>
          <a:noFill/>
        </p:spPr>
        <p:txBody>
          <a:bodyPr wrap="square" rtlCol="0">
            <a:spAutoFit/>
          </a:bodyPr>
          <a:lstStyle/>
          <a:p>
            <a:pPr defTabSz="855878">
              <a:lnSpc>
                <a:spcPts val="2200"/>
              </a:lnSpc>
            </a:pPr>
            <a:r>
              <a:rPr lang="en-GB" sz="2659" b="1" dirty="0">
                <a:solidFill>
                  <a:prstClr val="black"/>
                </a:solidFill>
                <a:latin typeface="Arial" panose="020B0604020202020204" pitchFamily="34" charset="0"/>
                <a:cs typeface="Arial" panose="020B0604020202020204" pitchFamily="34" charset="0"/>
              </a:rPr>
              <a:t>Unfair dismissal – tribunals and remedies</a:t>
            </a:r>
          </a:p>
          <a:p>
            <a:pPr defTabSz="855878">
              <a:lnSpc>
                <a:spcPts val="2200"/>
              </a:lnSpc>
            </a:pPr>
            <a:endParaRPr lang="en-GB" sz="2392" dirty="0">
              <a:solidFill>
                <a:prstClr val="black"/>
              </a:solidFill>
              <a:latin typeface="Arial" panose="020B0604020202020204" pitchFamily="34" charset="0"/>
              <a:cs typeface="Arial" panose="020B0604020202020204" pitchFamily="34" charset="0"/>
            </a:endParaRPr>
          </a:p>
          <a:p>
            <a:pPr marL="342900" indent="-342900" defTabSz="855878">
              <a:lnSpc>
                <a:spcPct val="150000"/>
              </a:lnSpc>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Changes after 29 July 2013 mean dismissed employees are subject to a compensatory 'cap‘      </a:t>
            </a:r>
          </a:p>
          <a:p>
            <a:pPr marL="342900" indent="-342900" defTabSz="855878">
              <a:lnSpc>
                <a:spcPct val="150000"/>
              </a:lnSpc>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which means their award is limited to 52 weeks' gross pay or </a:t>
            </a:r>
            <a:r>
              <a:rPr lang="en-GB" sz="2400" dirty="0" smtClean="0">
                <a:solidFill>
                  <a:prstClr val="black"/>
                </a:solidFill>
                <a:latin typeface="Arial" panose="020B0604020202020204" pitchFamily="34" charset="0"/>
                <a:cs typeface="Arial" panose="020B0604020202020204" pitchFamily="34" charset="0"/>
              </a:rPr>
              <a:t>£93,878               </a:t>
            </a:r>
            <a:r>
              <a:rPr lang="en-GB" sz="2400" dirty="0">
                <a:solidFill>
                  <a:prstClr val="black"/>
                </a:solidFill>
                <a:latin typeface="Arial" panose="020B0604020202020204" pitchFamily="34" charset="0"/>
                <a:cs typeface="Arial" panose="020B0604020202020204" pitchFamily="34" charset="0"/>
              </a:rPr>
              <a:t>- </a:t>
            </a:r>
            <a:r>
              <a:rPr lang="en-GB" sz="2400" b="1" i="1" dirty="0">
                <a:solidFill>
                  <a:prstClr val="black"/>
                </a:solidFill>
                <a:latin typeface="Arial" panose="020B0604020202020204" pitchFamily="34" charset="0"/>
                <a:cs typeface="Arial" panose="020B0604020202020204" pitchFamily="34" charset="0"/>
              </a:rPr>
              <a:t>whichever is lower.</a:t>
            </a:r>
          </a:p>
          <a:p>
            <a:pPr marL="342900" indent="-342900" defTabSz="855878">
              <a:lnSpc>
                <a:spcPct val="200000"/>
              </a:lnSpc>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Reinstatement and re-engagement are rarely ordered by Tribunals.</a:t>
            </a:r>
          </a:p>
          <a:p>
            <a:pPr marL="342900" indent="-342900" defTabSz="855878">
              <a:lnSpc>
                <a:spcPct val="150000"/>
              </a:lnSpc>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Tribunals can adjust awards up or down by 25 percent if they think that either the employer or employee unreasonably failed to follow the ACAS </a:t>
            </a:r>
            <a:r>
              <a:rPr lang="en-GB" sz="2400" dirty="0" err="1">
                <a:solidFill>
                  <a:prstClr val="black"/>
                </a:solidFill>
                <a:latin typeface="Arial" panose="020B0604020202020204" pitchFamily="34" charset="0"/>
                <a:cs typeface="Arial" panose="020B0604020202020204" pitchFamily="34" charset="0"/>
              </a:rPr>
              <a:t>CoP</a:t>
            </a:r>
            <a:r>
              <a:rPr lang="en-GB" sz="2400" dirty="0">
                <a:solidFill>
                  <a:prstClr val="black"/>
                </a:solidFill>
                <a:latin typeface="Arial" panose="020B0604020202020204" pitchFamily="34" charset="0"/>
                <a:cs typeface="Arial" panose="020B0604020202020204" pitchFamily="34" charset="0"/>
              </a:rPr>
              <a:t> </a:t>
            </a:r>
          </a:p>
        </p:txBody>
      </p:sp>
      <p:pic>
        <p:nvPicPr>
          <p:cNvPr id="7" name="Picture 6" descr="http://www.srtrc.org/uploaded/image/Un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67603" y="7155276"/>
            <a:ext cx="705683" cy="908555"/>
          </a:xfrm>
          <a:prstGeom prst="rect">
            <a:avLst/>
          </a:prstGeom>
          <a:solidFill>
            <a:srgbClr val="F7E293">
              <a:alpha val="40000"/>
            </a:srgbClr>
          </a:solidFill>
          <a:extLst/>
        </p:spPr>
      </p:pic>
      <p:pic>
        <p:nvPicPr>
          <p:cNvPr id="5" name="Picture 2" descr="http://www.srtrc.org/uploaded/image/Unit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5552" y="5861720"/>
            <a:ext cx="743098" cy="843880"/>
          </a:xfrm>
          <a:prstGeom prst="rect">
            <a:avLst/>
          </a:prstGeom>
          <a:solidFill>
            <a:srgbClr val="F7E293">
              <a:alpha val="2000"/>
            </a:srgbClr>
          </a:solidFill>
          <a:extLst/>
        </p:spPr>
      </p:pic>
      <p:sp>
        <p:nvSpPr>
          <p:cNvPr id="8" name="TextBox 7"/>
          <p:cNvSpPr txBox="1"/>
          <p:nvPr/>
        </p:nvSpPr>
        <p:spPr>
          <a:xfrm>
            <a:off x="0" y="6459379"/>
            <a:ext cx="3143809" cy="246221"/>
          </a:xfrm>
          <a:prstGeom prst="rect">
            <a:avLst/>
          </a:prstGeom>
          <a:noFill/>
        </p:spPr>
        <p:txBody>
          <a:bodyPr wrap="none" rtlCol="0">
            <a:spAutoFit/>
          </a:bodyPr>
          <a:lstStyle/>
          <a:p>
            <a:pPr defTabSz="855878"/>
            <a:r>
              <a:rPr lang="en-GB" sz="1000" i="1" dirty="0">
                <a:solidFill>
                  <a:prstClr val="black"/>
                </a:solidFill>
                <a:latin typeface="Arial" panose="020B0604020202020204" pitchFamily="34" charset="0"/>
                <a:cs typeface="Arial" panose="020B0604020202020204" pitchFamily="34" charset="0"/>
              </a:rPr>
              <a:t>DEALING WITH REDUNDANCY – 3 DAY COURSE</a:t>
            </a:r>
          </a:p>
        </p:txBody>
      </p:sp>
    </p:spTree>
    <p:extLst>
      <p:ext uri="{BB962C8B-B14F-4D97-AF65-F5344CB8AC3E}">
        <p14:creationId xmlns:p14="http://schemas.microsoft.com/office/powerpoint/2010/main" val="155615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996482" y="27915"/>
            <a:ext cx="5745675" cy="501548"/>
          </a:xfrm>
          <a:prstGeom prst="rect">
            <a:avLst/>
          </a:prstGeom>
          <a:noFill/>
        </p:spPr>
        <p:txBody>
          <a:bodyPr wrap="none" rtlCol="0">
            <a:spAutoFit/>
          </a:bodyPr>
          <a:lstStyle/>
          <a:p>
            <a:pPr defTabSz="855878"/>
            <a:r>
              <a:rPr lang="en-GB" sz="2659" b="1" dirty="0">
                <a:solidFill>
                  <a:prstClr val="black"/>
                </a:solidFill>
                <a:latin typeface="Arial" panose="020B0604020202020204" pitchFamily="34" charset="0"/>
                <a:cs typeface="Arial" panose="020B0604020202020204" pitchFamily="34" charset="0"/>
              </a:rPr>
              <a:t>Compensation limits 6</a:t>
            </a:r>
            <a:r>
              <a:rPr lang="en-GB" sz="2659" b="1" baseline="30000" dirty="0">
                <a:solidFill>
                  <a:prstClr val="black"/>
                </a:solidFill>
                <a:latin typeface="Arial" panose="020B0604020202020204" pitchFamily="34" charset="0"/>
                <a:cs typeface="Arial" panose="020B0604020202020204" pitchFamily="34" charset="0"/>
              </a:rPr>
              <a:t>th</a:t>
            </a:r>
            <a:r>
              <a:rPr lang="en-GB" sz="2659" b="1" dirty="0">
                <a:solidFill>
                  <a:prstClr val="black"/>
                </a:solidFill>
                <a:latin typeface="Arial" panose="020B0604020202020204" pitchFamily="34" charset="0"/>
                <a:cs typeface="Arial" panose="020B0604020202020204" pitchFamily="34" charset="0"/>
              </a:rPr>
              <a:t> April </a:t>
            </a:r>
            <a:r>
              <a:rPr lang="en-GB" sz="2659" b="1" dirty="0" smtClean="0">
                <a:solidFill>
                  <a:prstClr val="black"/>
                </a:solidFill>
                <a:latin typeface="Arial" panose="020B0604020202020204" pitchFamily="34" charset="0"/>
                <a:cs typeface="Arial" panose="020B0604020202020204" pitchFamily="34" charset="0"/>
              </a:rPr>
              <a:t>2022</a:t>
            </a:r>
            <a:endParaRPr lang="en-GB" sz="2659" b="1" dirty="0">
              <a:solidFill>
                <a:prstClr val="black"/>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76093062"/>
              </p:ext>
            </p:extLst>
          </p:nvPr>
        </p:nvGraphicFramePr>
        <p:xfrm>
          <a:off x="188686" y="536025"/>
          <a:ext cx="11361267" cy="5858550"/>
        </p:xfrm>
        <a:graphic>
          <a:graphicData uri="http://schemas.openxmlformats.org/drawingml/2006/table">
            <a:tbl>
              <a:tblPr firstRow="1" firstCol="1" bandRow="1"/>
              <a:tblGrid>
                <a:gridCol w="9462369"/>
                <a:gridCol w="1898898"/>
              </a:tblGrid>
              <a:tr h="383495">
                <a:tc>
                  <a:txBody>
                    <a:bodyPr/>
                    <a:lstStyle/>
                    <a:p>
                      <a:pPr>
                        <a:lnSpc>
                          <a:spcPct val="107000"/>
                        </a:lnSpc>
                        <a:spcAft>
                          <a:spcPts val="800"/>
                        </a:spcAft>
                      </a:pPr>
                      <a:r>
                        <a:rPr lang="en-GB" sz="1600" b="1" dirty="0">
                          <a:effectLst/>
                          <a:latin typeface="Arial" panose="020B0604020202020204" pitchFamily="34" charset="0"/>
                          <a:ea typeface="Calibri" panose="020F0502020204030204" pitchFamily="34" charset="0"/>
                          <a:cs typeface="Arial" panose="020B0604020202020204" pitchFamily="34" charset="0"/>
                        </a:rPr>
                        <a:t>Payments           </a:t>
                      </a:r>
                      <a:r>
                        <a:rPr lang="en-GB" sz="1400" b="1" dirty="0">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82967" marR="82967" marT="82967" marB="82967">
                    <a:lnL w="19050" cap="flat" cmpd="sng" algn="ctr">
                      <a:solidFill>
                        <a:srgbClr val="F47929"/>
                      </a:solidFill>
                      <a:prstDash val="solid"/>
                      <a:round/>
                      <a:headEnd type="none" w="med" len="med"/>
                      <a:tailEnd type="none" w="med" len="med"/>
                    </a:lnL>
                    <a:lnR w="19050" cap="flat" cmpd="sng" algn="ctr">
                      <a:solidFill>
                        <a:srgbClr val="F47929"/>
                      </a:solidFill>
                      <a:prstDash val="solid"/>
                      <a:round/>
                      <a:headEnd type="none" w="med" len="med"/>
                      <a:tailEnd type="none" w="med" len="med"/>
                    </a:lnR>
                    <a:lnT w="12700" cap="flat" cmpd="sng" algn="ctr">
                      <a:solidFill>
                        <a:srgbClr val="F47929"/>
                      </a:solidFill>
                      <a:prstDash val="solid"/>
                      <a:round/>
                      <a:headEnd type="none" w="med" len="med"/>
                      <a:tailEnd type="none" w="med" len="med"/>
                    </a:lnT>
                    <a:lnB w="19050" cap="flat" cmpd="sng" algn="ctr">
                      <a:solidFill>
                        <a:srgbClr val="F47929"/>
                      </a:solidFill>
                      <a:prstDash val="solid"/>
                      <a:round/>
                      <a:headEnd type="none" w="med" len="med"/>
                      <a:tailEnd type="none" w="med" len="med"/>
                    </a:lnB>
                    <a:solidFill>
                      <a:schemeClr val="bg1">
                        <a:lumMod val="75000"/>
                      </a:schemeClr>
                    </a:solidFill>
                  </a:tcPr>
                </a:tc>
                <a:tc>
                  <a:txBody>
                    <a:bodyPr/>
                    <a:lstStyle/>
                    <a:p>
                      <a:pPr algn="ctr">
                        <a:lnSpc>
                          <a:spcPct val="107000"/>
                        </a:lnSpc>
                        <a:spcAft>
                          <a:spcPts val="800"/>
                        </a:spcAft>
                      </a:pPr>
                      <a:r>
                        <a:rPr lang="en-GB" sz="1200" b="1" dirty="0">
                          <a:effectLst/>
                          <a:latin typeface="Arial" panose="020B0604020202020204" pitchFamily="34" charset="0"/>
                          <a:ea typeface="Calibri" panose="020F0502020204030204" pitchFamily="34" charset="0"/>
                          <a:cs typeface="Arial" panose="020B0604020202020204" pitchFamily="34" charset="0"/>
                        </a:rPr>
                        <a:t>From </a:t>
                      </a:r>
                      <a:r>
                        <a:rPr lang="en-GB" sz="1200" b="1" dirty="0" smtClean="0">
                          <a:effectLst/>
                          <a:latin typeface="Arial" panose="020B0604020202020204" pitchFamily="34" charset="0"/>
                          <a:ea typeface="Calibri" panose="020F0502020204030204" pitchFamily="34" charset="0"/>
                          <a:cs typeface="Arial" panose="020B0604020202020204" pitchFamily="34" charset="0"/>
                        </a:rPr>
                        <a:t>6</a:t>
                      </a:r>
                      <a:r>
                        <a:rPr lang="en-GB" sz="1200" b="1" baseline="30000" dirty="0" smtClean="0">
                          <a:effectLst/>
                          <a:latin typeface="Arial" panose="020B0604020202020204" pitchFamily="34" charset="0"/>
                          <a:ea typeface="Calibri" panose="020F0502020204030204" pitchFamily="34" charset="0"/>
                          <a:cs typeface="Arial" panose="020B0604020202020204" pitchFamily="34" charset="0"/>
                        </a:rPr>
                        <a:t>th</a:t>
                      </a:r>
                      <a:r>
                        <a:rPr lang="en-GB" sz="1200" b="1" dirty="0" smtClean="0">
                          <a:effectLst/>
                          <a:latin typeface="Arial" panose="020B0604020202020204" pitchFamily="34" charset="0"/>
                          <a:ea typeface="Calibri" panose="020F0502020204030204" pitchFamily="34" charset="0"/>
                          <a:cs typeface="Arial" panose="020B0604020202020204" pitchFamily="34" charset="0"/>
                        </a:rPr>
                        <a:t>  </a:t>
                      </a:r>
                      <a:r>
                        <a:rPr lang="en-GB" sz="1200" b="1" dirty="0">
                          <a:effectLst/>
                          <a:latin typeface="Arial" panose="020B0604020202020204" pitchFamily="34" charset="0"/>
                          <a:ea typeface="Calibri" panose="020F0502020204030204" pitchFamily="34" charset="0"/>
                          <a:cs typeface="Arial" panose="020B0604020202020204" pitchFamily="34" charset="0"/>
                        </a:rPr>
                        <a:t>April </a:t>
                      </a:r>
                      <a:r>
                        <a:rPr lang="en-GB" sz="1200" b="1" dirty="0" smtClean="0">
                          <a:effectLst/>
                          <a:latin typeface="Arial" panose="020B0604020202020204" pitchFamily="34" charset="0"/>
                          <a:ea typeface="Calibri" panose="020F0502020204030204" pitchFamily="34" charset="0"/>
                          <a:cs typeface="Arial" panose="020B0604020202020204" pitchFamily="34" charset="0"/>
                        </a:rPr>
                        <a:t>2022</a:t>
                      </a:r>
                      <a:r>
                        <a:rPr lang="en-GB" sz="1200" b="1" dirty="0">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82967" marR="82967" marT="82967" marB="82967">
                    <a:lnL w="19050" cap="flat" cmpd="sng" algn="ctr">
                      <a:solidFill>
                        <a:srgbClr val="F47929"/>
                      </a:solidFill>
                      <a:prstDash val="solid"/>
                      <a:round/>
                      <a:headEnd type="none" w="med" len="med"/>
                      <a:tailEnd type="none" w="med" len="med"/>
                    </a:lnL>
                    <a:lnR w="19050" cap="flat" cmpd="sng" algn="ctr">
                      <a:solidFill>
                        <a:srgbClr val="F47929"/>
                      </a:solidFill>
                      <a:prstDash val="solid"/>
                      <a:round/>
                      <a:headEnd type="none" w="med" len="med"/>
                      <a:tailEnd type="none" w="med" len="med"/>
                    </a:lnR>
                    <a:lnT w="12700" cap="flat" cmpd="sng" algn="ctr">
                      <a:solidFill>
                        <a:srgbClr val="F47929"/>
                      </a:solidFill>
                      <a:prstDash val="solid"/>
                      <a:round/>
                      <a:headEnd type="none" w="med" len="med"/>
                      <a:tailEnd type="none" w="med" len="med"/>
                    </a:lnT>
                    <a:lnB w="19050" cap="flat" cmpd="sng" algn="ctr">
                      <a:solidFill>
                        <a:srgbClr val="F47929"/>
                      </a:solidFill>
                      <a:prstDash val="solid"/>
                      <a:round/>
                      <a:headEnd type="none" w="med" len="med"/>
                      <a:tailEnd type="none" w="med" len="med"/>
                    </a:lnB>
                    <a:solidFill>
                      <a:schemeClr val="bg1">
                        <a:lumMod val="75000"/>
                      </a:schemeClr>
                    </a:solidFill>
                  </a:tcPr>
                </a:tc>
              </a:tr>
              <a:tr h="445687">
                <a:tc>
                  <a:txBody>
                    <a:bodyPr/>
                    <a:lstStyle/>
                    <a:p>
                      <a:pPr>
                        <a:lnSpc>
                          <a:spcPct val="107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Limit on guarantee </a:t>
                      </a:r>
                      <a:r>
                        <a:rPr lang="en-GB" sz="1400" dirty="0" smtClean="0">
                          <a:effectLst/>
                          <a:latin typeface="Arial" panose="020B0604020202020204" pitchFamily="34" charset="0"/>
                          <a:ea typeface="Calibri" panose="020F0502020204030204" pitchFamily="34" charset="0"/>
                          <a:cs typeface="Arial" panose="020B0604020202020204" pitchFamily="34" charset="0"/>
                        </a:rPr>
                        <a:t>payments </a:t>
                      </a:r>
                      <a:r>
                        <a:rPr lang="en-GB" sz="1000" dirty="0" smtClean="0">
                          <a:effectLst/>
                          <a:latin typeface="Arial" panose="020B0604020202020204" pitchFamily="34" charset="0"/>
                          <a:ea typeface="Calibri" panose="020F0502020204030204" pitchFamily="34" charset="0"/>
                          <a:cs typeface="Arial" panose="020B0604020202020204" pitchFamily="34" charset="0"/>
                        </a:rPr>
                        <a:t>(maximum £150, five days in any three-month period)</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82967" marR="82967" marT="82967" marB="82967" anchor="ctr">
                    <a:lnL w="19050" cap="flat" cmpd="sng" algn="ctr">
                      <a:solidFill>
                        <a:srgbClr val="F47929"/>
                      </a:solidFill>
                      <a:prstDash val="solid"/>
                      <a:round/>
                      <a:headEnd type="none" w="med" len="med"/>
                      <a:tailEnd type="none" w="med" len="med"/>
                    </a:lnL>
                    <a:lnR w="19050" cap="flat" cmpd="sng" algn="ctr">
                      <a:solidFill>
                        <a:srgbClr val="F47929"/>
                      </a:solidFill>
                      <a:prstDash val="solid"/>
                      <a:round/>
                      <a:headEnd type="none" w="med" len="med"/>
                      <a:tailEnd type="none" w="med" len="med"/>
                    </a:lnR>
                    <a:lnT w="19050" cap="flat" cmpd="sng" algn="ctr">
                      <a:solidFill>
                        <a:srgbClr val="F47929"/>
                      </a:solidFill>
                      <a:prstDash val="solid"/>
                      <a:round/>
                      <a:headEnd type="none" w="med" len="med"/>
                      <a:tailEnd type="none" w="med" len="med"/>
                    </a:lnT>
                    <a:lnB w="19050" cap="flat" cmpd="sng" algn="ctr">
                      <a:solidFill>
                        <a:srgbClr val="F47929"/>
                      </a:solidFill>
                      <a:prstDash val="solid"/>
                      <a:round/>
                      <a:headEnd type="none" w="med" len="med"/>
                      <a:tailEnd type="none" w="med" len="med"/>
                    </a:lnB>
                    <a:solidFill>
                      <a:srgbClr val="F6F6F6"/>
                    </a:solidFill>
                  </a:tcPr>
                </a:tc>
                <a:tc>
                  <a:txBody>
                    <a:bodyPr/>
                    <a:lstStyle/>
                    <a:p>
                      <a:pPr algn="r">
                        <a:lnSpc>
                          <a:spcPct val="107000"/>
                        </a:lnSpc>
                        <a:spcAft>
                          <a:spcPts val="800"/>
                        </a:spcAft>
                      </a:pPr>
                      <a:r>
                        <a:rPr lang="en-GB" sz="1800" b="1" spc="0" dirty="0" smtClean="0">
                          <a:effectLst/>
                          <a:latin typeface="Arial" panose="020B0604020202020204" pitchFamily="34" charset="0"/>
                          <a:ea typeface="Calibri" panose="020F0502020204030204" pitchFamily="34" charset="0"/>
                          <a:cs typeface="Arial" panose="020B0604020202020204" pitchFamily="34" charset="0"/>
                        </a:rPr>
                        <a:t>£</a:t>
                      </a:r>
                      <a:r>
                        <a:rPr lang="en-GB" sz="1800" b="1" spc="0" dirty="0" smtClean="0">
                          <a:effectLst/>
                          <a:latin typeface="Arial" panose="020B0604020202020204" pitchFamily="34" charset="0"/>
                          <a:ea typeface="Calibri" panose="020F0502020204030204" pitchFamily="34" charset="0"/>
                          <a:cs typeface="Arial" panose="020B0604020202020204" pitchFamily="34" charset="0"/>
                        </a:rPr>
                        <a:t>31</a:t>
                      </a:r>
                      <a:endParaRPr lang="en-GB" sz="1800" b="1" spc="0" dirty="0">
                        <a:effectLst/>
                        <a:latin typeface="Arial" panose="020B0604020202020204" pitchFamily="34" charset="0"/>
                        <a:ea typeface="Calibri" panose="020F0502020204030204" pitchFamily="34" charset="0"/>
                        <a:cs typeface="Arial" panose="020B0604020202020204" pitchFamily="34" charset="0"/>
                      </a:endParaRPr>
                    </a:p>
                  </a:txBody>
                  <a:tcPr marL="82967" marR="82967" marT="82967" marB="82967" anchor="ctr">
                    <a:lnL w="19050" cap="flat" cmpd="sng" algn="ctr">
                      <a:solidFill>
                        <a:srgbClr val="F47929"/>
                      </a:solidFill>
                      <a:prstDash val="solid"/>
                      <a:round/>
                      <a:headEnd type="none" w="med" len="med"/>
                      <a:tailEnd type="none" w="med" len="med"/>
                    </a:lnL>
                    <a:lnR w="19050" cap="flat" cmpd="sng" algn="ctr">
                      <a:solidFill>
                        <a:srgbClr val="F47929"/>
                      </a:solidFill>
                      <a:prstDash val="solid"/>
                      <a:round/>
                      <a:headEnd type="none" w="med" len="med"/>
                      <a:tailEnd type="none" w="med" len="med"/>
                    </a:lnR>
                    <a:lnT w="19050" cap="flat" cmpd="sng" algn="ctr">
                      <a:solidFill>
                        <a:srgbClr val="F47929"/>
                      </a:solidFill>
                      <a:prstDash val="solid"/>
                      <a:round/>
                      <a:headEnd type="none" w="med" len="med"/>
                      <a:tailEnd type="none" w="med" len="med"/>
                    </a:lnT>
                    <a:lnB w="19050" cap="flat" cmpd="sng" algn="ctr">
                      <a:solidFill>
                        <a:srgbClr val="F47929"/>
                      </a:solidFill>
                      <a:prstDash val="solid"/>
                      <a:round/>
                      <a:headEnd type="none" w="med" len="med"/>
                      <a:tailEnd type="none" w="med" len="med"/>
                    </a:lnB>
                    <a:solidFill>
                      <a:srgbClr val="F6F6F6"/>
                    </a:solidFill>
                  </a:tcPr>
                </a:tc>
              </a:tr>
              <a:tr h="496296">
                <a:tc>
                  <a:txBody>
                    <a:bodyPr/>
                    <a:lstStyle/>
                    <a:p>
                      <a:pPr>
                        <a:lnSpc>
                          <a:spcPct val="107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Limit on a week's pay for calculating redundancy and unfair dismissal basic award</a:t>
                      </a:r>
                    </a:p>
                  </a:txBody>
                  <a:tcPr marL="82967" marR="82967" marT="82967" marB="82967" anchor="ctr">
                    <a:lnL w="19050" cap="flat" cmpd="sng" algn="ctr">
                      <a:solidFill>
                        <a:srgbClr val="F47929"/>
                      </a:solidFill>
                      <a:prstDash val="solid"/>
                      <a:round/>
                      <a:headEnd type="none" w="med" len="med"/>
                      <a:tailEnd type="none" w="med" len="med"/>
                    </a:lnL>
                    <a:lnR w="19050" cap="flat" cmpd="sng" algn="ctr">
                      <a:solidFill>
                        <a:srgbClr val="F47929"/>
                      </a:solidFill>
                      <a:prstDash val="solid"/>
                      <a:round/>
                      <a:headEnd type="none" w="med" len="med"/>
                      <a:tailEnd type="none" w="med" len="med"/>
                    </a:lnR>
                    <a:lnT w="19050" cap="flat" cmpd="sng" algn="ctr">
                      <a:solidFill>
                        <a:srgbClr val="F47929"/>
                      </a:solidFill>
                      <a:prstDash val="solid"/>
                      <a:round/>
                      <a:headEnd type="none" w="med" len="med"/>
                      <a:tailEnd type="none" w="med" len="med"/>
                    </a:lnT>
                    <a:lnB w="19050" cap="flat" cmpd="sng" algn="ctr">
                      <a:solidFill>
                        <a:srgbClr val="F47929"/>
                      </a:solidFill>
                      <a:prstDash val="solid"/>
                      <a:round/>
                      <a:headEnd type="none" w="med" len="med"/>
                      <a:tailEnd type="none" w="med" len="med"/>
                    </a:lnB>
                    <a:solidFill>
                      <a:schemeClr val="bg1">
                        <a:lumMod val="85000"/>
                      </a:schemeClr>
                    </a:solidFill>
                  </a:tcPr>
                </a:tc>
                <a:tc>
                  <a:txBody>
                    <a:bodyPr/>
                    <a:lstStyle/>
                    <a:p>
                      <a:pPr algn="r">
                        <a:lnSpc>
                          <a:spcPct val="107000"/>
                        </a:lnSpc>
                        <a:spcAft>
                          <a:spcPts val="800"/>
                        </a:spcAft>
                      </a:pPr>
                      <a:r>
                        <a:rPr lang="en-GB" sz="1800" b="1" spc="0" dirty="0" smtClean="0">
                          <a:effectLst/>
                          <a:latin typeface="Arial" panose="020B0604020202020204" pitchFamily="34" charset="0"/>
                          <a:ea typeface="Calibri" panose="020F0502020204030204" pitchFamily="34" charset="0"/>
                          <a:cs typeface="Arial" panose="020B0604020202020204" pitchFamily="34" charset="0"/>
                        </a:rPr>
                        <a:t>£</a:t>
                      </a:r>
                      <a:r>
                        <a:rPr lang="en-GB" sz="1800" b="1" spc="0" dirty="0" smtClean="0">
                          <a:effectLst/>
                          <a:latin typeface="Arial" panose="020B0604020202020204" pitchFamily="34" charset="0"/>
                          <a:ea typeface="Calibri" panose="020F0502020204030204" pitchFamily="34" charset="0"/>
                          <a:cs typeface="Arial" panose="020B0604020202020204" pitchFamily="34" charset="0"/>
                        </a:rPr>
                        <a:t>571</a:t>
                      </a:r>
                      <a:endParaRPr lang="en-GB" sz="1800" b="1" spc="0" dirty="0">
                        <a:effectLst/>
                        <a:latin typeface="Arial" panose="020B0604020202020204" pitchFamily="34" charset="0"/>
                        <a:ea typeface="Calibri" panose="020F0502020204030204" pitchFamily="34" charset="0"/>
                        <a:cs typeface="Arial" panose="020B0604020202020204" pitchFamily="34" charset="0"/>
                      </a:endParaRPr>
                    </a:p>
                  </a:txBody>
                  <a:tcPr marL="82967" marR="82967" marT="82967" marB="82967" anchor="ctr">
                    <a:lnL w="19050" cap="flat" cmpd="sng" algn="ctr">
                      <a:solidFill>
                        <a:srgbClr val="F47929"/>
                      </a:solidFill>
                      <a:prstDash val="solid"/>
                      <a:round/>
                      <a:headEnd type="none" w="med" len="med"/>
                      <a:tailEnd type="none" w="med" len="med"/>
                    </a:lnL>
                    <a:lnR w="19050" cap="flat" cmpd="sng" algn="ctr">
                      <a:solidFill>
                        <a:srgbClr val="F47929"/>
                      </a:solidFill>
                      <a:prstDash val="solid"/>
                      <a:round/>
                      <a:headEnd type="none" w="med" len="med"/>
                      <a:tailEnd type="none" w="med" len="med"/>
                    </a:lnR>
                    <a:lnT w="19050" cap="flat" cmpd="sng" algn="ctr">
                      <a:solidFill>
                        <a:srgbClr val="F47929"/>
                      </a:solidFill>
                      <a:prstDash val="solid"/>
                      <a:round/>
                      <a:headEnd type="none" w="med" len="med"/>
                      <a:tailEnd type="none" w="med" len="med"/>
                    </a:lnT>
                    <a:lnB w="19050" cap="flat" cmpd="sng" algn="ctr">
                      <a:solidFill>
                        <a:srgbClr val="F47929"/>
                      </a:solidFill>
                      <a:prstDash val="solid"/>
                      <a:round/>
                      <a:headEnd type="none" w="med" len="med"/>
                      <a:tailEnd type="none" w="med" len="med"/>
                    </a:lnB>
                    <a:solidFill>
                      <a:schemeClr val="bg1">
                        <a:lumMod val="85000"/>
                      </a:schemeClr>
                    </a:solidFill>
                  </a:tcPr>
                </a:tc>
              </a:tr>
              <a:tr h="548821">
                <a:tc>
                  <a:txBody>
                    <a:bodyPr/>
                    <a:lstStyle/>
                    <a:p>
                      <a:pPr>
                        <a:lnSpc>
                          <a:spcPct val="107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Maximum basic award for unfair dismissal and statutory redundancy payment </a:t>
                      </a:r>
                      <a:r>
                        <a:rPr lang="en-GB" sz="1000" dirty="0">
                          <a:effectLst/>
                          <a:latin typeface="Arial" panose="020B0604020202020204" pitchFamily="34" charset="0"/>
                          <a:ea typeface="Calibri" panose="020F0502020204030204" pitchFamily="34" charset="0"/>
                          <a:cs typeface="Arial" panose="020B0604020202020204" pitchFamily="34" charset="0"/>
                        </a:rPr>
                        <a:t>(30 weeks' pay subject to the limit on week's </a:t>
                      </a:r>
                      <a:r>
                        <a:rPr lang="en-GB" sz="1000" dirty="0" smtClean="0">
                          <a:effectLst/>
                          <a:latin typeface="Arial" panose="020B0604020202020204" pitchFamily="34" charset="0"/>
                          <a:ea typeface="Calibri" panose="020F0502020204030204" pitchFamily="34" charset="0"/>
                          <a:cs typeface="Arial" panose="020B0604020202020204" pitchFamily="34" charset="0"/>
                        </a:rPr>
                        <a:t>pay)</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82967" marR="82967" marT="82967" marB="82967" anchor="ctr">
                    <a:lnL w="19050" cap="flat" cmpd="sng" algn="ctr">
                      <a:solidFill>
                        <a:srgbClr val="F47929"/>
                      </a:solidFill>
                      <a:prstDash val="solid"/>
                      <a:round/>
                      <a:headEnd type="none" w="med" len="med"/>
                      <a:tailEnd type="none" w="med" len="med"/>
                    </a:lnL>
                    <a:lnR w="19050" cap="flat" cmpd="sng" algn="ctr">
                      <a:solidFill>
                        <a:srgbClr val="F47929"/>
                      </a:solidFill>
                      <a:prstDash val="solid"/>
                      <a:round/>
                      <a:headEnd type="none" w="med" len="med"/>
                      <a:tailEnd type="none" w="med" len="med"/>
                    </a:lnR>
                    <a:lnT w="19050" cap="flat" cmpd="sng" algn="ctr">
                      <a:solidFill>
                        <a:srgbClr val="F47929"/>
                      </a:solidFill>
                      <a:prstDash val="solid"/>
                      <a:round/>
                      <a:headEnd type="none" w="med" len="med"/>
                      <a:tailEnd type="none" w="med" len="med"/>
                    </a:lnT>
                    <a:lnB w="19050" cap="flat" cmpd="sng" algn="ctr">
                      <a:solidFill>
                        <a:srgbClr val="F47929"/>
                      </a:solidFill>
                      <a:prstDash val="solid"/>
                      <a:round/>
                      <a:headEnd type="none" w="med" len="med"/>
                      <a:tailEnd type="none" w="med" len="med"/>
                    </a:lnB>
                    <a:solidFill>
                      <a:srgbClr val="F6F6F6"/>
                    </a:solidFill>
                  </a:tcPr>
                </a:tc>
                <a:tc>
                  <a:txBody>
                    <a:bodyPr/>
                    <a:lstStyle/>
                    <a:p>
                      <a:pPr algn="r">
                        <a:lnSpc>
                          <a:spcPct val="107000"/>
                        </a:lnSpc>
                        <a:spcAft>
                          <a:spcPts val="800"/>
                        </a:spcAft>
                      </a:pPr>
                      <a:r>
                        <a:rPr lang="en-GB" sz="1800" b="1" spc="0" dirty="0">
                          <a:effectLst/>
                          <a:latin typeface="Arial" panose="020B0604020202020204" pitchFamily="34" charset="0"/>
                          <a:ea typeface="Calibri" panose="020F0502020204030204" pitchFamily="34" charset="0"/>
                          <a:cs typeface="Arial" panose="020B0604020202020204" pitchFamily="34" charset="0"/>
                        </a:rPr>
                        <a:t>£</a:t>
                      </a:r>
                      <a:r>
                        <a:rPr lang="en-GB" sz="1800" b="1" spc="0" dirty="0" smtClean="0">
                          <a:effectLst/>
                          <a:latin typeface="Arial" panose="020B0604020202020204" pitchFamily="34" charset="0"/>
                          <a:ea typeface="Calibri" panose="020F0502020204030204" pitchFamily="34" charset="0"/>
                          <a:cs typeface="Arial" panose="020B0604020202020204" pitchFamily="34" charset="0"/>
                        </a:rPr>
                        <a:t>17,130</a:t>
                      </a:r>
                      <a:endParaRPr lang="en-GB" sz="1800" b="1" spc="0" dirty="0">
                        <a:effectLst/>
                        <a:latin typeface="Arial" panose="020B0604020202020204" pitchFamily="34" charset="0"/>
                        <a:ea typeface="Calibri" panose="020F0502020204030204" pitchFamily="34" charset="0"/>
                        <a:cs typeface="Arial" panose="020B0604020202020204" pitchFamily="34" charset="0"/>
                      </a:endParaRPr>
                    </a:p>
                  </a:txBody>
                  <a:tcPr marL="82967" marR="82967" marT="82967" marB="82967" anchor="ctr">
                    <a:lnL w="19050" cap="flat" cmpd="sng" algn="ctr">
                      <a:solidFill>
                        <a:srgbClr val="F47929"/>
                      </a:solidFill>
                      <a:prstDash val="solid"/>
                      <a:round/>
                      <a:headEnd type="none" w="med" len="med"/>
                      <a:tailEnd type="none" w="med" len="med"/>
                    </a:lnL>
                    <a:lnR w="19050" cap="flat" cmpd="sng" algn="ctr">
                      <a:solidFill>
                        <a:srgbClr val="F47929"/>
                      </a:solidFill>
                      <a:prstDash val="solid"/>
                      <a:round/>
                      <a:headEnd type="none" w="med" len="med"/>
                      <a:tailEnd type="none" w="med" len="med"/>
                    </a:lnR>
                    <a:lnT w="19050" cap="flat" cmpd="sng" algn="ctr">
                      <a:solidFill>
                        <a:srgbClr val="F47929"/>
                      </a:solidFill>
                      <a:prstDash val="solid"/>
                      <a:round/>
                      <a:headEnd type="none" w="med" len="med"/>
                      <a:tailEnd type="none" w="med" len="med"/>
                    </a:lnT>
                    <a:lnB w="19050" cap="flat" cmpd="sng" algn="ctr">
                      <a:solidFill>
                        <a:srgbClr val="F47929"/>
                      </a:solidFill>
                      <a:prstDash val="solid"/>
                      <a:round/>
                      <a:headEnd type="none" w="med" len="med"/>
                      <a:tailEnd type="none" w="med" len="med"/>
                    </a:lnB>
                    <a:solidFill>
                      <a:srgbClr val="F6F6F6"/>
                    </a:solidFill>
                  </a:tcPr>
                </a:tc>
              </a:tr>
              <a:tr h="668113">
                <a:tc>
                  <a:txBody>
                    <a:bodyPr/>
                    <a:lstStyle/>
                    <a:p>
                      <a:pPr>
                        <a:lnSpc>
                          <a:spcPct val="107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Minimum basic award for dismissal on trade union, health and safety, occupational pension scheme trustee, employee representative and on working time grounds only</a:t>
                      </a:r>
                    </a:p>
                  </a:txBody>
                  <a:tcPr marL="82967" marR="82967" marT="82967" marB="82967" anchor="ctr">
                    <a:lnL w="19050" cap="flat" cmpd="sng" algn="ctr">
                      <a:solidFill>
                        <a:srgbClr val="F47929"/>
                      </a:solidFill>
                      <a:prstDash val="solid"/>
                      <a:round/>
                      <a:headEnd type="none" w="med" len="med"/>
                      <a:tailEnd type="none" w="med" len="med"/>
                    </a:lnL>
                    <a:lnR w="19050" cap="flat" cmpd="sng" algn="ctr">
                      <a:solidFill>
                        <a:srgbClr val="F47929"/>
                      </a:solidFill>
                      <a:prstDash val="solid"/>
                      <a:round/>
                      <a:headEnd type="none" w="med" len="med"/>
                      <a:tailEnd type="none" w="med" len="med"/>
                    </a:lnR>
                    <a:lnT w="19050" cap="flat" cmpd="sng" algn="ctr">
                      <a:solidFill>
                        <a:srgbClr val="F47929"/>
                      </a:solidFill>
                      <a:prstDash val="solid"/>
                      <a:round/>
                      <a:headEnd type="none" w="med" len="med"/>
                      <a:tailEnd type="none" w="med" len="med"/>
                    </a:lnT>
                    <a:lnB w="19050" cap="flat" cmpd="sng" algn="ctr">
                      <a:solidFill>
                        <a:srgbClr val="F47929"/>
                      </a:solidFill>
                      <a:prstDash val="solid"/>
                      <a:round/>
                      <a:headEnd type="none" w="med" len="med"/>
                      <a:tailEnd type="none" w="med" len="med"/>
                    </a:lnB>
                    <a:solidFill>
                      <a:schemeClr val="bg1">
                        <a:lumMod val="85000"/>
                      </a:schemeClr>
                    </a:solidFill>
                  </a:tcPr>
                </a:tc>
                <a:tc>
                  <a:txBody>
                    <a:bodyPr/>
                    <a:lstStyle/>
                    <a:p>
                      <a:pPr algn="r">
                        <a:lnSpc>
                          <a:spcPct val="107000"/>
                        </a:lnSpc>
                        <a:spcAft>
                          <a:spcPts val="800"/>
                        </a:spcAft>
                      </a:pPr>
                      <a:r>
                        <a:rPr lang="en-GB" sz="1800" b="1" spc="0" dirty="0" smtClean="0">
                          <a:effectLst/>
                          <a:latin typeface="Arial" panose="020B0604020202020204" pitchFamily="34" charset="0"/>
                          <a:ea typeface="Calibri" panose="020F0502020204030204" pitchFamily="34" charset="0"/>
                          <a:cs typeface="Arial" panose="020B0604020202020204" pitchFamily="34" charset="0"/>
                        </a:rPr>
                        <a:t>£</a:t>
                      </a:r>
                      <a:r>
                        <a:rPr lang="en-GB" sz="1800" b="1" spc="0" dirty="0" smtClean="0">
                          <a:effectLst/>
                          <a:latin typeface="Arial" panose="020B0604020202020204" pitchFamily="34" charset="0"/>
                          <a:ea typeface="Calibri" panose="020F0502020204030204" pitchFamily="34" charset="0"/>
                          <a:cs typeface="Arial" panose="020B0604020202020204" pitchFamily="34" charset="0"/>
                        </a:rPr>
                        <a:t>6,959</a:t>
                      </a:r>
                      <a:endParaRPr lang="en-GB" sz="1800" b="1" spc="0" dirty="0">
                        <a:effectLst/>
                        <a:latin typeface="Arial" panose="020B0604020202020204" pitchFamily="34" charset="0"/>
                        <a:ea typeface="Calibri" panose="020F0502020204030204" pitchFamily="34" charset="0"/>
                        <a:cs typeface="Arial" panose="020B0604020202020204" pitchFamily="34" charset="0"/>
                      </a:endParaRPr>
                    </a:p>
                  </a:txBody>
                  <a:tcPr marL="82967" marR="82967" marT="82967" marB="82967" anchor="ctr">
                    <a:lnL w="19050" cap="flat" cmpd="sng" algn="ctr">
                      <a:solidFill>
                        <a:srgbClr val="F47929"/>
                      </a:solidFill>
                      <a:prstDash val="solid"/>
                      <a:round/>
                      <a:headEnd type="none" w="med" len="med"/>
                      <a:tailEnd type="none" w="med" len="med"/>
                    </a:lnL>
                    <a:lnR w="19050" cap="flat" cmpd="sng" algn="ctr">
                      <a:solidFill>
                        <a:srgbClr val="F47929"/>
                      </a:solidFill>
                      <a:prstDash val="solid"/>
                      <a:round/>
                      <a:headEnd type="none" w="med" len="med"/>
                      <a:tailEnd type="none" w="med" len="med"/>
                    </a:lnR>
                    <a:lnT w="19050" cap="flat" cmpd="sng" algn="ctr">
                      <a:solidFill>
                        <a:srgbClr val="F47929"/>
                      </a:solidFill>
                      <a:prstDash val="solid"/>
                      <a:round/>
                      <a:headEnd type="none" w="med" len="med"/>
                      <a:tailEnd type="none" w="med" len="med"/>
                    </a:lnT>
                    <a:lnB w="19050" cap="flat" cmpd="sng" algn="ctr">
                      <a:solidFill>
                        <a:srgbClr val="F47929"/>
                      </a:solidFill>
                      <a:prstDash val="solid"/>
                      <a:round/>
                      <a:headEnd type="none" w="med" len="med"/>
                      <a:tailEnd type="none" w="med" len="med"/>
                    </a:lnB>
                    <a:solidFill>
                      <a:schemeClr val="bg1">
                        <a:lumMod val="85000"/>
                      </a:schemeClr>
                    </a:solidFill>
                  </a:tcPr>
                </a:tc>
              </a:tr>
              <a:tr h="445687">
                <a:tc>
                  <a:txBody>
                    <a:bodyPr/>
                    <a:lstStyle/>
                    <a:p>
                      <a:pPr>
                        <a:lnSpc>
                          <a:spcPct val="107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Maximum compensatory award for unfair </a:t>
                      </a:r>
                      <a:r>
                        <a:rPr lang="en-GB" sz="1400" dirty="0" smtClean="0">
                          <a:effectLst/>
                          <a:latin typeface="Arial" panose="020B0604020202020204" pitchFamily="34" charset="0"/>
                          <a:ea typeface="Calibri" panose="020F0502020204030204" pitchFamily="34" charset="0"/>
                          <a:cs typeface="Arial" panose="020B0604020202020204" pitchFamily="34" charset="0"/>
                        </a:rPr>
                        <a:t>dismissal </a:t>
                      </a:r>
                      <a:r>
                        <a:rPr lang="en-GB" sz="1000" dirty="0" smtClean="0">
                          <a:effectLst/>
                          <a:latin typeface="Arial" panose="020B0604020202020204" pitchFamily="34" charset="0"/>
                          <a:ea typeface="Calibri" panose="020F0502020204030204" pitchFamily="34" charset="0"/>
                          <a:cs typeface="Arial" panose="020B0604020202020204" pitchFamily="34" charset="0"/>
                        </a:rPr>
                        <a:t>(unlimited for certain</a:t>
                      </a:r>
                      <a:r>
                        <a:rPr lang="en-GB" sz="1000" baseline="0" dirty="0" smtClean="0">
                          <a:effectLst/>
                          <a:latin typeface="Arial" panose="020B0604020202020204" pitchFamily="34" charset="0"/>
                          <a:ea typeface="Calibri" panose="020F0502020204030204" pitchFamily="34" charset="0"/>
                          <a:cs typeface="Arial" panose="020B0604020202020204" pitchFamily="34" charset="0"/>
                        </a:rPr>
                        <a:t> automatic unfair dismissals </a:t>
                      </a:r>
                      <a:r>
                        <a:rPr lang="en-GB" sz="1000" baseline="0" dirty="0" err="1" smtClean="0">
                          <a:effectLst/>
                          <a:latin typeface="Arial" panose="020B0604020202020204" pitchFamily="34" charset="0"/>
                          <a:ea typeface="Calibri" panose="020F0502020204030204" pitchFamily="34" charset="0"/>
                          <a:cs typeface="Arial" panose="020B0604020202020204" pitchFamily="34" charset="0"/>
                        </a:rPr>
                        <a:t>e.g</a:t>
                      </a:r>
                      <a:r>
                        <a:rPr lang="en-GB" sz="1000" dirty="0" smtClean="0">
                          <a:effectLst/>
                          <a:latin typeface="Arial" panose="020B0604020202020204" pitchFamily="34" charset="0"/>
                          <a:ea typeface="Calibri" panose="020F0502020204030204" pitchFamily="34" charset="0"/>
                          <a:cs typeface="Arial" panose="020B0604020202020204" pitchFamily="34" charset="0"/>
                        </a:rPr>
                        <a:t> H&amp;S or whistleblowing)</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82967" marR="82967" marT="82967" marB="82967" anchor="ctr">
                    <a:lnL w="19050" cap="flat" cmpd="sng" algn="ctr">
                      <a:solidFill>
                        <a:srgbClr val="F47929"/>
                      </a:solidFill>
                      <a:prstDash val="solid"/>
                      <a:round/>
                      <a:headEnd type="none" w="med" len="med"/>
                      <a:tailEnd type="none" w="med" len="med"/>
                    </a:lnL>
                    <a:lnR w="19050" cap="flat" cmpd="sng" algn="ctr">
                      <a:solidFill>
                        <a:srgbClr val="F47929"/>
                      </a:solidFill>
                      <a:prstDash val="solid"/>
                      <a:round/>
                      <a:headEnd type="none" w="med" len="med"/>
                      <a:tailEnd type="none" w="med" len="med"/>
                    </a:lnR>
                    <a:lnT w="19050" cap="flat" cmpd="sng" algn="ctr">
                      <a:solidFill>
                        <a:srgbClr val="F47929"/>
                      </a:solidFill>
                      <a:prstDash val="solid"/>
                      <a:round/>
                      <a:headEnd type="none" w="med" len="med"/>
                      <a:tailEnd type="none" w="med" len="med"/>
                    </a:lnT>
                    <a:lnB w="19050" cap="flat" cmpd="sng" algn="ctr">
                      <a:solidFill>
                        <a:srgbClr val="F47929"/>
                      </a:solidFill>
                      <a:prstDash val="solid"/>
                      <a:round/>
                      <a:headEnd type="none" w="med" len="med"/>
                      <a:tailEnd type="none" w="med" len="med"/>
                    </a:lnB>
                    <a:solidFill>
                      <a:srgbClr val="F6F6F6"/>
                    </a:solidFill>
                  </a:tcPr>
                </a:tc>
                <a:tc>
                  <a:txBody>
                    <a:bodyPr/>
                    <a:lstStyle/>
                    <a:p>
                      <a:pPr algn="r">
                        <a:lnSpc>
                          <a:spcPct val="107000"/>
                        </a:lnSpc>
                        <a:spcAft>
                          <a:spcPts val="800"/>
                        </a:spcAft>
                      </a:pPr>
                      <a:r>
                        <a:rPr lang="en-GB" sz="800" b="1" spc="0" dirty="0" smtClean="0">
                          <a:effectLst/>
                          <a:latin typeface="Arial" panose="020B0604020202020204" pitchFamily="34" charset="0"/>
                          <a:ea typeface="Calibri" panose="020F0502020204030204" pitchFamily="34" charset="0"/>
                          <a:cs typeface="Arial" panose="020B0604020202020204" pitchFamily="34" charset="0"/>
                        </a:rPr>
                        <a:t>A years pay subject to a cap of: </a:t>
                      </a:r>
                      <a:r>
                        <a:rPr lang="en-GB" sz="1800" b="1" spc="0" dirty="0" smtClean="0">
                          <a:effectLst/>
                          <a:latin typeface="Arial" panose="020B0604020202020204" pitchFamily="34" charset="0"/>
                          <a:ea typeface="Calibri" panose="020F0502020204030204" pitchFamily="34" charset="0"/>
                          <a:cs typeface="Arial" panose="020B0604020202020204" pitchFamily="34" charset="0"/>
                        </a:rPr>
                        <a:t>£93,878</a:t>
                      </a:r>
                      <a:endParaRPr lang="en-GB" sz="1800" b="1" spc="0" dirty="0">
                        <a:effectLst/>
                        <a:latin typeface="Arial" panose="020B0604020202020204" pitchFamily="34" charset="0"/>
                        <a:ea typeface="Calibri" panose="020F0502020204030204" pitchFamily="34" charset="0"/>
                        <a:cs typeface="Arial" panose="020B0604020202020204" pitchFamily="34" charset="0"/>
                      </a:endParaRPr>
                    </a:p>
                  </a:txBody>
                  <a:tcPr marL="82967" marR="82967" marT="82967" marB="82967" anchor="ctr">
                    <a:lnL w="19050" cap="flat" cmpd="sng" algn="ctr">
                      <a:solidFill>
                        <a:srgbClr val="F47929"/>
                      </a:solidFill>
                      <a:prstDash val="solid"/>
                      <a:round/>
                      <a:headEnd type="none" w="med" len="med"/>
                      <a:tailEnd type="none" w="med" len="med"/>
                    </a:lnL>
                    <a:lnR w="19050" cap="flat" cmpd="sng" algn="ctr">
                      <a:solidFill>
                        <a:srgbClr val="F47929"/>
                      </a:solidFill>
                      <a:prstDash val="solid"/>
                      <a:round/>
                      <a:headEnd type="none" w="med" len="med"/>
                      <a:tailEnd type="none" w="med" len="med"/>
                    </a:lnR>
                    <a:lnT w="19050" cap="flat" cmpd="sng" algn="ctr">
                      <a:solidFill>
                        <a:srgbClr val="F47929"/>
                      </a:solidFill>
                      <a:prstDash val="solid"/>
                      <a:round/>
                      <a:headEnd type="none" w="med" len="med"/>
                      <a:tailEnd type="none" w="med" len="med"/>
                    </a:lnT>
                    <a:lnB w="19050" cap="flat" cmpd="sng" algn="ctr">
                      <a:solidFill>
                        <a:srgbClr val="F47929"/>
                      </a:solidFill>
                      <a:prstDash val="solid"/>
                      <a:round/>
                      <a:headEnd type="none" w="med" len="med"/>
                      <a:tailEnd type="none" w="med" len="med"/>
                    </a:lnB>
                    <a:solidFill>
                      <a:srgbClr val="F6F6F6"/>
                    </a:solidFill>
                  </a:tcPr>
                </a:tc>
              </a:tr>
              <a:tr h="511216">
                <a:tc>
                  <a:txBody>
                    <a:bodyPr/>
                    <a:lstStyle/>
                    <a:p>
                      <a:pPr>
                        <a:lnSpc>
                          <a:spcPct val="107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Contract claims </a:t>
                      </a:r>
                      <a:r>
                        <a:rPr lang="en-GB" sz="1400" dirty="0" smtClean="0">
                          <a:effectLst/>
                          <a:latin typeface="Arial" panose="020B0604020202020204" pitchFamily="34" charset="0"/>
                          <a:ea typeface="Calibri" panose="020F0502020204030204" pitchFamily="34" charset="0"/>
                          <a:cs typeface="Arial" panose="020B0604020202020204" pitchFamily="34" charset="0"/>
                        </a:rPr>
                        <a:t>- if </a:t>
                      </a:r>
                      <a:r>
                        <a:rPr lang="en-GB" sz="1400" dirty="0">
                          <a:effectLst/>
                          <a:latin typeface="Arial" panose="020B0604020202020204" pitchFamily="34" charset="0"/>
                          <a:ea typeface="Calibri" panose="020F0502020204030204" pitchFamily="34" charset="0"/>
                          <a:cs typeface="Arial" panose="020B0604020202020204" pitchFamily="34" charset="0"/>
                        </a:rPr>
                        <a:t>a claim for breach of contract (</a:t>
                      </a:r>
                      <a:r>
                        <a:rPr lang="en-GB" sz="1400" dirty="0" err="1">
                          <a:effectLst/>
                          <a:latin typeface="Arial" panose="020B0604020202020204" pitchFamily="34" charset="0"/>
                          <a:ea typeface="Calibri" panose="020F0502020204030204" pitchFamily="34" charset="0"/>
                          <a:cs typeface="Arial" panose="020B0604020202020204" pitchFamily="34" charset="0"/>
                        </a:rPr>
                        <a:t>eg</a:t>
                      </a:r>
                      <a:r>
                        <a:rPr lang="en-GB" sz="1400" dirty="0">
                          <a:effectLst/>
                          <a:latin typeface="Arial" panose="020B0604020202020204" pitchFamily="34" charset="0"/>
                          <a:ea typeface="Calibri" panose="020F0502020204030204" pitchFamily="34" charset="0"/>
                          <a:cs typeface="Arial" panose="020B0604020202020204" pitchFamily="34" charset="0"/>
                        </a:rPr>
                        <a:t> wrongful dismissal) is brought in an employment tribunal, compensation is capped at £25,000</a:t>
                      </a:r>
                      <a:r>
                        <a:rPr lang="en-GB" sz="1000" dirty="0" smtClean="0">
                          <a:effectLst/>
                          <a:latin typeface="Arial" panose="020B0604020202020204" pitchFamily="34" charset="0"/>
                          <a:ea typeface="Calibri" panose="020F0502020204030204" pitchFamily="34" charset="0"/>
                          <a:cs typeface="Arial" panose="020B0604020202020204" pitchFamily="34" charset="0"/>
                        </a:rPr>
                        <a:t>. (If </a:t>
                      </a:r>
                      <a:r>
                        <a:rPr lang="en-GB" sz="1000" dirty="0">
                          <a:effectLst/>
                          <a:latin typeface="Arial" panose="020B0604020202020204" pitchFamily="34" charset="0"/>
                          <a:ea typeface="Calibri" panose="020F0502020204030204" pitchFamily="34" charset="0"/>
                          <a:cs typeface="Arial" panose="020B0604020202020204" pitchFamily="34" charset="0"/>
                        </a:rPr>
                        <a:t>the claim is for more than £25,000, it can be made in the county court or high </a:t>
                      </a:r>
                      <a:r>
                        <a:rPr lang="en-GB" sz="1000" dirty="0" smtClean="0">
                          <a:effectLst/>
                          <a:latin typeface="Arial" panose="020B0604020202020204" pitchFamily="34" charset="0"/>
                          <a:ea typeface="Calibri" panose="020F0502020204030204" pitchFamily="34" charset="0"/>
                          <a:cs typeface="Arial" panose="020B0604020202020204" pitchFamily="34" charset="0"/>
                        </a:rPr>
                        <a:t>court)</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82967" marR="82967" marT="82967" marB="82967" anchor="ctr">
                    <a:lnL w="19050" cap="flat" cmpd="sng" algn="ctr">
                      <a:solidFill>
                        <a:srgbClr val="F47929"/>
                      </a:solidFill>
                      <a:prstDash val="solid"/>
                      <a:round/>
                      <a:headEnd type="none" w="med" len="med"/>
                      <a:tailEnd type="none" w="med" len="med"/>
                    </a:lnL>
                    <a:lnR w="19050" cap="flat" cmpd="sng" algn="ctr">
                      <a:solidFill>
                        <a:srgbClr val="F47929"/>
                      </a:solidFill>
                      <a:prstDash val="solid"/>
                      <a:round/>
                      <a:headEnd type="none" w="med" len="med"/>
                      <a:tailEnd type="none" w="med" len="med"/>
                    </a:lnR>
                    <a:lnT w="19050" cap="flat" cmpd="sng" algn="ctr">
                      <a:solidFill>
                        <a:srgbClr val="F47929"/>
                      </a:solidFill>
                      <a:prstDash val="solid"/>
                      <a:round/>
                      <a:headEnd type="none" w="med" len="med"/>
                      <a:tailEnd type="none" w="med" len="med"/>
                    </a:lnT>
                    <a:lnB w="19050" cap="flat" cmpd="sng" algn="ctr">
                      <a:solidFill>
                        <a:srgbClr val="F47929"/>
                      </a:solidFill>
                      <a:prstDash val="solid"/>
                      <a:round/>
                      <a:headEnd type="none" w="med" len="med"/>
                      <a:tailEnd type="none" w="med" len="med"/>
                    </a:lnB>
                    <a:solidFill>
                      <a:schemeClr val="bg1">
                        <a:lumMod val="85000"/>
                      </a:schemeClr>
                    </a:solidFill>
                  </a:tcPr>
                </a:tc>
                <a:tc>
                  <a:txBody>
                    <a:bodyPr/>
                    <a:lstStyle/>
                    <a:p>
                      <a:pPr algn="r">
                        <a:lnSpc>
                          <a:spcPct val="107000"/>
                        </a:lnSpc>
                        <a:spcAft>
                          <a:spcPts val="800"/>
                        </a:spcAft>
                      </a:pPr>
                      <a:r>
                        <a:rPr lang="en-GB" sz="1800" b="1" spc="0" dirty="0">
                          <a:effectLst/>
                          <a:latin typeface="Arial" panose="020B0604020202020204" pitchFamily="34" charset="0"/>
                          <a:ea typeface="Calibri" panose="020F0502020204030204" pitchFamily="34" charset="0"/>
                          <a:cs typeface="Arial" panose="020B0604020202020204" pitchFamily="34" charset="0"/>
                        </a:rPr>
                        <a:t>£25,000</a:t>
                      </a:r>
                    </a:p>
                  </a:txBody>
                  <a:tcPr marL="82967" marR="82967" marT="82967" marB="82967" anchor="ctr">
                    <a:lnL w="19050" cap="flat" cmpd="sng" algn="ctr">
                      <a:solidFill>
                        <a:srgbClr val="F47929"/>
                      </a:solidFill>
                      <a:prstDash val="solid"/>
                      <a:round/>
                      <a:headEnd type="none" w="med" len="med"/>
                      <a:tailEnd type="none" w="med" len="med"/>
                    </a:lnL>
                    <a:lnR w="19050" cap="flat" cmpd="sng" algn="ctr">
                      <a:solidFill>
                        <a:srgbClr val="F47929"/>
                      </a:solidFill>
                      <a:prstDash val="solid"/>
                      <a:round/>
                      <a:headEnd type="none" w="med" len="med"/>
                      <a:tailEnd type="none" w="med" len="med"/>
                    </a:lnR>
                    <a:lnT w="19050" cap="flat" cmpd="sng" algn="ctr">
                      <a:solidFill>
                        <a:srgbClr val="F47929"/>
                      </a:solidFill>
                      <a:prstDash val="solid"/>
                      <a:round/>
                      <a:headEnd type="none" w="med" len="med"/>
                      <a:tailEnd type="none" w="med" len="med"/>
                    </a:lnT>
                    <a:lnB w="19050" cap="flat" cmpd="sng" algn="ctr">
                      <a:solidFill>
                        <a:srgbClr val="F47929"/>
                      </a:solidFill>
                      <a:prstDash val="solid"/>
                      <a:round/>
                      <a:headEnd type="none" w="med" len="med"/>
                      <a:tailEnd type="none" w="med" len="med"/>
                    </a:lnB>
                    <a:solidFill>
                      <a:schemeClr val="bg1">
                        <a:lumMod val="85000"/>
                      </a:schemeClr>
                    </a:solidFill>
                  </a:tcPr>
                </a:tc>
              </a:tr>
              <a:tr h="511216">
                <a:tc>
                  <a:txBody>
                    <a:bodyPr/>
                    <a:lstStyle/>
                    <a:p>
                      <a:pPr>
                        <a:lnSpc>
                          <a:spcPct val="107000"/>
                        </a:lnSpc>
                        <a:spcAft>
                          <a:spcPts val="800"/>
                        </a:spcAft>
                      </a:pPr>
                      <a:r>
                        <a:rPr lang="en-GB" sz="1400" dirty="0" smtClean="0">
                          <a:effectLst/>
                          <a:latin typeface="Arial" panose="020B0604020202020204" pitchFamily="34" charset="0"/>
                          <a:ea typeface="Calibri" panose="020F0502020204030204" pitchFamily="34" charset="0"/>
                          <a:cs typeface="Arial" panose="020B0604020202020204" pitchFamily="34" charset="0"/>
                        </a:rPr>
                        <a:t>Additional award for failure to comply with reinstatement or re-engagement order</a:t>
                      </a:r>
                      <a:r>
                        <a:rPr lang="en-GB" sz="1400" baseline="0" dirty="0" smtClean="0">
                          <a:effectLst/>
                          <a:latin typeface="Arial" panose="020B0604020202020204" pitchFamily="34" charset="0"/>
                          <a:ea typeface="Calibri" panose="020F0502020204030204" pitchFamily="34" charset="0"/>
                          <a:cs typeface="Arial" panose="020B0604020202020204" pitchFamily="34" charset="0"/>
                        </a:rPr>
                        <a:t> (max 26-52 weeks pay)</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82967" marR="82967" marT="82967" marB="82967" anchor="ctr">
                    <a:lnL w="19050" cap="flat" cmpd="sng" algn="ctr">
                      <a:solidFill>
                        <a:srgbClr val="F47929"/>
                      </a:solidFill>
                      <a:prstDash val="solid"/>
                      <a:round/>
                      <a:headEnd type="none" w="med" len="med"/>
                      <a:tailEnd type="none" w="med" len="med"/>
                    </a:lnL>
                    <a:lnR w="19050" cap="flat" cmpd="sng" algn="ctr">
                      <a:solidFill>
                        <a:srgbClr val="F47929"/>
                      </a:solidFill>
                      <a:prstDash val="solid"/>
                      <a:round/>
                      <a:headEnd type="none" w="med" len="med"/>
                      <a:tailEnd type="none" w="med" len="med"/>
                    </a:lnR>
                    <a:lnT w="19050" cap="flat" cmpd="sng" algn="ctr">
                      <a:solidFill>
                        <a:srgbClr val="F47929"/>
                      </a:solidFill>
                      <a:prstDash val="solid"/>
                      <a:round/>
                      <a:headEnd type="none" w="med" len="med"/>
                      <a:tailEnd type="none" w="med" len="med"/>
                    </a:lnT>
                    <a:lnB w="19050" cap="flat" cmpd="sng" algn="ctr">
                      <a:solidFill>
                        <a:srgbClr val="F47929"/>
                      </a:solidFill>
                      <a:prstDash val="solid"/>
                      <a:round/>
                      <a:headEnd type="none" w="med" len="med"/>
                      <a:tailEnd type="none" w="med" len="med"/>
                    </a:lnB>
                    <a:solidFill>
                      <a:schemeClr val="bg1"/>
                    </a:solidFill>
                  </a:tcPr>
                </a:tc>
                <a:tc>
                  <a:txBody>
                    <a:bodyPr/>
                    <a:lstStyle/>
                    <a:p>
                      <a:pPr algn="l">
                        <a:lnSpc>
                          <a:spcPct val="107000"/>
                        </a:lnSpc>
                        <a:spcAft>
                          <a:spcPts val="800"/>
                        </a:spcAft>
                      </a:pPr>
                      <a:r>
                        <a:rPr lang="en-GB" sz="1800" b="1" spc="0" dirty="0" smtClean="0">
                          <a:effectLst/>
                          <a:latin typeface="Arial" panose="020B0604020202020204" pitchFamily="34" charset="0"/>
                          <a:ea typeface="Calibri" panose="020F0502020204030204" pitchFamily="34" charset="0"/>
                          <a:cs typeface="Arial" panose="020B0604020202020204" pitchFamily="34" charset="0"/>
                        </a:rPr>
                        <a:t>£</a:t>
                      </a:r>
                      <a:r>
                        <a:rPr lang="en-GB" sz="1800" b="1" spc="0" dirty="0" smtClean="0">
                          <a:effectLst/>
                          <a:latin typeface="Arial" panose="020B0604020202020204" pitchFamily="34" charset="0"/>
                          <a:ea typeface="Calibri" panose="020F0502020204030204" pitchFamily="34" charset="0"/>
                          <a:cs typeface="Arial" panose="020B0604020202020204" pitchFamily="34" charset="0"/>
                        </a:rPr>
                        <a:t>14,846 </a:t>
                      </a:r>
                      <a:r>
                        <a:rPr lang="en-GB" sz="1800" b="1" spc="0" dirty="0" smtClean="0">
                          <a:effectLst/>
                          <a:latin typeface="Arial" panose="020B0604020202020204" pitchFamily="34" charset="0"/>
                          <a:ea typeface="Calibri" panose="020F0502020204030204" pitchFamily="34" charset="0"/>
                          <a:cs typeface="Arial" panose="020B0604020202020204" pitchFamily="34" charset="0"/>
                        </a:rPr>
                        <a:t>- </a:t>
                      </a:r>
                      <a:r>
                        <a:rPr lang="en-GB" sz="1800" b="1" spc="0" dirty="0" smtClean="0">
                          <a:effectLst/>
                          <a:latin typeface="Arial" panose="020B0604020202020204" pitchFamily="34" charset="0"/>
                          <a:ea typeface="Calibri" panose="020F0502020204030204" pitchFamily="34" charset="0"/>
                          <a:cs typeface="Arial" panose="020B0604020202020204" pitchFamily="34" charset="0"/>
                        </a:rPr>
                        <a:t>29,692</a:t>
                      </a:r>
                      <a:endParaRPr lang="en-GB" sz="1800" b="1" spc="0" dirty="0">
                        <a:effectLst/>
                        <a:latin typeface="Arial" panose="020B0604020202020204" pitchFamily="34" charset="0"/>
                        <a:ea typeface="Calibri" panose="020F0502020204030204" pitchFamily="34" charset="0"/>
                        <a:cs typeface="Arial" panose="020B0604020202020204" pitchFamily="34" charset="0"/>
                      </a:endParaRPr>
                    </a:p>
                  </a:txBody>
                  <a:tcPr marL="82967" marR="82967" marT="82967" marB="82967" anchor="ctr">
                    <a:lnL w="19050" cap="flat" cmpd="sng" algn="ctr">
                      <a:solidFill>
                        <a:srgbClr val="F47929"/>
                      </a:solidFill>
                      <a:prstDash val="solid"/>
                      <a:round/>
                      <a:headEnd type="none" w="med" len="med"/>
                      <a:tailEnd type="none" w="med" len="med"/>
                    </a:lnL>
                    <a:lnR w="19050" cap="flat" cmpd="sng" algn="ctr">
                      <a:solidFill>
                        <a:srgbClr val="F47929"/>
                      </a:solidFill>
                      <a:prstDash val="solid"/>
                      <a:round/>
                      <a:headEnd type="none" w="med" len="med"/>
                      <a:tailEnd type="none" w="med" len="med"/>
                    </a:lnR>
                    <a:lnT w="19050" cap="flat" cmpd="sng" algn="ctr">
                      <a:solidFill>
                        <a:srgbClr val="F47929"/>
                      </a:solidFill>
                      <a:prstDash val="solid"/>
                      <a:round/>
                      <a:headEnd type="none" w="med" len="med"/>
                      <a:tailEnd type="none" w="med" len="med"/>
                    </a:lnT>
                    <a:lnB w="19050" cap="flat" cmpd="sng" algn="ctr">
                      <a:solidFill>
                        <a:srgbClr val="F47929"/>
                      </a:solidFill>
                      <a:prstDash val="solid"/>
                      <a:round/>
                      <a:headEnd type="none" w="med" len="med"/>
                      <a:tailEnd type="none" w="med" len="med"/>
                    </a:lnB>
                    <a:solidFill>
                      <a:schemeClr val="bg1"/>
                    </a:solidFill>
                  </a:tcPr>
                </a:tc>
              </a:tr>
              <a:tr h="511216">
                <a:tc>
                  <a:txBody>
                    <a:bodyPr/>
                    <a:lstStyle/>
                    <a:p>
                      <a:pPr>
                        <a:lnSpc>
                          <a:spcPct val="107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Minimum compensation for employees excluded/expelled from trade union</a:t>
                      </a:r>
                    </a:p>
                  </a:txBody>
                  <a:tcPr marL="82967" marR="82967" marT="82967" marB="82967" anchor="ctr">
                    <a:lnL w="19050" cap="flat" cmpd="sng" algn="ctr">
                      <a:solidFill>
                        <a:srgbClr val="F47929"/>
                      </a:solidFill>
                      <a:prstDash val="solid"/>
                      <a:round/>
                      <a:headEnd type="none" w="med" len="med"/>
                      <a:tailEnd type="none" w="med" len="med"/>
                    </a:lnL>
                    <a:lnR w="19050" cap="flat" cmpd="sng" algn="ctr">
                      <a:solidFill>
                        <a:srgbClr val="F47929"/>
                      </a:solidFill>
                      <a:prstDash val="solid"/>
                      <a:round/>
                      <a:headEnd type="none" w="med" len="med"/>
                      <a:tailEnd type="none" w="med" len="med"/>
                    </a:lnR>
                    <a:lnT w="19050" cap="flat" cmpd="sng" algn="ctr">
                      <a:solidFill>
                        <a:srgbClr val="F47929"/>
                      </a:solidFill>
                      <a:prstDash val="solid"/>
                      <a:round/>
                      <a:headEnd type="none" w="med" len="med"/>
                      <a:tailEnd type="none" w="med" len="med"/>
                    </a:lnT>
                    <a:lnB w="19050" cap="flat" cmpd="sng" algn="ctr">
                      <a:solidFill>
                        <a:srgbClr val="F47929"/>
                      </a:solidFill>
                      <a:prstDash val="solid"/>
                      <a:round/>
                      <a:headEnd type="none" w="med" len="med"/>
                      <a:tailEnd type="none" w="med" len="med"/>
                    </a:lnB>
                    <a:solidFill>
                      <a:schemeClr val="bg1">
                        <a:lumMod val="85000"/>
                      </a:schemeClr>
                    </a:solidFill>
                  </a:tcPr>
                </a:tc>
                <a:tc>
                  <a:txBody>
                    <a:bodyPr/>
                    <a:lstStyle/>
                    <a:p>
                      <a:pPr algn="r">
                        <a:lnSpc>
                          <a:spcPct val="107000"/>
                        </a:lnSpc>
                        <a:spcAft>
                          <a:spcPts val="800"/>
                        </a:spcAft>
                      </a:pPr>
                      <a:r>
                        <a:rPr lang="en-GB" sz="1800" b="1" spc="0" dirty="0" smtClean="0">
                          <a:effectLst/>
                          <a:latin typeface="Arial" panose="020B0604020202020204" pitchFamily="34" charset="0"/>
                          <a:ea typeface="Calibri" panose="020F0502020204030204" pitchFamily="34" charset="0"/>
                          <a:cs typeface="Arial" panose="020B0604020202020204" pitchFamily="34" charset="0"/>
                        </a:rPr>
                        <a:t>  £</a:t>
                      </a:r>
                      <a:r>
                        <a:rPr lang="en-GB" sz="1800" b="1" spc="0" dirty="0" smtClean="0">
                          <a:effectLst/>
                          <a:latin typeface="Arial" panose="020B0604020202020204" pitchFamily="34" charset="0"/>
                          <a:ea typeface="Calibri" panose="020F0502020204030204" pitchFamily="34" charset="0"/>
                          <a:cs typeface="Arial" panose="020B0604020202020204" pitchFamily="34" charset="0"/>
                        </a:rPr>
                        <a:t>10,628</a:t>
                      </a:r>
                      <a:endParaRPr lang="en-GB" sz="1800" b="1" spc="0" dirty="0">
                        <a:effectLst/>
                        <a:latin typeface="Arial" panose="020B0604020202020204" pitchFamily="34" charset="0"/>
                        <a:ea typeface="Calibri" panose="020F0502020204030204" pitchFamily="34" charset="0"/>
                        <a:cs typeface="Arial" panose="020B0604020202020204" pitchFamily="34" charset="0"/>
                      </a:endParaRPr>
                    </a:p>
                  </a:txBody>
                  <a:tcPr marL="82967" marR="82967" marT="82967" marB="82967" anchor="ctr">
                    <a:lnL w="19050" cap="flat" cmpd="sng" algn="ctr">
                      <a:solidFill>
                        <a:srgbClr val="F47929"/>
                      </a:solidFill>
                      <a:prstDash val="solid"/>
                      <a:round/>
                      <a:headEnd type="none" w="med" len="med"/>
                      <a:tailEnd type="none" w="med" len="med"/>
                    </a:lnL>
                    <a:lnR w="19050" cap="flat" cmpd="sng" algn="ctr">
                      <a:solidFill>
                        <a:srgbClr val="F47929"/>
                      </a:solidFill>
                      <a:prstDash val="solid"/>
                      <a:round/>
                      <a:headEnd type="none" w="med" len="med"/>
                      <a:tailEnd type="none" w="med" len="med"/>
                    </a:lnR>
                    <a:lnT w="19050" cap="flat" cmpd="sng" algn="ctr">
                      <a:solidFill>
                        <a:srgbClr val="F47929"/>
                      </a:solidFill>
                      <a:prstDash val="solid"/>
                      <a:round/>
                      <a:headEnd type="none" w="med" len="med"/>
                      <a:tailEnd type="none" w="med" len="med"/>
                    </a:lnT>
                    <a:lnB w="19050" cap="flat" cmpd="sng" algn="ctr">
                      <a:solidFill>
                        <a:srgbClr val="F47929"/>
                      </a:solidFill>
                      <a:prstDash val="solid"/>
                      <a:round/>
                      <a:headEnd type="none" w="med" len="med"/>
                      <a:tailEnd type="none" w="med" len="med"/>
                    </a:lnB>
                    <a:solidFill>
                      <a:schemeClr val="bg1">
                        <a:lumMod val="85000"/>
                      </a:schemeClr>
                    </a:solidFill>
                  </a:tcPr>
                </a:tc>
              </a:tr>
              <a:tr h="529629">
                <a:tc>
                  <a:txBody>
                    <a:bodyPr/>
                    <a:lstStyle/>
                    <a:p>
                      <a:pPr>
                        <a:lnSpc>
                          <a:spcPct val="107000"/>
                        </a:lnSpc>
                        <a:spcAft>
                          <a:spcPts val="800"/>
                        </a:spcAft>
                      </a:pPr>
                      <a:r>
                        <a:rPr lang="en-GB" sz="1400" b="0" i="0" dirty="0" smtClean="0">
                          <a:solidFill>
                            <a:srgbClr val="1B1B1B"/>
                          </a:solidFill>
                          <a:effectLst/>
                          <a:latin typeface="Arial" panose="020B0604020202020204" pitchFamily="34" charset="0"/>
                          <a:cs typeface="Arial" panose="020B0604020202020204" pitchFamily="34" charset="0"/>
                        </a:rPr>
                        <a:t>Maximum award for unlawful inducement relating to trade union membership or activities, or collective bargaining</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82967" marR="82967" marT="82967" marB="82967" anchor="ctr">
                    <a:lnL w="19050" cap="flat" cmpd="sng" algn="ctr">
                      <a:solidFill>
                        <a:srgbClr val="F47929"/>
                      </a:solidFill>
                      <a:prstDash val="solid"/>
                      <a:round/>
                      <a:headEnd type="none" w="med" len="med"/>
                      <a:tailEnd type="none" w="med" len="med"/>
                    </a:lnL>
                    <a:lnR w="19050" cap="flat" cmpd="sng" algn="ctr">
                      <a:solidFill>
                        <a:srgbClr val="F47929"/>
                      </a:solidFill>
                      <a:prstDash val="solid"/>
                      <a:round/>
                      <a:headEnd type="none" w="med" len="med"/>
                      <a:tailEnd type="none" w="med" len="med"/>
                    </a:lnR>
                    <a:lnT w="19050" cap="flat" cmpd="sng" algn="ctr">
                      <a:solidFill>
                        <a:srgbClr val="F47929"/>
                      </a:solidFill>
                      <a:prstDash val="solid"/>
                      <a:round/>
                      <a:headEnd type="none" w="med" len="med"/>
                      <a:tailEnd type="none" w="med" len="med"/>
                    </a:lnT>
                    <a:lnB w="19050" cap="flat" cmpd="sng" algn="ctr">
                      <a:solidFill>
                        <a:srgbClr val="F47929"/>
                      </a:solidFill>
                      <a:prstDash val="solid"/>
                      <a:round/>
                      <a:headEnd type="none" w="med" len="med"/>
                      <a:tailEnd type="none" w="med" len="med"/>
                    </a:lnB>
                    <a:solidFill>
                      <a:schemeClr val="bg1"/>
                    </a:solidFill>
                  </a:tcPr>
                </a:tc>
                <a:tc>
                  <a:txBody>
                    <a:bodyPr/>
                    <a:lstStyle/>
                    <a:p>
                      <a:pPr algn="r">
                        <a:lnSpc>
                          <a:spcPct val="107000"/>
                        </a:lnSpc>
                        <a:spcAft>
                          <a:spcPts val="800"/>
                        </a:spcAft>
                      </a:pPr>
                      <a:r>
                        <a:rPr lang="en-GB" sz="1800" b="1" spc="0" dirty="0" smtClean="0">
                          <a:effectLst/>
                          <a:latin typeface="Arial" panose="020B0604020202020204" pitchFamily="34" charset="0"/>
                          <a:ea typeface="Calibri" panose="020F0502020204030204" pitchFamily="34" charset="0"/>
                          <a:cs typeface="Arial" panose="020B0604020202020204" pitchFamily="34" charset="0"/>
                        </a:rPr>
                        <a:t>£</a:t>
                      </a:r>
                      <a:r>
                        <a:rPr lang="en-GB" sz="1800" b="1" spc="0" dirty="0" smtClean="0">
                          <a:effectLst/>
                          <a:latin typeface="Arial" panose="020B0604020202020204" pitchFamily="34" charset="0"/>
                          <a:ea typeface="Calibri" panose="020F0502020204030204" pitchFamily="34" charset="0"/>
                          <a:cs typeface="Arial" panose="020B0604020202020204" pitchFamily="34" charset="0"/>
                        </a:rPr>
                        <a:t>4,554</a:t>
                      </a:r>
                      <a:endParaRPr lang="en-GB" sz="1800" b="1" spc="0" dirty="0">
                        <a:effectLst/>
                        <a:latin typeface="Arial" panose="020B0604020202020204" pitchFamily="34" charset="0"/>
                        <a:ea typeface="Calibri" panose="020F0502020204030204" pitchFamily="34" charset="0"/>
                        <a:cs typeface="Arial" panose="020B0604020202020204" pitchFamily="34" charset="0"/>
                      </a:endParaRPr>
                    </a:p>
                  </a:txBody>
                  <a:tcPr marL="82967" marR="82967" marT="82967" marB="82967" anchor="ctr">
                    <a:lnL w="19050" cap="flat" cmpd="sng" algn="ctr">
                      <a:solidFill>
                        <a:srgbClr val="F47929"/>
                      </a:solidFill>
                      <a:prstDash val="solid"/>
                      <a:round/>
                      <a:headEnd type="none" w="med" len="med"/>
                      <a:tailEnd type="none" w="med" len="med"/>
                    </a:lnL>
                    <a:lnR w="19050" cap="flat" cmpd="sng" algn="ctr">
                      <a:solidFill>
                        <a:srgbClr val="F47929"/>
                      </a:solidFill>
                      <a:prstDash val="solid"/>
                      <a:round/>
                      <a:headEnd type="none" w="med" len="med"/>
                      <a:tailEnd type="none" w="med" len="med"/>
                    </a:lnR>
                    <a:lnT w="19050" cap="flat" cmpd="sng" algn="ctr">
                      <a:solidFill>
                        <a:srgbClr val="F47929"/>
                      </a:solidFill>
                      <a:prstDash val="solid"/>
                      <a:round/>
                      <a:headEnd type="none" w="med" len="med"/>
                      <a:tailEnd type="none" w="med" len="med"/>
                    </a:lnT>
                    <a:lnB w="19050" cap="flat" cmpd="sng" algn="ctr">
                      <a:solidFill>
                        <a:srgbClr val="F47929"/>
                      </a:solidFill>
                      <a:prstDash val="solid"/>
                      <a:round/>
                      <a:headEnd type="none" w="med" len="med"/>
                      <a:tailEnd type="none" w="med" len="med"/>
                    </a:lnB>
                    <a:solidFill>
                      <a:schemeClr val="bg1"/>
                    </a:solidFill>
                  </a:tcPr>
                </a:tc>
              </a:tr>
              <a:tr h="529629">
                <a:tc>
                  <a:txBody>
                    <a:bodyPr/>
                    <a:lstStyle/>
                    <a:p>
                      <a:pPr>
                        <a:lnSpc>
                          <a:spcPct val="107000"/>
                        </a:lnSpc>
                        <a:spcAft>
                          <a:spcPts val="800"/>
                        </a:spcAft>
                      </a:pPr>
                      <a:r>
                        <a:rPr lang="en-GB" sz="1400" dirty="0" smtClean="0">
                          <a:effectLst/>
                          <a:latin typeface="Arial" panose="020B0604020202020204" pitchFamily="34" charset="0"/>
                          <a:ea typeface="Calibri" panose="020F0502020204030204" pitchFamily="34" charset="0"/>
                          <a:cs typeface="Arial" panose="020B0604020202020204" pitchFamily="34" charset="0"/>
                        </a:rPr>
                        <a:t>Failure to allow right to be accompanied correctly</a:t>
                      </a:r>
                      <a:r>
                        <a:rPr lang="en-GB" sz="1400" baseline="0" dirty="0" smtClean="0">
                          <a:effectLst/>
                          <a:latin typeface="Arial" panose="020B0604020202020204" pitchFamily="34" charset="0"/>
                          <a:ea typeface="Calibri" panose="020F0502020204030204" pitchFamily="34" charset="0"/>
                          <a:cs typeface="Arial" panose="020B0604020202020204" pitchFamily="34" charset="0"/>
                        </a:rPr>
                        <a:t> (two weeks' pay capped at the statutory amount)</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82967" marR="82967" marT="82967" marB="82967" anchor="ctr">
                    <a:lnL w="19050" cap="flat" cmpd="sng" algn="ctr">
                      <a:solidFill>
                        <a:srgbClr val="F47929"/>
                      </a:solidFill>
                      <a:prstDash val="solid"/>
                      <a:round/>
                      <a:headEnd type="none" w="med" len="med"/>
                      <a:tailEnd type="none" w="med" len="med"/>
                    </a:lnL>
                    <a:lnR w="19050" cap="flat" cmpd="sng" algn="ctr">
                      <a:solidFill>
                        <a:srgbClr val="F47929"/>
                      </a:solidFill>
                      <a:prstDash val="solid"/>
                      <a:round/>
                      <a:headEnd type="none" w="med" len="med"/>
                      <a:tailEnd type="none" w="med" len="med"/>
                    </a:lnR>
                    <a:lnT w="19050" cap="flat" cmpd="sng" algn="ctr">
                      <a:solidFill>
                        <a:srgbClr val="F47929"/>
                      </a:solidFill>
                      <a:prstDash val="solid"/>
                      <a:round/>
                      <a:headEnd type="none" w="med" len="med"/>
                      <a:tailEnd type="none" w="med" len="med"/>
                    </a:lnT>
                    <a:lnB w="19050" cap="flat" cmpd="sng" algn="ctr">
                      <a:solidFill>
                        <a:srgbClr val="F47929"/>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7000"/>
                        </a:lnSpc>
                        <a:spcBef>
                          <a:spcPts val="0"/>
                        </a:spcBef>
                        <a:spcAft>
                          <a:spcPts val="800"/>
                        </a:spcAft>
                        <a:buClrTx/>
                        <a:buSzTx/>
                        <a:buFontTx/>
                        <a:buNone/>
                        <a:tabLst/>
                        <a:defRPr/>
                      </a:pPr>
                      <a:r>
                        <a:rPr lang="en-GB" sz="1800" b="1" spc="0" dirty="0" smtClean="0">
                          <a:effectLst/>
                          <a:latin typeface="Arial" panose="020B0604020202020204" pitchFamily="34" charset="0"/>
                          <a:ea typeface="Calibri" panose="020F0502020204030204" pitchFamily="34" charset="0"/>
                          <a:cs typeface="Arial" panose="020B0604020202020204" pitchFamily="34" charset="0"/>
                        </a:rPr>
                        <a:t>£</a:t>
                      </a:r>
                      <a:r>
                        <a:rPr lang="en-GB" sz="1800" b="1" spc="0" dirty="0" smtClean="0">
                          <a:effectLst/>
                          <a:latin typeface="Arial" panose="020B0604020202020204" pitchFamily="34" charset="0"/>
                          <a:ea typeface="Calibri" panose="020F0502020204030204" pitchFamily="34" charset="0"/>
                          <a:cs typeface="Arial" panose="020B0604020202020204" pitchFamily="34" charset="0"/>
                        </a:rPr>
                        <a:t>1,142</a:t>
                      </a:r>
                      <a:endParaRPr lang="en-GB" sz="1800" b="1" spc="0" dirty="0" smtClean="0">
                        <a:effectLst/>
                        <a:latin typeface="Arial" panose="020B0604020202020204" pitchFamily="34" charset="0"/>
                        <a:ea typeface="Calibri" panose="020F0502020204030204" pitchFamily="34" charset="0"/>
                        <a:cs typeface="Arial" panose="020B0604020202020204" pitchFamily="34" charset="0"/>
                      </a:endParaRPr>
                    </a:p>
                  </a:txBody>
                  <a:tcPr marL="82967" marR="82967" marT="82967" marB="82967" anchor="ctr">
                    <a:lnL w="19050" cap="flat" cmpd="sng" algn="ctr">
                      <a:solidFill>
                        <a:srgbClr val="F47929"/>
                      </a:solidFill>
                      <a:prstDash val="solid"/>
                      <a:round/>
                      <a:headEnd type="none" w="med" len="med"/>
                      <a:tailEnd type="none" w="med" len="med"/>
                    </a:lnL>
                    <a:lnR w="19050" cap="flat" cmpd="sng" algn="ctr">
                      <a:solidFill>
                        <a:srgbClr val="F47929"/>
                      </a:solidFill>
                      <a:prstDash val="solid"/>
                      <a:round/>
                      <a:headEnd type="none" w="med" len="med"/>
                      <a:tailEnd type="none" w="med" len="med"/>
                    </a:lnR>
                    <a:lnT w="19050" cap="flat" cmpd="sng" algn="ctr">
                      <a:solidFill>
                        <a:srgbClr val="F47929"/>
                      </a:solidFill>
                      <a:prstDash val="solid"/>
                      <a:round/>
                      <a:headEnd type="none" w="med" len="med"/>
                      <a:tailEnd type="none" w="med" len="med"/>
                    </a:lnT>
                    <a:lnB w="19050" cap="flat" cmpd="sng" algn="ctr">
                      <a:solidFill>
                        <a:srgbClr val="F47929"/>
                      </a:solidFill>
                      <a:prstDash val="solid"/>
                      <a:round/>
                      <a:headEnd type="none" w="med" len="med"/>
                      <a:tailEnd type="none" w="med" len="med"/>
                    </a:lnB>
                    <a:solidFill>
                      <a:schemeClr val="bg1"/>
                    </a:solidFill>
                  </a:tcPr>
                </a:tc>
              </a:tr>
            </a:tbl>
          </a:graphicData>
        </a:graphic>
      </p:graphicFrame>
      <p:pic>
        <p:nvPicPr>
          <p:cNvPr id="5" name="Picture 2" descr="http://www.srtrc.org/uploaded/image/Unit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86976" y="6052456"/>
            <a:ext cx="600701" cy="682171"/>
          </a:xfrm>
          <a:prstGeom prst="rect">
            <a:avLst/>
          </a:prstGeom>
          <a:solidFill>
            <a:srgbClr val="F7E293">
              <a:alpha val="2000"/>
            </a:srgbClr>
          </a:solidFill>
          <a:extLst/>
        </p:spPr>
      </p:pic>
      <p:sp>
        <p:nvSpPr>
          <p:cNvPr id="6" name="TextBox 5"/>
          <p:cNvSpPr txBox="1"/>
          <p:nvPr/>
        </p:nvSpPr>
        <p:spPr>
          <a:xfrm>
            <a:off x="0" y="6459379"/>
            <a:ext cx="3143809" cy="246221"/>
          </a:xfrm>
          <a:prstGeom prst="rect">
            <a:avLst/>
          </a:prstGeom>
          <a:noFill/>
        </p:spPr>
        <p:txBody>
          <a:bodyPr wrap="none" rtlCol="0">
            <a:spAutoFit/>
          </a:bodyPr>
          <a:lstStyle/>
          <a:p>
            <a:pPr defTabSz="855878"/>
            <a:r>
              <a:rPr lang="en-GB" sz="1000" i="1" dirty="0">
                <a:solidFill>
                  <a:prstClr val="black"/>
                </a:solidFill>
                <a:latin typeface="Arial" panose="020B0604020202020204" pitchFamily="34" charset="0"/>
                <a:cs typeface="Arial" panose="020B0604020202020204" pitchFamily="34" charset="0"/>
              </a:rPr>
              <a:t>DEALING WITH REDUNDANCY – 3 DAY COURSE</a:t>
            </a:r>
          </a:p>
        </p:txBody>
      </p:sp>
    </p:spTree>
    <p:extLst>
      <p:ext uri="{BB962C8B-B14F-4D97-AF65-F5344CB8AC3E}">
        <p14:creationId xmlns:p14="http://schemas.microsoft.com/office/powerpoint/2010/main" val="96437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2174" y="406930"/>
            <a:ext cx="12517928" cy="4830425"/>
          </a:xfrm>
          <a:prstGeom prst="rect">
            <a:avLst/>
          </a:prstGeom>
          <a:noFill/>
        </p:spPr>
        <p:txBody>
          <a:bodyPr wrap="square" rtlCol="0">
            <a:spAutoFit/>
          </a:bodyPr>
          <a:lstStyle/>
          <a:p>
            <a:pPr defTabSz="855878"/>
            <a:r>
              <a:rPr lang="en-GB" sz="2659" b="1" dirty="0">
                <a:solidFill>
                  <a:prstClr val="black"/>
                </a:solidFill>
                <a:latin typeface="Arial" panose="020B0604020202020204" pitchFamily="34" charset="0"/>
                <a:cs typeface="Arial" panose="020B0604020202020204" pitchFamily="34" charset="0"/>
              </a:rPr>
              <a:t>Issues when it finally comes to dismissal</a:t>
            </a:r>
          </a:p>
          <a:p>
            <a:pPr defTabSz="855878">
              <a:lnSpc>
                <a:spcPct val="150000"/>
              </a:lnSpc>
            </a:pPr>
            <a:r>
              <a:rPr lang="en-GB" sz="2392" dirty="0">
                <a:solidFill>
                  <a:prstClr val="black"/>
                </a:solidFill>
                <a:latin typeface="Arial" panose="020B0604020202020204" pitchFamily="34" charset="0"/>
                <a:cs typeface="Arial" panose="020B0604020202020204" pitchFamily="34" charset="0"/>
              </a:rPr>
              <a:t>Notice and counter notice:</a:t>
            </a:r>
          </a:p>
          <a:p>
            <a:pPr defTabSz="855878">
              <a:lnSpc>
                <a:spcPct val="150000"/>
              </a:lnSpc>
            </a:pPr>
            <a:r>
              <a:rPr lang="en-GB" sz="2392" dirty="0">
                <a:solidFill>
                  <a:prstClr val="black"/>
                </a:solidFill>
                <a:latin typeface="Arial" panose="020B0604020202020204" pitchFamily="34" charset="0"/>
                <a:cs typeface="Arial" panose="020B0604020202020204" pitchFamily="34" charset="0"/>
              </a:rPr>
              <a:t>Employees can be dismissed with statutory or contractual notice</a:t>
            </a:r>
          </a:p>
          <a:p>
            <a:pPr marL="427939" lvl="1"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Statutory: </a:t>
            </a:r>
          </a:p>
          <a:p>
            <a:pPr marL="855878" lvl="2"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 </a:t>
            </a:r>
            <a:r>
              <a:rPr lang="en-GB" sz="2200" dirty="0">
                <a:solidFill>
                  <a:prstClr val="black"/>
                </a:solidFill>
                <a:latin typeface="Arial" panose="020B0604020202020204" pitchFamily="34" charset="0"/>
                <a:cs typeface="Arial" panose="020B0604020202020204" pitchFamily="34" charset="0"/>
              </a:rPr>
              <a:t>at least one week’s notice if employed between one month and 2 years</a:t>
            </a:r>
          </a:p>
          <a:p>
            <a:pPr marL="855878" lvl="2" defTabSz="855878">
              <a:lnSpc>
                <a:spcPct val="150000"/>
              </a:lnSpc>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 one week’s notice for each year if employed between 2 and 12 years</a:t>
            </a:r>
          </a:p>
          <a:p>
            <a:pPr marL="855878" lvl="2" defTabSz="855878">
              <a:lnSpc>
                <a:spcPct val="150000"/>
              </a:lnSpc>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 a maximum 12 weeks’ notice – i.e. if employed for 12 years or more</a:t>
            </a:r>
          </a:p>
          <a:p>
            <a:pPr defTabSz="855878">
              <a:lnSpc>
                <a:spcPct val="150000"/>
              </a:lnSpc>
            </a:pPr>
            <a:r>
              <a:rPr lang="en-GB" sz="2392" dirty="0">
                <a:solidFill>
                  <a:prstClr val="black"/>
                </a:solidFill>
                <a:latin typeface="Arial" panose="020B0604020202020204" pitchFamily="34" charset="0"/>
                <a:cs typeface="Arial" panose="020B0604020202020204" pitchFamily="34" charset="0"/>
              </a:rPr>
              <a:t>You may have greater notice periods if it’s in your contract</a:t>
            </a:r>
          </a:p>
          <a:p>
            <a:pPr defTabSz="855878">
              <a:lnSpc>
                <a:spcPct val="150000"/>
              </a:lnSpc>
            </a:pPr>
            <a:r>
              <a:rPr lang="en-GB" sz="2392" dirty="0">
                <a:solidFill>
                  <a:prstClr val="black"/>
                </a:solidFill>
                <a:latin typeface="Arial" panose="020B0604020202020204" pitchFamily="34" charset="0"/>
                <a:cs typeface="Arial" panose="020B0604020202020204" pitchFamily="34" charset="0"/>
              </a:rPr>
              <a:t>You may receive Payment in Lieu Of Notice instead</a:t>
            </a:r>
          </a:p>
        </p:txBody>
      </p:sp>
      <p:pic>
        <p:nvPicPr>
          <p:cNvPr id="4" name="Picture 2" descr="http://www.srtrc.org/uploaded/image/Unit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5552" y="5861720"/>
            <a:ext cx="743098" cy="843880"/>
          </a:xfrm>
          <a:prstGeom prst="rect">
            <a:avLst/>
          </a:prstGeom>
          <a:solidFill>
            <a:srgbClr val="F7E293">
              <a:alpha val="2000"/>
            </a:srgbClr>
          </a:solidFill>
          <a:extLst/>
        </p:spPr>
      </p:pic>
      <p:sp>
        <p:nvSpPr>
          <p:cNvPr id="5" name="TextBox 4"/>
          <p:cNvSpPr txBox="1"/>
          <p:nvPr/>
        </p:nvSpPr>
        <p:spPr>
          <a:xfrm>
            <a:off x="0" y="6459379"/>
            <a:ext cx="3143809" cy="246221"/>
          </a:xfrm>
          <a:prstGeom prst="rect">
            <a:avLst/>
          </a:prstGeom>
          <a:noFill/>
        </p:spPr>
        <p:txBody>
          <a:bodyPr wrap="none" rtlCol="0">
            <a:spAutoFit/>
          </a:bodyPr>
          <a:lstStyle/>
          <a:p>
            <a:pPr defTabSz="855878"/>
            <a:r>
              <a:rPr lang="en-GB" sz="1000" i="1" dirty="0">
                <a:solidFill>
                  <a:prstClr val="black"/>
                </a:solidFill>
                <a:latin typeface="Arial" panose="020B0604020202020204" pitchFamily="34" charset="0"/>
                <a:cs typeface="Arial" panose="020B0604020202020204" pitchFamily="34" charset="0"/>
              </a:rPr>
              <a:t>DEALING WITH REDUNDANCY – 3 DAY COURSE</a:t>
            </a:r>
          </a:p>
        </p:txBody>
      </p:sp>
    </p:spTree>
    <p:extLst>
      <p:ext uri="{BB962C8B-B14F-4D97-AF65-F5344CB8AC3E}">
        <p14:creationId xmlns:p14="http://schemas.microsoft.com/office/powerpoint/2010/main" val="200789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2174" y="300250"/>
            <a:ext cx="11388346" cy="6359818"/>
          </a:xfrm>
          <a:prstGeom prst="rect">
            <a:avLst/>
          </a:prstGeom>
          <a:noFill/>
        </p:spPr>
        <p:txBody>
          <a:bodyPr wrap="square" rtlCol="0">
            <a:spAutoFit/>
          </a:bodyPr>
          <a:lstStyle/>
          <a:p>
            <a:pPr defTabSz="855878"/>
            <a:r>
              <a:rPr lang="en-GB" sz="2659" b="1" dirty="0">
                <a:solidFill>
                  <a:prstClr val="black"/>
                </a:solidFill>
                <a:latin typeface="Arial" panose="020B0604020202020204" pitchFamily="34" charset="0"/>
                <a:cs typeface="Arial" panose="020B0604020202020204" pitchFamily="34" charset="0"/>
              </a:rPr>
              <a:t>Issues when it finally comes to dismissal</a:t>
            </a:r>
          </a:p>
          <a:p>
            <a:pPr defTabSz="855878">
              <a:lnSpc>
                <a:spcPct val="200000"/>
              </a:lnSpc>
            </a:pPr>
            <a:r>
              <a:rPr lang="en-GB" sz="2392" dirty="0">
                <a:solidFill>
                  <a:prstClr val="black"/>
                </a:solidFill>
                <a:latin typeface="Arial" panose="020B0604020202020204" pitchFamily="34" charset="0"/>
                <a:cs typeface="Arial" panose="020B0604020202020204" pitchFamily="34" charset="0"/>
              </a:rPr>
              <a:t>Notice and counter notice:</a:t>
            </a:r>
          </a:p>
          <a:p>
            <a:pPr defTabSz="855878">
              <a:lnSpc>
                <a:spcPct val="200000"/>
              </a:lnSpc>
            </a:pPr>
            <a:r>
              <a:rPr lang="en-GB" sz="2392" dirty="0">
                <a:solidFill>
                  <a:prstClr val="black"/>
                </a:solidFill>
                <a:latin typeface="Arial" panose="020B0604020202020204" pitchFamily="34" charset="0"/>
                <a:cs typeface="Arial" panose="020B0604020202020204" pitchFamily="34" charset="0"/>
              </a:rPr>
              <a:t>Counter notice </a:t>
            </a:r>
          </a:p>
          <a:p>
            <a:pPr defTabSz="855878">
              <a:lnSpc>
                <a:spcPct val="150000"/>
              </a:lnSpc>
            </a:pPr>
            <a:r>
              <a:rPr lang="en-GB" sz="2400" dirty="0">
                <a:solidFill>
                  <a:prstClr val="black"/>
                </a:solidFill>
                <a:latin typeface="Arial" panose="020B0604020202020204" pitchFamily="34" charset="0"/>
                <a:cs typeface="Arial" panose="020B0604020202020204" pitchFamily="34" charset="0"/>
              </a:rPr>
              <a:t>If under notice of dismissal you may apply to leave earlier (for example to a new job) by submitting a counter notice. </a:t>
            </a:r>
          </a:p>
          <a:p>
            <a:pPr defTabSz="855878">
              <a:lnSpc>
                <a:spcPct val="150000"/>
              </a:lnSpc>
            </a:pPr>
            <a:endParaRPr lang="en-GB" sz="2400" b="1" dirty="0">
              <a:solidFill>
                <a:prstClr val="black"/>
              </a:solidFill>
              <a:latin typeface="Arial" panose="020B0604020202020204" pitchFamily="34" charset="0"/>
              <a:cs typeface="Arial" panose="020B0604020202020204" pitchFamily="34" charset="0"/>
            </a:endParaRPr>
          </a:p>
          <a:p>
            <a:pPr defTabSz="855878">
              <a:lnSpc>
                <a:spcPct val="150000"/>
              </a:lnSpc>
            </a:pPr>
            <a:r>
              <a:rPr lang="en-GB" sz="2400" b="1" dirty="0">
                <a:solidFill>
                  <a:prstClr val="black"/>
                </a:solidFill>
                <a:latin typeface="Arial" panose="020B0604020202020204" pitchFamily="34" charset="0"/>
                <a:cs typeface="Arial" panose="020B0604020202020204" pitchFamily="34" charset="0"/>
              </a:rPr>
              <a:t>N.B. </a:t>
            </a:r>
            <a:r>
              <a:rPr lang="en-GB" sz="2400" dirty="0">
                <a:solidFill>
                  <a:prstClr val="black"/>
                </a:solidFill>
                <a:latin typeface="Arial" panose="020B0604020202020204" pitchFamily="34" charset="0"/>
                <a:cs typeface="Arial" panose="020B0604020202020204" pitchFamily="34" charset="0"/>
              </a:rPr>
              <a:t>if not under </a:t>
            </a:r>
            <a:r>
              <a:rPr lang="en-GB" sz="2400" u="sng" dirty="0">
                <a:solidFill>
                  <a:prstClr val="black"/>
                </a:solidFill>
                <a:latin typeface="Arial" panose="020B0604020202020204" pitchFamily="34" charset="0"/>
                <a:cs typeface="Arial" panose="020B0604020202020204" pitchFamily="34" charset="0"/>
              </a:rPr>
              <a:t>notice</a:t>
            </a:r>
            <a:r>
              <a:rPr lang="en-GB" sz="2400" dirty="0">
                <a:solidFill>
                  <a:prstClr val="black"/>
                </a:solidFill>
                <a:latin typeface="Arial" panose="020B0604020202020204" pitchFamily="34" charset="0"/>
                <a:cs typeface="Arial" panose="020B0604020202020204" pitchFamily="34" charset="0"/>
              </a:rPr>
              <a:t> (but still at risk), leaving early would be considered a resignation therefore no redundancy pay would be received </a:t>
            </a:r>
          </a:p>
          <a:p>
            <a:pPr defTabSz="855878">
              <a:lnSpc>
                <a:spcPct val="150000"/>
              </a:lnSpc>
            </a:pPr>
            <a:endParaRPr lang="en-GB" sz="2400" dirty="0">
              <a:solidFill>
                <a:prstClr val="black"/>
              </a:solidFill>
              <a:latin typeface="Arial" panose="020B0604020202020204" pitchFamily="34" charset="0"/>
              <a:cs typeface="Arial" panose="020B0604020202020204" pitchFamily="34" charset="0"/>
            </a:endParaRPr>
          </a:p>
          <a:p>
            <a:pPr defTabSz="855878">
              <a:lnSpc>
                <a:spcPct val="150000"/>
              </a:lnSpc>
            </a:pPr>
            <a:endParaRPr lang="en-GB" sz="2400" dirty="0">
              <a:solidFill>
                <a:prstClr val="black"/>
              </a:solidFill>
              <a:latin typeface="Arial" panose="020B0604020202020204" pitchFamily="34" charset="0"/>
              <a:cs typeface="Arial" panose="020B0604020202020204" pitchFamily="34" charset="0"/>
            </a:endParaRPr>
          </a:p>
          <a:p>
            <a:pPr defTabSz="855878">
              <a:lnSpc>
                <a:spcPct val="150000"/>
              </a:lnSpc>
            </a:pPr>
            <a:endParaRPr lang="en-GB" sz="2200" dirty="0">
              <a:solidFill>
                <a:prstClr val="black"/>
              </a:solidFill>
              <a:latin typeface="Arial" panose="020B0604020202020204" pitchFamily="34" charset="0"/>
              <a:cs typeface="Arial" panose="020B0604020202020204" pitchFamily="34" charset="0"/>
            </a:endParaRPr>
          </a:p>
        </p:txBody>
      </p:sp>
      <p:pic>
        <p:nvPicPr>
          <p:cNvPr id="4" name="Picture 2" descr="http://www.srtrc.org/uploaded/image/Unit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5552" y="5861720"/>
            <a:ext cx="743098" cy="843880"/>
          </a:xfrm>
          <a:prstGeom prst="rect">
            <a:avLst/>
          </a:prstGeom>
          <a:solidFill>
            <a:srgbClr val="F7E293">
              <a:alpha val="2000"/>
            </a:srgbClr>
          </a:solidFill>
          <a:extLst/>
        </p:spPr>
      </p:pic>
      <p:sp>
        <p:nvSpPr>
          <p:cNvPr id="5" name="TextBox 4"/>
          <p:cNvSpPr txBox="1"/>
          <p:nvPr/>
        </p:nvSpPr>
        <p:spPr>
          <a:xfrm>
            <a:off x="0" y="6459379"/>
            <a:ext cx="3143809" cy="246221"/>
          </a:xfrm>
          <a:prstGeom prst="rect">
            <a:avLst/>
          </a:prstGeom>
          <a:noFill/>
        </p:spPr>
        <p:txBody>
          <a:bodyPr wrap="none" rtlCol="0">
            <a:spAutoFit/>
          </a:bodyPr>
          <a:lstStyle/>
          <a:p>
            <a:pPr defTabSz="855878"/>
            <a:r>
              <a:rPr lang="en-GB" sz="1000" i="1" dirty="0">
                <a:solidFill>
                  <a:prstClr val="black"/>
                </a:solidFill>
                <a:latin typeface="Arial" panose="020B0604020202020204" pitchFamily="34" charset="0"/>
                <a:cs typeface="Arial" panose="020B0604020202020204" pitchFamily="34" charset="0"/>
              </a:rPr>
              <a:t>DEALING WITH REDUNDANCY – 3 DAY COURSE</a:t>
            </a:r>
          </a:p>
        </p:txBody>
      </p:sp>
    </p:spTree>
    <p:extLst>
      <p:ext uri="{BB962C8B-B14F-4D97-AF65-F5344CB8AC3E}">
        <p14:creationId xmlns:p14="http://schemas.microsoft.com/office/powerpoint/2010/main" val="297868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1064" y="494109"/>
            <a:ext cx="10867046" cy="6023572"/>
          </a:xfrm>
          <a:prstGeom prst="rect">
            <a:avLst/>
          </a:prstGeom>
          <a:noFill/>
        </p:spPr>
        <p:txBody>
          <a:bodyPr wrap="square" rtlCol="0">
            <a:spAutoFit/>
          </a:bodyPr>
          <a:lstStyle/>
          <a:p>
            <a:pPr defTabSz="855878"/>
            <a:r>
              <a:rPr lang="en-GB" sz="2659" b="1" dirty="0">
                <a:solidFill>
                  <a:prstClr val="black"/>
                </a:solidFill>
                <a:latin typeface="Arial" panose="020B0604020202020204" pitchFamily="34" charset="0"/>
                <a:cs typeface="Arial" panose="020B0604020202020204" pitchFamily="34" charset="0"/>
              </a:rPr>
              <a:t>Issues when it finally comes to dismissal</a:t>
            </a:r>
          </a:p>
          <a:p>
            <a:pPr defTabSz="855878">
              <a:lnSpc>
                <a:spcPct val="150000"/>
              </a:lnSpc>
            </a:pPr>
            <a:r>
              <a:rPr lang="en-GB" sz="2392" dirty="0">
                <a:solidFill>
                  <a:prstClr val="black"/>
                </a:solidFill>
                <a:latin typeface="Arial" panose="020B0604020202020204" pitchFamily="34" charset="0"/>
                <a:cs typeface="Arial" panose="020B0604020202020204" pitchFamily="34" charset="0"/>
              </a:rPr>
              <a:t>Redundancy pay - Statutory: </a:t>
            </a:r>
          </a:p>
          <a:p>
            <a:pPr marL="855878" lvl="2"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 0.5 week’s pay for each full year worked when you’re under 22</a:t>
            </a:r>
          </a:p>
          <a:p>
            <a:pPr marL="855878" lvl="2"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 1 week’s pay for each full year worked when you’re between 22 and 41</a:t>
            </a:r>
          </a:p>
          <a:p>
            <a:pPr marL="855878" lvl="2"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 1.5 week’s pay for each full year worked when you’re 41 or older</a:t>
            </a:r>
          </a:p>
          <a:p>
            <a:pPr marL="855878" lvl="2"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 maximum £</a:t>
            </a:r>
            <a:r>
              <a:rPr lang="en-GB" sz="2392" dirty="0" smtClean="0">
                <a:solidFill>
                  <a:prstClr val="black"/>
                </a:solidFill>
                <a:latin typeface="Arial" panose="020B0604020202020204" pitchFamily="34" charset="0"/>
                <a:cs typeface="Arial" panose="020B0604020202020204" pitchFamily="34" charset="0"/>
              </a:rPr>
              <a:t>571 </a:t>
            </a:r>
            <a:r>
              <a:rPr lang="en-GB" sz="2392" dirty="0">
                <a:solidFill>
                  <a:prstClr val="black"/>
                </a:solidFill>
                <a:latin typeface="Arial" panose="020B0604020202020204" pitchFamily="34" charset="0"/>
                <a:cs typeface="Arial" panose="020B0604020202020204" pitchFamily="34" charset="0"/>
              </a:rPr>
              <a:t>pw / £</a:t>
            </a:r>
            <a:r>
              <a:rPr lang="en-GB" sz="2392" dirty="0" smtClean="0">
                <a:solidFill>
                  <a:prstClr val="black"/>
                </a:solidFill>
                <a:latin typeface="Arial" panose="020B0604020202020204" pitchFamily="34" charset="0"/>
                <a:cs typeface="Arial" panose="020B0604020202020204" pitchFamily="34" charset="0"/>
              </a:rPr>
              <a:t>17130 </a:t>
            </a:r>
            <a:r>
              <a:rPr lang="en-GB" sz="2392" dirty="0">
                <a:solidFill>
                  <a:prstClr val="black"/>
                </a:solidFill>
                <a:latin typeface="Arial" panose="020B0604020202020204" pitchFamily="34" charset="0"/>
                <a:cs typeface="Arial" panose="020B0604020202020204" pitchFamily="34" charset="0"/>
              </a:rPr>
              <a:t>pa</a:t>
            </a:r>
          </a:p>
          <a:p>
            <a:pPr marL="855878" lvl="2"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 capped at 20 years service</a:t>
            </a:r>
          </a:p>
          <a:p>
            <a:pPr defTabSz="855878">
              <a:lnSpc>
                <a:spcPct val="150000"/>
              </a:lnSpc>
            </a:pPr>
            <a:r>
              <a:rPr lang="en-GB" sz="2392" dirty="0">
                <a:solidFill>
                  <a:prstClr val="black"/>
                </a:solidFill>
                <a:latin typeface="Arial" panose="020B0604020202020204" pitchFamily="34" charset="0"/>
                <a:cs typeface="Arial" panose="020B0604020202020204" pitchFamily="34" charset="0"/>
              </a:rPr>
              <a:t>Non-contractual redundancy pay is currently tax free up to £30,000</a:t>
            </a:r>
          </a:p>
          <a:p>
            <a:pPr marL="1198778" lvl="2" indent="-342900"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over £30,000 it is subject to taxation </a:t>
            </a:r>
          </a:p>
          <a:p>
            <a:pPr marL="1198778" lvl="2" indent="-342900"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it is not subject to National Insurance Contributions for employees</a:t>
            </a:r>
          </a:p>
          <a:p>
            <a:pPr marL="1198778" lvl="2" indent="-342900"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but is subject to NIC’s payable by the employer from </a:t>
            </a:r>
            <a:r>
              <a:rPr lang="en-GB" sz="2392" u="sng" dirty="0">
                <a:solidFill>
                  <a:prstClr val="black"/>
                </a:solidFill>
                <a:latin typeface="Arial" panose="020B0604020202020204" pitchFamily="34" charset="0"/>
                <a:cs typeface="Arial" panose="020B0604020202020204" pitchFamily="34" charset="0"/>
              </a:rPr>
              <a:t>6</a:t>
            </a:r>
            <a:r>
              <a:rPr lang="en-GB" sz="2392" u="sng" baseline="30000" dirty="0">
                <a:solidFill>
                  <a:prstClr val="black"/>
                </a:solidFill>
                <a:latin typeface="Arial" panose="020B0604020202020204" pitchFamily="34" charset="0"/>
                <a:cs typeface="Arial" panose="020B0604020202020204" pitchFamily="34" charset="0"/>
              </a:rPr>
              <a:t>th</a:t>
            </a:r>
            <a:r>
              <a:rPr lang="en-GB" sz="2392" u="sng" dirty="0">
                <a:solidFill>
                  <a:prstClr val="black"/>
                </a:solidFill>
                <a:latin typeface="Arial" panose="020B0604020202020204" pitchFamily="34" charset="0"/>
                <a:cs typeface="Arial" panose="020B0604020202020204" pitchFamily="34" charset="0"/>
              </a:rPr>
              <a:t> April 2020</a:t>
            </a:r>
          </a:p>
        </p:txBody>
      </p:sp>
      <p:pic>
        <p:nvPicPr>
          <p:cNvPr id="4" name="Picture 2" descr="http://www.srtrc.org/uploaded/image/Unit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5552" y="5861720"/>
            <a:ext cx="743098" cy="843880"/>
          </a:xfrm>
          <a:prstGeom prst="rect">
            <a:avLst/>
          </a:prstGeom>
          <a:solidFill>
            <a:srgbClr val="F7E293">
              <a:alpha val="2000"/>
            </a:srgbClr>
          </a:solidFill>
          <a:extLst/>
        </p:spPr>
      </p:pic>
      <p:sp>
        <p:nvSpPr>
          <p:cNvPr id="5" name="TextBox 4"/>
          <p:cNvSpPr txBox="1"/>
          <p:nvPr/>
        </p:nvSpPr>
        <p:spPr>
          <a:xfrm>
            <a:off x="0" y="6459379"/>
            <a:ext cx="3143809" cy="246221"/>
          </a:xfrm>
          <a:prstGeom prst="rect">
            <a:avLst/>
          </a:prstGeom>
          <a:noFill/>
        </p:spPr>
        <p:txBody>
          <a:bodyPr wrap="none" rtlCol="0">
            <a:spAutoFit/>
          </a:bodyPr>
          <a:lstStyle/>
          <a:p>
            <a:pPr defTabSz="855878"/>
            <a:r>
              <a:rPr lang="en-GB" sz="1000" i="1" dirty="0">
                <a:solidFill>
                  <a:prstClr val="black"/>
                </a:solidFill>
                <a:latin typeface="Arial" panose="020B0604020202020204" pitchFamily="34" charset="0"/>
                <a:cs typeface="Arial" panose="020B0604020202020204" pitchFamily="34" charset="0"/>
              </a:rPr>
              <a:t>DEALING WITH REDUNDANCY – 3 DAY COURSE</a:t>
            </a:r>
          </a:p>
        </p:txBody>
      </p:sp>
    </p:spTree>
    <p:extLst>
      <p:ext uri="{BB962C8B-B14F-4D97-AF65-F5344CB8AC3E}">
        <p14:creationId xmlns:p14="http://schemas.microsoft.com/office/powerpoint/2010/main" val="300186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9533" y="289158"/>
            <a:ext cx="12517928" cy="4919167"/>
          </a:xfrm>
          <a:prstGeom prst="rect">
            <a:avLst/>
          </a:prstGeom>
          <a:noFill/>
        </p:spPr>
        <p:txBody>
          <a:bodyPr wrap="square" rtlCol="0">
            <a:spAutoFit/>
          </a:bodyPr>
          <a:lstStyle/>
          <a:p>
            <a:pPr defTabSz="855878"/>
            <a:r>
              <a:rPr lang="en-GB" sz="2659" b="1" dirty="0">
                <a:solidFill>
                  <a:prstClr val="black"/>
                </a:solidFill>
                <a:latin typeface="Arial" panose="020B0604020202020204" pitchFamily="34" charset="0"/>
                <a:cs typeface="Arial" panose="020B0604020202020204" pitchFamily="34" charset="0"/>
              </a:rPr>
              <a:t>Issues when it finally comes to dismissal</a:t>
            </a:r>
          </a:p>
          <a:p>
            <a:pPr defTabSz="855878">
              <a:lnSpc>
                <a:spcPct val="150000"/>
              </a:lnSpc>
            </a:pPr>
            <a:r>
              <a:rPr lang="en-GB" sz="2392" dirty="0">
                <a:solidFill>
                  <a:prstClr val="black"/>
                </a:solidFill>
                <a:latin typeface="Arial" panose="020B0604020202020204" pitchFamily="34" charset="0"/>
                <a:cs typeface="Arial" panose="020B0604020202020204" pitchFamily="34" charset="0"/>
              </a:rPr>
              <a:t>Enhanced schemes:</a:t>
            </a:r>
          </a:p>
          <a:p>
            <a:pPr defTabSz="855878">
              <a:lnSpc>
                <a:spcPct val="150000"/>
              </a:lnSpc>
            </a:pPr>
            <a:r>
              <a:rPr lang="en-GB" sz="2392" dirty="0">
                <a:solidFill>
                  <a:prstClr val="black"/>
                </a:solidFill>
                <a:latin typeface="Arial" panose="020B0604020202020204" pitchFamily="34" charset="0"/>
                <a:cs typeface="Arial" panose="020B0604020202020204" pitchFamily="34" charset="0"/>
              </a:rPr>
              <a:t>Where an enhanced scheme is operated, these must broadly reflect the statutory </a:t>
            </a:r>
          </a:p>
          <a:p>
            <a:pPr defTabSz="855878">
              <a:lnSpc>
                <a:spcPct val="150000"/>
              </a:lnSpc>
            </a:pPr>
            <a:r>
              <a:rPr lang="en-GB" sz="2392" dirty="0">
                <a:solidFill>
                  <a:prstClr val="black"/>
                </a:solidFill>
                <a:latin typeface="Arial" panose="020B0604020202020204" pitchFamily="34" charset="0"/>
                <a:cs typeface="Arial" panose="020B0604020202020204" pitchFamily="34" charset="0"/>
              </a:rPr>
              <a:t>provision but may favour older workers with justification:</a:t>
            </a:r>
          </a:p>
          <a:p>
            <a:pPr marL="1595357" lvl="2" indent="-379847"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Encourage and reward loyalty</a:t>
            </a:r>
          </a:p>
          <a:p>
            <a:pPr marL="1595357" lvl="2" indent="-379847"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Offset the vulnerability of older workers in the job market</a:t>
            </a:r>
          </a:p>
          <a:p>
            <a:pPr marL="1595357" lvl="2" indent="-379847"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Encourage VR to leave opportunity for younger employees</a:t>
            </a:r>
          </a:p>
          <a:p>
            <a:pPr marL="1214438" lvl="2" indent="-1214438" defTabSz="855878">
              <a:lnSpc>
                <a:spcPct val="150000"/>
              </a:lnSpc>
            </a:pPr>
            <a:r>
              <a:rPr lang="en-GB" sz="2392" dirty="0">
                <a:solidFill>
                  <a:prstClr val="black"/>
                </a:solidFill>
                <a:latin typeface="Arial" panose="020B0604020202020204" pitchFamily="34" charset="0"/>
                <a:cs typeface="Arial" panose="020B0604020202020204" pitchFamily="34" charset="0"/>
              </a:rPr>
              <a:t>Payment In Lieu Of Notice (PILON)</a:t>
            </a:r>
          </a:p>
          <a:p>
            <a:pPr marL="1214438" lvl="2" indent="-1214438" defTabSz="855878">
              <a:lnSpc>
                <a:spcPct val="150000"/>
              </a:lnSpc>
            </a:pPr>
            <a:r>
              <a:rPr lang="en-GB" sz="2392" dirty="0">
                <a:solidFill>
                  <a:prstClr val="black"/>
                </a:solidFill>
                <a:latin typeface="Arial" panose="020B0604020202020204" pitchFamily="34" charset="0"/>
                <a:cs typeface="Arial" panose="020B0604020202020204" pitchFamily="34" charset="0"/>
              </a:rPr>
              <a:t>Contractual and non-contractual PILON is liable to tax and NIC</a:t>
            </a:r>
          </a:p>
        </p:txBody>
      </p:sp>
      <p:pic>
        <p:nvPicPr>
          <p:cNvPr id="5" name="Picture 2" descr="http://www.srtrc.org/uploaded/image/Unit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5552" y="5861720"/>
            <a:ext cx="743098" cy="843880"/>
          </a:xfrm>
          <a:prstGeom prst="rect">
            <a:avLst/>
          </a:prstGeom>
          <a:solidFill>
            <a:srgbClr val="F7E293">
              <a:alpha val="2000"/>
            </a:srgbClr>
          </a:solidFill>
          <a:extLst/>
        </p:spPr>
      </p:pic>
    </p:spTree>
    <p:extLst>
      <p:ext uri="{BB962C8B-B14F-4D97-AF65-F5344CB8AC3E}">
        <p14:creationId xmlns:p14="http://schemas.microsoft.com/office/powerpoint/2010/main" val="185919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00203" y="396604"/>
            <a:ext cx="10140654" cy="5471306"/>
          </a:xfrm>
          <a:prstGeom prst="rect">
            <a:avLst/>
          </a:prstGeom>
          <a:noFill/>
        </p:spPr>
        <p:txBody>
          <a:bodyPr wrap="square" rtlCol="0">
            <a:spAutoFit/>
          </a:bodyPr>
          <a:lstStyle/>
          <a:p>
            <a:pPr defTabSz="855878"/>
            <a:r>
              <a:rPr lang="en-GB" sz="2659" b="1" dirty="0">
                <a:solidFill>
                  <a:prstClr val="black"/>
                </a:solidFill>
                <a:latin typeface="Arial" panose="020B0604020202020204" pitchFamily="34" charset="0"/>
                <a:cs typeface="Arial" panose="020B0604020202020204" pitchFamily="34" charset="0"/>
              </a:rPr>
              <a:t>Support – </a:t>
            </a:r>
            <a:r>
              <a:rPr lang="en-GB" sz="2659" b="1" i="1" dirty="0">
                <a:solidFill>
                  <a:prstClr val="black"/>
                </a:solidFill>
                <a:latin typeface="Arial" panose="020B0604020202020204" pitchFamily="34" charset="0"/>
                <a:cs typeface="Arial" panose="020B0604020202020204" pitchFamily="34" charset="0"/>
              </a:rPr>
              <a:t>again!</a:t>
            </a:r>
          </a:p>
          <a:p>
            <a:pPr defTabSz="855878"/>
            <a:endParaRPr lang="en-GB" sz="2392" dirty="0">
              <a:solidFill>
                <a:prstClr val="black"/>
              </a:solidFill>
              <a:latin typeface="Arial" panose="020B0604020202020204" pitchFamily="34" charset="0"/>
              <a:cs typeface="Arial" panose="020B0604020202020204" pitchFamily="34" charset="0"/>
            </a:endParaRPr>
          </a:p>
          <a:p>
            <a:pPr defTabSz="855878"/>
            <a:r>
              <a:rPr lang="en-GB" sz="2392" dirty="0">
                <a:solidFill>
                  <a:prstClr val="black"/>
                </a:solidFill>
                <a:latin typeface="Arial" panose="020B0604020202020204" pitchFamily="34" charset="0"/>
                <a:cs typeface="Arial" panose="020B0604020202020204" pitchFamily="34" charset="0"/>
              </a:rPr>
              <a:t>Doesn’t finish at the time of dismissal - </a:t>
            </a:r>
          </a:p>
          <a:p>
            <a:pPr marL="379847" indent="-379847" defTabSz="855878">
              <a:buFont typeface="Arial" panose="020B0604020202020204" pitchFamily="34" charset="0"/>
              <a:buChar char="•"/>
            </a:pPr>
            <a:endParaRPr lang="en-GB" sz="2392" dirty="0">
              <a:solidFill>
                <a:prstClr val="black"/>
              </a:solidFill>
              <a:latin typeface="Arial" panose="020B0604020202020204" pitchFamily="34" charset="0"/>
              <a:cs typeface="Arial" panose="020B0604020202020204" pitchFamily="34" charset="0"/>
            </a:endParaRPr>
          </a:p>
          <a:p>
            <a:pPr marL="379847" indent="-379847"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Financial</a:t>
            </a:r>
          </a:p>
          <a:p>
            <a:pPr marL="379847" indent="-379847"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Education</a:t>
            </a:r>
          </a:p>
          <a:p>
            <a:pPr marL="379847" indent="-379847"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Interview skills</a:t>
            </a:r>
          </a:p>
          <a:p>
            <a:pPr marL="379847" indent="-379847"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CV writing</a:t>
            </a:r>
          </a:p>
          <a:p>
            <a:pPr marL="379847" indent="-379847"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Retraining</a:t>
            </a:r>
          </a:p>
          <a:p>
            <a:pPr marL="379847" indent="-379847"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Outplacement centre/provider</a:t>
            </a:r>
          </a:p>
          <a:p>
            <a:pPr marL="379847" indent="-379847"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Support for making claims</a:t>
            </a:r>
          </a:p>
        </p:txBody>
      </p:sp>
      <p:pic>
        <p:nvPicPr>
          <p:cNvPr id="4" name="Picture 2" descr="http://www.srtrc.org/uploaded/image/Unit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5552" y="5861720"/>
            <a:ext cx="743098" cy="843880"/>
          </a:xfrm>
          <a:prstGeom prst="rect">
            <a:avLst/>
          </a:prstGeom>
          <a:solidFill>
            <a:srgbClr val="F7E293">
              <a:alpha val="2000"/>
            </a:srgbClr>
          </a:solidFill>
          <a:extLst/>
        </p:spPr>
      </p:pic>
      <p:sp>
        <p:nvSpPr>
          <p:cNvPr id="5" name="TextBox 4"/>
          <p:cNvSpPr txBox="1"/>
          <p:nvPr/>
        </p:nvSpPr>
        <p:spPr>
          <a:xfrm>
            <a:off x="0" y="6459379"/>
            <a:ext cx="3143809" cy="246221"/>
          </a:xfrm>
          <a:prstGeom prst="rect">
            <a:avLst/>
          </a:prstGeom>
          <a:noFill/>
        </p:spPr>
        <p:txBody>
          <a:bodyPr wrap="none" rtlCol="0">
            <a:spAutoFit/>
          </a:bodyPr>
          <a:lstStyle/>
          <a:p>
            <a:pPr defTabSz="855878"/>
            <a:r>
              <a:rPr lang="en-GB" sz="1000" i="1" dirty="0">
                <a:solidFill>
                  <a:prstClr val="black"/>
                </a:solidFill>
                <a:latin typeface="Arial" panose="020B0604020202020204" pitchFamily="34" charset="0"/>
                <a:cs typeface="Arial" panose="020B0604020202020204" pitchFamily="34" charset="0"/>
              </a:rPr>
              <a:t>DEALING WITH REDUNDANCY – 3 DAY COURSE</a:t>
            </a:r>
          </a:p>
        </p:txBody>
      </p:sp>
    </p:spTree>
    <p:extLst>
      <p:ext uri="{BB962C8B-B14F-4D97-AF65-F5344CB8AC3E}">
        <p14:creationId xmlns:p14="http://schemas.microsoft.com/office/powerpoint/2010/main" val="129126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rtrc.org/uploaded/image/Unit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5552" y="5861720"/>
            <a:ext cx="743098" cy="843880"/>
          </a:xfrm>
          <a:prstGeom prst="rect">
            <a:avLst/>
          </a:prstGeom>
          <a:solidFill>
            <a:srgbClr val="F7E293">
              <a:alpha val="2000"/>
            </a:srgbClr>
          </a:solidFill>
          <a:extLst/>
        </p:spPr>
      </p:pic>
      <p:sp>
        <p:nvSpPr>
          <p:cNvPr id="5" name="TextBox 4"/>
          <p:cNvSpPr txBox="1"/>
          <p:nvPr/>
        </p:nvSpPr>
        <p:spPr>
          <a:xfrm>
            <a:off x="0" y="6459379"/>
            <a:ext cx="3143809" cy="246221"/>
          </a:xfrm>
          <a:prstGeom prst="rect">
            <a:avLst/>
          </a:prstGeom>
          <a:noFill/>
        </p:spPr>
        <p:txBody>
          <a:bodyPr wrap="none" rtlCol="0">
            <a:spAutoFit/>
          </a:bodyPr>
          <a:lstStyle/>
          <a:p>
            <a:pPr defTabSz="855878"/>
            <a:r>
              <a:rPr lang="en-GB" sz="1000" i="1" dirty="0">
                <a:solidFill>
                  <a:prstClr val="black"/>
                </a:solidFill>
                <a:latin typeface="Arial" panose="020B0604020202020204" pitchFamily="34" charset="0"/>
                <a:cs typeface="Arial" panose="020B0604020202020204" pitchFamily="34" charset="0"/>
              </a:rPr>
              <a:t>DEALING WITH REDUNDANCY – 3 DAY COURSE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58" y="279358"/>
            <a:ext cx="10311394" cy="5797328"/>
          </a:xfrm>
          <a:prstGeom prst="rect">
            <a:avLst/>
          </a:prstGeom>
        </p:spPr>
      </p:pic>
      <p:sp>
        <p:nvSpPr>
          <p:cNvPr id="3" name="Oval 2"/>
          <p:cNvSpPr/>
          <p:nvPr/>
        </p:nvSpPr>
        <p:spPr>
          <a:xfrm>
            <a:off x="1910543" y="380958"/>
            <a:ext cx="1117138" cy="6536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878"/>
            <a:endParaRPr lang="en-GB" sz="1685">
              <a:solidFill>
                <a:prstClr val="white"/>
              </a:solidFill>
            </a:endParaRPr>
          </a:p>
        </p:txBody>
      </p:sp>
      <p:sp>
        <p:nvSpPr>
          <p:cNvPr id="9" name="Oval 8"/>
          <p:cNvSpPr/>
          <p:nvPr/>
        </p:nvSpPr>
        <p:spPr>
          <a:xfrm>
            <a:off x="5175911" y="1348509"/>
            <a:ext cx="983944" cy="6927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878"/>
            <a:endParaRPr lang="en-GB" sz="1685">
              <a:solidFill>
                <a:prstClr val="white"/>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035" y="307067"/>
            <a:ext cx="10332517" cy="5809205"/>
          </a:xfrm>
          <a:prstGeom prst="rect">
            <a:avLst/>
          </a:prstGeom>
        </p:spPr>
      </p:pic>
      <p:sp>
        <p:nvSpPr>
          <p:cNvPr id="10" name="Oval 9"/>
          <p:cNvSpPr/>
          <p:nvPr/>
        </p:nvSpPr>
        <p:spPr>
          <a:xfrm>
            <a:off x="2763711" y="4576361"/>
            <a:ext cx="1510475" cy="1063213"/>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878"/>
            <a:endParaRPr lang="en-GB" sz="1685">
              <a:solidFill>
                <a:prstClr val="white"/>
              </a:solidFill>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035" y="256495"/>
            <a:ext cx="10332518" cy="5809205"/>
          </a:xfrm>
          <a:prstGeom prst="rect">
            <a:avLst/>
          </a:prstGeom>
        </p:spPr>
      </p:pic>
      <p:sp>
        <p:nvSpPr>
          <p:cNvPr id="11" name="Oval 10"/>
          <p:cNvSpPr/>
          <p:nvPr/>
        </p:nvSpPr>
        <p:spPr>
          <a:xfrm>
            <a:off x="2363164" y="1699850"/>
            <a:ext cx="3822043" cy="32680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878"/>
            <a:endParaRPr lang="en-GB" sz="1685">
              <a:solidFill>
                <a:prstClr val="white"/>
              </a:solidFill>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2522" y="261513"/>
            <a:ext cx="10413544" cy="5854759"/>
          </a:xfrm>
          <a:prstGeom prst="rect">
            <a:avLst/>
          </a:prstGeom>
        </p:spPr>
      </p:pic>
    </p:spTree>
    <p:extLst>
      <p:ext uri="{BB962C8B-B14F-4D97-AF65-F5344CB8AC3E}">
        <p14:creationId xmlns:p14="http://schemas.microsoft.com/office/powerpoint/2010/main" val="336267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rtrc.org/uploaded/image/Unit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5552" y="5861720"/>
            <a:ext cx="743098" cy="843880"/>
          </a:xfrm>
          <a:prstGeom prst="rect">
            <a:avLst/>
          </a:prstGeom>
          <a:solidFill>
            <a:srgbClr val="F7E293">
              <a:alpha val="2000"/>
            </a:srgbClr>
          </a:solidFill>
          <a:extLst/>
        </p:spPr>
      </p:pic>
      <p:sp>
        <p:nvSpPr>
          <p:cNvPr id="5" name="TextBox 4"/>
          <p:cNvSpPr txBox="1"/>
          <p:nvPr/>
        </p:nvSpPr>
        <p:spPr>
          <a:xfrm>
            <a:off x="0" y="6459379"/>
            <a:ext cx="3143809" cy="246221"/>
          </a:xfrm>
          <a:prstGeom prst="rect">
            <a:avLst/>
          </a:prstGeom>
          <a:noFill/>
        </p:spPr>
        <p:txBody>
          <a:bodyPr wrap="none" rtlCol="0">
            <a:spAutoFit/>
          </a:bodyPr>
          <a:lstStyle/>
          <a:p>
            <a:pPr defTabSz="855878"/>
            <a:r>
              <a:rPr lang="en-GB" sz="1000" i="1" dirty="0">
                <a:solidFill>
                  <a:prstClr val="black"/>
                </a:solidFill>
                <a:latin typeface="Arial" panose="020B0604020202020204" pitchFamily="34" charset="0"/>
                <a:cs typeface="Arial" panose="020B0604020202020204" pitchFamily="34" charset="0"/>
              </a:rPr>
              <a:t>DEALING WITH REDUNDANCY – 3 DAY COURSE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58" y="279358"/>
            <a:ext cx="10311394" cy="5797328"/>
          </a:xfrm>
          <a:prstGeom prst="rect">
            <a:avLst/>
          </a:prstGeom>
        </p:spPr>
      </p:pic>
      <p:sp>
        <p:nvSpPr>
          <p:cNvPr id="3" name="Oval 2"/>
          <p:cNvSpPr/>
          <p:nvPr/>
        </p:nvSpPr>
        <p:spPr>
          <a:xfrm>
            <a:off x="1849582" y="279358"/>
            <a:ext cx="1294227" cy="9675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878"/>
            <a:endParaRPr lang="en-GB" sz="1685">
              <a:solidFill>
                <a:prstClr val="white"/>
              </a:solidFill>
            </a:endParaRPr>
          </a:p>
        </p:txBody>
      </p:sp>
      <p:sp>
        <p:nvSpPr>
          <p:cNvPr id="9" name="Oval 8"/>
          <p:cNvSpPr/>
          <p:nvPr/>
        </p:nvSpPr>
        <p:spPr>
          <a:xfrm>
            <a:off x="5935453" y="1246909"/>
            <a:ext cx="2543529" cy="9675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878"/>
            <a:endParaRPr lang="en-GB" sz="1685">
              <a:solidFill>
                <a:prstClr val="white"/>
              </a:solidFill>
            </a:endParaRPr>
          </a:p>
        </p:txBody>
      </p:sp>
    </p:spTree>
    <p:extLst>
      <p:ext uri="{BB962C8B-B14F-4D97-AF65-F5344CB8AC3E}">
        <p14:creationId xmlns:p14="http://schemas.microsoft.com/office/powerpoint/2010/main" val="224319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7590" y="3261270"/>
            <a:ext cx="5353031" cy="2906987"/>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7591" y="115908"/>
            <a:ext cx="5353031" cy="2916804"/>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963" y="3136614"/>
            <a:ext cx="5400000" cy="3036017"/>
          </a:xfrm>
          <a:prstGeom prst="rect">
            <a:avLst/>
          </a:prstGeom>
        </p:spPr>
      </p:pic>
      <p:pic>
        <p:nvPicPr>
          <p:cNvPr id="4" name="Picture 2" descr="http://www.srtrc.org/uploaded/image/Unite.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5552" y="5861720"/>
            <a:ext cx="743098" cy="843880"/>
          </a:xfrm>
          <a:prstGeom prst="rect">
            <a:avLst/>
          </a:prstGeom>
          <a:solidFill>
            <a:srgbClr val="F7E293">
              <a:alpha val="2000"/>
            </a:srgbClr>
          </a:solidFill>
          <a:extLst/>
        </p:spPr>
      </p:pic>
      <p:sp>
        <p:nvSpPr>
          <p:cNvPr id="5" name="TextBox 4"/>
          <p:cNvSpPr txBox="1"/>
          <p:nvPr/>
        </p:nvSpPr>
        <p:spPr>
          <a:xfrm>
            <a:off x="0" y="6459379"/>
            <a:ext cx="3143809" cy="246221"/>
          </a:xfrm>
          <a:prstGeom prst="rect">
            <a:avLst/>
          </a:prstGeom>
          <a:noFill/>
        </p:spPr>
        <p:txBody>
          <a:bodyPr wrap="none" rtlCol="0">
            <a:spAutoFit/>
          </a:bodyPr>
          <a:lstStyle/>
          <a:p>
            <a:pPr defTabSz="855878"/>
            <a:r>
              <a:rPr lang="en-GB" sz="1000" i="1" dirty="0">
                <a:solidFill>
                  <a:prstClr val="black"/>
                </a:solidFill>
                <a:latin typeface="Arial" panose="020B0604020202020204" pitchFamily="34" charset="0"/>
                <a:cs typeface="Arial" panose="020B0604020202020204" pitchFamily="34" charset="0"/>
              </a:rPr>
              <a:t>DEALING WITH REDUNDANCY – 3 DAY COURSE</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963" y="66116"/>
            <a:ext cx="5400000" cy="3036018"/>
          </a:xfrm>
          <a:prstGeom prst="rect">
            <a:avLst/>
          </a:prstGeom>
        </p:spPr>
      </p:pic>
      <p:sp>
        <p:nvSpPr>
          <p:cNvPr id="9" name="Oval 8"/>
          <p:cNvSpPr/>
          <p:nvPr/>
        </p:nvSpPr>
        <p:spPr>
          <a:xfrm>
            <a:off x="3630757" y="984208"/>
            <a:ext cx="1294227" cy="9675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878"/>
            <a:endParaRPr lang="en-GB" sz="1685">
              <a:solidFill>
                <a:prstClr val="white"/>
              </a:solidFill>
            </a:endParaRPr>
          </a:p>
        </p:txBody>
      </p:sp>
      <p:sp>
        <p:nvSpPr>
          <p:cNvPr id="10" name="Oval 9"/>
          <p:cNvSpPr/>
          <p:nvPr/>
        </p:nvSpPr>
        <p:spPr>
          <a:xfrm>
            <a:off x="7237015" y="4750810"/>
            <a:ext cx="911843" cy="6960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878"/>
            <a:endParaRPr lang="en-GB" sz="1685">
              <a:solidFill>
                <a:prstClr val="white"/>
              </a:solidFill>
            </a:endParaRPr>
          </a:p>
        </p:txBody>
      </p:sp>
      <p:sp>
        <p:nvSpPr>
          <p:cNvPr id="11" name="Oval 10"/>
          <p:cNvSpPr/>
          <p:nvPr/>
        </p:nvSpPr>
        <p:spPr>
          <a:xfrm>
            <a:off x="8342485" y="4750810"/>
            <a:ext cx="860865" cy="6960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878"/>
            <a:endParaRPr lang="en-GB" sz="1685">
              <a:solidFill>
                <a:prstClr val="white"/>
              </a:solidFill>
            </a:endParaRPr>
          </a:p>
        </p:txBody>
      </p:sp>
      <p:sp>
        <p:nvSpPr>
          <p:cNvPr id="13" name="Oval 12"/>
          <p:cNvSpPr/>
          <p:nvPr/>
        </p:nvSpPr>
        <p:spPr>
          <a:xfrm>
            <a:off x="2115815" y="3536450"/>
            <a:ext cx="2055988" cy="9675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878"/>
            <a:endParaRPr lang="en-GB" sz="1685">
              <a:solidFill>
                <a:prstClr val="white"/>
              </a:solidFill>
            </a:endParaRPr>
          </a:p>
        </p:txBody>
      </p:sp>
      <p:sp>
        <p:nvSpPr>
          <p:cNvPr id="14" name="Oval 13"/>
          <p:cNvSpPr/>
          <p:nvPr/>
        </p:nvSpPr>
        <p:spPr>
          <a:xfrm>
            <a:off x="7039070" y="2571007"/>
            <a:ext cx="2452518" cy="5356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878"/>
            <a:endParaRPr lang="en-GB" sz="1685">
              <a:solidFill>
                <a:prstClr val="white"/>
              </a:solidFill>
            </a:endParaRPr>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06970" y="542555"/>
            <a:ext cx="9264738" cy="5208872"/>
          </a:xfrm>
          <a:prstGeom prst="rect">
            <a:avLst/>
          </a:prstGeom>
        </p:spPr>
      </p:pic>
    </p:spTree>
    <p:extLst>
      <p:ext uri="{BB962C8B-B14F-4D97-AF65-F5344CB8AC3E}">
        <p14:creationId xmlns:p14="http://schemas.microsoft.com/office/powerpoint/2010/main" val="120871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6420" y="277817"/>
            <a:ext cx="12517928" cy="5669757"/>
          </a:xfrm>
          <a:prstGeom prst="rect">
            <a:avLst/>
          </a:prstGeom>
          <a:noFill/>
        </p:spPr>
        <p:txBody>
          <a:bodyPr wrap="square" rtlCol="0">
            <a:spAutoFit/>
          </a:bodyPr>
          <a:lstStyle/>
          <a:p>
            <a:pPr defTabSz="855878"/>
            <a:r>
              <a:rPr lang="en-GB" sz="2659" b="1" dirty="0">
                <a:solidFill>
                  <a:prstClr val="black"/>
                </a:solidFill>
                <a:latin typeface="Arial" panose="020B0604020202020204" pitchFamily="34" charset="0"/>
                <a:cs typeface="Arial" panose="020B0604020202020204" pitchFamily="34" charset="0"/>
              </a:rPr>
              <a:t>Selection criteria</a:t>
            </a:r>
          </a:p>
          <a:p>
            <a:pPr defTabSz="855878"/>
            <a:endParaRPr lang="en-GB" sz="2392" dirty="0">
              <a:solidFill>
                <a:prstClr val="black"/>
              </a:solidFill>
              <a:latin typeface="Arial" panose="020B0604020202020204" pitchFamily="34" charset="0"/>
              <a:cs typeface="Arial" panose="020B0604020202020204" pitchFamily="34" charset="0"/>
            </a:endParaRPr>
          </a:p>
          <a:p>
            <a:pPr defTabSz="855878"/>
            <a:r>
              <a:rPr lang="en-GB" sz="2392" dirty="0">
                <a:solidFill>
                  <a:prstClr val="black"/>
                </a:solidFill>
                <a:latin typeface="Arial" panose="020B0604020202020204" pitchFamily="34" charset="0"/>
                <a:cs typeface="Arial" panose="020B0604020202020204" pitchFamily="34" charset="0"/>
              </a:rPr>
              <a:t>Issues to consider when being consulted on selection criteria:</a:t>
            </a:r>
          </a:p>
          <a:p>
            <a:pPr marL="379847" indent="-379847" defTabSz="855878" fontAlgn="base">
              <a:lnSpc>
                <a:spcPct val="150000"/>
              </a:lnSpc>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Will each pool have different criteria?</a:t>
            </a:r>
          </a:p>
          <a:p>
            <a:pPr marL="379847" indent="-379847" defTabSz="855878" fontAlgn="base">
              <a:lnSpc>
                <a:spcPct val="150000"/>
              </a:lnSpc>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Are there criteria that can be applied to all at risk?</a:t>
            </a:r>
          </a:p>
          <a:p>
            <a:pPr marL="379847" indent="-379847" defTabSz="855878" fontAlgn="base">
              <a:lnSpc>
                <a:spcPct val="150000"/>
              </a:lnSpc>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Are the criteria objective?</a:t>
            </a:r>
          </a:p>
          <a:p>
            <a:pPr marL="379847" indent="-379847" defTabSz="855878" fontAlgn="base">
              <a:lnSpc>
                <a:spcPct val="150000"/>
              </a:lnSpc>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If subjective criteria are being used how will fairness be ensured?</a:t>
            </a:r>
          </a:p>
          <a:p>
            <a:pPr marL="379847" indent="-379847" defTabSz="855878" fontAlgn="base">
              <a:lnSpc>
                <a:spcPct val="150000"/>
              </a:lnSpc>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What weighting is being applied?</a:t>
            </a:r>
          </a:p>
          <a:p>
            <a:pPr marL="379847" indent="-379847" defTabSz="855878" fontAlgn="base">
              <a:lnSpc>
                <a:spcPct val="150000"/>
              </a:lnSpc>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Will the scoring be made visible? </a:t>
            </a:r>
          </a:p>
          <a:p>
            <a:pPr marL="379847" indent="-379847" defTabSz="855878" fontAlgn="base">
              <a:lnSpc>
                <a:spcPct val="150000"/>
              </a:lnSpc>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What is the resource line? – i.e. the cut off between safe/at risk</a:t>
            </a:r>
          </a:p>
          <a:p>
            <a:pPr marL="379847" indent="-379847" defTabSz="855878" fontAlgn="base">
              <a:lnSpc>
                <a:spcPct val="150000"/>
              </a:lnSpc>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What is the appeals process?</a:t>
            </a:r>
          </a:p>
        </p:txBody>
      </p:sp>
      <p:pic>
        <p:nvPicPr>
          <p:cNvPr id="4" name="Picture 2" descr="http://www.srtrc.org/uploaded/image/Unit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5552" y="5861720"/>
            <a:ext cx="743098" cy="843880"/>
          </a:xfrm>
          <a:prstGeom prst="rect">
            <a:avLst/>
          </a:prstGeom>
          <a:solidFill>
            <a:srgbClr val="F7E293">
              <a:alpha val="2000"/>
            </a:srgbClr>
          </a:solidFill>
          <a:extLst/>
        </p:spPr>
      </p:pic>
      <p:sp>
        <p:nvSpPr>
          <p:cNvPr id="5" name="TextBox 4"/>
          <p:cNvSpPr txBox="1"/>
          <p:nvPr/>
        </p:nvSpPr>
        <p:spPr>
          <a:xfrm>
            <a:off x="0" y="6459379"/>
            <a:ext cx="3143809" cy="246221"/>
          </a:xfrm>
          <a:prstGeom prst="rect">
            <a:avLst/>
          </a:prstGeom>
          <a:noFill/>
        </p:spPr>
        <p:txBody>
          <a:bodyPr wrap="none" rtlCol="0">
            <a:spAutoFit/>
          </a:bodyPr>
          <a:lstStyle/>
          <a:p>
            <a:pPr defTabSz="855878"/>
            <a:r>
              <a:rPr lang="en-GB" sz="1000" i="1" dirty="0">
                <a:solidFill>
                  <a:prstClr val="black"/>
                </a:solidFill>
                <a:latin typeface="Arial" panose="020B0604020202020204" pitchFamily="34" charset="0"/>
                <a:cs typeface="Arial" panose="020B0604020202020204" pitchFamily="34" charset="0"/>
              </a:rPr>
              <a:t>DEALING WITH REDUNDANCY – 3 DAY COURSE</a:t>
            </a:r>
          </a:p>
        </p:txBody>
      </p:sp>
    </p:spTree>
    <p:extLst>
      <p:ext uri="{BB962C8B-B14F-4D97-AF65-F5344CB8AC3E}">
        <p14:creationId xmlns:p14="http://schemas.microsoft.com/office/powerpoint/2010/main" val="162901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rtrc.org/uploaded/image/Unit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6380" y="5855096"/>
            <a:ext cx="743098" cy="843880"/>
          </a:xfrm>
          <a:prstGeom prst="rect">
            <a:avLst/>
          </a:prstGeom>
          <a:solidFill>
            <a:srgbClr val="F7E293">
              <a:alpha val="2000"/>
            </a:srgbClr>
          </a:solidFill>
          <a:extLst/>
        </p:spPr>
      </p:pic>
      <p:sp>
        <p:nvSpPr>
          <p:cNvPr id="5" name="TextBox 4"/>
          <p:cNvSpPr txBox="1">
            <a:spLocks/>
          </p:cNvSpPr>
          <p:nvPr/>
        </p:nvSpPr>
        <p:spPr>
          <a:xfrm>
            <a:off x="13252" y="6479220"/>
            <a:ext cx="3600000" cy="360000"/>
          </a:xfrm>
          <a:prstGeom prst="rect">
            <a:avLst/>
          </a:prstGeom>
          <a:noFill/>
        </p:spPr>
        <p:txBody>
          <a:bodyPr wrap="none" rtlCol="0">
            <a:spAutoFit/>
          </a:bodyPr>
          <a:lstStyle/>
          <a:p>
            <a:pPr defTabSz="855878"/>
            <a:r>
              <a:rPr lang="en-GB" sz="1000" i="1" dirty="0">
                <a:solidFill>
                  <a:prstClr val="black"/>
                </a:solidFill>
                <a:latin typeface="Arial" panose="020B0604020202020204" pitchFamily="34" charset="0"/>
                <a:cs typeface="Arial" panose="020B0604020202020204" pitchFamily="34" charset="0"/>
              </a:rPr>
              <a:t>DEALING WITH REDUNDANCY – 3 DAY COURSE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212" y="355928"/>
            <a:ext cx="10003104" cy="5624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336" y="355928"/>
            <a:ext cx="10003104" cy="5624000"/>
          </a:xfrm>
          <a:prstGeom prst="rect">
            <a:avLst/>
          </a:prstGeom>
        </p:spPr>
      </p:pic>
      <p:sp>
        <p:nvSpPr>
          <p:cNvPr id="7" name="Oval 6"/>
          <p:cNvSpPr/>
          <p:nvPr/>
        </p:nvSpPr>
        <p:spPr>
          <a:xfrm>
            <a:off x="2647666" y="3220872"/>
            <a:ext cx="1774209" cy="6550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878"/>
            <a:endParaRPr lang="en-GB" sz="1685">
              <a:solidFill>
                <a:prstClr val="white"/>
              </a:soli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774" y="355928"/>
            <a:ext cx="10003104" cy="56240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2087" y="368392"/>
            <a:ext cx="9983542" cy="561300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8033" y="344930"/>
            <a:ext cx="10022665" cy="5634998"/>
          </a:xfrm>
          <a:prstGeom prst="rect">
            <a:avLst/>
          </a:prstGeom>
        </p:spPr>
      </p:pic>
      <p:sp>
        <p:nvSpPr>
          <p:cNvPr id="16" name="Oval 15"/>
          <p:cNvSpPr/>
          <p:nvPr/>
        </p:nvSpPr>
        <p:spPr>
          <a:xfrm>
            <a:off x="3207224" y="1728408"/>
            <a:ext cx="1119117" cy="6078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878"/>
            <a:endParaRPr lang="en-GB" sz="1685">
              <a:solidFill>
                <a:prstClr val="white"/>
              </a:solidFill>
            </a:endParaRPr>
          </a:p>
        </p:txBody>
      </p:sp>
    </p:spTree>
    <p:extLst>
      <p:ext uri="{BB962C8B-B14F-4D97-AF65-F5344CB8AC3E}">
        <p14:creationId xmlns:p14="http://schemas.microsoft.com/office/powerpoint/2010/main" val="26841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26" presetID="1"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232" y="583639"/>
            <a:ext cx="11866418" cy="5139869"/>
          </a:xfrm>
          <a:prstGeom prst="rect">
            <a:avLst/>
          </a:prstGeom>
          <a:noFill/>
        </p:spPr>
        <p:txBody>
          <a:bodyPr wrap="square" rtlCol="0">
            <a:spAutoFit/>
          </a:bodyPr>
          <a:lstStyle/>
          <a:p>
            <a:pPr algn="ctr" defTabSz="855878"/>
            <a:r>
              <a:rPr lang="en-GB" sz="2800" b="1" dirty="0">
                <a:solidFill>
                  <a:prstClr val="black"/>
                </a:solidFill>
                <a:latin typeface="Arial" panose="020B0604020202020204" pitchFamily="34" charset="0"/>
                <a:cs typeface="Arial" panose="020B0604020202020204" pitchFamily="34" charset="0"/>
              </a:rPr>
              <a:t>ACTIVITY 7</a:t>
            </a:r>
          </a:p>
          <a:p>
            <a:pPr algn="ctr" defTabSz="855878"/>
            <a:endParaRPr lang="en-GB" sz="2800" b="1" dirty="0">
              <a:solidFill>
                <a:prstClr val="black"/>
              </a:solidFill>
              <a:latin typeface="Arial" panose="020B0604020202020204" pitchFamily="34" charset="0"/>
              <a:cs typeface="Arial" panose="020B0604020202020204" pitchFamily="34" charset="0"/>
            </a:endParaRPr>
          </a:p>
          <a:p>
            <a:pPr algn="ctr" defTabSz="855878"/>
            <a:r>
              <a:rPr lang="en-GB" sz="2800" b="1" dirty="0">
                <a:solidFill>
                  <a:prstClr val="black"/>
                </a:solidFill>
                <a:latin typeface="Arial" panose="020B0604020202020204" pitchFamily="34" charset="0"/>
                <a:cs typeface="Arial" panose="020B0604020202020204" pitchFamily="34" charset="0"/>
              </a:rPr>
              <a:t>FINALLY – WHAT QUESTIONS DO I STILL HAVE?</a:t>
            </a:r>
          </a:p>
          <a:p>
            <a:pPr algn="ctr" defTabSz="855878"/>
            <a:endParaRPr lang="en-GB" sz="2800" b="1" dirty="0">
              <a:solidFill>
                <a:prstClr val="black"/>
              </a:solidFill>
              <a:latin typeface="Arial" panose="020B0604020202020204" pitchFamily="34" charset="0"/>
              <a:cs typeface="Arial" panose="020B0604020202020204" pitchFamily="34" charset="0"/>
            </a:endParaRPr>
          </a:p>
          <a:p>
            <a:pPr defTabSz="855878"/>
            <a:r>
              <a:rPr lang="en-GB" sz="2400" dirty="0">
                <a:solidFill>
                  <a:prstClr val="black"/>
                </a:solidFill>
                <a:latin typeface="Arial" panose="020B0604020202020204" pitchFamily="34" charset="0"/>
                <a:cs typeface="Arial" panose="020B0604020202020204" pitchFamily="34" charset="0"/>
              </a:rPr>
              <a:t>No doubt you still have questions!</a:t>
            </a:r>
          </a:p>
          <a:p>
            <a:pPr defTabSz="855878"/>
            <a:endParaRPr lang="en-GB" sz="2400" dirty="0">
              <a:solidFill>
                <a:prstClr val="black"/>
              </a:solidFill>
              <a:latin typeface="Arial" panose="020B0604020202020204" pitchFamily="34" charset="0"/>
              <a:cs typeface="Arial" panose="020B0604020202020204" pitchFamily="34" charset="0"/>
            </a:endParaRPr>
          </a:p>
          <a:p>
            <a:pPr defTabSz="855878"/>
            <a:r>
              <a:rPr lang="en-GB" sz="2400" dirty="0">
                <a:solidFill>
                  <a:prstClr val="black"/>
                </a:solidFill>
                <a:latin typeface="Arial" panose="020B0604020202020204" pitchFamily="34" charset="0"/>
                <a:cs typeface="Arial" panose="020B0604020202020204" pitchFamily="34" charset="0"/>
              </a:rPr>
              <a:t>Use what you’ve learned as a platform to research further information e.g.</a:t>
            </a:r>
          </a:p>
          <a:p>
            <a:pPr marL="885139" lvl="1" indent="-457200" defTabSz="855878">
              <a:lnSpc>
                <a:spcPct val="150000"/>
              </a:lnSpc>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What legislation do you need to be familiar with?</a:t>
            </a:r>
          </a:p>
          <a:p>
            <a:pPr marL="885139" lvl="1" indent="-457200" defTabSz="855878">
              <a:lnSpc>
                <a:spcPct val="150000"/>
              </a:lnSpc>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What policies / procedures does your employer have?</a:t>
            </a:r>
          </a:p>
          <a:p>
            <a:pPr marL="885139" lvl="1" indent="-457200" defTabSz="855878">
              <a:lnSpc>
                <a:spcPct val="150000"/>
              </a:lnSpc>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What support can I (and my members) get from Unite?</a:t>
            </a:r>
          </a:p>
          <a:p>
            <a:pPr marL="885139" lvl="1" indent="-457200" defTabSz="855878">
              <a:lnSpc>
                <a:spcPct val="150000"/>
              </a:lnSpc>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How do I want to develop from this point?</a:t>
            </a:r>
          </a:p>
        </p:txBody>
      </p:sp>
      <p:pic>
        <p:nvPicPr>
          <p:cNvPr id="4" name="Picture 2" descr="http://www.srtrc.org/uploaded/image/Unit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5552" y="5861720"/>
            <a:ext cx="743098" cy="843880"/>
          </a:xfrm>
          <a:prstGeom prst="rect">
            <a:avLst/>
          </a:prstGeom>
          <a:solidFill>
            <a:srgbClr val="F7E293">
              <a:alpha val="2000"/>
            </a:srgbClr>
          </a:solidFill>
          <a:extLst/>
        </p:spPr>
      </p:pic>
      <p:sp>
        <p:nvSpPr>
          <p:cNvPr id="5" name="TextBox 4"/>
          <p:cNvSpPr txBox="1"/>
          <p:nvPr/>
        </p:nvSpPr>
        <p:spPr>
          <a:xfrm>
            <a:off x="0" y="6459379"/>
            <a:ext cx="3143809" cy="246221"/>
          </a:xfrm>
          <a:prstGeom prst="rect">
            <a:avLst/>
          </a:prstGeom>
          <a:noFill/>
        </p:spPr>
        <p:txBody>
          <a:bodyPr wrap="none" rtlCol="0">
            <a:spAutoFit/>
          </a:bodyPr>
          <a:lstStyle/>
          <a:p>
            <a:pPr defTabSz="855878"/>
            <a:r>
              <a:rPr lang="en-GB" sz="1000" i="1" dirty="0">
                <a:solidFill>
                  <a:prstClr val="black"/>
                </a:solidFill>
                <a:latin typeface="Arial" panose="020B0604020202020204" pitchFamily="34" charset="0"/>
                <a:cs typeface="Arial" panose="020B0604020202020204" pitchFamily="34" charset="0"/>
              </a:rPr>
              <a:t>DEALING WITH REDUNDANCY – 3 DAY COURSE</a:t>
            </a:r>
          </a:p>
        </p:txBody>
      </p:sp>
    </p:spTree>
    <p:extLst>
      <p:ext uri="{BB962C8B-B14F-4D97-AF65-F5344CB8AC3E}">
        <p14:creationId xmlns:p14="http://schemas.microsoft.com/office/powerpoint/2010/main" val="132649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6">
                                            <p:txEl>
                                              <p:pRg st="7" end="7"/>
                                            </p:txEl>
                                          </p:spTgt>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100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1000"/>
                                  </p:stCondLst>
                                  <p:childTnLst>
                                    <p:set>
                                      <p:cBhvr>
                                        <p:cTn id="19" dur="1" fill="hold">
                                          <p:stCondLst>
                                            <p:cond delay="0"/>
                                          </p:stCondLst>
                                        </p:cTn>
                                        <p:tgtEl>
                                          <p:spTgt spid="6">
                                            <p:txEl>
                                              <p:pRg st="9" end="9"/>
                                            </p:txEl>
                                          </p:spTgt>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nodeType="afterEffect">
                                  <p:stCondLst>
                                    <p:cond delay="100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3358" y="260931"/>
            <a:ext cx="11329082" cy="5839419"/>
          </a:xfrm>
          <a:prstGeom prst="rect">
            <a:avLst/>
          </a:prstGeom>
          <a:noFill/>
        </p:spPr>
        <p:txBody>
          <a:bodyPr wrap="square" rtlCol="0">
            <a:spAutoFit/>
          </a:bodyPr>
          <a:lstStyle/>
          <a:p>
            <a:pPr defTabSz="855878"/>
            <a:r>
              <a:rPr lang="en-GB" sz="2659" b="1" dirty="0">
                <a:solidFill>
                  <a:prstClr val="black"/>
                </a:solidFill>
                <a:latin typeface="Arial" panose="020B0604020202020204" pitchFamily="34" charset="0"/>
                <a:cs typeface="Arial" panose="020B0604020202020204" pitchFamily="34" charset="0"/>
              </a:rPr>
              <a:t>Selection criteria and pools</a:t>
            </a:r>
          </a:p>
          <a:p>
            <a:pPr defTabSz="855878"/>
            <a:endParaRPr lang="en-GB" sz="2392" dirty="0">
              <a:solidFill>
                <a:prstClr val="black"/>
              </a:solidFill>
              <a:latin typeface="Arial" panose="020B0604020202020204" pitchFamily="34" charset="0"/>
              <a:cs typeface="Arial" panose="020B0604020202020204" pitchFamily="34" charset="0"/>
            </a:endParaRPr>
          </a:p>
          <a:p>
            <a:pPr defTabSz="855878"/>
            <a:r>
              <a:rPr lang="en-GB" sz="2392" b="1" dirty="0">
                <a:solidFill>
                  <a:prstClr val="black"/>
                </a:solidFill>
                <a:latin typeface="Arial" panose="020B0604020202020204" pitchFamily="34" charset="0"/>
                <a:cs typeface="Arial" panose="020B0604020202020204" pitchFamily="34" charset="0"/>
              </a:rPr>
              <a:t>ACAS propose the following criteria:</a:t>
            </a:r>
          </a:p>
          <a:p>
            <a:pPr marL="379847" indent="-379847"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Work performance</a:t>
            </a:r>
          </a:p>
          <a:p>
            <a:pPr marL="379847" indent="-379847"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Skills/competence</a:t>
            </a:r>
          </a:p>
          <a:p>
            <a:pPr marL="379847" indent="-379847"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Experience</a:t>
            </a:r>
          </a:p>
          <a:p>
            <a:pPr marL="379847" indent="-379847"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Disciplinary record</a:t>
            </a:r>
          </a:p>
          <a:p>
            <a:pPr marL="379847" indent="-379847" defTabSz="855878">
              <a:lnSpc>
                <a:spcPct val="20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Attendance record (with disability and pregnancy-related absences ignored)</a:t>
            </a:r>
          </a:p>
          <a:p>
            <a:pPr algn="just" defTabSz="855878">
              <a:lnSpc>
                <a:spcPct val="150000"/>
              </a:lnSpc>
            </a:pPr>
            <a:r>
              <a:rPr lang="en-GB" sz="2392" dirty="0">
                <a:solidFill>
                  <a:prstClr val="black"/>
                </a:solidFill>
                <a:latin typeface="Arial" panose="020B0604020202020204" pitchFamily="34" charset="0"/>
                <a:cs typeface="Arial" panose="020B0604020202020204" pitchFamily="34" charset="0"/>
              </a:rPr>
              <a:t>The criteria are scored out of five, but weighted so that the results for work         performance and skills/competence are each given three times the significance                  of those for disciplinary record and attendance record.</a:t>
            </a:r>
          </a:p>
        </p:txBody>
      </p:sp>
      <p:pic>
        <p:nvPicPr>
          <p:cNvPr id="4" name="Picture 2" descr="http://www.srtrc.org/uploaded/image/Unit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5552" y="5861720"/>
            <a:ext cx="743098" cy="843880"/>
          </a:xfrm>
          <a:prstGeom prst="rect">
            <a:avLst/>
          </a:prstGeom>
          <a:solidFill>
            <a:srgbClr val="F7E293">
              <a:alpha val="2000"/>
            </a:srgbClr>
          </a:solidFill>
          <a:extLst/>
        </p:spPr>
      </p:pic>
      <p:sp>
        <p:nvSpPr>
          <p:cNvPr id="5" name="TextBox 4"/>
          <p:cNvSpPr txBox="1"/>
          <p:nvPr/>
        </p:nvSpPr>
        <p:spPr>
          <a:xfrm>
            <a:off x="0" y="6459379"/>
            <a:ext cx="3143809" cy="246221"/>
          </a:xfrm>
          <a:prstGeom prst="rect">
            <a:avLst/>
          </a:prstGeom>
          <a:noFill/>
        </p:spPr>
        <p:txBody>
          <a:bodyPr wrap="none" rtlCol="0">
            <a:spAutoFit/>
          </a:bodyPr>
          <a:lstStyle/>
          <a:p>
            <a:pPr defTabSz="855878"/>
            <a:r>
              <a:rPr lang="en-GB" sz="1000" i="1" dirty="0">
                <a:solidFill>
                  <a:prstClr val="black"/>
                </a:solidFill>
                <a:latin typeface="Arial" panose="020B0604020202020204" pitchFamily="34" charset="0"/>
                <a:cs typeface="Arial" panose="020B0604020202020204" pitchFamily="34" charset="0"/>
              </a:rPr>
              <a:t>DEALING WITH REDUNDANCY – 3 DAY COURSE</a:t>
            </a:r>
          </a:p>
        </p:txBody>
      </p:sp>
    </p:spTree>
    <p:extLst>
      <p:ext uri="{BB962C8B-B14F-4D97-AF65-F5344CB8AC3E}">
        <p14:creationId xmlns:p14="http://schemas.microsoft.com/office/powerpoint/2010/main" val="235757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831" y="1313517"/>
            <a:ext cx="10911128" cy="5909310"/>
          </a:xfrm>
          <a:prstGeom prst="rect">
            <a:avLst/>
          </a:prstGeom>
          <a:noFill/>
        </p:spPr>
        <p:txBody>
          <a:bodyPr wrap="square" rtlCol="0">
            <a:spAutoFit/>
          </a:bodyPr>
          <a:lstStyle/>
          <a:p>
            <a:pPr algn="ctr" defTabSz="855878"/>
            <a:r>
              <a:rPr lang="en-GB" sz="2600" b="1" dirty="0">
                <a:solidFill>
                  <a:prstClr val="black"/>
                </a:solidFill>
                <a:latin typeface="Arial" panose="020B0604020202020204" pitchFamily="34" charset="0"/>
                <a:cs typeface="Arial" panose="020B0604020202020204" pitchFamily="34" charset="0"/>
              </a:rPr>
              <a:t>ACTIVITY 6</a:t>
            </a:r>
          </a:p>
          <a:p>
            <a:pPr algn="ctr" defTabSz="855878"/>
            <a:endParaRPr lang="en-GB" sz="2600" b="1" dirty="0">
              <a:solidFill>
                <a:prstClr val="black"/>
              </a:solidFill>
              <a:latin typeface="Arial" panose="020B0604020202020204" pitchFamily="34" charset="0"/>
              <a:cs typeface="Arial" panose="020B0604020202020204" pitchFamily="34" charset="0"/>
            </a:endParaRPr>
          </a:p>
          <a:p>
            <a:pPr algn="ctr" defTabSz="855878"/>
            <a:r>
              <a:rPr lang="en-GB" sz="2600" b="1" dirty="0">
                <a:solidFill>
                  <a:prstClr val="black"/>
                </a:solidFill>
                <a:latin typeface="Arial" panose="020B0604020202020204" pitchFamily="34" charset="0"/>
                <a:cs typeface="Arial" panose="020B0604020202020204" pitchFamily="34" charset="0"/>
              </a:rPr>
              <a:t>CASE STUDY</a:t>
            </a:r>
          </a:p>
          <a:p>
            <a:pPr algn="ctr" defTabSz="855878"/>
            <a:endParaRPr lang="en-GB" sz="2600" b="1" dirty="0">
              <a:solidFill>
                <a:prstClr val="black"/>
              </a:solidFill>
              <a:latin typeface="Arial" panose="020B0604020202020204" pitchFamily="34" charset="0"/>
              <a:cs typeface="Arial" panose="020B0604020202020204" pitchFamily="34" charset="0"/>
            </a:endParaRPr>
          </a:p>
          <a:p>
            <a:pPr algn="ctr" defTabSz="855878"/>
            <a:r>
              <a:rPr lang="en-GB" sz="2600" b="1" dirty="0">
                <a:solidFill>
                  <a:prstClr val="black"/>
                </a:solidFill>
                <a:latin typeface="Arial" panose="020B0604020202020204" pitchFamily="34" charset="0"/>
                <a:cs typeface="Arial" panose="020B0604020202020204" pitchFamily="34" charset="0"/>
              </a:rPr>
              <a:t>POOLS AND SELECTION CRITERIA</a:t>
            </a:r>
          </a:p>
          <a:p>
            <a:pPr algn="ctr" defTabSz="855878"/>
            <a:endParaRPr lang="en-GB" sz="2600" b="1" dirty="0">
              <a:solidFill>
                <a:prstClr val="black"/>
              </a:solidFill>
              <a:latin typeface="Arial" panose="020B0604020202020204" pitchFamily="34" charset="0"/>
              <a:cs typeface="Arial" panose="020B0604020202020204" pitchFamily="34" charset="0"/>
            </a:endParaRPr>
          </a:p>
          <a:p>
            <a:pPr algn="ctr" defTabSz="855878"/>
            <a:r>
              <a:rPr lang="en-GB" sz="2600" b="1" dirty="0">
                <a:solidFill>
                  <a:prstClr val="black"/>
                </a:solidFill>
                <a:latin typeface="Arial" panose="020B0604020202020204" pitchFamily="34" charset="0"/>
                <a:cs typeface="Arial" panose="020B0604020202020204" pitchFamily="34" charset="0"/>
              </a:rPr>
              <a:t>Using your workbooks, work as a group to discuss the tasks</a:t>
            </a:r>
          </a:p>
          <a:p>
            <a:pPr algn="ctr" defTabSz="855878"/>
            <a:endParaRPr lang="en-GB" sz="2600" b="1" dirty="0">
              <a:solidFill>
                <a:prstClr val="black"/>
              </a:solidFill>
              <a:latin typeface="Arial" panose="020B0604020202020204" pitchFamily="34" charset="0"/>
              <a:cs typeface="Arial" panose="020B0604020202020204" pitchFamily="34" charset="0"/>
            </a:endParaRPr>
          </a:p>
          <a:p>
            <a:pPr algn="ctr" defTabSz="855878"/>
            <a:endParaRPr lang="en-GB" sz="2600" b="1" dirty="0">
              <a:solidFill>
                <a:prstClr val="black"/>
              </a:solidFill>
              <a:latin typeface="Arial" panose="020B0604020202020204" pitchFamily="34" charset="0"/>
              <a:cs typeface="Arial" panose="020B0604020202020204" pitchFamily="34" charset="0"/>
            </a:endParaRPr>
          </a:p>
          <a:p>
            <a:pPr algn="ctr" defTabSz="855878"/>
            <a:endParaRPr lang="en-GB" sz="2600" b="1" dirty="0">
              <a:solidFill>
                <a:prstClr val="black"/>
              </a:solidFill>
              <a:latin typeface="Arial" panose="020B0604020202020204" pitchFamily="34" charset="0"/>
              <a:cs typeface="Arial" panose="020B0604020202020204" pitchFamily="34" charset="0"/>
            </a:endParaRPr>
          </a:p>
          <a:p>
            <a:pPr algn="ctr" defTabSz="855878"/>
            <a:endParaRPr lang="en-GB" sz="2600" b="1" dirty="0">
              <a:solidFill>
                <a:prstClr val="black"/>
              </a:solidFill>
              <a:latin typeface="Arial" panose="020B0604020202020204" pitchFamily="34" charset="0"/>
              <a:cs typeface="Arial" panose="020B0604020202020204" pitchFamily="34" charset="0"/>
            </a:endParaRPr>
          </a:p>
          <a:p>
            <a:pPr algn="ctr" defTabSz="855878"/>
            <a:endParaRPr lang="en-GB" sz="2600" b="1" dirty="0">
              <a:solidFill>
                <a:prstClr val="black"/>
              </a:solidFill>
              <a:latin typeface="Arial" panose="020B0604020202020204" pitchFamily="34" charset="0"/>
              <a:cs typeface="Arial" panose="020B0604020202020204" pitchFamily="34" charset="0"/>
            </a:endParaRPr>
          </a:p>
          <a:p>
            <a:pPr algn="ctr" defTabSz="855878"/>
            <a:endParaRPr lang="en-GB" sz="2600" b="1" dirty="0">
              <a:solidFill>
                <a:prstClr val="black"/>
              </a:solidFill>
              <a:latin typeface="Arial" panose="020B0604020202020204" pitchFamily="34" charset="0"/>
              <a:cs typeface="Arial" panose="020B0604020202020204" pitchFamily="34" charset="0"/>
            </a:endParaRPr>
          </a:p>
          <a:p>
            <a:pPr algn="ctr" defTabSz="855878"/>
            <a:endParaRPr lang="en-GB" sz="2000" dirty="0">
              <a:solidFill>
                <a:prstClr val="black"/>
              </a:solidFill>
              <a:latin typeface="Arial" panose="020B0604020202020204" pitchFamily="34" charset="0"/>
              <a:cs typeface="Arial" panose="020B0604020202020204" pitchFamily="34" charset="0"/>
            </a:endParaRPr>
          </a:p>
          <a:p>
            <a:pPr algn="ctr" defTabSz="855878"/>
            <a:endParaRPr lang="en-GB" sz="2000" dirty="0">
              <a:solidFill>
                <a:prstClr val="black"/>
              </a:solidFill>
              <a:latin typeface="Arial" panose="020B0604020202020204" pitchFamily="34" charset="0"/>
              <a:cs typeface="Arial" panose="020B0604020202020204" pitchFamily="34" charset="0"/>
            </a:endParaRPr>
          </a:p>
        </p:txBody>
      </p:sp>
      <p:pic>
        <p:nvPicPr>
          <p:cNvPr id="4" name="Picture 2" descr="http://www.srtrc.org/uploaded/image/Unit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5552" y="5861720"/>
            <a:ext cx="743098" cy="843880"/>
          </a:xfrm>
          <a:prstGeom prst="rect">
            <a:avLst/>
          </a:prstGeom>
          <a:solidFill>
            <a:srgbClr val="F7E293">
              <a:alpha val="2000"/>
            </a:srgbClr>
          </a:solidFill>
          <a:extLst/>
        </p:spPr>
      </p:pic>
      <p:sp>
        <p:nvSpPr>
          <p:cNvPr id="5" name="TextBox 4"/>
          <p:cNvSpPr txBox="1"/>
          <p:nvPr/>
        </p:nvSpPr>
        <p:spPr>
          <a:xfrm>
            <a:off x="0" y="6459379"/>
            <a:ext cx="3143809" cy="246221"/>
          </a:xfrm>
          <a:prstGeom prst="rect">
            <a:avLst/>
          </a:prstGeom>
          <a:noFill/>
        </p:spPr>
        <p:txBody>
          <a:bodyPr wrap="none" rtlCol="0">
            <a:spAutoFit/>
          </a:bodyPr>
          <a:lstStyle/>
          <a:p>
            <a:pPr defTabSz="855878"/>
            <a:r>
              <a:rPr lang="en-GB" sz="1000" i="1" dirty="0">
                <a:solidFill>
                  <a:prstClr val="black"/>
                </a:solidFill>
                <a:latin typeface="Arial" panose="020B0604020202020204" pitchFamily="34" charset="0"/>
                <a:cs typeface="Arial" panose="020B0604020202020204" pitchFamily="34" charset="0"/>
              </a:rPr>
              <a:t>DEALING WITH REDUNDANCY – 3 DAY COURSE</a:t>
            </a:r>
          </a:p>
        </p:txBody>
      </p:sp>
    </p:spTree>
    <p:extLst>
      <p:ext uri="{BB962C8B-B14F-4D97-AF65-F5344CB8AC3E}">
        <p14:creationId xmlns:p14="http://schemas.microsoft.com/office/powerpoint/2010/main" val="779665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5706" y="491201"/>
            <a:ext cx="10962894" cy="4919104"/>
          </a:xfrm>
          <a:prstGeom prst="rect">
            <a:avLst/>
          </a:prstGeom>
          <a:noFill/>
        </p:spPr>
        <p:txBody>
          <a:bodyPr wrap="square" rtlCol="0">
            <a:spAutoFit/>
          </a:bodyPr>
          <a:lstStyle/>
          <a:p>
            <a:pPr defTabSz="855878"/>
            <a:r>
              <a:rPr lang="en-GB" sz="2659" b="1" dirty="0">
                <a:solidFill>
                  <a:prstClr val="black"/>
                </a:solidFill>
                <a:latin typeface="Arial" panose="020B0604020202020204" pitchFamily="34" charset="0"/>
                <a:cs typeface="Arial" panose="020B0604020202020204" pitchFamily="34" charset="0"/>
              </a:rPr>
              <a:t>Issues when it finally comes to formal notification of dismissal</a:t>
            </a:r>
          </a:p>
          <a:p>
            <a:pPr defTabSz="855878"/>
            <a:endParaRPr lang="en-GB" sz="2392" dirty="0">
              <a:solidFill>
                <a:prstClr val="black"/>
              </a:solidFill>
              <a:latin typeface="Arial" panose="020B0604020202020204" pitchFamily="34" charset="0"/>
              <a:cs typeface="Arial" panose="020B0604020202020204" pitchFamily="34" charset="0"/>
            </a:endParaRPr>
          </a:p>
          <a:p>
            <a:pPr defTabSz="855878"/>
            <a:r>
              <a:rPr lang="en-GB" sz="2392" dirty="0">
                <a:solidFill>
                  <a:prstClr val="black"/>
                </a:solidFill>
                <a:latin typeface="Arial" panose="020B0604020202020204" pitchFamily="34" charset="0"/>
                <a:cs typeface="Arial" panose="020B0604020202020204" pitchFamily="34" charset="0"/>
              </a:rPr>
              <a:t>Things to consider:</a:t>
            </a:r>
          </a:p>
          <a:p>
            <a:pPr defTabSz="855878"/>
            <a:endParaRPr lang="en-GB" sz="2392" dirty="0">
              <a:solidFill>
                <a:prstClr val="black"/>
              </a:solidFill>
              <a:latin typeface="Arial" panose="020B0604020202020204" pitchFamily="34" charset="0"/>
              <a:cs typeface="Arial" panose="020B0604020202020204" pitchFamily="34" charset="0"/>
            </a:endParaRPr>
          </a:p>
          <a:p>
            <a:pPr marL="379847" indent="-379847"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Individual Consultation</a:t>
            </a:r>
          </a:p>
          <a:p>
            <a:pPr marL="379847" indent="-379847"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Time off to look for work</a:t>
            </a:r>
          </a:p>
          <a:p>
            <a:pPr marL="379847" indent="-379847"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Was it unfair</a:t>
            </a:r>
          </a:p>
          <a:p>
            <a:pPr marL="379847" indent="-379847"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Remedies </a:t>
            </a:r>
          </a:p>
          <a:p>
            <a:pPr marL="379847" indent="-379847"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What is notice and counter notice</a:t>
            </a:r>
          </a:p>
          <a:p>
            <a:pPr marL="379847" indent="-379847"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How much is redundancy pay</a:t>
            </a:r>
          </a:p>
        </p:txBody>
      </p:sp>
      <p:pic>
        <p:nvPicPr>
          <p:cNvPr id="4" name="Picture 2" descr="http://www.srtrc.org/uploaded/image/Unit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5552" y="5861720"/>
            <a:ext cx="743098" cy="843880"/>
          </a:xfrm>
          <a:prstGeom prst="rect">
            <a:avLst/>
          </a:prstGeom>
          <a:solidFill>
            <a:srgbClr val="F7E293">
              <a:alpha val="2000"/>
            </a:srgbClr>
          </a:solidFill>
          <a:extLst/>
        </p:spPr>
      </p:pic>
      <p:sp>
        <p:nvSpPr>
          <p:cNvPr id="5" name="TextBox 4"/>
          <p:cNvSpPr txBox="1"/>
          <p:nvPr/>
        </p:nvSpPr>
        <p:spPr>
          <a:xfrm>
            <a:off x="0" y="6459379"/>
            <a:ext cx="3143809" cy="246221"/>
          </a:xfrm>
          <a:prstGeom prst="rect">
            <a:avLst/>
          </a:prstGeom>
          <a:noFill/>
        </p:spPr>
        <p:txBody>
          <a:bodyPr wrap="none" rtlCol="0">
            <a:spAutoFit/>
          </a:bodyPr>
          <a:lstStyle/>
          <a:p>
            <a:pPr defTabSz="855878"/>
            <a:r>
              <a:rPr lang="en-GB" sz="1000" i="1" dirty="0">
                <a:solidFill>
                  <a:prstClr val="black"/>
                </a:solidFill>
                <a:latin typeface="Arial" panose="020B0604020202020204" pitchFamily="34" charset="0"/>
                <a:cs typeface="Arial" panose="020B0604020202020204" pitchFamily="34" charset="0"/>
              </a:rPr>
              <a:t>DEALING WITH REDUNDANCY – 3 DAY COURSE</a:t>
            </a:r>
          </a:p>
        </p:txBody>
      </p:sp>
    </p:spTree>
    <p:extLst>
      <p:ext uri="{BB962C8B-B14F-4D97-AF65-F5344CB8AC3E}">
        <p14:creationId xmlns:p14="http://schemas.microsoft.com/office/powerpoint/2010/main" val="92133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74898" y="173358"/>
            <a:ext cx="10140654" cy="6397585"/>
          </a:xfrm>
          <a:prstGeom prst="rect">
            <a:avLst/>
          </a:prstGeom>
          <a:noFill/>
        </p:spPr>
        <p:txBody>
          <a:bodyPr wrap="square" rtlCol="0">
            <a:spAutoFit/>
          </a:bodyPr>
          <a:lstStyle/>
          <a:p>
            <a:pPr defTabSz="855878"/>
            <a:r>
              <a:rPr lang="en-GB" sz="2659" b="1" dirty="0">
                <a:solidFill>
                  <a:prstClr val="black"/>
                </a:solidFill>
                <a:latin typeface="Arial" panose="020B0604020202020204" pitchFamily="34" charset="0"/>
                <a:cs typeface="Arial" panose="020B0604020202020204" pitchFamily="34" charset="0"/>
              </a:rPr>
              <a:t>Individual Consultation</a:t>
            </a:r>
          </a:p>
          <a:p>
            <a:pPr defTabSz="855878"/>
            <a:endParaRPr lang="en-GB" sz="2392" dirty="0">
              <a:solidFill>
                <a:prstClr val="black"/>
              </a:solidFill>
              <a:latin typeface="Arial" panose="020B0604020202020204" pitchFamily="34" charset="0"/>
              <a:cs typeface="Arial" panose="020B0604020202020204" pitchFamily="34" charset="0"/>
            </a:endParaRPr>
          </a:p>
          <a:p>
            <a:pPr defTabSz="855878"/>
            <a:r>
              <a:rPr lang="en-GB" sz="2400" dirty="0">
                <a:solidFill>
                  <a:prstClr val="black"/>
                </a:solidFill>
                <a:latin typeface="Arial" panose="020B0604020202020204" pitchFamily="34" charset="0"/>
                <a:cs typeface="Arial" panose="020B0604020202020204" pitchFamily="34" charset="0"/>
              </a:rPr>
              <a:t>Employers must offer individual consultation (on-to-one)</a:t>
            </a:r>
          </a:p>
          <a:p>
            <a:pPr defTabSz="855878"/>
            <a:endParaRPr lang="en-GB" sz="2400" dirty="0">
              <a:solidFill>
                <a:prstClr val="black"/>
              </a:solidFill>
              <a:latin typeface="Arial" panose="020B0604020202020204" pitchFamily="34" charset="0"/>
              <a:cs typeface="Arial" panose="020B0604020202020204" pitchFamily="34" charset="0"/>
            </a:endParaRPr>
          </a:p>
          <a:p>
            <a:pPr defTabSz="855878"/>
            <a:r>
              <a:rPr lang="en-GB" sz="2400" dirty="0">
                <a:solidFill>
                  <a:prstClr val="black"/>
                </a:solidFill>
                <a:latin typeface="Arial" panose="020B0604020202020204" pitchFamily="34" charset="0"/>
                <a:cs typeface="Arial" panose="020B0604020202020204" pitchFamily="34" charset="0"/>
              </a:rPr>
              <a:t>No defined or statutory process</a:t>
            </a:r>
          </a:p>
          <a:p>
            <a:pPr defTabSz="855878"/>
            <a:endParaRPr lang="en-GB" sz="2400" dirty="0">
              <a:solidFill>
                <a:prstClr val="black"/>
              </a:solidFill>
              <a:latin typeface="Arial" panose="020B0604020202020204" pitchFamily="34" charset="0"/>
              <a:cs typeface="Arial" panose="020B0604020202020204" pitchFamily="34" charset="0"/>
            </a:endParaRPr>
          </a:p>
          <a:p>
            <a:pPr defTabSz="855878"/>
            <a:r>
              <a:rPr lang="en-GB" sz="2400" dirty="0">
                <a:solidFill>
                  <a:prstClr val="black"/>
                </a:solidFill>
                <a:latin typeface="Arial" panose="020B0604020202020204" pitchFamily="34" charset="0"/>
                <a:cs typeface="Arial" panose="020B0604020202020204" pitchFamily="34" charset="0"/>
              </a:rPr>
              <a:t>It should still follow the principles of </a:t>
            </a:r>
            <a:r>
              <a:rPr lang="en-GB" sz="2392" dirty="0">
                <a:solidFill>
                  <a:prstClr val="black"/>
                </a:solidFill>
                <a:latin typeface="Arial" panose="020B0604020202020204" pitchFamily="34" charset="0"/>
                <a:cs typeface="Arial" panose="020B0604020202020204" pitchFamily="34" charset="0"/>
              </a:rPr>
              <a:t>Section 188 TULRCA (2) i.e. consultation shall be about ways of:</a:t>
            </a:r>
          </a:p>
          <a:p>
            <a:pPr marL="855878" lvl="2" defTabSz="855878">
              <a:lnSpc>
                <a:spcPct val="150000"/>
              </a:lnSpc>
            </a:pPr>
            <a:r>
              <a:rPr lang="en-GB" sz="2392" dirty="0">
                <a:solidFill>
                  <a:prstClr val="black"/>
                </a:solidFill>
                <a:latin typeface="Arial" panose="020B0604020202020204" pitchFamily="34" charset="0"/>
                <a:cs typeface="Arial" panose="020B0604020202020204" pitchFamily="34" charset="0"/>
              </a:rPr>
              <a:t>• avoiding dismissals</a:t>
            </a:r>
            <a:br>
              <a:rPr lang="en-GB" sz="2392" dirty="0">
                <a:solidFill>
                  <a:prstClr val="black"/>
                </a:solidFill>
                <a:latin typeface="Arial" panose="020B0604020202020204" pitchFamily="34" charset="0"/>
                <a:cs typeface="Arial" panose="020B0604020202020204" pitchFamily="34" charset="0"/>
              </a:rPr>
            </a:br>
            <a:r>
              <a:rPr lang="en-GB" sz="2392" dirty="0">
                <a:solidFill>
                  <a:prstClr val="black"/>
                </a:solidFill>
                <a:latin typeface="Arial" panose="020B0604020202020204" pitchFamily="34" charset="0"/>
                <a:cs typeface="Arial" panose="020B0604020202020204" pitchFamily="34" charset="0"/>
              </a:rPr>
              <a:t>• reducing the number of employees to be dismissed</a:t>
            </a:r>
            <a:br>
              <a:rPr lang="en-GB" sz="2392" dirty="0">
                <a:solidFill>
                  <a:prstClr val="black"/>
                </a:solidFill>
                <a:latin typeface="Arial" panose="020B0604020202020204" pitchFamily="34" charset="0"/>
                <a:cs typeface="Arial" panose="020B0604020202020204" pitchFamily="34" charset="0"/>
              </a:rPr>
            </a:br>
            <a:r>
              <a:rPr lang="en-GB" sz="2392" dirty="0">
                <a:solidFill>
                  <a:prstClr val="black"/>
                </a:solidFill>
                <a:latin typeface="Arial" panose="020B0604020202020204" pitchFamily="34" charset="0"/>
                <a:cs typeface="Arial" panose="020B0604020202020204" pitchFamily="34" charset="0"/>
              </a:rPr>
              <a:t>• mitigating the consequences of the dismissals </a:t>
            </a:r>
          </a:p>
          <a:p>
            <a:pPr defTabSz="855878">
              <a:lnSpc>
                <a:spcPct val="150000"/>
              </a:lnSpc>
            </a:pPr>
            <a:r>
              <a:rPr lang="en-GB" sz="2392" dirty="0">
                <a:solidFill>
                  <a:prstClr val="black"/>
                </a:solidFill>
                <a:latin typeface="Arial" panose="020B0604020202020204" pitchFamily="34" charset="0"/>
                <a:cs typeface="Arial" panose="020B0604020202020204" pitchFamily="34" charset="0"/>
              </a:rPr>
              <a:t>It is key that the individual consultation process has been covered in the</a:t>
            </a:r>
          </a:p>
          <a:p>
            <a:pPr defTabSz="855878"/>
            <a:r>
              <a:rPr lang="en-GB" sz="2392" dirty="0">
                <a:solidFill>
                  <a:prstClr val="black"/>
                </a:solidFill>
                <a:latin typeface="Arial" panose="020B0604020202020204" pitchFamily="34" charset="0"/>
                <a:cs typeface="Arial" panose="020B0604020202020204" pitchFamily="34" charset="0"/>
              </a:rPr>
              <a:t>formal collective consultation meetings</a:t>
            </a:r>
          </a:p>
          <a:p>
            <a:pPr defTabSz="855878"/>
            <a:endParaRPr lang="en-GB" sz="2392" dirty="0">
              <a:solidFill>
                <a:prstClr val="black"/>
              </a:solidFill>
              <a:latin typeface="Arial" panose="020B0604020202020204" pitchFamily="34" charset="0"/>
              <a:cs typeface="Arial" panose="020B0604020202020204" pitchFamily="34" charset="0"/>
            </a:endParaRPr>
          </a:p>
          <a:p>
            <a:pPr defTabSz="855878"/>
            <a:r>
              <a:rPr lang="en-GB" sz="2000" i="1" dirty="0">
                <a:solidFill>
                  <a:prstClr val="black"/>
                </a:solidFill>
                <a:latin typeface="Arial" panose="020B0604020202020204" pitchFamily="34" charset="0"/>
                <a:cs typeface="Arial" panose="020B0604020202020204" pitchFamily="34" charset="0"/>
                <a:hlinkClick r:id="rId3" action="ppaction://hlinkpres?slideindex=1&amp;slidetitle=PowerPoint Presentation"/>
              </a:rPr>
              <a:t>The process may look like…</a:t>
            </a:r>
            <a:endParaRPr lang="en-GB" sz="2000" i="1" dirty="0">
              <a:solidFill>
                <a:prstClr val="black"/>
              </a:solidFill>
              <a:latin typeface="Arial" panose="020B0604020202020204" pitchFamily="34" charset="0"/>
              <a:cs typeface="Arial" panose="020B0604020202020204" pitchFamily="34" charset="0"/>
            </a:endParaRPr>
          </a:p>
        </p:txBody>
      </p:sp>
      <p:pic>
        <p:nvPicPr>
          <p:cNvPr id="4" name="Picture 2" descr="http://www.srtrc.org/uploaded/image/Unit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5552" y="5861720"/>
            <a:ext cx="743098" cy="843880"/>
          </a:xfrm>
          <a:prstGeom prst="rect">
            <a:avLst/>
          </a:prstGeom>
          <a:solidFill>
            <a:srgbClr val="F7E293">
              <a:alpha val="2000"/>
            </a:srgbClr>
          </a:solidFill>
          <a:extLst/>
        </p:spPr>
      </p:pic>
      <p:sp>
        <p:nvSpPr>
          <p:cNvPr id="5" name="TextBox 4"/>
          <p:cNvSpPr txBox="1"/>
          <p:nvPr/>
        </p:nvSpPr>
        <p:spPr>
          <a:xfrm>
            <a:off x="0" y="6459379"/>
            <a:ext cx="3143809" cy="246221"/>
          </a:xfrm>
          <a:prstGeom prst="rect">
            <a:avLst/>
          </a:prstGeom>
          <a:noFill/>
        </p:spPr>
        <p:txBody>
          <a:bodyPr wrap="none" rtlCol="0">
            <a:spAutoFit/>
          </a:bodyPr>
          <a:lstStyle/>
          <a:p>
            <a:pPr defTabSz="855878"/>
            <a:r>
              <a:rPr lang="en-GB" sz="1000" i="1" dirty="0">
                <a:solidFill>
                  <a:prstClr val="black"/>
                </a:solidFill>
                <a:latin typeface="Arial" panose="020B0604020202020204" pitchFamily="34" charset="0"/>
                <a:cs typeface="Arial" panose="020B0604020202020204" pitchFamily="34" charset="0"/>
              </a:rPr>
              <a:t>DEALING WITH REDUNDANCY – 3 DAY COURSE</a:t>
            </a:r>
          </a:p>
        </p:txBody>
      </p:sp>
    </p:spTree>
    <p:extLst>
      <p:ext uri="{BB962C8B-B14F-4D97-AF65-F5344CB8AC3E}">
        <p14:creationId xmlns:p14="http://schemas.microsoft.com/office/powerpoint/2010/main" val="237925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2250"/>
                                  </p:stCondLst>
                                  <p:childTnLst>
                                    <p:set>
                                      <p:cBhvr>
                                        <p:cTn id="17" dur="1" fill="hold">
                                          <p:stCondLst>
                                            <p:cond delay="9"/>
                                          </p:stCondLst>
                                        </p:cTn>
                                        <p:tgtEl>
                                          <p:spTgt spid="6">
                                            <p:txEl>
                                              <p:pRg st="7" end="7"/>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74898" y="224158"/>
            <a:ext cx="10140654" cy="6840527"/>
          </a:xfrm>
          <a:prstGeom prst="rect">
            <a:avLst/>
          </a:prstGeom>
          <a:noFill/>
        </p:spPr>
        <p:txBody>
          <a:bodyPr wrap="square" rtlCol="0">
            <a:spAutoFit/>
          </a:bodyPr>
          <a:lstStyle/>
          <a:p>
            <a:pPr defTabSz="855878"/>
            <a:r>
              <a:rPr lang="en-GB" sz="2659" b="1">
                <a:solidFill>
                  <a:prstClr val="black"/>
                </a:solidFill>
                <a:latin typeface="Arial" panose="020B0604020202020204" pitchFamily="34" charset="0"/>
                <a:cs typeface="Arial" panose="020B0604020202020204" pitchFamily="34" charset="0"/>
              </a:rPr>
              <a:t>Time off to look for work</a:t>
            </a:r>
            <a:endParaRPr lang="en-GB" sz="2659" b="1" dirty="0">
              <a:solidFill>
                <a:prstClr val="black"/>
              </a:solidFill>
              <a:latin typeface="Arial" panose="020B0604020202020204" pitchFamily="34" charset="0"/>
              <a:cs typeface="Arial" panose="020B0604020202020204" pitchFamily="34" charset="0"/>
            </a:endParaRPr>
          </a:p>
          <a:p>
            <a:pPr defTabSz="855878"/>
            <a:endParaRPr lang="en-GB" sz="2392" dirty="0">
              <a:solidFill>
                <a:prstClr val="black"/>
              </a:solidFill>
              <a:latin typeface="Arial" panose="020B0604020202020204" pitchFamily="34" charset="0"/>
              <a:cs typeface="Arial" panose="020B0604020202020204" pitchFamily="34" charset="0"/>
            </a:endParaRPr>
          </a:p>
          <a:p>
            <a:pPr defTabSz="855878"/>
            <a:r>
              <a:rPr lang="en-GB" sz="2400" dirty="0">
                <a:solidFill>
                  <a:prstClr val="black"/>
                </a:solidFill>
                <a:latin typeface="Arial" panose="020B0604020202020204" pitchFamily="34" charset="0"/>
                <a:cs typeface="Arial" panose="020B0604020202020204" pitchFamily="34" charset="0"/>
              </a:rPr>
              <a:t>There is statutory provision under ERA 96 sections 52 &amp; 53: </a:t>
            </a:r>
          </a:p>
          <a:p>
            <a:pPr marL="379847" indent="-379847" defTabSz="855878">
              <a:lnSpc>
                <a:spcPct val="150000"/>
              </a:lnSpc>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A right to time off</a:t>
            </a:r>
          </a:p>
          <a:p>
            <a:pPr marL="1313078" lvl="2" indent="-457200" defTabSz="855878">
              <a:buFontTx/>
              <a:buAutoNum type="alphaLcParenR"/>
            </a:pPr>
            <a:r>
              <a:rPr lang="en-GB" sz="2400" dirty="0">
                <a:solidFill>
                  <a:prstClr val="black"/>
                </a:solidFill>
                <a:latin typeface="Arial" panose="020B0604020202020204" pitchFamily="34" charset="0"/>
                <a:cs typeface="Arial" panose="020B0604020202020204" pitchFamily="34" charset="0"/>
              </a:rPr>
              <a:t>to look for new employment, </a:t>
            </a:r>
          </a:p>
          <a:p>
            <a:pPr marL="855878" lvl="2" defTabSz="855878">
              <a:lnSpc>
                <a:spcPts val="1200"/>
              </a:lnSpc>
            </a:pPr>
            <a:endParaRPr lang="en-GB" sz="2400" dirty="0">
              <a:solidFill>
                <a:prstClr val="black"/>
              </a:solidFill>
              <a:latin typeface="Arial" panose="020B0604020202020204" pitchFamily="34" charset="0"/>
              <a:cs typeface="Arial" panose="020B0604020202020204" pitchFamily="34" charset="0"/>
            </a:endParaRPr>
          </a:p>
          <a:p>
            <a:pPr defTabSz="855878"/>
            <a:r>
              <a:rPr lang="en-GB" sz="2400" dirty="0">
                <a:solidFill>
                  <a:prstClr val="black"/>
                </a:solidFill>
                <a:latin typeface="Arial" panose="020B0604020202020204" pitchFamily="34" charset="0"/>
                <a:cs typeface="Arial" panose="020B0604020202020204" pitchFamily="34" charset="0"/>
              </a:rPr>
              <a:t>	or</a:t>
            </a:r>
          </a:p>
          <a:p>
            <a:pPr defTabSz="855878">
              <a:lnSpc>
                <a:spcPts val="1200"/>
              </a:lnSpc>
            </a:pPr>
            <a:endParaRPr lang="en-GB" sz="2400" dirty="0">
              <a:solidFill>
                <a:prstClr val="black"/>
              </a:solidFill>
              <a:latin typeface="Arial" panose="020B0604020202020204" pitchFamily="34" charset="0"/>
              <a:cs typeface="Arial" panose="020B0604020202020204" pitchFamily="34" charset="0"/>
            </a:endParaRPr>
          </a:p>
          <a:p>
            <a:pPr defTabSz="855878"/>
            <a:r>
              <a:rPr lang="en-GB" sz="2400" dirty="0">
                <a:solidFill>
                  <a:prstClr val="black"/>
                </a:solidFill>
                <a:latin typeface="Arial" panose="020B0604020202020204" pitchFamily="34" charset="0"/>
                <a:cs typeface="Arial" panose="020B0604020202020204" pitchFamily="34" charset="0"/>
              </a:rPr>
              <a:t>	b) to make arrangements for training for future employment.</a:t>
            </a:r>
          </a:p>
          <a:p>
            <a:pPr defTabSz="855878"/>
            <a:endParaRPr lang="en-GB" sz="2400" dirty="0">
              <a:solidFill>
                <a:prstClr val="black"/>
              </a:solidFill>
              <a:latin typeface="Arial" panose="020B0604020202020204" pitchFamily="34" charset="0"/>
              <a:cs typeface="Arial" panose="020B0604020202020204" pitchFamily="34" charset="0"/>
            </a:endParaRPr>
          </a:p>
          <a:p>
            <a:pPr marL="379847" indent="-379847" defTabSz="855878">
              <a:lnSpc>
                <a:spcPct val="150000"/>
              </a:lnSpc>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A right to pay for the time taken off</a:t>
            </a:r>
          </a:p>
          <a:p>
            <a:pPr marL="1313078" lvl="2" indent="-457200" defTabSz="855878">
              <a:buFontTx/>
              <a:buAutoNum type="alphaLcParenR"/>
            </a:pPr>
            <a:r>
              <a:rPr lang="en-GB" sz="2400" dirty="0">
                <a:solidFill>
                  <a:prstClr val="black"/>
                </a:solidFill>
                <a:latin typeface="Arial" panose="020B0604020202020204" pitchFamily="34" charset="0"/>
                <a:cs typeface="Arial" panose="020B0604020202020204" pitchFamily="34" charset="0"/>
              </a:rPr>
              <a:t>entitlement to be paid at their standard hourly rate </a:t>
            </a:r>
          </a:p>
          <a:p>
            <a:pPr marL="855878" lvl="2" defTabSz="855878">
              <a:lnSpc>
                <a:spcPts val="1200"/>
              </a:lnSpc>
            </a:pPr>
            <a:endParaRPr lang="en-GB" sz="2400" dirty="0">
              <a:solidFill>
                <a:prstClr val="black"/>
              </a:solidFill>
              <a:latin typeface="Arial" panose="020B0604020202020204" pitchFamily="34" charset="0"/>
              <a:cs typeface="Arial" panose="020B0604020202020204" pitchFamily="34" charset="0"/>
            </a:endParaRPr>
          </a:p>
          <a:p>
            <a:pPr defTabSz="855878"/>
            <a:r>
              <a:rPr lang="en-GB" sz="2400" dirty="0">
                <a:solidFill>
                  <a:prstClr val="black"/>
                </a:solidFill>
                <a:latin typeface="Arial" panose="020B0604020202020204" pitchFamily="34" charset="0"/>
                <a:cs typeface="Arial" panose="020B0604020202020204" pitchFamily="34" charset="0"/>
              </a:rPr>
              <a:t>	but</a:t>
            </a:r>
          </a:p>
          <a:p>
            <a:pPr defTabSz="855878">
              <a:lnSpc>
                <a:spcPts val="1200"/>
              </a:lnSpc>
            </a:pPr>
            <a:endParaRPr lang="en-GB" sz="2400" dirty="0">
              <a:solidFill>
                <a:prstClr val="black"/>
              </a:solidFill>
              <a:latin typeface="Arial" panose="020B0604020202020204" pitchFamily="34" charset="0"/>
              <a:cs typeface="Arial" panose="020B0604020202020204" pitchFamily="34" charset="0"/>
            </a:endParaRPr>
          </a:p>
          <a:p>
            <a:pPr defTabSz="855878"/>
            <a:r>
              <a:rPr lang="en-GB" sz="2400" dirty="0">
                <a:solidFill>
                  <a:prstClr val="black"/>
                </a:solidFill>
                <a:latin typeface="Arial" panose="020B0604020202020204" pitchFamily="34" charset="0"/>
                <a:cs typeface="Arial" panose="020B0604020202020204" pitchFamily="34" charset="0"/>
              </a:rPr>
              <a:t>	b)  the employers liability is capped at 40% </a:t>
            </a:r>
          </a:p>
          <a:p>
            <a:pPr defTabSz="855878"/>
            <a:endParaRPr lang="en-GB" sz="2400" dirty="0">
              <a:solidFill>
                <a:prstClr val="black"/>
              </a:solidFill>
              <a:latin typeface="Arial" panose="020B0604020202020204" pitchFamily="34" charset="0"/>
              <a:cs typeface="Arial" panose="020B0604020202020204" pitchFamily="34" charset="0"/>
            </a:endParaRPr>
          </a:p>
          <a:p>
            <a:pPr defTabSz="855878"/>
            <a:r>
              <a:rPr lang="en-GB" sz="2400" dirty="0">
                <a:solidFill>
                  <a:prstClr val="black"/>
                </a:solidFill>
                <a:latin typeface="Arial" panose="020B0604020202020204" pitchFamily="34" charset="0"/>
                <a:cs typeface="Arial" panose="020B0604020202020204" pitchFamily="34" charset="0"/>
              </a:rPr>
              <a:t>	c) we can negotiate enhancements to this however!</a:t>
            </a:r>
          </a:p>
          <a:p>
            <a:pPr marL="379847" indent="-379847" defTabSz="855878">
              <a:lnSpc>
                <a:spcPct val="150000"/>
              </a:lnSpc>
              <a:buFont typeface="Arial" panose="020B0604020202020204" pitchFamily="34" charset="0"/>
              <a:buChar char="•"/>
            </a:pPr>
            <a:endParaRPr lang="en-GB" sz="2400" dirty="0">
              <a:solidFill>
                <a:prstClr val="black"/>
              </a:solidFill>
              <a:latin typeface="Arial" panose="020B0604020202020204" pitchFamily="34" charset="0"/>
              <a:cs typeface="Arial" panose="020B0604020202020204" pitchFamily="34" charset="0"/>
            </a:endParaRPr>
          </a:p>
        </p:txBody>
      </p:sp>
      <p:pic>
        <p:nvPicPr>
          <p:cNvPr id="4" name="Picture 2" descr="http://www.srtrc.org/uploaded/image/Unit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5552" y="5861720"/>
            <a:ext cx="743098" cy="843880"/>
          </a:xfrm>
          <a:prstGeom prst="rect">
            <a:avLst/>
          </a:prstGeom>
          <a:solidFill>
            <a:srgbClr val="F7E293">
              <a:alpha val="2000"/>
            </a:srgbClr>
          </a:solidFill>
          <a:extLst/>
        </p:spPr>
      </p:pic>
      <p:sp>
        <p:nvSpPr>
          <p:cNvPr id="5" name="TextBox 4"/>
          <p:cNvSpPr txBox="1"/>
          <p:nvPr/>
        </p:nvSpPr>
        <p:spPr>
          <a:xfrm>
            <a:off x="0" y="6459379"/>
            <a:ext cx="3143809" cy="246221"/>
          </a:xfrm>
          <a:prstGeom prst="rect">
            <a:avLst/>
          </a:prstGeom>
          <a:noFill/>
        </p:spPr>
        <p:txBody>
          <a:bodyPr wrap="none" rtlCol="0">
            <a:spAutoFit/>
          </a:bodyPr>
          <a:lstStyle/>
          <a:p>
            <a:pPr defTabSz="855878"/>
            <a:r>
              <a:rPr lang="en-GB" sz="1000" i="1" dirty="0">
                <a:solidFill>
                  <a:prstClr val="black"/>
                </a:solidFill>
                <a:latin typeface="Arial" panose="020B0604020202020204" pitchFamily="34" charset="0"/>
                <a:cs typeface="Arial" panose="020B0604020202020204" pitchFamily="34" charset="0"/>
              </a:rPr>
              <a:t>DEALING WITH REDUNDANCY – 3 DAY COURSE</a:t>
            </a:r>
          </a:p>
        </p:txBody>
      </p:sp>
    </p:spTree>
    <p:extLst>
      <p:ext uri="{BB962C8B-B14F-4D97-AF65-F5344CB8AC3E}">
        <p14:creationId xmlns:p14="http://schemas.microsoft.com/office/powerpoint/2010/main" val="339498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A7">
            <a:alpha val="40000"/>
          </a:srgbClr>
        </a:solidFill>
        <a:effectLst/>
      </p:bgPr>
    </p:bg>
    <p:spTree>
      <p:nvGrpSpPr>
        <p:cNvPr id="1" name=""/>
        <p:cNvGrpSpPr/>
        <p:nvPr/>
      </p:nvGrpSpPr>
      <p:grpSpPr>
        <a:xfrm>
          <a:off x="0" y="0"/>
          <a:ext cx="0" cy="0"/>
          <a:chOff x="0" y="0"/>
          <a:chExt cx="0" cy="0"/>
        </a:xfrm>
      </p:grpSpPr>
      <p:sp>
        <p:nvSpPr>
          <p:cNvPr id="6" name="TextBox 5"/>
          <p:cNvSpPr txBox="1"/>
          <p:nvPr/>
        </p:nvSpPr>
        <p:spPr>
          <a:xfrm>
            <a:off x="363993" y="269080"/>
            <a:ext cx="11828008" cy="5851474"/>
          </a:xfrm>
          <a:prstGeom prst="rect">
            <a:avLst/>
          </a:prstGeom>
          <a:noFill/>
        </p:spPr>
        <p:txBody>
          <a:bodyPr wrap="square" rtlCol="0">
            <a:spAutoFit/>
          </a:bodyPr>
          <a:lstStyle/>
          <a:p>
            <a:pPr defTabSz="855878"/>
            <a:r>
              <a:rPr lang="en-GB" sz="2659" b="1" dirty="0">
                <a:solidFill>
                  <a:prstClr val="black"/>
                </a:solidFill>
                <a:latin typeface="Arial" panose="020B0604020202020204" pitchFamily="34" charset="0"/>
                <a:cs typeface="Arial" panose="020B0604020202020204" pitchFamily="34" charset="0"/>
              </a:rPr>
              <a:t>Dismissal - Redundancy </a:t>
            </a:r>
            <a:r>
              <a:rPr lang="en-GB" sz="2659" b="1" i="1" dirty="0">
                <a:solidFill>
                  <a:prstClr val="black"/>
                </a:solidFill>
                <a:latin typeface="Arial" panose="020B0604020202020204" pitchFamily="34" charset="0"/>
                <a:cs typeface="Arial" panose="020B0604020202020204" pitchFamily="34" charset="0"/>
              </a:rPr>
              <a:t>is</a:t>
            </a:r>
            <a:r>
              <a:rPr lang="en-GB" sz="2659" b="1" dirty="0">
                <a:solidFill>
                  <a:prstClr val="black"/>
                </a:solidFill>
                <a:latin typeface="Arial" panose="020B0604020202020204" pitchFamily="34" charset="0"/>
                <a:cs typeface="Arial" panose="020B0604020202020204" pitchFamily="34" charset="0"/>
              </a:rPr>
              <a:t> a dismissal</a:t>
            </a:r>
            <a:r>
              <a:rPr lang="en-GB" sz="2392" b="1" dirty="0">
                <a:solidFill>
                  <a:prstClr val="black"/>
                </a:solidFill>
                <a:latin typeface="Arial" panose="020B0604020202020204" pitchFamily="34" charset="0"/>
                <a:cs typeface="Arial" panose="020B0604020202020204" pitchFamily="34" charset="0"/>
              </a:rPr>
              <a:t> - </a:t>
            </a:r>
            <a:r>
              <a:rPr lang="en-GB" sz="2659" b="1" dirty="0">
                <a:solidFill>
                  <a:prstClr val="black"/>
                </a:solidFill>
                <a:latin typeface="Arial" panose="020B0604020202020204" pitchFamily="34" charset="0"/>
                <a:cs typeface="Arial" panose="020B0604020202020204" pitchFamily="34" charset="0"/>
              </a:rPr>
              <a:t>is it unfair?</a:t>
            </a:r>
          </a:p>
          <a:p>
            <a:pPr defTabSz="855878">
              <a:lnSpc>
                <a:spcPts val="2400"/>
              </a:lnSpc>
            </a:pPr>
            <a:endParaRPr lang="en-GB" sz="2392" dirty="0">
              <a:solidFill>
                <a:prstClr val="black"/>
              </a:solidFill>
              <a:latin typeface="Arial" panose="020B0604020202020204" pitchFamily="34" charset="0"/>
              <a:cs typeface="Arial" panose="020B0604020202020204" pitchFamily="34" charset="0"/>
            </a:endParaRPr>
          </a:p>
          <a:p>
            <a:pPr defTabSz="855878">
              <a:lnSpc>
                <a:spcPct val="150000"/>
              </a:lnSpc>
            </a:pPr>
            <a:r>
              <a:rPr lang="en-GB" sz="2392" dirty="0">
                <a:solidFill>
                  <a:prstClr val="black"/>
                </a:solidFill>
                <a:latin typeface="Arial" panose="020B0604020202020204" pitchFamily="34" charset="0"/>
                <a:cs typeface="Arial" panose="020B0604020202020204" pitchFamily="34" charset="0"/>
              </a:rPr>
              <a:t>The redundancy may be an unfair dismissal if you can show an employer has:</a:t>
            </a:r>
          </a:p>
          <a:p>
            <a:pPr marL="559662" indent="-379847" defTabSz="855878">
              <a:lnSpc>
                <a:spcPct val="150000"/>
              </a:lnSpc>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acted unreasonably in dismissing them on the grounds of redundancy, or</a:t>
            </a:r>
          </a:p>
          <a:p>
            <a:pPr marL="559662" indent="-379847" defTabSz="855878">
              <a:lnSpc>
                <a:spcPct val="150000"/>
              </a:lnSpc>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unfairly dismissed an employee for some other reason</a:t>
            </a:r>
          </a:p>
          <a:p>
            <a:pPr defTabSz="855878">
              <a:lnSpc>
                <a:spcPct val="150000"/>
              </a:lnSpc>
            </a:pPr>
            <a:r>
              <a:rPr lang="en-GB" sz="2392" dirty="0">
                <a:solidFill>
                  <a:prstClr val="black"/>
                </a:solidFill>
                <a:latin typeface="Arial" panose="020B0604020202020204" pitchFamily="34" charset="0"/>
                <a:cs typeface="Arial" panose="020B0604020202020204" pitchFamily="34" charset="0"/>
              </a:rPr>
              <a:t>Reasons that may form the basis for a claim:</a:t>
            </a:r>
          </a:p>
          <a:p>
            <a:pPr defTabSz="855878">
              <a:lnSpc>
                <a:spcPct val="150000"/>
              </a:lnSpc>
            </a:pPr>
            <a:r>
              <a:rPr lang="en-GB" sz="2392" dirty="0">
                <a:solidFill>
                  <a:prstClr val="black"/>
                </a:solidFill>
                <a:latin typeface="Arial" panose="020B0604020202020204" pitchFamily="34" charset="0"/>
                <a:cs typeface="Arial" panose="020B0604020202020204" pitchFamily="34" charset="0"/>
              </a:rPr>
              <a:t>The employer must :</a:t>
            </a:r>
          </a:p>
          <a:p>
            <a:pPr marL="559662" indent="-379847" defTabSz="855878">
              <a:lnSpc>
                <a:spcPct val="150000"/>
              </a:lnSpc>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Show there was a genuine reason for the redundancy</a:t>
            </a:r>
          </a:p>
          <a:p>
            <a:pPr marL="559662" indent="-379847" defTabSz="855878">
              <a:lnSpc>
                <a:spcPct val="150000"/>
              </a:lnSpc>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Show they have warned the employees and consulted on the redundancy</a:t>
            </a:r>
          </a:p>
          <a:p>
            <a:pPr marL="559662" indent="-379847" defTabSz="855878">
              <a:lnSpc>
                <a:spcPct val="150000"/>
              </a:lnSpc>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Show they have identified the pools affected</a:t>
            </a:r>
          </a:p>
          <a:p>
            <a:pPr marL="559662" indent="-379847" defTabSz="855878">
              <a:lnSpc>
                <a:spcPct val="150000"/>
              </a:lnSpc>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Show that selection was objective and fairly applied</a:t>
            </a:r>
          </a:p>
          <a:p>
            <a:pPr marL="559662" indent="-379847" defTabSz="855878">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Show they have made reasonable efforts to offer suitable alternative work if available</a:t>
            </a:r>
          </a:p>
        </p:txBody>
      </p:sp>
      <p:pic>
        <p:nvPicPr>
          <p:cNvPr id="4" name="Picture 2" descr="http://www.srtrc.org/uploaded/image/Unit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5552" y="5861720"/>
            <a:ext cx="743098" cy="843880"/>
          </a:xfrm>
          <a:prstGeom prst="rect">
            <a:avLst/>
          </a:prstGeom>
          <a:solidFill>
            <a:srgbClr val="F7E293">
              <a:alpha val="2000"/>
            </a:srgbClr>
          </a:solidFill>
          <a:extLst/>
        </p:spPr>
      </p:pic>
      <p:sp>
        <p:nvSpPr>
          <p:cNvPr id="5" name="TextBox 4"/>
          <p:cNvSpPr txBox="1"/>
          <p:nvPr/>
        </p:nvSpPr>
        <p:spPr>
          <a:xfrm>
            <a:off x="0" y="6459379"/>
            <a:ext cx="3143809" cy="246221"/>
          </a:xfrm>
          <a:prstGeom prst="rect">
            <a:avLst/>
          </a:prstGeom>
          <a:noFill/>
        </p:spPr>
        <p:txBody>
          <a:bodyPr wrap="none" rtlCol="0">
            <a:spAutoFit/>
          </a:bodyPr>
          <a:lstStyle/>
          <a:p>
            <a:pPr defTabSz="855878"/>
            <a:r>
              <a:rPr lang="en-GB" sz="1000" i="1" dirty="0">
                <a:solidFill>
                  <a:prstClr val="black"/>
                </a:solidFill>
                <a:latin typeface="Arial" panose="020B0604020202020204" pitchFamily="34" charset="0"/>
                <a:cs typeface="Arial" panose="020B0604020202020204" pitchFamily="34" charset="0"/>
              </a:rPr>
              <a:t>DEALING WITH REDUNDANCY – 3 DAY COURSE</a:t>
            </a:r>
          </a:p>
        </p:txBody>
      </p:sp>
    </p:spTree>
    <p:extLst>
      <p:ext uri="{BB962C8B-B14F-4D97-AF65-F5344CB8AC3E}">
        <p14:creationId xmlns:p14="http://schemas.microsoft.com/office/powerpoint/2010/main" val="2500912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760" y="454146"/>
            <a:ext cx="11597200" cy="5728235"/>
          </a:xfrm>
          <a:prstGeom prst="rect">
            <a:avLst/>
          </a:prstGeom>
          <a:noFill/>
        </p:spPr>
        <p:txBody>
          <a:bodyPr wrap="square" rtlCol="0">
            <a:spAutoFit/>
          </a:bodyPr>
          <a:lstStyle/>
          <a:p>
            <a:pPr defTabSz="855878">
              <a:lnSpc>
                <a:spcPts val="2200"/>
              </a:lnSpc>
            </a:pPr>
            <a:r>
              <a:rPr lang="en-GB" sz="2659" b="1" dirty="0">
                <a:solidFill>
                  <a:prstClr val="black"/>
                </a:solidFill>
                <a:latin typeface="Arial" panose="020B0604020202020204" pitchFamily="34" charset="0"/>
                <a:cs typeface="Arial" panose="020B0604020202020204" pitchFamily="34" charset="0"/>
              </a:rPr>
              <a:t>Unfair dismissal – tribunals and remedies</a:t>
            </a:r>
          </a:p>
          <a:p>
            <a:pPr defTabSz="855878">
              <a:lnSpc>
                <a:spcPts val="2200"/>
              </a:lnSpc>
            </a:pPr>
            <a:endParaRPr lang="en-GB" sz="2392" dirty="0">
              <a:solidFill>
                <a:prstClr val="black"/>
              </a:solidFill>
              <a:latin typeface="Arial" panose="020B0604020202020204" pitchFamily="34" charset="0"/>
              <a:cs typeface="Arial" panose="020B0604020202020204" pitchFamily="34" charset="0"/>
            </a:endParaRPr>
          </a:p>
          <a:p>
            <a:pPr defTabSz="855878"/>
            <a:r>
              <a:rPr lang="en-GB" sz="2392" dirty="0">
                <a:solidFill>
                  <a:prstClr val="black"/>
                </a:solidFill>
                <a:latin typeface="Arial" panose="020B0604020202020204" pitchFamily="34" charset="0"/>
                <a:cs typeface="Arial" panose="020B0604020202020204" pitchFamily="34" charset="0"/>
              </a:rPr>
              <a:t>To bring a claim to tribunal:</a:t>
            </a:r>
          </a:p>
          <a:p>
            <a:pPr defTabSz="855878"/>
            <a:endParaRPr lang="en-GB" sz="2392" dirty="0">
              <a:solidFill>
                <a:prstClr val="black"/>
              </a:solidFill>
              <a:latin typeface="Arial" panose="020B0604020202020204" pitchFamily="34" charset="0"/>
              <a:cs typeface="Arial" panose="020B0604020202020204" pitchFamily="34" charset="0"/>
            </a:endParaRPr>
          </a:p>
          <a:p>
            <a:pPr marL="379847" indent="-379847" defTabSz="855878">
              <a:buFont typeface="Arial" panose="020B0604020202020204" pitchFamily="34" charset="0"/>
              <a:buChar char="•"/>
            </a:pPr>
            <a:r>
              <a:rPr lang="en-GB" sz="2392" b="1" dirty="0">
                <a:solidFill>
                  <a:prstClr val="black"/>
                </a:solidFill>
                <a:latin typeface="Arial" panose="020B0604020202020204" pitchFamily="34" charset="0"/>
                <a:cs typeface="Arial" panose="020B0604020202020204" pitchFamily="34" charset="0"/>
              </a:rPr>
              <a:t>Must</a:t>
            </a:r>
            <a:r>
              <a:rPr lang="en-GB" sz="2392" dirty="0">
                <a:solidFill>
                  <a:prstClr val="black"/>
                </a:solidFill>
                <a:latin typeface="Arial" panose="020B0604020202020204" pitchFamily="34" charset="0"/>
                <a:cs typeface="Arial" panose="020B0604020202020204" pitchFamily="34" charset="0"/>
              </a:rPr>
              <a:t> be lodged within 3 months less one day from date of termination</a:t>
            </a:r>
          </a:p>
          <a:p>
            <a:pPr defTabSz="855878"/>
            <a:endParaRPr lang="en-GB" sz="2392" dirty="0">
              <a:solidFill>
                <a:prstClr val="black"/>
              </a:solidFill>
              <a:latin typeface="Arial" panose="020B0604020202020204" pitchFamily="34" charset="0"/>
              <a:cs typeface="Arial" panose="020B0604020202020204" pitchFamily="34" charset="0"/>
            </a:endParaRPr>
          </a:p>
          <a:p>
            <a:pPr marL="379847" indent="-379847" defTabSz="855878">
              <a:lnSpc>
                <a:spcPct val="150000"/>
              </a:lnSpc>
              <a:buFont typeface="Arial" panose="020B0604020202020204" pitchFamily="34" charset="0"/>
              <a:buChar char="•"/>
            </a:pPr>
            <a:r>
              <a:rPr lang="en-GB" sz="2392" dirty="0">
                <a:solidFill>
                  <a:prstClr val="black"/>
                </a:solidFill>
                <a:latin typeface="Arial" panose="020B0604020202020204" pitchFamily="34" charset="0"/>
                <a:cs typeface="Arial" panose="020B0604020202020204" pitchFamily="34" charset="0"/>
              </a:rPr>
              <a:t>Remedies - If a Tribunal finds in favour of the employee it can order:</a:t>
            </a:r>
          </a:p>
          <a:p>
            <a:pPr marL="559662" indent="-379847" defTabSz="855878">
              <a:lnSpc>
                <a:spcPct val="150000"/>
              </a:lnSpc>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Reinstatement</a:t>
            </a:r>
          </a:p>
          <a:p>
            <a:pPr marL="987601" lvl="1" indent="-379847" defTabSz="855878">
              <a:lnSpc>
                <a:spcPct val="150000"/>
              </a:lnSpc>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getting their job back with no loss of money or security.</a:t>
            </a:r>
          </a:p>
          <a:p>
            <a:pPr marL="559662" indent="-379847" defTabSz="855878">
              <a:lnSpc>
                <a:spcPct val="150000"/>
              </a:lnSpc>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Re-engagement</a:t>
            </a:r>
          </a:p>
          <a:p>
            <a:pPr marL="987601" lvl="1" indent="-379847" defTabSz="855878">
              <a:lnSpc>
                <a:spcPct val="150000"/>
              </a:lnSpc>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getting another job with the same employer.</a:t>
            </a:r>
          </a:p>
          <a:p>
            <a:pPr marL="559662" indent="-379847" defTabSz="855878">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Compensation</a:t>
            </a:r>
          </a:p>
          <a:p>
            <a:pPr marL="987601" lvl="1" indent="-379847" defTabSz="855878">
              <a:buFont typeface="Arial" panose="020B0604020202020204" pitchFamily="34" charset="0"/>
              <a:buChar char="•"/>
            </a:pPr>
            <a:r>
              <a:rPr lang="en-GB" sz="2200" dirty="0">
                <a:solidFill>
                  <a:prstClr val="black"/>
                </a:solidFill>
                <a:latin typeface="Arial" panose="020B0604020202020204" pitchFamily="34" charset="0"/>
                <a:cs typeface="Arial" panose="020B0604020202020204" pitchFamily="34" charset="0"/>
              </a:rPr>
              <a:t>a basic award calculated similar to a redundancy payment plus a compensatory award to account for financial losses incurred as a result of the dismissal.</a:t>
            </a:r>
          </a:p>
        </p:txBody>
      </p:sp>
      <p:pic>
        <p:nvPicPr>
          <p:cNvPr id="4" name="Picture 2" descr="http://www.srtrc.org/uploaded/image/Unit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5552" y="5861720"/>
            <a:ext cx="743098" cy="843880"/>
          </a:xfrm>
          <a:prstGeom prst="rect">
            <a:avLst/>
          </a:prstGeom>
          <a:solidFill>
            <a:srgbClr val="F7E293">
              <a:alpha val="2000"/>
            </a:srgbClr>
          </a:solidFill>
          <a:extLst/>
        </p:spPr>
      </p:pic>
      <p:sp>
        <p:nvSpPr>
          <p:cNvPr id="5" name="TextBox 4"/>
          <p:cNvSpPr txBox="1"/>
          <p:nvPr/>
        </p:nvSpPr>
        <p:spPr>
          <a:xfrm>
            <a:off x="0" y="6459379"/>
            <a:ext cx="3143809" cy="246221"/>
          </a:xfrm>
          <a:prstGeom prst="rect">
            <a:avLst/>
          </a:prstGeom>
          <a:noFill/>
        </p:spPr>
        <p:txBody>
          <a:bodyPr wrap="none" rtlCol="0">
            <a:spAutoFit/>
          </a:bodyPr>
          <a:lstStyle/>
          <a:p>
            <a:pPr defTabSz="855878"/>
            <a:r>
              <a:rPr lang="en-GB" sz="1000" i="1" dirty="0">
                <a:solidFill>
                  <a:prstClr val="black"/>
                </a:solidFill>
                <a:latin typeface="Arial" panose="020B0604020202020204" pitchFamily="34" charset="0"/>
                <a:cs typeface="Arial" panose="020B0604020202020204" pitchFamily="34" charset="0"/>
              </a:rPr>
              <a:t>DEALING WITH REDUNDANCY – 3 DAY COURSE</a:t>
            </a:r>
          </a:p>
        </p:txBody>
      </p:sp>
    </p:spTree>
    <p:extLst>
      <p:ext uri="{BB962C8B-B14F-4D97-AF65-F5344CB8AC3E}">
        <p14:creationId xmlns:p14="http://schemas.microsoft.com/office/powerpoint/2010/main" val="407828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n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te" id="{7DEEFB77-C52A-4EB5-AE98-65DBFD5772F4}" vid="{2B37BBE9-A946-4E74-B477-A6F1280A45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17</TotalTime>
  <Words>1786</Words>
  <Application>Microsoft Office PowerPoint</Application>
  <PresentationFormat>Widescreen</PresentationFormat>
  <Paragraphs>263</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Unite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dc:creator>
  <cp:lastModifiedBy>Ian</cp:lastModifiedBy>
  <cp:revision>3</cp:revision>
  <dcterms:created xsi:type="dcterms:W3CDTF">2022-02-07T14:39:46Z</dcterms:created>
  <dcterms:modified xsi:type="dcterms:W3CDTF">2022-04-04T18:24:24Z</dcterms:modified>
</cp:coreProperties>
</file>