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4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C365F3-DBA2-4B17-892D-7D9C4E065370}" type="datetimeFigureOut">
              <a:rPr lang="en-GB" smtClean="0"/>
              <a:t>07/02/2022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87C7B3-98B0-4176-A3D9-BBA05E770154}" type="slidenum">
              <a:rPr lang="en-GB" smtClean="0"/>
              <a:t>‹#›</a:t>
            </a:fld>
            <a:endParaRPr lang="en-GB"/>
          </a:p>
        </p:txBody>
      </p:sp>
    </p:spTree>
    <p:extLst>
      <p:ext uri="{BB962C8B-B14F-4D97-AF65-F5344CB8AC3E}">
        <p14:creationId xmlns:p14="http://schemas.microsoft.com/office/powerpoint/2010/main" val="927837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r>
              <a:rPr lang="en-GB" dirty="0" smtClean="0"/>
              <a:t>Talk</a:t>
            </a:r>
            <a:r>
              <a:rPr lang="en-GB" baseline="0" dirty="0" smtClean="0"/>
              <a:t> to your officer and the Organising Department about strategies</a:t>
            </a:r>
          </a:p>
          <a:p>
            <a:r>
              <a:rPr lang="en-GB" i="1" dirty="0" smtClean="0"/>
              <a:t>Don’t dismiss anything</a:t>
            </a:r>
            <a:r>
              <a:rPr lang="en-GB" i="1" baseline="0" dirty="0" smtClean="0"/>
              <a:t> that you think may help your cause!</a:t>
            </a:r>
            <a:endParaRPr lang="en-GB" i="1" dirty="0"/>
          </a:p>
        </p:txBody>
      </p:sp>
      <p:sp>
        <p:nvSpPr>
          <p:cNvPr id="4" name="Slide Number Placeholder 3"/>
          <p:cNvSpPr>
            <a:spLocks noGrp="1"/>
          </p:cNvSpPr>
          <p:nvPr>
            <p:ph type="sldNum" sz="quarter" idx="10"/>
          </p:nvPr>
        </p:nvSpPr>
        <p:spPr/>
        <p:txBody>
          <a:bodyPr/>
          <a:lstStyle/>
          <a:p>
            <a:fld id="{FD298FBC-E803-4069-8A57-7747E8CFF94B}"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3161139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r>
              <a:rPr lang="en-GB" sz="1123" b="0" kern="1200" dirty="0" smtClean="0">
                <a:solidFill>
                  <a:schemeClr val="tx1"/>
                </a:solidFill>
                <a:effectLst/>
                <a:latin typeface="+mn-lt"/>
                <a:ea typeface="+mn-ea"/>
                <a:cs typeface="+mn-cs"/>
              </a:rPr>
              <a:t>TASK:  </a:t>
            </a:r>
          </a:p>
          <a:p>
            <a:r>
              <a:rPr lang="en-GB" sz="1123" b="0" kern="1200" dirty="0" smtClean="0">
                <a:solidFill>
                  <a:schemeClr val="tx1"/>
                </a:solidFill>
                <a:effectLst/>
                <a:latin typeface="+mn-lt"/>
                <a:ea typeface="+mn-ea"/>
                <a:cs typeface="+mn-cs"/>
              </a:rPr>
              <a:t>Think about how you would begin to organise a campaign? </a:t>
            </a:r>
          </a:p>
          <a:p>
            <a:r>
              <a:rPr lang="en-GB" sz="1123" b="0" kern="1200" dirty="0" smtClean="0">
                <a:solidFill>
                  <a:schemeClr val="tx1"/>
                </a:solidFill>
                <a:effectLst/>
                <a:latin typeface="+mn-lt"/>
                <a:ea typeface="+mn-ea"/>
                <a:cs typeface="+mn-cs"/>
              </a:rPr>
              <a:t>Who can help, what sources of support are there? </a:t>
            </a:r>
          </a:p>
          <a:p>
            <a:r>
              <a:rPr lang="en-GB" sz="1123" b="0" kern="1200" dirty="0" smtClean="0">
                <a:solidFill>
                  <a:schemeClr val="tx1"/>
                </a:solidFill>
                <a:effectLst/>
                <a:latin typeface="+mn-lt"/>
                <a:ea typeface="+mn-ea"/>
                <a:cs typeface="+mn-cs"/>
              </a:rPr>
              <a:t>What skills / resources do you need? </a:t>
            </a:r>
          </a:p>
          <a:p>
            <a:r>
              <a:rPr lang="en-GB" sz="1123" b="0" kern="1200" dirty="0" smtClean="0">
                <a:solidFill>
                  <a:schemeClr val="tx1"/>
                </a:solidFill>
                <a:effectLst/>
                <a:latin typeface="+mn-lt"/>
                <a:ea typeface="+mn-ea"/>
                <a:cs typeface="+mn-cs"/>
              </a:rPr>
              <a:t>Outline what you would do to start a campaign about a redundancy</a:t>
            </a:r>
          </a:p>
          <a:p>
            <a:endParaRPr lang="en-GB" b="0" dirty="0"/>
          </a:p>
        </p:txBody>
      </p:sp>
      <p:sp>
        <p:nvSpPr>
          <p:cNvPr id="4" name="Slide Number Placeholder 3"/>
          <p:cNvSpPr>
            <a:spLocks noGrp="1"/>
          </p:cNvSpPr>
          <p:nvPr>
            <p:ph type="sldNum" sz="quarter" idx="10"/>
          </p:nvPr>
        </p:nvSpPr>
        <p:spPr/>
        <p:txBody>
          <a:bodyPr/>
          <a:lstStyle/>
          <a:p>
            <a:fld id="{FD298FBC-E803-4069-8A57-7747E8CFF94B}" type="slidenum">
              <a:rPr lang="en-GB" smtClean="0">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3416983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r>
              <a:rPr lang="en-GB" dirty="0" smtClean="0"/>
              <a:t>Examples of campaign approaches</a:t>
            </a:r>
          </a:p>
          <a:p>
            <a:r>
              <a:rPr lang="en-GB" dirty="0" smtClean="0"/>
              <a:t>Clockwise</a:t>
            </a:r>
            <a:r>
              <a:rPr lang="en-GB" baseline="0" dirty="0" smtClean="0"/>
              <a:t> from top left:</a:t>
            </a:r>
          </a:p>
          <a:p>
            <a:r>
              <a:rPr lang="en-GB" sz="1123" b="0" i="1" kern="1200" dirty="0" smtClean="0">
                <a:solidFill>
                  <a:schemeClr val="tx1"/>
                </a:solidFill>
                <a:effectLst/>
                <a:latin typeface="+mn-lt"/>
                <a:ea typeface="+mn-ea"/>
                <a:cs typeface="+mn-cs"/>
              </a:rPr>
              <a:t>Off Shore Industry </a:t>
            </a:r>
            <a:r>
              <a:rPr lang="en-GB" sz="1123" b="0" i="0" kern="1200" dirty="0" smtClean="0">
                <a:solidFill>
                  <a:schemeClr val="tx1"/>
                </a:solidFill>
                <a:effectLst/>
                <a:latin typeface="+mn-lt"/>
                <a:ea typeface="+mn-ea"/>
                <a:cs typeface="+mn-cs"/>
              </a:rPr>
              <a:t>– using a distinct format to “brand” the issue, make it recognisable</a:t>
            </a:r>
          </a:p>
          <a:p>
            <a:r>
              <a:rPr lang="en-GB" sz="1123" b="0" i="1" kern="1200" dirty="0" smtClean="0">
                <a:solidFill>
                  <a:schemeClr val="tx1"/>
                </a:solidFill>
                <a:effectLst/>
                <a:latin typeface="+mn-lt"/>
                <a:ea typeface="+mn-ea"/>
                <a:cs typeface="+mn-cs"/>
              </a:rPr>
              <a:t>BA</a:t>
            </a:r>
            <a:r>
              <a:rPr lang="en-GB" sz="1123" b="0" i="0" kern="1200" dirty="0" smtClean="0">
                <a:solidFill>
                  <a:schemeClr val="tx1"/>
                </a:solidFill>
                <a:effectLst/>
                <a:latin typeface="+mn-lt"/>
                <a:ea typeface="+mn-ea"/>
                <a:cs typeface="+mn-cs"/>
              </a:rPr>
              <a:t>: Iconic landmarks across the UK lit up, including Marble Arch, the Houses of Parliament, Harrods, The Angel of the North and the Scottish Parliament</a:t>
            </a:r>
          </a:p>
          <a:p>
            <a:r>
              <a:rPr lang="en-GB" sz="1123" b="0" i="1" kern="1200" dirty="0" smtClean="0">
                <a:solidFill>
                  <a:schemeClr val="tx1"/>
                </a:solidFill>
                <a:effectLst/>
                <a:latin typeface="+mn-lt"/>
                <a:ea typeface="+mn-ea"/>
                <a:cs typeface="+mn-cs"/>
              </a:rPr>
              <a:t>Fujitsu</a:t>
            </a:r>
            <a:r>
              <a:rPr lang="en-GB" sz="1123" b="0" i="0" kern="1200" dirty="0" smtClean="0">
                <a:solidFill>
                  <a:schemeClr val="tx1"/>
                </a:solidFill>
                <a:effectLst/>
                <a:latin typeface="+mn-lt"/>
                <a:ea typeface="+mn-ea"/>
                <a:cs typeface="+mn-cs"/>
              </a:rPr>
              <a:t>: Redundancies</a:t>
            </a:r>
            <a:r>
              <a:rPr lang="en-GB" sz="1123" b="0" i="0" kern="1200" baseline="0" dirty="0" smtClean="0">
                <a:solidFill>
                  <a:schemeClr val="tx1"/>
                </a:solidFill>
                <a:effectLst/>
                <a:latin typeface="+mn-lt"/>
                <a:ea typeface="+mn-ea"/>
                <a:cs typeface="+mn-cs"/>
              </a:rPr>
              <a:t> used as a vehicle for clearing out reps - </a:t>
            </a:r>
            <a:r>
              <a:rPr lang="en-GB" sz="1123" b="0" i="0" kern="1200" dirty="0" smtClean="0">
                <a:solidFill>
                  <a:schemeClr val="tx1"/>
                </a:solidFill>
                <a:effectLst/>
                <a:latin typeface="+mn-lt"/>
                <a:ea typeface="+mn-ea"/>
                <a:cs typeface="+mn-cs"/>
              </a:rPr>
              <a:t>Unite said it is "withdrawing from the process as it is not meaningful consultation as required by the relevant legislation and their participation lends credence to the company's pretence it is. By participating, it would damage any claims of unfair dismissal/claims for protective awards that people who are dismissed, particularly in Manchester, may want to raise."</a:t>
            </a:r>
            <a:endParaRPr lang="en-GB" sz="1123" b="0" i="0" kern="1200" baseline="0" dirty="0" smtClean="0">
              <a:solidFill>
                <a:schemeClr val="tx1"/>
              </a:solidFill>
              <a:effectLst/>
              <a:latin typeface="+mn-lt"/>
              <a:ea typeface="+mn-ea"/>
              <a:cs typeface="+mn-cs"/>
            </a:endParaRPr>
          </a:p>
          <a:p>
            <a:r>
              <a:rPr lang="en-GB" sz="1123" b="0" i="1" kern="1200" baseline="0" dirty="0" smtClean="0">
                <a:solidFill>
                  <a:schemeClr val="tx1"/>
                </a:solidFill>
                <a:effectLst/>
                <a:latin typeface="+mn-lt"/>
                <a:ea typeface="+mn-ea"/>
                <a:cs typeface="+mn-cs"/>
              </a:rPr>
              <a:t>BAe</a:t>
            </a:r>
            <a:r>
              <a:rPr lang="en-GB" sz="1123" b="0" i="0" kern="1200" baseline="0" dirty="0" smtClean="0">
                <a:solidFill>
                  <a:schemeClr val="tx1"/>
                </a:solidFill>
                <a:effectLst/>
                <a:latin typeface="+mn-lt"/>
                <a:ea typeface="+mn-ea"/>
                <a:cs typeface="+mn-cs"/>
              </a:rPr>
              <a:t>: </a:t>
            </a:r>
            <a:r>
              <a:rPr lang="en-GB" sz="1123" b="0" i="0" kern="1200" baseline="0" dirty="0" err="1" smtClean="0">
                <a:solidFill>
                  <a:schemeClr val="tx1"/>
                </a:solidFill>
                <a:effectLst/>
                <a:latin typeface="+mn-lt"/>
                <a:ea typeface="+mn-ea"/>
                <a:cs typeface="+mn-cs"/>
              </a:rPr>
              <a:t>Brough</a:t>
            </a:r>
            <a:r>
              <a:rPr lang="en-GB" sz="1123" b="0" i="0" kern="1200" baseline="0" dirty="0" smtClean="0">
                <a:solidFill>
                  <a:schemeClr val="tx1"/>
                </a:solidFill>
                <a:effectLst/>
                <a:latin typeface="+mn-lt"/>
                <a:ea typeface="+mn-ea"/>
                <a:cs typeface="+mn-cs"/>
              </a:rPr>
              <a:t> mass redundancies – local paper coverage, organised membership</a:t>
            </a:r>
            <a:endParaRPr lang="en-GB" dirty="0"/>
          </a:p>
        </p:txBody>
      </p:sp>
      <p:sp>
        <p:nvSpPr>
          <p:cNvPr id="4" name="Slide Number Placeholder 3"/>
          <p:cNvSpPr>
            <a:spLocks noGrp="1"/>
          </p:cNvSpPr>
          <p:nvPr>
            <p:ph type="sldNum" sz="quarter" idx="10"/>
          </p:nvPr>
        </p:nvSpPr>
        <p:spPr/>
        <p:txBody>
          <a:bodyPr/>
          <a:lstStyle/>
          <a:p>
            <a:fld id="{FD298FBC-E803-4069-8A57-7747E8CFF94B}" type="slidenum">
              <a:rPr lang="en-GB" smtClean="0">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3697825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D298FBC-E803-4069-8A57-7747E8CFF94B}" type="slidenum">
              <a:rPr lang="en-GB" smtClean="0">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3849722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D298FBC-E803-4069-8A57-7747E8CFF94B}" type="slidenum">
              <a:rPr lang="en-GB" smtClean="0">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2500342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FD298FBC-E803-4069-8A57-7747E8CFF94B}" type="slidenum">
              <a:rPr lang="en-GB" smtClean="0">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3833897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FD298FBC-E803-4069-8A57-7747E8CFF94B}" type="slidenum">
              <a:rPr lang="en-GB" smtClean="0">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7794844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FD298FBC-E803-4069-8A57-7747E8CFF94B}" type="slidenum">
              <a:rPr lang="en-GB" smtClean="0">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6711313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FD298FBC-E803-4069-8A57-7747E8CFF94B}" type="slidenum">
              <a:rPr lang="en-GB" smtClean="0">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1738555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9738" y="1252538"/>
            <a:ext cx="6008687" cy="3381375"/>
          </a:xfrm>
        </p:spPr>
      </p:sp>
      <p:sp>
        <p:nvSpPr>
          <p:cNvPr id="3" name="Notes Placeholder 2"/>
          <p:cNvSpPr>
            <a:spLocks noGrp="1"/>
          </p:cNvSpPr>
          <p:nvPr>
            <p:ph type="body" idx="1"/>
          </p:nvPr>
        </p:nvSpPr>
        <p:spPr/>
        <p:txBody>
          <a:bodyPr/>
          <a:lstStyle/>
          <a:p>
            <a:pPr marL="0" marR="0" lvl="0" indent="0" algn="l" defTabSz="855878" rtl="0" eaLnBrk="1" fontAlgn="auto" latinLnBrk="0" hangingPunct="1">
              <a:lnSpc>
                <a:spcPct val="100000"/>
              </a:lnSpc>
              <a:spcBef>
                <a:spcPts val="0"/>
              </a:spcBef>
              <a:spcAft>
                <a:spcPts val="0"/>
              </a:spcAft>
              <a:buClrTx/>
              <a:buSzTx/>
              <a:buFontTx/>
              <a:buNone/>
              <a:tabLst/>
              <a:defRPr/>
            </a:pPr>
            <a:r>
              <a:rPr lang="en-GB" b="1" dirty="0" smtClean="0"/>
              <a:t>We</a:t>
            </a:r>
            <a:r>
              <a:rPr lang="en-GB" dirty="0" smtClean="0"/>
              <a:t> are </a:t>
            </a:r>
            <a:r>
              <a:rPr lang="en-GB" u="sng" dirty="0" smtClean="0"/>
              <a:t>not</a:t>
            </a:r>
            <a:r>
              <a:rPr lang="en-GB" dirty="0" smtClean="0"/>
              <a:t> financial</a:t>
            </a:r>
            <a:r>
              <a:rPr lang="en-GB" baseline="0" dirty="0" smtClean="0"/>
              <a:t> advisors, but Unite does provide access to independent people. E.g. </a:t>
            </a:r>
            <a:r>
              <a:rPr lang="en-GB" dirty="0" smtClean="0"/>
              <a:t>https://www.uniecprestige.co.uk/</a:t>
            </a:r>
          </a:p>
          <a:p>
            <a:endParaRPr lang="en-GB" baseline="0" dirty="0" smtClean="0"/>
          </a:p>
          <a:p>
            <a:r>
              <a:rPr lang="en-GB" baseline="0" dirty="0" smtClean="0"/>
              <a:t>Make sure you tie up with and involve your learning organisers</a:t>
            </a:r>
            <a:endParaRPr lang="en-GB" dirty="0"/>
          </a:p>
        </p:txBody>
      </p:sp>
      <p:sp>
        <p:nvSpPr>
          <p:cNvPr id="4" name="Slide Number Placeholder 3"/>
          <p:cNvSpPr>
            <a:spLocks noGrp="1"/>
          </p:cNvSpPr>
          <p:nvPr>
            <p:ph type="sldNum" sz="quarter" idx="10"/>
          </p:nvPr>
        </p:nvSpPr>
        <p:spPr/>
        <p:txBody>
          <a:bodyPr/>
          <a:lstStyle/>
          <a:p>
            <a:fld id="{FD298FBC-E803-4069-8A57-7747E8CFF94B}" type="slidenum">
              <a:rPr lang="en-GB" smtClean="0">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381932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9AC0789-714E-4E3B-BEEF-C01B96185B94}" type="datetimeFigureOut">
              <a:rPr lang="en-GB" smtClean="0">
                <a:solidFill>
                  <a:prstClr val="black">
                    <a:tint val="75000"/>
                  </a:prstClr>
                </a:solidFill>
              </a:rPr>
              <a:pPr/>
              <a:t>07/02/2022</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F653C29-560D-40C6-BC98-40970F7C4F74}"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693512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AC0789-714E-4E3B-BEEF-C01B96185B94}" type="datetimeFigureOut">
              <a:rPr lang="en-GB" smtClean="0">
                <a:solidFill>
                  <a:prstClr val="black">
                    <a:tint val="75000"/>
                  </a:prstClr>
                </a:solidFill>
              </a:rPr>
              <a:pPr/>
              <a:t>07/02/2022</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F653C29-560D-40C6-BC98-40970F7C4F74}"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630609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AC0789-714E-4E3B-BEEF-C01B96185B94}" type="datetimeFigureOut">
              <a:rPr lang="en-GB" smtClean="0">
                <a:solidFill>
                  <a:prstClr val="black">
                    <a:tint val="75000"/>
                  </a:prstClr>
                </a:solidFill>
              </a:rPr>
              <a:pPr/>
              <a:t>07/02/2022</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F653C29-560D-40C6-BC98-40970F7C4F74}"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683140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AC0789-714E-4E3B-BEEF-C01B96185B94}" type="datetimeFigureOut">
              <a:rPr lang="en-GB" smtClean="0">
                <a:solidFill>
                  <a:prstClr val="black">
                    <a:tint val="75000"/>
                  </a:prstClr>
                </a:solidFill>
              </a:rPr>
              <a:pPr/>
              <a:t>07/02/2022</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F653C29-560D-40C6-BC98-40970F7C4F74}"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73103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AC0789-714E-4E3B-BEEF-C01B96185B94}" type="datetimeFigureOut">
              <a:rPr lang="en-GB" smtClean="0">
                <a:solidFill>
                  <a:prstClr val="black">
                    <a:tint val="75000"/>
                  </a:prstClr>
                </a:solidFill>
              </a:rPr>
              <a:pPr/>
              <a:t>07/02/2022</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F653C29-560D-40C6-BC98-40970F7C4F74}"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16635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9AC0789-714E-4E3B-BEEF-C01B96185B94}" type="datetimeFigureOut">
              <a:rPr lang="en-GB" smtClean="0">
                <a:solidFill>
                  <a:prstClr val="black">
                    <a:tint val="75000"/>
                  </a:prstClr>
                </a:solidFill>
              </a:rPr>
              <a:pPr/>
              <a:t>07/02/2022</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F653C29-560D-40C6-BC98-40970F7C4F74}"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665689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9AC0789-714E-4E3B-BEEF-C01B96185B94}" type="datetimeFigureOut">
              <a:rPr lang="en-GB" smtClean="0">
                <a:solidFill>
                  <a:prstClr val="black">
                    <a:tint val="75000"/>
                  </a:prstClr>
                </a:solidFill>
              </a:rPr>
              <a:pPr/>
              <a:t>07/02/2022</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0F653C29-560D-40C6-BC98-40970F7C4F74}"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702320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9AC0789-714E-4E3B-BEEF-C01B96185B94}" type="datetimeFigureOut">
              <a:rPr lang="en-GB" smtClean="0">
                <a:solidFill>
                  <a:prstClr val="black">
                    <a:tint val="75000"/>
                  </a:prstClr>
                </a:solidFill>
              </a:rPr>
              <a:pPr/>
              <a:t>07/02/2022</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F653C29-560D-40C6-BC98-40970F7C4F74}"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002383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AC0789-714E-4E3B-BEEF-C01B96185B94}" type="datetimeFigureOut">
              <a:rPr lang="en-GB" smtClean="0">
                <a:solidFill>
                  <a:prstClr val="black">
                    <a:tint val="75000"/>
                  </a:prstClr>
                </a:solidFill>
              </a:rPr>
              <a:pPr/>
              <a:t>07/02/2022</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0F653C29-560D-40C6-BC98-40970F7C4F74}"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639953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AC0789-714E-4E3B-BEEF-C01B96185B94}" type="datetimeFigureOut">
              <a:rPr lang="en-GB" smtClean="0">
                <a:solidFill>
                  <a:prstClr val="black">
                    <a:tint val="75000"/>
                  </a:prstClr>
                </a:solidFill>
              </a:rPr>
              <a:pPr/>
              <a:t>07/02/2022</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F653C29-560D-40C6-BC98-40970F7C4F74}"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635799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AC0789-714E-4E3B-BEEF-C01B96185B94}" type="datetimeFigureOut">
              <a:rPr lang="en-GB" smtClean="0">
                <a:solidFill>
                  <a:prstClr val="black">
                    <a:tint val="75000"/>
                  </a:prstClr>
                </a:solidFill>
              </a:rPr>
              <a:pPr/>
              <a:t>07/02/2022</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F653C29-560D-40C6-BC98-40970F7C4F74}"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186022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A7">
            <a:alpha val="40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855878"/>
            <a:fld id="{69AC0789-714E-4E3B-BEEF-C01B96185B94}" type="datetimeFigureOut">
              <a:rPr lang="en-GB" smtClean="0">
                <a:solidFill>
                  <a:prstClr val="black">
                    <a:tint val="75000"/>
                  </a:prstClr>
                </a:solidFill>
              </a:rPr>
              <a:pPr defTabSz="855878"/>
              <a:t>07/02/2022</a:t>
            </a:fld>
            <a:endParaRPr lang="en-GB"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855878"/>
            <a:endParaRPr lang="en-GB"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855878"/>
            <a:fld id="{0F653C29-560D-40C6-BC98-40970F7C4F74}" type="slidenum">
              <a:rPr lang="en-GB" smtClean="0">
                <a:solidFill>
                  <a:prstClr val="black">
                    <a:tint val="75000"/>
                  </a:prstClr>
                </a:solidFill>
              </a:rPr>
              <a:pPr defTabSz="855878"/>
              <a:t>‹#›</a:t>
            </a:fld>
            <a:endParaRPr lang="en-GB" dirty="0">
              <a:solidFill>
                <a:prstClr val="black">
                  <a:tint val="75000"/>
                </a:prstClr>
              </a:solidFill>
            </a:endParaRPr>
          </a:p>
        </p:txBody>
      </p:sp>
    </p:spTree>
    <p:extLst>
      <p:ext uri="{BB962C8B-B14F-4D97-AF65-F5344CB8AC3E}">
        <p14:creationId xmlns:p14="http://schemas.microsoft.com/office/powerpoint/2010/main" val="1239774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63605" y="126504"/>
            <a:ext cx="12351102" cy="6211957"/>
          </a:xfrm>
          <a:prstGeom prst="rect">
            <a:avLst/>
          </a:prstGeom>
          <a:noFill/>
        </p:spPr>
        <p:txBody>
          <a:bodyPr wrap="square" rtlCol="0">
            <a:spAutoFit/>
          </a:bodyPr>
          <a:lstStyle/>
          <a:p>
            <a:pPr defTabSz="855878"/>
            <a:r>
              <a:rPr lang="en-GB" sz="2600" b="1" dirty="0">
                <a:solidFill>
                  <a:prstClr val="black"/>
                </a:solidFill>
                <a:latin typeface="Arial" panose="020B0604020202020204" pitchFamily="34" charset="0"/>
                <a:cs typeface="Arial" panose="020B0604020202020204" pitchFamily="34" charset="0"/>
              </a:rPr>
              <a:t>Campaigning and alternatives to redundancy</a:t>
            </a:r>
          </a:p>
          <a:p>
            <a:pPr defTabSz="855878"/>
            <a:endParaRPr lang="en-GB" sz="2000" dirty="0">
              <a:solidFill>
                <a:prstClr val="black"/>
              </a:solidFill>
              <a:latin typeface="Arial" panose="020B0604020202020204" pitchFamily="34" charset="0"/>
              <a:cs typeface="Arial" panose="020B0604020202020204" pitchFamily="34" charset="0"/>
            </a:endParaRPr>
          </a:p>
          <a:p>
            <a:pPr marL="379847" indent="-379847" defTabSz="855878">
              <a:lnSpc>
                <a:spcPts val="22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Member support</a:t>
            </a:r>
          </a:p>
          <a:p>
            <a:pPr marL="379847" indent="-379847" defTabSz="855878">
              <a:lnSpc>
                <a:spcPts val="2200"/>
              </a:lnSpc>
              <a:buFont typeface="Arial" panose="020B0604020202020204" pitchFamily="34" charset="0"/>
              <a:buChar char="•"/>
            </a:pPr>
            <a:endParaRPr lang="en-GB" sz="2200" dirty="0">
              <a:solidFill>
                <a:prstClr val="black"/>
              </a:solidFill>
              <a:latin typeface="Arial" panose="020B0604020202020204" pitchFamily="34" charset="0"/>
              <a:cs typeface="Arial" panose="020B0604020202020204" pitchFamily="34" charset="0"/>
            </a:endParaRPr>
          </a:p>
          <a:p>
            <a:pPr marL="379847" indent="-379847" defTabSz="855878">
              <a:lnSpc>
                <a:spcPts val="22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Trade Unions</a:t>
            </a:r>
          </a:p>
          <a:p>
            <a:pPr marL="1415540" lvl="2" indent="-379847" defTabSz="855878">
              <a:lnSpc>
                <a:spcPts val="30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Campaign and political offices</a:t>
            </a:r>
          </a:p>
          <a:p>
            <a:pPr marL="1415540" lvl="2" indent="-379847" defTabSz="855878">
              <a:lnSpc>
                <a:spcPts val="30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Full time officers</a:t>
            </a:r>
          </a:p>
          <a:p>
            <a:pPr marL="1415540" lvl="2" indent="-379847" defTabSz="855878">
              <a:lnSpc>
                <a:spcPts val="30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Cross union support </a:t>
            </a:r>
            <a:r>
              <a:rPr lang="en-GB" sz="2200" i="1" dirty="0">
                <a:solidFill>
                  <a:prstClr val="black"/>
                </a:solidFill>
                <a:latin typeface="Arial" panose="020B0604020202020204" pitchFamily="34" charset="0"/>
                <a:cs typeface="Arial" panose="020B0604020202020204" pitchFamily="34" charset="0"/>
              </a:rPr>
              <a:t>(including our Community branches</a:t>
            </a:r>
            <a:r>
              <a:rPr lang="en-GB" sz="2200" dirty="0">
                <a:solidFill>
                  <a:prstClr val="black"/>
                </a:solidFill>
                <a:latin typeface="Arial" panose="020B0604020202020204" pitchFamily="34" charset="0"/>
                <a:cs typeface="Arial" panose="020B0604020202020204" pitchFamily="34" charset="0"/>
              </a:rPr>
              <a:t>!) </a:t>
            </a:r>
          </a:p>
          <a:p>
            <a:pPr marL="1415540" lvl="2" indent="-379847" defTabSz="855878">
              <a:lnSpc>
                <a:spcPts val="30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Leverage</a:t>
            </a:r>
          </a:p>
          <a:p>
            <a:pPr marL="379847" indent="-379847" defTabSz="855878">
              <a:lnSpc>
                <a:spcPts val="2200"/>
              </a:lnSpc>
              <a:buFont typeface="Arial" panose="020B0604020202020204" pitchFamily="34" charset="0"/>
              <a:buChar char="•"/>
            </a:pPr>
            <a:endParaRPr lang="en-GB" sz="2200" dirty="0">
              <a:solidFill>
                <a:prstClr val="black"/>
              </a:solidFill>
              <a:latin typeface="Arial" panose="020B0604020202020204" pitchFamily="34" charset="0"/>
              <a:cs typeface="Arial" panose="020B0604020202020204" pitchFamily="34" charset="0"/>
            </a:endParaRPr>
          </a:p>
          <a:p>
            <a:pPr marL="379847" indent="-379847" defTabSz="855878">
              <a:lnSpc>
                <a:spcPts val="22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Media – social networks, press, TV, radio</a:t>
            </a:r>
          </a:p>
          <a:p>
            <a:pPr marL="379847" indent="-379847" defTabSz="855878">
              <a:lnSpc>
                <a:spcPts val="2200"/>
              </a:lnSpc>
              <a:buFont typeface="Arial" panose="020B0604020202020204" pitchFamily="34" charset="0"/>
              <a:buChar char="•"/>
            </a:pPr>
            <a:endParaRPr lang="en-GB" sz="2200" dirty="0">
              <a:solidFill>
                <a:prstClr val="black"/>
              </a:solidFill>
              <a:latin typeface="Arial" panose="020B0604020202020204" pitchFamily="34" charset="0"/>
              <a:cs typeface="Arial" panose="020B0604020202020204" pitchFamily="34" charset="0"/>
            </a:endParaRPr>
          </a:p>
          <a:p>
            <a:pPr marL="379847" indent="-379847" defTabSz="855878">
              <a:lnSpc>
                <a:spcPts val="22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Political</a:t>
            </a:r>
          </a:p>
          <a:p>
            <a:pPr marL="1415540" lvl="2" indent="-379847" defTabSz="855878">
              <a:lnSpc>
                <a:spcPts val="30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MP’s </a:t>
            </a:r>
          </a:p>
          <a:p>
            <a:pPr marL="1415540" lvl="2" indent="-379847" defTabSz="855878">
              <a:lnSpc>
                <a:spcPts val="30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Councillors</a:t>
            </a:r>
          </a:p>
          <a:p>
            <a:pPr marL="379847" indent="-379847" defTabSz="855878">
              <a:lnSpc>
                <a:spcPts val="2200"/>
              </a:lnSpc>
              <a:buFont typeface="Arial" panose="020B0604020202020204" pitchFamily="34" charset="0"/>
              <a:buChar char="•"/>
            </a:pPr>
            <a:endParaRPr lang="en-GB" sz="2200" dirty="0">
              <a:solidFill>
                <a:prstClr val="black"/>
              </a:solidFill>
              <a:latin typeface="Arial" panose="020B0604020202020204" pitchFamily="34" charset="0"/>
              <a:cs typeface="Arial" panose="020B0604020202020204" pitchFamily="34" charset="0"/>
            </a:endParaRPr>
          </a:p>
          <a:p>
            <a:pPr marL="379847" indent="-379847" defTabSz="855878">
              <a:lnSpc>
                <a:spcPts val="22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Regional bodies – e.g. Local Enterprise Partnership </a:t>
            </a:r>
          </a:p>
          <a:p>
            <a:pPr marL="379847" indent="-379847" defTabSz="855878">
              <a:lnSpc>
                <a:spcPts val="2200"/>
              </a:lnSpc>
              <a:buFont typeface="Arial" panose="020B0604020202020204" pitchFamily="34" charset="0"/>
              <a:buChar char="•"/>
            </a:pPr>
            <a:endParaRPr lang="en-GB" sz="2200" dirty="0">
              <a:solidFill>
                <a:prstClr val="black"/>
              </a:solidFill>
              <a:latin typeface="Arial" panose="020B0604020202020204" pitchFamily="34" charset="0"/>
              <a:cs typeface="Arial" panose="020B0604020202020204" pitchFamily="34" charset="0"/>
            </a:endParaRPr>
          </a:p>
          <a:p>
            <a:pPr marL="379847" indent="-379847" defTabSz="855878">
              <a:lnSpc>
                <a:spcPts val="22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Academics, public figures, in fact - </a:t>
            </a:r>
            <a:r>
              <a:rPr lang="en-GB" sz="2200" i="1" dirty="0">
                <a:solidFill>
                  <a:prstClr val="black"/>
                </a:solidFill>
                <a:latin typeface="Arial" panose="020B0604020202020204" pitchFamily="34" charset="0"/>
                <a:cs typeface="Arial" panose="020B0604020202020204" pitchFamily="34" charset="0"/>
              </a:rPr>
              <a:t>anyone who will help!!</a:t>
            </a:r>
            <a:endParaRPr lang="en-GB" sz="2200" i="1" dirty="0">
              <a:solidFill>
                <a:prstClr val="black"/>
              </a:solidFill>
              <a:latin typeface="Arial" panose="020B0604020202020204" pitchFamily="34" charset="0"/>
              <a:cs typeface="Arial" panose="020B0604020202020204" pitchFamily="34" charset="0"/>
            </a:endParaRPr>
          </a:p>
        </p:txBody>
      </p:sp>
      <p:pic>
        <p:nvPicPr>
          <p:cNvPr id="4" name="Picture 2" descr="http://www.srtrc.org/uploaded/image/Unite.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sp>
        <p:nvSpPr>
          <p:cNvPr id="5" name="TextBox 4"/>
          <p:cNvSpPr txBox="1"/>
          <p:nvPr/>
        </p:nvSpPr>
        <p:spPr>
          <a:xfrm>
            <a:off x="0" y="6459379"/>
            <a:ext cx="3143809" cy="246221"/>
          </a:xfrm>
          <a:prstGeom prst="rect">
            <a:avLst/>
          </a:prstGeom>
          <a:noFill/>
        </p:spPr>
        <p:txBody>
          <a:bodyPr wrap="none" rtlCol="0">
            <a:spAutoFit/>
          </a:bodyPr>
          <a:lstStyle/>
          <a:p>
            <a:pPr defTabSz="855878"/>
            <a:r>
              <a:rPr lang="en-GB" sz="1000" i="1" dirty="0">
                <a:solidFill>
                  <a:prstClr val="black"/>
                </a:solidFill>
                <a:latin typeface="Arial" panose="020B0604020202020204" pitchFamily="34" charset="0"/>
                <a:cs typeface="Arial" panose="020B0604020202020204" pitchFamily="34" charset="0"/>
              </a:rPr>
              <a:t>DEALING WITH </a:t>
            </a:r>
            <a:r>
              <a:rPr lang="en-GB" sz="1000" i="1" dirty="0">
                <a:solidFill>
                  <a:prstClr val="black"/>
                </a:solidFill>
                <a:latin typeface="Arial" panose="020B0604020202020204" pitchFamily="34" charset="0"/>
                <a:cs typeface="Arial" panose="020B0604020202020204" pitchFamily="34" charset="0"/>
              </a:rPr>
              <a:t>REDUNDANCY – 3 DAY COURSE</a:t>
            </a:r>
            <a:endParaRPr lang="en-GB" sz="1000" i="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5951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14" end="1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16" end="16"/>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35831" y="1313517"/>
            <a:ext cx="10911128" cy="5109091"/>
          </a:xfrm>
          <a:prstGeom prst="rect">
            <a:avLst/>
          </a:prstGeom>
          <a:noFill/>
        </p:spPr>
        <p:txBody>
          <a:bodyPr wrap="square" rtlCol="0">
            <a:spAutoFit/>
          </a:bodyPr>
          <a:lstStyle/>
          <a:p>
            <a:pPr algn="ctr" defTabSz="855878"/>
            <a:r>
              <a:rPr lang="en-GB" sz="2600" b="1" dirty="0">
                <a:solidFill>
                  <a:prstClr val="black"/>
                </a:solidFill>
                <a:latin typeface="Arial" panose="020B0604020202020204" pitchFamily="34" charset="0"/>
                <a:cs typeface="Arial" panose="020B0604020202020204" pitchFamily="34" charset="0"/>
              </a:rPr>
              <a:t>ACTIVITY 5</a:t>
            </a:r>
          </a:p>
          <a:p>
            <a:pPr algn="ctr" defTabSz="855878"/>
            <a:endParaRPr lang="en-GB" sz="2600" b="1" dirty="0">
              <a:solidFill>
                <a:prstClr val="black"/>
              </a:solidFill>
              <a:latin typeface="Arial" panose="020B0604020202020204" pitchFamily="34" charset="0"/>
              <a:cs typeface="Arial" panose="020B0604020202020204" pitchFamily="34" charset="0"/>
            </a:endParaRPr>
          </a:p>
          <a:p>
            <a:pPr algn="ctr" defTabSz="855878"/>
            <a:r>
              <a:rPr lang="en-GB" sz="2600" b="1" dirty="0">
                <a:solidFill>
                  <a:prstClr val="black"/>
                </a:solidFill>
                <a:latin typeface="Arial" panose="020B0604020202020204" pitchFamily="34" charset="0"/>
                <a:cs typeface="Arial" panose="020B0604020202020204" pitchFamily="34" charset="0"/>
              </a:rPr>
              <a:t>CAMPAIGNING</a:t>
            </a:r>
          </a:p>
          <a:p>
            <a:pPr algn="ctr" defTabSz="855878"/>
            <a:endParaRPr lang="en-GB" sz="2600" b="1" dirty="0">
              <a:solidFill>
                <a:prstClr val="black"/>
              </a:solidFill>
              <a:latin typeface="Arial" panose="020B0604020202020204" pitchFamily="34" charset="0"/>
              <a:cs typeface="Arial" panose="020B0604020202020204" pitchFamily="34" charset="0"/>
            </a:endParaRPr>
          </a:p>
          <a:p>
            <a:pPr algn="ctr" defTabSz="855878"/>
            <a:r>
              <a:rPr lang="en-GB" sz="2600" b="1" dirty="0">
                <a:solidFill>
                  <a:prstClr val="black"/>
                </a:solidFill>
                <a:latin typeface="Arial" panose="020B0604020202020204" pitchFamily="34" charset="0"/>
                <a:cs typeface="Arial" panose="020B0604020202020204" pitchFamily="34" charset="0"/>
              </a:rPr>
              <a:t>Using your workbooks, work as a group to discuss the tasks</a:t>
            </a:r>
          </a:p>
          <a:p>
            <a:pPr algn="ctr" defTabSz="855878"/>
            <a:endParaRPr lang="en-GB" sz="2600" b="1" dirty="0">
              <a:solidFill>
                <a:prstClr val="black"/>
              </a:solidFill>
              <a:latin typeface="Arial" panose="020B0604020202020204" pitchFamily="34" charset="0"/>
              <a:cs typeface="Arial" panose="020B0604020202020204" pitchFamily="34" charset="0"/>
            </a:endParaRPr>
          </a:p>
          <a:p>
            <a:pPr algn="ctr" defTabSz="855878"/>
            <a:endParaRPr lang="en-GB" sz="2600" b="1" dirty="0">
              <a:solidFill>
                <a:prstClr val="black"/>
              </a:solidFill>
              <a:latin typeface="Arial" panose="020B0604020202020204" pitchFamily="34" charset="0"/>
              <a:cs typeface="Arial" panose="020B0604020202020204" pitchFamily="34" charset="0"/>
            </a:endParaRPr>
          </a:p>
          <a:p>
            <a:pPr algn="ctr" defTabSz="855878"/>
            <a:endParaRPr lang="en-GB" sz="2600" b="1" dirty="0">
              <a:solidFill>
                <a:prstClr val="black"/>
              </a:solidFill>
              <a:latin typeface="Arial" panose="020B0604020202020204" pitchFamily="34" charset="0"/>
              <a:cs typeface="Arial" panose="020B0604020202020204" pitchFamily="34" charset="0"/>
            </a:endParaRPr>
          </a:p>
          <a:p>
            <a:pPr algn="ctr" defTabSz="855878"/>
            <a:endParaRPr lang="en-GB" sz="2600" b="1" dirty="0">
              <a:solidFill>
                <a:prstClr val="black"/>
              </a:solidFill>
              <a:latin typeface="Arial" panose="020B0604020202020204" pitchFamily="34" charset="0"/>
              <a:cs typeface="Arial" panose="020B0604020202020204" pitchFamily="34" charset="0"/>
            </a:endParaRPr>
          </a:p>
          <a:p>
            <a:pPr algn="ctr" defTabSz="855878"/>
            <a:endParaRPr lang="en-GB" sz="2600" b="1" dirty="0">
              <a:solidFill>
                <a:prstClr val="black"/>
              </a:solidFill>
              <a:latin typeface="Arial" panose="020B0604020202020204" pitchFamily="34" charset="0"/>
              <a:cs typeface="Arial" panose="020B0604020202020204" pitchFamily="34" charset="0"/>
            </a:endParaRPr>
          </a:p>
          <a:p>
            <a:pPr algn="ctr" defTabSz="855878"/>
            <a:endParaRPr lang="en-GB" sz="2600" b="1" dirty="0">
              <a:solidFill>
                <a:prstClr val="black"/>
              </a:solidFill>
              <a:latin typeface="Arial" panose="020B0604020202020204" pitchFamily="34" charset="0"/>
              <a:cs typeface="Arial" panose="020B0604020202020204" pitchFamily="34" charset="0"/>
            </a:endParaRPr>
          </a:p>
          <a:p>
            <a:pPr algn="ctr" defTabSz="855878"/>
            <a:endParaRPr lang="en-GB" sz="2000" dirty="0">
              <a:solidFill>
                <a:prstClr val="black"/>
              </a:solidFill>
              <a:latin typeface="Arial" panose="020B0604020202020204" pitchFamily="34" charset="0"/>
              <a:cs typeface="Arial" panose="020B0604020202020204" pitchFamily="34" charset="0"/>
            </a:endParaRPr>
          </a:p>
          <a:p>
            <a:pPr algn="ctr" defTabSz="855878"/>
            <a:endParaRPr lang="en-GB" sz="2000" dirty="0">
              <a:solidFill>
                <a:prstClr val="black"/>
              </a:solidFill>
              <a:latin typeface="Arial" panose="020B0604020202020204" pitchFamily="34" charset="0"/>
              <a:cs typeface="Arial" panose="020B0604020202020204" pitchFamily="34" charset="0"/>
            </a:endParaRPr>
          </a:p>
        </p:txBody>
      </p:sp>
      <p:pic>
        <p:nvPicPr>
          <p:cNvPr id="4" name="Picture 2" descr="http://www.srtrc.org/uploaded/image/Unite.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sp>
        <p:nvSpPr>
          <p:cNvPr id="5" name="TextBox 4"/>
          <p:cNvSpPr txBox="1"/>
          <p:nvPr/>
        </p:nvSpPr>
        <p:spPr>
          <a:xfrm>
            <a:off x="0" y="6459379"/>
            <a:ext cx="3143809" cy="246221"/>
          </a:xfrm>
          <a:prstGeom prst="rect">
            <a:avLst/>
          </a:prstGeom>
          <a:noFill/>
        </p:spPr>
        <p:txBody>
          <a:bodyPr wrap="none" rtlCol="0">
            <a:spAutoFit/>
          </a:bodyPr>
          <a:lstStyle/>
          <a:p>
            <a:pPr defTabSz="855878"/>
            <a:r>
              <a:rPr lang="en-GB" sz="1000" i="1" dirty="0">
                <a:solidFill>
                  <a:prstClr val="black"/>
                </a:solidFill>
                <a:latin typeface="Arial" panose="020B0604020202020204" pitchFamily="34" charset="0"/>
                <a:cs typeface="Arial" panose="020B0604020202020204" pitchFamily="34" charset="0"/>
              </a:rPr>
              <a:t>DEALING WITH </a:t>
            </a:r>
            <a:r>
              <a:rPr lang="en-GB" sz="1000" i="1" dirty="0">
                <a:solidFill>
                  <a:prstClr val="black"/>
                </a:solidFill>
                <a:latin typeface="Arial" panose="020B0604020202020204" pitchFamily="34" charset="0"/>
                <a:cs typeface="Arial" panose="020B0604020202020204" pitchFamily="34" charset="0"/>
              </a:rPr>
              <a:t>REDUNDANCY – 3 DAY COURSE</a:t>
            </a:r>
            <a:endParaRPr lang="en-GB" sz="1000" i="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6268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holdthefrontpage.co.uk/wp-content/uploads/HullDailyMailBA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9271" y="3550990"/>
            <a:ext cx="4237891" cy="29764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ttp://www.srtrc.org/uploaded/image/Unite.JPG"/>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sp>
        <p:nvSpPr>
          <p:cNvPr id="8" name="TextBox 7"/>
          <p:cNvSpPr txBox="1"/>
          <p:nvPr/>
        </p:nvSpPr>
        <p:spPr>
          <a:xfrm>
            <a:off x="0" y="6459379"/>
            <a:ext cx="3143809" cy="246221"/>
          </a:xfrm>
          <a:prstGeom prst="rect">
            <a:avLst/>
          </a:prstGeom>
          <a:noFill/>
        </p:spPr>
        <p:txBody>
          <a:bodyPr wrap="none" rtlCol="0">
            <a:spAutoFit/>
          </a:bodyPr>
          <a:lstStyle/>
          <a:p>
            <a:pPr defTabSz="855878"/>
            <a:r>
              <a:rPr lang="en-GB" sz="1000" i="1" dirty="0">
                <a:solidFill>
                  <a:prstClr val="black"/>
                </a:solidFill>
                <a:latin typeface="Arial" panose="020B0604020202020204" pitchFamily="34" charset="0"/>
                <a:cs typeface="Arial" panose="020B0604020202020204" pitchFamily="34" charset="0"/>
              </a:rPr>
              <a:t>DEALING WITH </a:t>
            </a:r>
            <a:r>
              <a:rPr lang="en-GB" sz="1000" i="1" dirty="0">
                <a:solidFill>
                  <a:prstClr val="black"/>
                </a:solidFill>
                <a:latin typeface="Arial" panose="020B0604020202020204" pitchFamily="34" charset="0"/>
                <a:cs typeface="Arial" panose="020B0604020202020204" pitchFamily="34" charset="0"/>
              </a:rPr>
              <a:t>REDUNDANCY – 3 DAY COURSE</a:t>
            </a:r>
            <a:endParaRPr lang="en-GB" sz="1000" i="1" dirty="0">
              <a:solidFill>
                <a:prstClr val="black"/>
              </a:solidFill>
              <a:latin typeface="Arial" panose="020B0604020202020204" pitchFamily="34" charset="0"/>
              <a:cs typeface="Arial" panose="020B0604020202020204" pitchFamily="34" charset="0"/>
            </a:endParaRPr>
          </a:p>
        </p:txBody>
      </p:sp>
      <p:pic>
        <p:nvPicPr>
          <p:cNvPr id="3" name="Picture 2" descr="Rally outside Fujitsu as Ian leaves"/>
          <p:cNvPicPr>
            <a:picLocks noChangeAspect="1" noChangeArrowheads="1"/>
          </p:cNvPicPr>
          <p:nvPr/>
        </p:nvPicPr>
        <p:blipFill rotWithShape="1">
          <a:blip r:embed="rId5">
            <a:extLst>
              <a:ext uri="{28A0092B-C50C-407E-A947-70E740481C1C}">
                <a14:useLocalDpi xmlns:a14="http://schemas.microsoft.com/office/drawing/2010/main" val="0"/>
              </a:ext>
            </a:extLst>
          </a:blip>
          <a:srcRect t="6839" r="30000" b="779"/>
          <a:stretch/>
        </p:blipFill>
        <p:spPr bwMode="auto">
          <a:xfrm>
            <a:off x="6595339" y="3611880"/>
            <a:ext cx="4282226" cy="284749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6" descr="https://www.union-news.co.uk/wp-content/uploads/2020/05/EYxLnkAWAAILt49.jpe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06318" y="318854"/>
            <a:ext cx="4271247" cy="28474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Picture"/>
          <p:cNvPicPr>
            <a:picLocks noChangeAspect="1" noChangeArrowheads="1"/>
          </p:cNvPicPr>
          <p:nvPr/>
        </p:nvPicPr>
        <p:blipFill rotWithShape="1">
          <a:blip r:embed="rId7">
            <a:extLst>
              <a:ext uri="{28A0092B-C50C-407E-A947-70E740481C1C}">
                <a14:useLocalDpi xmlns:a14="http://schemas.microsoft.com/office/drawing/2010/main" val="0"/>
              </a:ext>
            </a:extLst>
          </a:blip>
          <a:srcRect l="-1541" t="3871" r="3894" b="2308"/>
          <a:stretch/>
        </p:blipFill>
        <p:spPr bwMode="auto">
          <a:xfrm>
            <a:off x="1382689" y="318853"/>
            <a:ext cx="4154473" cy="28474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0141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030"/>
                                        </p:tgtEl>
                                        <p:attrNameLst>
                                          <p:attrName>style.visibility</p:attrName>
                                        </p:attrNameLst>
                                      </p:cBhvr>
                                      <p:to>
                                        <p:strVal val="visible"/>
                                      </p:to>
                                    </p:set>
                                    <p:animEffect transition="in" filter="dissolve">
                                      <p:cBhvr>
                                        <p:cTn id="17" dur="1000"/>
                                        <p:tgtEl>
                                          <p:spTgt spid="103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57640" y="162033"/>
            <a:ext cx="12351102" cy="6676956"/>
          </a:xfrm>
          <a:prstGeom prst="rect">
            <a:avLst/>
          </a:prstGeom>
          <a:noFill/>
        </p:spPr>
        <p:txBody>
          <a:bodyPr wrap="square" rtlCol="0">
            <a:spAutoFit/>
          </a:bodyPr>
          <a:lstStyle/>
          <a:p>
            <a:pPr defTabSz="855878"/>
            <a:r>
              <a:rPr lang="en-GB" sz="2600" b="1" dirty="0">
                <a:solidFill>
                  <a:prstClr val="black"/>
                </a:solidFill>
                <a:latin typeface="Arial" panose="020B0604020202020204" pitchFamily="34" charset="0"/>
                <a:cs typeface="Arial" panose="020B0604020202020204" pitchFamily="34" charset="0"/>
              </a:rPr>
              <a:t>Campaigning and alternatives to redundancy</a:t>
            </a:r>
          </a:p>
          <a:p>
            <a:pPr defTabSz="855878">
              <a:lnSpc>
                <a:spcPct val="150000"/>
              </a:lnSpc>
            </a:pPr>
            <a:r>
              <a:rPr lang="en-GB" sz="2400" dirty="0">
                <a:solidFill>
                  <a:prstClr val="black"/>
                </a:solidFill>
                <a:latin typeface="Arial" panose="020B0604020202020204" pitchFamily="34" charset="0"/>
                <a:cs typeface="Arial" panose="020B0604020202020204" pitchFamily="34" charset="0"/>
              </a:rPr>
              <a:t>Alternatives</a:t>
            </a:r>
          </a:p>
          <a:p>
            <a:pPr marL="379847" indent="-379847" defTabSz="855878">
              <a:lnSpc>
                <a:spcPts val="36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Reduce overtime</a:t>
            </a:r>
          </a:p>
          <a:p>
            <a:pPr marL="379847" indent="-379847" defTabSz="855878">
              <a:lnSpc>
                <a:spcPts val="36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Removal </a:t>
            </a:r>
            <a:r>
              <a:rPr lang="en-GB" sz="2200" dirty="0">
                <a:solidFill>
                  <a:prstClr val="black"/>
                </a:solidFill>
                <a:latin typeface="Arial" panose="020B0604020202020204" pitchFamily="34" charset="0"/>
                <a:cs typeface="Arial" panose="020B0604020202020204" pitchFamily="34" charset="0"/>
              </a:rPr>
              <a:t>of sub contract and/or temporary labour</a:t>
            </a:r>
          </a:p>
          <a:p>
            <a:pPr marL="379847" indent="-379847" defTabSz="855878">
              <a:lnSpc>
                <a:spcPts val="36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Review shift working arrangements</a:t>
            </a:r>
          </a:p>
          <a:p>
            <a:pPr marL="379847" indent="-379847" defTabSz="855878">
              <a:lnSpc>
                <a:spcPts val="36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Consider natural attrition / recruitment controls</a:t>
            </a:r>
          </a:p>
          <a:p>
            <a:pPr marL="379847" indent="-379847" defTabSz="855878">
              <a:lnSpc>
                <a:spcPts val="36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Transfer sub contracted work back in</a:t>
            </a:r>
          </a:p>
          <a:p>
            <a:pPr marL="379847" indent="-379847" defTabSz="855878">
              <a:lnSpc>
                <a:spcPts val="36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Secondment to parts of the organisation that are unaffected</a:t>
            </a:r>
          </a:p>
          <a:p>
            <a:pPr marL="379847" indent="-379847" defTabSz="855878">
              <a:lnSpc>
                <a:spcPts val="36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Internal retraining</a:t>
            </a:r>
          </a:p>
          <a:p>
            <a:pPr marL="379847" indent="-379847" defTabSz="855878">
              <a:lnSpc>
                <a:spcPts val="36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Redeployment</a:t>
            </a:r>
          </a:p>
          <a:p>
            <a:pPr marL="379847" indent="-379847" defTabSz="855878">
              <a:lnSpc>
                <a:spcPts val="36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Relocation</a:t>
            </a:r>
          </a:p>
          <a:p>
            <a:pPr marL="379847" indent="-379847" defTabSz="855878">
              <a:lnSpc>
                <a:spcPts val="36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Pay freeze / </a:t>
            </a:r>
            <a:r>
              <a:rPr lang="en-GB" sz="2200" dirty="0">
                <a:solidFill>
                  <a:prstClr val="black"/>
                </a:solidFill>
                <a:latin typeface="Arial" panose="020B0604020202020204" pitchFamily="34" charset="0"/>
                <a:cs typeface="Arial" panose="020B0604020202020204" pitchFamily="34" charset="0"/>
              </a:rPr>
              <a:t>cut</a:t>
            </a:r>
          </a:p>
          <a:p>
            <a:pPr marL="379847" indent="-379847" defTabSz="855878">
              <a:lnSpc>
                <a:spcPts val="36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Revised contract of employment</a:t>
            </a:r>
            <a:endParaRPr lang="en-GB" sz="2200" dirty="0">
              <a:solidFill>
                <a:prstClr val="black"/>
              </a:solidFill>
              <a:latin typeface="Arial" panose="020B0604020202020204" pitchFamily="34" charset="0"/>
              <a:cs typeface="Arial" panose="020B0604020202020204" pitchFamily="34" charset="0"/>
            </a:endParaRPr>
          </a:p>
          <a:p>
            <a:pPr defTabSz="855878">
              <a:lnSpc>
                <a:spcPct val="150000"/>
              </a:lnSpc>
            </a:pPr>
            <a:endParaRPr lang="en-GB" sz="2392" dirty="0">
              <a:solidFill>
                <a:prstClr val="black"/>
              </a:solidFill>
              <a:latin typeface="Arial" panose="020B0604020202020204" pitchFamily="34" charset="0"/>
              <a:cs typeface="Arial" panose="020B0604020202020204" pitchFamily="34" charset="0"/>
            </a:endParaRPr>
          </a:p>
        </p:txBody>
      </p:sp>
      <p:pic>
        <p:nvPicPr>
          <p:cNvPr id="4" name="Picture 2" descr="http://www.srtrc.org/uploaded/image/Unite.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sp>
        <p:nvSpPr>
          <p:cNvPr id="5" name="TextBox 4"/>
          <p:cNvSpPr txBox="1"/>
          <p:nvPr/>
        </p:nvSpPr>
        <p:spPr>
          <a:xfrm>
            <a:off x="0" y="6459379"/>
            <a:ext cx="3143809" cy="246221"/>
          </a:xfrm>
          <a:prstGeom prst="rect">
            <a:avLst/>
          </a:prstGeom>
          <a:noFill/>
        </p:spPr>
        <p:txBody>
          <a:bodyPr wrap="none" rtlCol="0">
            <a:spAutoFit/>
          </a:bodyPr>
          <a:lstStyle/>
          <a:p>
            <a:pPr defTabSz="855878"/>
            <a:r>
              <a:rPr lang="en-GB" sz="1000" i="1" dirty="0">
                <a:solidFill>
                  <a:prstClr val="black"/>
                </a:solidFill>
                <a:latin typeface="Arial" panose="020B0604020202020204" pitchFamily="34" charset="0"/>
                <a:cs typeface="Arial" panose="020B0604020202020204" pitchFamily="34" charset="0"/>
              </a:rPr>
              <a:t>DEALING WITH </a:t>
            </a:r>
            <a:r>
              <a:rPr lang="en-GB" sz="1000" i="1" dirty="0">
                <a:solidFill>
                  <a:prstClr val="black"/>
                </a:solidFill>
                <a:latin typeface="Arial" panose="020B0604020202020204" pitchFamily="34" charset="0"/>
                <a:cs typeface="Arial" panose="020B0604020202020204" pitchFamily="34" charset="0"/>
              </a:rPr>
              <a:t>REDUNDANCY – 3 DAY COURSE</a:t>
            </a:r>
            <a:endParaRPr lang="en-GB" sz="1000" i="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5859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38150" y="162033"/>
            <a:ext cx="11239500" cy="6169125"/>
          </a:xfrm>
          <a:prstGeom prst="rect">
            <a:avLst/>
          </a:prstGeom>
          <a:noFill/>
        </p:spPr>
        <p:txBody>
          <a:bodyPr wrap="square" rtlCol="0">
            <a:spAutoFit/>
          </a:bodyPr>
          <a:lstStyle/>
          <a:p>
            <a:pPr defTabSz="855878"/>
            <a:r>
              <a:rPr lang="en-GB" sz="2600" b="1" dirty="0">
                <a:solidFill>
                  <a:prstClr val="black"/>
                </a:solidFill>
                <a:latin typeface="Arial" panose="020B0604020202020204" pitchFamily="34" charset="0"/>
                <a:cs typeface="Arial" panose="020B0604020202020204" pitchFamily="34" charset="0"/>
              </a:rPr>
              <a:t>Campaigning and alternatives to redundancy</a:t>
            </a:r>
          </a:p>
          <a:p>
            <a:pPr defTabSz="855878">
              <a:lnSpc>
                <a:spcPct val="150000"/>
              </a:lnSpc>
            </a:pPr>
            <a:r>
              <a:rPr lang="en-GB" sz="2400" dirty="0">
                <a:solidFill>
                  <a:prstClr val="black"/>
                </a:solidFill>
                <a:latin typeface="Arial" panose="020B0604020202020204" pitchFamily="34" charset="0"/>
                <a:cs typeface="Arial" panose="020B0604020202020204" pitchFamily="34" charset="0"/>
              </a:rPr>
              <a:t>Revised / new contract of employment</a:t>
            </a:r>
            <a:endParaRPr lang="en-GB" sz="2200" dirty="0">
              <a:solidFill>
                <a:prstClr val="black"/>
              </a:solidFill>
              <a:latin typeface="Arial" panose="020B0604020202020204" pitchFamily="34" charset="0"/>
              <a:cs typeface="Arial" panose="020B0604020202020204" pitchFamily="34" charset="0"/>
            </a:endParaRPr>
          </a:p>
          <a:p>
            <a:pPr marL="379847" indent="-379847" defTabSz="855878">
              <a:lnSpc>
                <a:spcPct val="2000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A contract can only be varied by mutual agreement</a:t>
            </a:r>
          </a:p>
          <a:p>
            <a:pPr marL="379847" indent="-379847" defTabSz="855878">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However if you reject the new contract and the employer imposes the new one it is not automatically unfair</a:t>
            </a:r>
          </a:p>
          <a:p>
            <a:pPr defTabSz="855878"/>
            <a:endParaRPr lang="en-GB" sz="2200" dirty="0">
              <a:solidFill>
                <a:prstClr val="black"/>
              </a:solidFill>
              <a:latin typeface="Arial" panose="020B0604020202020204" pitchFamily="34" charset="0"/>
              <a:cs typeface="Arial" panose="020B0604020202020204" pitchFamily="34" charset="0"/>
            </a:endParaRPr>
          </a:p>
          <a:p>
            <a:pPr marL="379847" indent="-379847" defTabSz="855878">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Continuing to work without agreement to the new terms may imply your </a:t>
            </a:r>
            <a:r>
              <a:rPr lang="en-GB" sz="2200" dirty="0">
                <a:solidFill>
                  <a:prstClr val="black"/>
                </a:solidFill>
                <a:latin typeface="Arial" panose="020B0604020202020204" pitchFamily="34" charset="0"/>
                <a:cs typeface="Arial" panose="020B0604020202020204" pitchFamily="34" charset="0"/>
              </a:rPr>
              <a:t>acceptance</a:t>
            </a:r>
          </a:p>
          <a:p>
            <a:pPr defTabSz="855878"/>
            <a:endParaRPr lang="en-GB" sz="2200" dirty="0">
              <a:solidFill>
                <a:prstClr val="black"/>
              </a:solidFill>
              <a:latin typeface="Arial" panose="020B0604020202020204" pitchFamily="34" charset="0"/>
              <a:cs typeface="Arial" panose="020B0604020202020204" pitchFamily="34" charset="0"/>
            </a:endParaRPr>
          </a:p>
          <a:p>
            <a:pPr marL="379847" indent="-379847" defTabSz="855878">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They may dismiss you then offer new terms – providing they follow the correct  process for dismissal</a:t>
            </a:r>
          </a:p>
          <a:p>
            <a:pPr defTabSz="855878"/>
            <a:endParaRPr lang="en-GB" sz="2200" dirty="0">
              <a:solidFill>
                <a:prstClr val="black"/>
              </a:solidFill>
              <a:latin typeface="Arial" panose="020B0604020202020204" pitchFamily="34" charset="0"/>
              <a:cs typeface="Arial" panose="020B0604020202020204" pitchFamily="34" charset="0"/>
            </a:endParaRPr>
          </a:p>
          <a:p>
            <a:pPr marL="379847" indent="-379847" defTabSz="855878">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Registering your refusal of the new terms and ‘working under protest’ may constitute industrial action</a:t>
            </a:r>
          </a:p>
          <a:p>
            <a:pPr marL="379847" indent="-379847" defTabSz="855878">
              <a:lnSpc>
                <a:spcPct val="150000"/>
              </a:lnSpc>
              <a:buFont typeface="Arial" panose="020B0604020202020204" pitchFamily="34" charset="0"/>
              <a:buChar char="•"/>
            </a:pPr>
            <a:endParaRPr lang="en-GB" sz="2200" dirty="0">
              <a:solidFill>
                <a:prstClr val="black"/>
              </a:solidFill>
              <a:latin typeface="Arial" panose="020B0604020202020204" pitchFamily="34" charset="0"/>
              <a:cs typeface="Arial" panose="020B0604020202020204" pitchFamily="34" charset="0"/>
            </a:endParaRPr>
          </a:p>
          <a:p>
            <a:pPr defTabSz="855878">
              <a:lnSpc>
                <a:spcPct val="150000"/>
              </a:lnSpc>
            </a:pPr>
            <a:endParaRPr lang="en-GB" sz="2392" dirty="0">
              <a:solidFill>
                <a:prstClr val="black"/>
              </a:solidFill>
              <a:latin typeface="Arial" panose="020B0604020202020204" pitchFamily="34" charset="0"/>
              <a:cs typeface="Arial" panose="020B0604020202020204" pitchFamily="34" charset="0"/>
            </a:endParaRPr>
          </a:p>
        </p:txBody>
      </p:sp>
      <p:pic>
        <p:nvPicPr>
          <p:cNvPr id="4" name="Picture 2" descr="http://www.srtrc.org/uploaded/image/Unite.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sp>
        <p:nvSpPr>
          <p:cNvPr id="5" name="TextBox 4"/>
          <p:cNvSpPr txBox="1"/>
          <p:nvPr/>
        </p:nvSpPr>
        <p:spPr>
          <a:xfrm>
            <a:off x="0" y="6459379"/>
            <a:ext cx="3143809" cy="246221"/>
          </a:xfrm>
          <a:prstGeom prst="rect">
            <a:avLst/>
          </a:prstGeom>
          <a:noFill/>
        </p:spPr>
        <p:txBody>
          <a:bodyPr wrap="none" rtlCol="0">
            <a:spAutoFit/>
          </a:bodyPr>
          <a:lstStyle/>
          <a:p>
            <a:pPr defTabSz="855878"/>
            <a:r>
              <a:rPr lang="en-GB" sz="1000" i="1" dirty="0">
                <a:solidFill>
                  <a:prstClr val="black"/>
                </a:solidFill>
                <a:latin typeface="Arial" panose="020B0604020202020204" pitchFamily="34" charset="0"/>
                <a:cs typeface="Arial" panose="020B0604020202020204" pitchFamily="34" charset="0"/>
              </a:rPr>
              <a:t>DEALING WITH </a:t>
            </a:r>
            <a:r>
              <a:rPr lang="en-GB" sz="1000" i="1" dirty="0">
                <a:solidFill>
                  <a:prstClr val="black"/>
                </a:solidFill>
                <a:latin typeface="Arial" panose="020B0604020202020204" pitchFamily="34" charset="0"/>
                <a:cs typeface="Arial" panose="020B0604020202020204" pitchFamily="34" charset="0"/>
              </a:rPr>
              <a:t>REDUNDANCY – 3 DAY COURSE</a:t>
            </a:r>
            <a:endParaRPr lang="en-GB" sz="1000" i="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255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73754" y="187693"/>
            <a:ext cx="9770689" cy="6147260"/>
          </a:xfrm>
          <a:prstGeom prst="rect">
            <a:avLst/>
          </a:prstGeom>
          <a:noFill/>
        </p:spPr>
        <p:txBody>
          <a:bodyPr wrap="square" rtlCol="0">
            <a:spAutoFit/>
          </a:bodyPr>
          <a:lstStyle/>
          <a:p>
            <a:pPr defTabSz="855878"/>
            <a:r>
              <a:rPr lang="en-GB" sz="2659" b="1" dirty="0">
                <a:solidFill>
                  <a:prstClr val="black"/>
                </a:solidFill>
                <a:latin typeface="Arial" panose="020B0604020202020204" pitchFamily="34" charset="0"/>
                <a:cs typeface="Arial" panose="020B0604020202020204" pitchFamily="34" charset="0"/>
              </a:rPr>
              <a:t>Alternative work</a:t>
            </a:r>
          </a:p>
          <a:p>
            <a:pPr defTabSz="855878"/>
            <a:endParaRPr lang="en-GB" sz="2392" dirty="0">
              <a:solidFill>
                <a:prstClr val="black"/>
              </a:solidFill>
              <a:latin typeface="Arial" panose="020B0604020202020204" pitchFamily="34" charset="0"/>
              <a:cs typeface="Arial" panose="020B0604020202020204" pitchFamily="34" charset="0"/>
            </a:endParaRPr>
          </a:p>
          <a:p>
            <a:pPr defTabSz="855878">
              <a:lnSpc>
                <a:spcPts val="2400"/>
              </a:lnSpc>
            </a:pPr>
            <a:r>
              <a:rPr lang="en-GB" sz="2392" dirty="0">
                <a:solidFill>
                  <a:prstClr val="black"/>
                </a:solidFill>
                <a:latin typeface="Arial" panose="020B0604020202020204" pitchFamily="34" charset="0"/>
                <a:cs typeface="Arial" panose="020B0604020202020204" pitchFamily="34" charset="0"/>
              </a:rPr>
              <a:t>To help mitigate jobs we can look at</a:t>
            </a:r>
            <a:r>
              <a:rPr lang="en-GB" sz="2392" dirty="0">
                <a:solidFill>
                  <a:prstClr val="black"/>
                </a:solidFill>
                <a:latin typeface="Arial" panose="020B0604020202020204" pitchFamily="34" charset="0"/>
                <a:cs typeface="Arial" panose="020B0604020202020204" pitchFamily="34" charset="0"/>
              </a:rPr>
              <a:t>: </a:t>
            </a:r>
            <a:endParaRPr lang="en-GB" sz="2392" dirty="0">
              <a:solidFill>
                <a:prstClr val="black"/>
              </a:solidFill>
              <a:latin typeface="Arial" panose="020B0604020202020204" pitchFamily="34" charset="0"/>
              <a:cs typeface="Arial" panose="020B0604020202020204" pitchFamily="34" charset="0"/>
            </a:endParaRPr>
          </a:p>
          <a:p>
            <a:pPr marL="379847" indent="-379847" defTabSz="855878">
              <a:lnSpc>
                <a:spcPct val="150000"/>
              </a:lnSpc>
              <a:buFont typeface="Arial" panose="020B0604020202020204" pitchFamily="34" charset="0"/>
              <a:buChar char="•"/>
            </a:pPr>
            <a:r>
              <a:rPr lang="en-GB" sz="2392" dirty="0">
                <a:solidFill>
                  <a:prstClr val="black"/>
                </a:solidFill>
                <a:latin typeface="Arial" panose="020B0604020202020204" pitchFamily="34" charset="0"/>
                <a:cs typeface="Arial" panose="020B0604020202020204" pitchFamily="34" charset="0"/>
              </a:rPr>
              <a:t>Redeployment into a suitable alternative job considering:</a:t>
            </a:r>
          </a:p>
          <a:p>
            <a:pPr marL="987601" lvl="1" indent="-379847" defTabSz="855878">
              <a:lnSpc>
                <a:spcPct val="150000"/>
              </a:lnSpc>
              <a:buFont typeface="Arial" panose="020B0604020202020204" pitchFamily="34" charset="0"/>
              <a:buChar char="•"/>
            </a:pPr>
            <a:r>
              <a:rPr lang="en-GB" sz="2392" dirty="0">
                <a:solidFill>
                  <a:prstClr val="black"/>
                </a:solidFill>
                <a:latin typeface="Arial" panose="020B0604020202020204" pitchFamily="34" charset="0"/>
                <a:cs typeface="Arial" panose="020B0604020202020204" pitchFamily="34" charset="0"/>
              </a:rPr>
              <a:t>how similar the work is to your current job</a:t>
            </a:r>
          </a:p>
          <a:p>
            <a:pPr marL="987601" lvl="1" indent="-379847" defTabSz="855878">
              <a:lnSpc>
                <a:spcPct val="150000"/>
              </a:lnSpc>
              <a:buFont typeface="Arial" panose="020B0604020202020204" pitchFamily="34" charset="0"/>
              <a:buChar char="•"/>
            </a:pPr>
            <a:r>
              <a:rPr lang="en-GB" sz="2392" dirty="0">
                <a:solidFill>
                  <a:prstClr val="black"/>
                </a:solidFill>
                <a:latin typeface="Arial" panose="020B0604020202020204" pitchFamily="34" charset="0"/>
                <a:cs typeface="Arial" panose="020B0604020202020204" pitchFamily="34" charset="0"/>
              </a:rPr>
              <a:t>the terms of the job being offered</a:t>
            </a:r>
          </a:p>
          <a:p>
            <a:pPr marL="987601" lvl="1" indent="-379847" defTabSz="855878">
              <a:lnSpc>
                <a:spcPct val="150000"/>
              </a:lnSpc>
              <a:buFont typeface="Arial" panose="020B0604020202020204" pitchFamily="34" charset="0"/>
              <a:buChar char="•"/>
            </a:pPr>
            <a:r>
              <a:rPr lang="en-GB" sz="2392" dirty="0">
                <a:solidFill>
                  <a:prstClr val="black"/>
                </a:solidFill>
                <a:latin typeface="Arial" panose="020B0604020202020204" pitchFamily="34" charset="0"/>
                <a:cs typeface="Arial" panose="020B0604020202020204" pitchFamily="34" charset="0"/>
              </a:rPr>
              <a:t>your skills, abilities and circumstances in relation to the job</a:t>
            </a:r>
          </a:p>
          <a:p>
            <a:pPr marL="987601" lvl="1" indent="-379847" defTabSz="855878">
              <a:lnSpc>
                <a:spcPct val="150000"/>
              </a:lnSpc>
              <a:buFont typeface="Arial" panose="020B0604020202020204" pitchFamily="34" charset="0"/>
              <a:buChar char="•"/>
            </a:pPr>
            <a:r>
              <a:rPr lang="en-GB" sz="2392" dirty="0">
                <a:solidFill>
                  <a:prstClr val="black"/>
                </a:solidFill>
                <a:latin typeface="Arial" panose="020B0604020202020204" pitchFamily="34" charset="0"/>
                <a:cs typeface="Arial" panose="020B0604020202020204" pitchFamily="34" charset="0"/>
              </a:rPr>
              <a:t>the pay (including benefits), status, hours and location</a:t>
            </a:r>
          </a:p>
          <a:p>
            <a:pPr marL="987601" lvl="1" indent="-379847" defTabSz="855878">
              <a:lnSpc>
                <a:spcPct val="150000"/>
              </a:lnSpc>
              <a:buFont typeface="Arial" panose="020B0604020202020204" pitchFamily="34" charset="0"/>
              <a:buChar char="•"/>
            </a:pPr>
            <a:r>
              <a:rPr lang="en-GB" sz="2392" dirty="0">
                <a:solidFill>
                  <a:prstClr val="black"/>
                </a:solidFill>
                <a:latin typeface="Arial" panose="020B0604020202020204" pitchFamily="34" charset="0"/>
                <a:cs typeface="Arial" panose="020B0604020202020204" pitchFamily="34" charset="0"/>
              </a:rPr>
              <a:t>t</a:t>
            </a:r>
            <a:r>
              <a:rPr lang="en-GB" sz="2392" dirty="0">
                <a:solidFill>
                  <a:prstClr val="black"/>
                </a:solidFill>
                <a:latin typeface="Arial" panose="020B0604020202020204" pitchFamily="34" charset="0"/>
                <a:cs typeface="Arial" panose="020B0604020202020204" pitchFamily="34" charset="0"/>
              </a:rPr>
              <a:t>rial </a:t>
            </a:r>
            <a:r>
              <a:rPr lang="en-GB" sz="2392" dirty="0">
                <a:solidFill>
                  <a:prstClr val="black"/>
                </a:solidFill>
                <a:latin typeface="Arial" panose="020B0604020202020204" pitchFamily="34" charset="0"/>
                <a:cs typeface="Arial" panose="020B0604020202020204" pitchFamily="34" charset="0"/>
              </a:rPr>
              <a:t>period</a:t>
            </a:r>
          </a:p>
          <a:p>
            <a:pPr marL="379847" indent="-379847" defTabSz="855878">
              <a:lnSpc>
                <a:spcPct val="150000"/>
              </a:lnSpc>
              <a:buFont typeface="Arial" panose="020B0604020202020204" pitchFamily="34" charset="0"/>
              <a:buChar char="•"/>
            </a:pPr>
            <a:r>
              <a:rPr lang="en-GB" sz="2392" dirty="0">
                <a:solidFill>
                  <a:prstClr val="black"/>
                </a:solidFill>
                <a:latin typeface="Arial" panose="020B0604020202020204" pitchFamily="34" charset="0"/>
                <a:cs typeface="Arial" panose="020B0604020202020204" pitchFamily="34" charset="0"/>
              </a:rPr>
              <a:t>Relocation – with your existing job or in an alternative role</a:t>
            </a:r>
          </a:p>
          <a:p>
            <a:pPr marL="379847" indent="-379847" defTabSz="855878">
              <a:lnSpc>
                <a:spcPct val="150000"/>
              </a:lnSpc>
              <a:buFont typeface="Arial" panose="020B0604020202020204" pitchFamily="34" charset="0"/>
              <a:buChar char="•"/>
            </a:pPr>
            <a:r>
              <a:rPr lang="en-GB" sz="2392" dirty="0">
                <a:solidFill>
                  <a:prstClr val="black"/>
                </a:solidFill>
                <a:latin typeface="Arial" panose="020B0604020202020204" pitchFamily="34" charset="0"/>
                <a:cs typeface="Arial" panose="020B0604020202020204" pitchFamily="34" charset="0"/>
              </a:rPr>
              <a:t>Secondment to an unaffected area of the organisation</a:t>
            </a:r>
          </a:p>
          <a:p>
            <a:pPr marL="379847" indent="-379847" defTabSz="855878">
              <a:lnSpc>
                <a:spcPct val="150000"/>
              </a:lnSpc>
              <a:buFont typeface="Arial" panose="020B0604020202020204" pitchFamily="34" charset="0"/>
              <a:buChar char="•"/>
            </a:pPr>
            <a:r>
              <a:rPr lang="en-GB" sz="2392" dirty="0">
                <a:solidFill>
                  <a:prstClr val="black"/>
                </a:solidFill>
                <a:latin typeface="Arial" panose="020B0604020202020204" pitchFamily="34" charset="0"/>
                <a:cs typeface="Arial" panose="020B0604020202020204" pitchFamily="34" charset="0"/>
              </a:rPr>
              <a:t>Reskilling / retraining for internal roles</a:t>
            </a:r>
          </a:p>
        </p:txBody>
      </p:sp>
      <p:pic>
        <p:nvPicPr>
          <p:cNvPr id="4" name="Picture 2" descr="http://www.srtrc.org/uploaded/image/Unite.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sp>
        <p:nvSpPr>
          <p:cNvPr id="5" name="TextBox 4"/>
          <p:cNvSpPr txBox="1"/>
          <p:nvPr/>
        </p:nvSpPr>
        <p:spPr>
          <a:xfrm>
            <a:off x="0" y="6459379"/>
            <a:ext cx="3143809" cy="246221"/>
          </a:xfrm>
          <a:prstGeom prst="rect">
            <a:avLst/>
          </a:prstGeom>
          <a:noFill/>
        </p:spPr>
        <p:txBody>
          <a:bodyPr wrap="none" rtlCol="0">
            <a:spAutoFit/>
          </a:bodyPr>
          <a:lstStyle/>
          <a:p>
            <a:pPr defTabSz="855878"/>
            <a:r>
              <a:rPr lang="en-GB" sz="1000" i="1" dirty="0">
                <a:solidFill>
                  <a:prstClr val="black"/>
                </a:solidFill>
                <a:latin typeface="Arial" panose="020B0604020202020204" pitchFamily="34" charset="0"/>
                <a:cs typeface="Arial" panose="020B0604020202020204" pitchFamily="34" charset="0"/>
              </a:rPr>
              <a:t>DEALING WITH </a:t>
            </a:r>
            <a:r>
              <a:rPr lang="en-GB" sz="1000" i="1" dirty="0">
                <a:solidFill>
                  <a:prstClr val="black"/>
                </a:solidFill>
                <a:latin typeface="Arial" panose="020B0604020202020204" pitchFamily="34" charset="0"/>
                <a:cs typeface="Arial" panose="020B0604020202020204" pitchFamily="34" charset="0"/>
              </a:rPr>
              <a:t>REDUNDANCY – 3 DAY COURSE</a:t>
            </a:r>
            <a:endParaRPr lang="en-GB" sz="1000" i="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749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90815" y="230223"/>
            <a:ext cx="11445239" cy="6194196"/>
          </a:xfrm>
          <a:prstGeom prst="rect">
            <a:avLst/>
          </a:prstGeom>
          <a:noFill/>
        </p:spPr>
        <p:txBody>
          <a:bodyPr wrap="square" rtlCol="0">
            <a:spAutoFit/>
          </a:bodyPr>
          <a:lstStyle/>
          <a:p>
            <a:pPr defTabSz="855878"/>
            <a:r>
              <a:rPr lang="en-GB" sz="2659" b="1" dirty="0">
                <a:solidFill>
                  <a:prstClr val="black"/>
                </a:solidFill>
                <a:latin typeface="Arial" panose="020B0604020202020204" pitchFamily="34" charset="0"/>
                <a:cs typeface="Arial" panose="020B0604020202020204" pitchFamily="34" charset="0"/>
              </a:rPr>
              <a:t>Alternative work</a:t>
            </a:r>
          </a:p>
          <a:p>
            <a:pPr defTabSz="855878"/>
            <a:endParaRPr lang="en-GB" sz="2392" dirty="0">
              <a:solidFill>
                <a:prstClr val="black"/>
              </a:solidFill>
              <a:latin typeface="Arial" panose="020B0604020202020204" pitchFamily="34" charset="0"/>
              <a:cs typeface="Arial" panose="020B0604020202020204" pitchFamily="34" charset="0"/>
            </a:endParaRPr>
          </a:p>
          <a:p>
            <a:pPr defTabSz="855878">
              <a:lnSpc>
                <a:spcPts val="2400"/>
              </a:lnSpc>
            </a:pPr>
            <a:r>
              <a:rPr lang="en-GB" sz="2400" dirty="0">
                <a:solidFill>
                  <a:prstClr val="black"/>
                </a:solidFill>
                <a:latin typeface="Arial" panose="020B0604020202020204" pitchFamily="34" charset="0"/>
                <a:cs typeface="Arial" panose="020B0604020202020204" pitchFamily="34" charset="0"/>
              </a:rPr>
              <a:t>What is ‘reasonable alternative employment’?</a:t>
            </a:r>
            <a:endParaRPr lang="en-GB" sz="2400" dirty="0">
              <a:solidFill>
                <a:prstClr val="black"/>
              </a:solidFill>
              <a:latin typeface="Arial" panose="020B0604020202020204" pitchFamily="34" charset="0"/>
              <a:cs typeface="Arial" panose="020B0604020202020204" pitchFamily="34" charset="0"/>
            </a:endParaRPr>
          </a:p>
          <a:p>
            <a:pPr defTabSz="855878">
              <a:lnSpc>
                <a:spcPts val="2400"/>
              </a:lnSpc>
            </a:pPr>
            <a:endParaRPr lang="en-GB" sz="2392" dirty="0">
              <a:solidFill>
                <a:prstClr val="black"/>
              </a:solidFill>
              <a:latin typeface="Arial" panose="020B0604020202020204" pitchFamily="34" charset="0"/>
              <a:cs typeface="Arial" panose="020B0604020202020204" pitchFamily="34" charset="0"/>
            </a:endParaRPr>
          </a:p>
          <a:p>
            <a:pPr defTabSz="855878"/>
            <a:r>
              <a:rPr lang="en-GB" sz="2200" dirty="0">
                <a:solidFill>
                  <a:srgbClr val="000000"/>
                </a:solidFill>
                <a:latin typeface="Arial" panose="020B0604020202020204" pitchFamily="34" charset="0"/>
                <a:cs typeface="Arial" panose="020B0604020202020204" pitchFamily="34" charset="0"/>
              </a:rPr>
              <a:t>Your employer can offer you an alternative job in any way, but unless they follow the rules you can refuse it and get your redundancy pay instead. </a:t>
            </a:r>
            <a:endParaRPr lang="en-GB" sz="2200" dirty="0">
              <a:solidFill>
                <a:srgbClr val="000000"/>
              </a:solidFill>
              <a:latin typeface="Arial" panose="020B0604020202020204" pitchFamily="34" charset="0"/>
              <a:cs typeface="Arial" panose="020B0604020202020204" pitchFamily="34" charset="0"/>
            </a:endParaRPr>
          </a:p>
          <a:p>
            <a:pPr defTabSz="855878"/>
            <a:endParaRPr lang="en-GB" sz="2200" dirty="0">
              <a:solidFill>
                <a:srgbClr val="000000"/>
              </a:solidFill>
              <a:latin typeface="Arial" panose="020B0604020202020204" pitchFamily="34" charset="0"/>
              <a:cs typeface="Arial" panose="020B0604020202020204" pitchFamily="34" charset="0"/>
            </a:endParaRPr>
          </a:p>
          <a:p>
            <a:pPr defTabSz="855878"/>
            <a:r>
              <a:rPr lang="en-GB" sz="2200" dirty="0">
                <a:solidFill>
                  <a:srgbClr val="000000"/>
                </a:solidFill>
                <a:latin typeface="Arial" panose="020B0604020202020204" pitchFamily="34" charset="0"/>
                <a:cs typeface="Arial" panose="020B0604020202020204" pitchFamily="34" charset="0"/>
              </a:rPr>
              <a:t>Your </a:t>
            </a:r>
            <a:r>
              <a:rPr lang="en-GB" sz="2200" dirty="0">
                <a:solidFill>
                  <a:srgbClr val="000000"/>
                </a:solidFill>
                <a:latin typeface="Arial" panose="020B0604020202020204" pitchFamily="34" charset="0"/>
                <a:cs typeface="Arial" panose="020B0604020202020204" pitchFamily="34" charset="0"/>
              </a:rPr>
              <a:t>employer has to:</a:t>
            </a:r>
          </a:p>
          <a:p>
            <a:pPr marL="427939" lvl="1" defTabSz="855878">
              <a:lnSpc>
                <a:spcPct val="200000"/>
              </a:lnSpc>
              <a:buFont typeface="Arial" panose="020B0604020202020204" pitchFamily="34" charset="0"/>
              <a:buChar char="•"/>
            </a:pPr>
            <a:r>
              <a:rPr lang="en-GB" sz="2200" dirty="0">
                <a:solidFill>
                  <a:srgbClr val="000000"/>
                </a:solidFill>
                <a:latin typeface="Arial" panose="020B0604020202020204" pitchFamily="34" charset="0"/>
                <a:cs typeface="Arial" panose="020B0604020202020204" pitchFamily="34" charset="0"/>
              </a:rPr>
              <a:t> offer </a:t>
            </a:r>
            <a:r>
              <a:rPr lang="en-GB" sz="2200" dirty="0">
                <a:solidFill>
                  <a:srgbClr val="000000"/>
                </a:solidFill>
                <a:latin typeface="Arial" panose="020B0604020202020204" pitchFamily="34" charset="0"/>
                <a:cs typeface="Arial" panose="020B0604020202020204" pitchFamily="34" charset="0"/>
              </a:rPr>
              <a:t>you the new job in writing or orally</a:t>
            </a:r>
          </a:p>
          <a:p>
            <a:pPr marL="427939" lvl="1" defTabSz="855878">
              <a:lnSpc>
                <a:spcPct val="200000"/>
              </a:lnSpc>
              <a:buFont typeface="Arial" panose="020B0604020202020204" pitchFamily="34" charset="0"/>
              <a:buChar char="•"/>
            </a:pPr>
            <a:r>
              <a:rPr lang="en-GB" sz="2200" dirty="0">
                <a:solidFill>
                  <a:srgbClr val="000000"/>
                </a:solidFill>
                <a:latin typeface="Arial" panose="020B0604020202020204" pitchFamily="34" charset="0"/>
                <a:cs typeface="Arial" panose="020B0604020202020204" pitchFamily="34" charset="0"/>
              </a:rPr>
              <a:t> make </a:t>
            </a:r>
            <a:r>
              <a:rPr lang="en-GB" sz="2200" dirty="0">
                <a:solidFill>
                  <a:srgbClr val="000000"/>
                </a:solidFill>
                <a:latin typeface="Arial" panose="020B0604020202020204" pitchFamily="34" charset="0"/>
                <a:cs typeface="Arial" panose="020B0604020202020204" pitchFamily="34" charset="0"/>
              </a:rPr>
              <a:t>the offer before your current job ends</a:t>
            </a:r>
          </a:p>
          <a:p>
            <a:pPr marL="427939" lvl="1" defTabSz="855878">
              <a:lnSpc>
                <a:spcPct val="200000"/>
              </a:lnSpc>
              <a:buFont typeface="Arial" panose="020B0604020202020204" pitchFamily="34" charset="0"/>
              <a:buChar char="•"/>
            </a:pPr>
            <a:r>
              <a:rPr lang="en-GB" sz="2200" dirty="0">
                <a:solidFill>
                  <a:srgbClr val="000000"/>
                </a:solidFill>
                <a:latin typeface="Arial" panose="020B0604020202020204" pitchFamily="34" charset="0"/>
                <a:cs typeface="Arial" panose="020B0604020202020204" pitchFamily="34" charset="0"/>
              </a:rPr>
              <a:t> make </a:t>
            </a:r>
            <a:r>
              <a:rPr lang="en-GB" sz="2200" dirty="0">
                <a:solidFill>
                  <a:srgbClr val="000000"/>
                </a:solidFill>
                <a:latin typeface="Arial" panose="020B0604020202020204" pitchFamily="34" charset="0"/>
                <a:cs typeface="Arial" panose="020B0604020202020204" pitchFamily="34" charset="0"/>
              </a:rPr>
              <a:t>sure the new job starts within 4 weeks of your current job ending</a:t>
            </a:r>
          </a:p>
          <a:p>
            <a:pPr marL="427939" lvl="1" defTabSz="855878">
              <a:lnSpc>
                <a:spcPct val="200000"/>
              </a:lnSpc>
              <a:buFont typeface="Arial" panose="020B0604020202020204" pitchFamily="34" charset="0"/>
              <a:buChar char="•"/>
            </a:pPr>
            <a:r>
              <a:rPr lang="en-GB" sz="2200" dirty="0">
                <a:solidFill>
                  <a:srgbClr val="000000"/>
                </a:solidFill>
                <a:latin typeface="Arial" panose="020B0604020202020204" pitchFamily="34" charset="0"/>
                <a:cs typeface="Arial" panose="020B0604020202020204" pitchFamily="34" charset="0"/>
              </a:rPr>
              <a:t> </a:t>
            </a:r>
            <a:r>
              <a:rPr lang="en-GB" sz="2200" dirty="0">
                <a:solidFill>
                  <a:srgbClr val="000000"/>
                </a:solidFill>
                <a:latin typeface="Arial" panose="020B0604020202020204" pitchFamily="34" charset="0"/>
                <a:cs typeface="Arial" panose="020B0604020202020204" pitchFamily="34" charset="0"/>
              </a:rPr>
              <a:t>give </a:t>
            </a:r>
            <a:r>
              <a:rPr lang="en-GB" sz="2200" dirty="0">
                <a:solidFill>
                  <a:srgbClr val="000000"/>
                </a:solidFill>
                <a:latin typeface="Arial" panose="020B0604020202020204" pitchFamily="34" charset="0"/>
                <a:cs typeface="Arial" panose="020B0604020202020204" pitchFamily="34" charset="0"/>
              </a:rPr>
              <a:t>you enough detail about the job to understand what you’d be doing </a:t>
            </a:r>
            <a:r>
              <a:rPr lang="en-GB" sz="2200" dirty="0">
                <a:solidFill>
                  <a:srgbClr val="000000"/>
                </a:solidFill>
                <a:latin typeface="Arial" panose="020B0604020202020204" pitchFamily="34" charset="0"/>
                <a:cs typeface="Arial" panose="020B0604020202020204" pitchFamily="34" charset="0"/>
              </a:rPr>
              <a:t>and how it </a:t>
            </a:r>
          </a:p>
          <a:p>
            <a:pPr marL="427939" lvl="1" defTabSz="855878"/>
            <a:r>
              <a:rPr lang="en-GB" sz="2200" dirty="0">
                <a:solidFill>
                  <a:srgbClr val="000000"/>
                </a:solidFill>
                <a:latin typeface="Arial" panose="020B0604020202020204" pitchFamily="34" charset="0"/>
                <a:cs typeface="Arial" panose="020B0604020202020204" pitchFamily="34" charset="0"/>
              </a:rPr>
              <a:t> </a:t>
            </a:r>
            <a:r>
              <a:rPr lang="en-GB" sz="2200" dirty="0">
                <a:solidFill>
                  <a:srgbClr val="000000"/>
                </a:solidFill>
                <a:latin typeface="Arial" panose="020B0604020202020204" pitchFamily="34" charset="0"/>
                <a:cs typeface="Arial" panose="020B0604020202020204" pitchFamily="34" charset="0"/>
              </a:rPr>
              <a:t> would be different to your current job</a:t>
            </a:r>
          </a:p>
          <a:p>
            <a:pPr defTabSz="855878">
              <a:lnSpc>
                <a:spcPts val="2400"/>
              </a:lnSpc>
            </a:pPr>
            <a:endParaRPr lang="en-GB" sz="2392" dirty="0">
              <a:solidFill>
                <a:prstClr val="black"/>
              </a:solidFill>
              <a:latin typeface="Arial" panose="020B0604020202020204" pitchFamily="34" charset="0"/>
              <a:cs typeface="Arial" panose="020B0604020202020204" pitchFamily="34" charset="0"/>
            </a:endParaRPr>
          </a:p>
        </p:txBody>
      </p:sp>
      <p:pic>
        <p:nvPicPr>
          <p:cNvPr id="4" name="Picture 2" descr="http://www.srtrc.org/uploaded/image/Unite.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sp>
        <p:nvSpPr>
          <p:cNvPr id="5" name="TextBox 4"/>
          <p:cNvSpPr txBox="1"/>
          <p:nvPr/>
        </p:nvSpPr>
        <p:spPr>
          <a:xfrm>
            <a:off x="0" y="6459379"/>
            <a:ext cx="3143809" cy="246221"/>
          </a:xfrm>
          <a:prstGeom prst="rect">
            <a:avLst/>
          </a:prstGeom>
          <a:noFill/>
        </p:spPr>
        <p:txBody>
          <a:bodyPr wrap="none" rtlCol="0">
            <a:spAutoFit/>
          </a:bodyPr>
          <a:lstStyle/>
          <a:p>
            <a:pPr defTabSz="855878"/>
            <a:r>
              <a:rPr lang="en-GB" sz="1000" i="1" dirty="0">
                <a:solidFill>
                  <a:prstClr val="black"/>
                </a:solidFill>
                <a:latin typeface="Arial" panose="020B0604020202020204" pitchFamily="34" charset="0"/>
                <a:cs typeface="Arial" panose="020B0604020202020204" pitchFamily="34" charset="0"/>
              </a:rPr>
              <a:t>DEALING WITH </a:t>
            </a:r>
            <a:r>
              <a:rPr lang="en-GB" sz="1000" i="1" dirty="0">
                <a:solidFill>
                  <a:prstClr val="black"/>
                </a:solidFill>
                <a:latin typeface="Arial" panose="020B0604020202020204" pitchFamily="34" charset="0"/>
                <a:cs typeface="Arial" panose="020B0604020202020204" pitchFamily="34" charset="0"/>
              </a:rPr>
              <a:t>REDUNDANCY – 3 DAY COURSE</a:t>
            </a:r>
            <a:endParaRPr lang="en-GB" sz="1000" i="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5315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44795" y="281613"/>
            <a:ext cx="11616690" cy="5778698"/>
          </a:xfrm>
          <a:prstGeom prst="rect">
            <a:avLst/>
          </a:prstGeom>
          <a:noFill/>
        </p:spPr>
        <p:txBody>
          <a:bodyPr wrap="square" rtlCol="0">
            <a:spAutoFit/>
          </a:bodyPr>
          <a:lstStyle/>
          <a:p>
            <a:pPr defTabSz="855878"/>
            <a:r>
              <a:rPr lang="en-GB" sz="2659" b="1" dirty="0">
                <a:solidFill>
                  <a:prstClr val="black"/>
                </a:solidFill>
                <a:latin typeface="Arial" panose="020B0604020202020204" pitchFamily="34" charset="0"/>
                <a:cs typeface="Arial" panose="020B0604020202020204" pitchFamily="34" charset="0"/>
              </a:rPr>
              <a:t>Alternative work</a:t>
            </a:r>
          </a:p>
          <a:p>
            <a:pPr defTabSz="855878"/>
            <a:endParaRPr lang="en-GB" sz="2392" dirty="0">
              <a:solidFill>
                <a:prstClr val="black"/>
              </a:solidFill>
              <a:latin typeface="Arial" panose="020B0604020202020204" pitchFamily="34" charset="0"/>
              <a:cs typeface="Arial" panose="020B0604020202020204" pitchFamily="34" charset="0"/>
            </a:endParaRPr>
          </a:p>
          <a:p>
            <a:pPr defTabSz="855878"/>
            <a:r>
              <a:rPr lang="en-GB" sz="2400" dirty="0">
                <a:solidFill>
                  <a:prstClr val="black"/>
                </a:solidFill>
                <a:latin typeface="Arial" panose="020B0604020202020204" pitchFamily="34" charset="0"/>
                <a:cs typeface="Arial" panose="020B0604020202020204" pitchFamily="34" charset="0"/>
              </a:rPr>
              <a:t>Trying </a:t>
            </a:r>
            <a:r>
              <a:rPr lang="en-GB" sz="2400" dirty="0">
                <a:solidFill>
                  <a:prstClr val="black"/>
                </a:solidFill>
                <a:latin typeface="Arial" panose="020B0604020202020204" pitchFamily="34" charset="0"/>
                <a:cs typeface="Arial" panose="020B0604020202020204" pitchFamily="34" charset="0"/>
              </a:rPr>
              <a:t>out alternative </a:t>
            </a:r>
            <a:r>
              <a:rPr lang="en-GB" sz="2400" dirty="0">
                <a:solidFill>
                  <a:prstClr val="black"/>
                </a:solidFill>
                <a:latin typeface="Arial" panose="020B0604020202020204" pitchFamily="34" charset="0"/>
                <a:cs typeface="Arial" panose="020B0604020202020204" pitchFamily="34" charset="0"/>
              </a:rPr>
              <a:t>jobs</a:t>
            </a:r>
            <a:endParaRPr lang="en-GB" sz="2400" dirty="0">
              <a:solidFill>
                <a:prstClr val="black"/>
              </a:solidFill>
              <a:latin typeface="Arial" panose="020B0604020202020204" pitchFamily="34" charset="0"/>
              <a:cs typeface="Arial" panose="020B0604020202020204" pitchFamily="34" charset="0"/>
            </a:endParaRPr>
          </a:p>
          <a:p>
            <a:pPr defTabSz="855878">
              <a:lnSpc>
                <a:spcPct val="150000"/>
              </a:lnSpc>
            </a:pPr>
            <a:r>
              <a:rPr lang="en-GB" sz="2200" dirty="0">
                <a:solidFill>
                  <a:prstClr val="black"/>
                </a:solidFill>
                <a:latin typeface="Arial" panose="020B0604020202020204" pitchFamily="34" charset="0"/>
                <a:cs typeface="Arial" panose="020B0604020202020204" pitchFamily="34" charset="0"/>
              </a:rPr>
              <a:t>You can spend 4 weeks trying out any alternative job you’re offered. </a:t>
            </a:r>
            <a:endParaRPr lang="en-GB" sz="2200" dirty="0">
              <a:solidFill>
                <a:prstClr val="black"/>
              </a:solidFill>
              <a:latin typeface="Arial" panose="020B0604020202020204" pitchFamily="34" charset="0"/>
              <a:cs typeface="Arial" panose="020B0604020202020204" pitchFamily="34" charset="0"/>
            </a:endParaRPr>
          </a:p>
          <a:p>
            <a:pPr defTabSz="855878">
              <a:lnSpc>
                <a:spcPct val="150000"/>
              </a:lnSpc>
            </a:pPr>
            <a:r>
              <a:rPr lang="en-GB" sz="2200" dirty="0">
                <a:solidFill>
                  <a:prstClr val="black"/>
                </a:solidFill>
                <a:latin typeface="Arial" panose="020B0604020202020204" pitchFamily="34" charset="0"/>
                <a:cs typeface="Arial" panose="020B0604020202020204" pitchFamily="34" charset="0"/>
              </a:rPr>
              <a:t>If </a:t>
            </a:r>
            <a:r>
              <a:rPr lang="en-GB" sz="2200" dirty="0">
                <a:solidFill>
                  <a:prstClr val="black"/>
                </a:solidFill>
                <a:latin typeface="Arial" panose="020B0604020202020204" pitchFamily="34" charset="0"/>
                <a:cs typeface="Arial" panose="020B0604020202020204" pitchFamily="34" charset="0"/>
              </a:rPr>
              <a:t>your employer offers you several alternative jobs you can try each one for 4 weeks.</a:t>
            </a:r>
          </a:p>
          <a:p>
            <a:pPr defTabSz="855878">
              <a:lnSpc>
                <a:spcPct val="150000"/>
              </a:lnSpc>
            </a:pPr>
            <a:r>
              <a:rPr lang="en-GB" sz="2200" dirty="0">
                <a:solidFill>
                  <a:prstClr val="black"/>
                </a:solidFill>
                <a:latin typeface="Arial" panose="020B0604020202020204" pitchFamily="34" charset="0"/>
                <a:cs typeface="Arial" panose="020B0604020202020204" pitchFamily="34" charset="0"/>
              </a:rPr>
              <a:t>Your trial period could start up to 4 weeks after your current job ends. </a:t>
            </a:r>
            <a:endParaRPr lang="en-GB" sz="2200" dirty="0">
              <a:solidFill>
                <a:prstClr val="black"/>
              </a:solidFill>
              <a:latin typeface="Arial" panose="020B0604020202020204" pitchFamily="34" charset="0"/>
              <a:cs typeface="Arial" panose="020B0604020202020204" pitchFamily="34" charset="0"/>
            </a:endParaRPr>
          </a:p>
          <a:p>
            <a:pPr defTabSz="855878">
              <a:lnSpc>
                <a:spcPct val="150000"/>
              </a:lnSpc>
            </a:pPr>
            <a:r>
              <a:rPr lang="en-GB" sz="2200" dirty="0">
                <a:solidFill>
                  <a:prstClr val="black"/>
                </a:solidFill>
                <a:latin typeface="Arial" panose="020B0604020202020204" pitchFamily="34" charset="0"/>
                <a:cs typeface="Arial" panose="020B0604020202020204" pitchFamily="34" charset="0"/>
              </a:rPr>
              <a:t>No </a:t>
            </a:r>
            <a:r>
              <a:rPr lang="en-GB" sz="2200" dirty="0">
                <a:solidFill>
                  <a:prstClr val="black"/>
                </a:solidFill>
                <a:latin typeface="Arial" panose="020B0604020202020204" pitchFamily="34" charset="0"/>
                <a:cs typeface="Arial" panose="020B0604020202020204" pitchFamily="34" charset="0"/>
              </a:rPr>
              <a:t>matter when your trial period starts, you’ll still get 4 weeks to try the alternative job.</a:t>
            </a:r>
          </a:p>
          <a:p>
            <a:pPr defTabSz="855878">
              <a:lnSpc>
                <a:spcPct val="150000"/>
              </a:lnSpc>
            </a:pPr>
            <a:r>
              <a:rPr lang="en-GB" sz="2200" dirty="0">
                <a:solidFill>
                  <a:prstClr val="black"/>
                </a:solidFill>
                <a:latin typeface="Arial" panose="020B0604020202020204" pitchFamily="34" charset="0"/>
                <a:cs typeface="Arial" panose="020B0604020202020204" pitchFamily="34" charset="0"/>
              </a:rPr>
              <a:t>Your trial period still only lasts 4 weeks if you’re ill or on holiday for part of it.</a:t>
            </a:r>
          </a:p>
          <a:p>
            <a:pPr defTabSz="855878">
              <a:lnSpc>
                <a:spcPct val="150000"/>
              </a:lnSpc>
            </a:pPr>
            <a:r>
              <a:rPr lang="en-GB" sz="2200" dirty="0">
                <a:solidFill>
                  <a:prstClr val="black"/>
                </a:solidFill>
                <a:latin typeface="Arial" panose="020B0604020202020204" pitchFamily="34" charset="0"/>
                <a:cs typeface="Arial" panose="020B0604020202020204" pitchFamily="34" charset="0"/>
              </a:rPr>
              <a:t>You and your employer can agree to extend your trial period if you need training </a:t>
            </a:r>
            <a:r>
              <a:rPr lang="en-GB" sz="2200" dirty="0">
                <a:solidFill>
                  <a:prstClr val="black"/>
                </a:solidFill>
                <a:latin typeface="Arial" panose="020B0604020202020204" pitchFamily="34" charset="0"/>
                <a:cs typeface="Arial" panose="020B0604020202020204" pitchFamily="34" charset="0"/>
              </a:rPr>
              <a:t>for the job</a:t>
            </a:r>
            <a:r>
              <a:rPr lang="en-GB" sz="2200" dirty="0">
                <a:solidFill>
                  <a:prstClr val="black"/>
                </a:solidFill>
                <a:latin typeface="Arial" panose="020B0604020202020204" pitchFamily="34" charset="0"/>
                <a:cs typeface="Arial" panose="020B0604020202020204" pitchFamily="34" charset="0"/>
              </a:rPr>
              <a:t>. </a:t>
            </a:r>
            <a:endParaRPr lang="en-GB" sz="2200" dirty="0">
              <a:solidFill>
                <a:prstClr val="black"/>
              </a:solidFill>
              <a:latin typeface="Arial" panose="020B0604020202020204" pitchFamily="34" charset="0"/>
              <a:cs typeface="Arial" panose="020B0604020202020204" pitchFamily="34" charset="0"/>
            </a:endParaRPr>
          </a:p>
          <a:p>
            <a:pPr defTabSz="855878">
              <a:lnSpc>
                <a:spcPct val="150000"/>
              </a:lnSpc>
            </a:pPr>
            <a:r>
              <a:rPr lang="en-GB" sz="2200" dirty="0">
                <a:solidFill>
                  <a:prstClr val="black"/>
                </a:solidFill>
                <a:latin typeface="Arial" panose="020B0604020202020204" pitchFamily="34" charset="0"/>
                <a:cs typeface="Arial" panose="020B0604020202020204" pitchFamily="34" charset="0"/>
              </a:rPr>
              <a:t>Make </a:t>
            </a:r>
            <a:r>
              <a:rPr lang="en-GB" sz="2200" dirty="0">
                <a:solidFill>
                  <a:prstClr val="black"/>
                </a:solidFill>
                <a:latin typeface="Arial" panose="020B0604020202020204" pitchFamily="34" charset="0"/>
                <a:cs typeface="Arial" panose="020B0604020202020204" pitchFamily="34" charset="0"/>
              </a:rPr>
              <a:t>sure you get your employer’s agreement in writing, with a clear end date.</a:t>
            </a:r>
          </a:p>
          <a:p>
            <a:pPr defTabSz="855878"/>
            <a:r>
              <a:rPr lang="en-GB" sz="2200" dirty="0">
                <a:solidFill>
                  <a:prstClr val="black"/>
                </a:solidFill>
                <a:latin typeface="Arial" panose="020B0604020202020204" pitchFamily="34" charset="0"/>
                <a:cs typeface="Arial" panose="020B0604020202020204" pitchFamily="34" charset="0"/>
              </a:rPr>
              <a:t>Your redundancy </a:t>
            </a:r>
            <a:r>
              <a:rPr lang="en-GB" sz="2200" i="1" dirty="0">
                <a:solidFill>
                  <a:prstClr val="black"/>
                </a:solidFill>
                <a:latin typeface="Arial" panose="020B0604020202020204" pitchFamily="34" charset="0"/>
                <a:cs typeface="Arial" panose="020B0604020202020204" pitchFamily="34" charset="0"/>
              </a:rPr>
              <a:t>might</a:t>
            </a:r>
            <a:r>
              <a:rPr lang="en-GB" sz="2200" dirty="0">
                <a:solidFill>
                  <a:prstClr val="black"/>
                </a:solidFill>
                <a:latin typeface="Arial" panose="020B0604020202020204" pitchFamily="34" charset="0"/>
                <a:cs typeface="Arial" panose="020B0604020202020204" pitchFamily="34" charset="0"/>
              </a:rPr>
              <a:t> be unfair if your employer doesn’t let you try the job before deciding whether to take it.</a:t>
            </a:r>
          </a:p>
          <a:p>
            <a:pPr defTabSz="855878">
              <a:lnSpc>
                <a:spcPts val="2400"/>
              </a:lnSpc>
            </a:pPr>
            <a:endParaRPr lang="en-GB" sz="2392" dirty="0">
              <a:solidFill>
                <a:prstClr val="black"/>
              </a:solidFill>
              <a:latin typeface="Arial" panose="020B0604020202020204" pitchFamily="34" charset="0"/>
              <a:cs typeface="Arial" panose="020B0604020202020204" pitchFamily="34" charset="0"/>
            </a:endParaRPr>
          </a:p>
        </p:txBody>
      </p:sp>
      <p:pic>
        <p:nvPicPr>
          <p:cNvPr id="4" name="Picture 2" descr="http://www.srtrc.org/uploaded/image/Unite.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sp>
        <p:nvSpPr>
          <p:cNvPr id="5" name="TextBox 4"/>
          <p:cNvSpPr txBox="1"/>
          <p:nvPr/>
        </p:nvSpPr>
        <p:spPr>
          <a:xfrm>
            <a:off x="0" y="6459379"/>
            <a:ext cx="3143809" cy="246221"/>
          </a:xfrm>
          <a:prstGeom prst="rect">
            <a:avLst/>
          </a:prstGeom>
          <a:noFill/>
        </p:spPr>
        <p:txBody>
          <a:bodyPr wrap="none" rtlCol="0">
            <a:spAutoFit/>
          </a:bodyPr>
          <a:lstStyle/>
          <a:p>
            <a:pPr defTabSz="855878"/>
            <a:r>
              <a:rPr lang="en-GB" sz="1000" i="1" dirty="0">
                <a:solidFill>
                  <a:prstClr val="black"/>
                </a:solidFill>
                <a:latin typeface="Arial" panose="020B0604020202020204" pitchFamily="34" charset="0"/>
                <a:cs typeface="Arial" panose="020B0604020202020204" pitchFamily="34" charset="0"/>
              </a:rPr>
              <a:t>DEALING WITH </a:t>
            </a:r>
            <a:r>
              <a:rPr lang="en-GB" sz="1000" i="1" dirty="0">
                <a:solidFill>
                  <a:prstClr val="black"/>
                </a:solidFill>
                <a:latin typeface="Arial" panose="020B0604020202020204" pitchFamily="34" charset="0"/>
                <a:cs typeface="Arial" panose="020B0604020202020204" pitchFamily="34" charset="0"/>
              </a:rPr>
              <a:t>REDUNDANCY – 3 DAY COURSE</a:t>
            </a:r>
            <a:endParaRPr lang="en-GB" sz="1000" i="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5816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41960" y="233413"/>
            <a:ext cx="11231880" cy="6934078"/>
          </a:xfrm>
          <a:prstGeom prst="rect">
            <a:avLst/>
          </a:prstGeom>
          <a:noFill/>
        </p:spPr>
        <p:txBody>
          <a:bodyPr wrap="square" rtlCol="0">
            <a:spAutoFit/>
          </a:bodyPr>
          <a:lstStyle/>
          <a:p>
            <a:pPr defTabSz="855878"/>
            <a:r>
              <a:rPr lang="en-GB" sz="2659" b="1" dirty="0">
                <a:solidFill>
                  <a:prstClr val="black"/>
                </a:solidFill>
                <a:latin typeface="Arial" panose="020B0604020202020204" pitchFamily="34" charset="0"/>
                <a:cs typeface="Arial" panose="020B0604020202020204" pitchFamily="34" charset="0"/>
              </a:rPr>
              <a:t>Alternative </a:t>
            </a:r>
            <a:r>
              <a:rPr lang="en-GB" sz="2659" b="1" dirty="0">
                <a:solidFill>
                  <a:prstClr val="black"/>
                </a:solidFill>
                <a:latin typeface="Arial" panose="020B0604020202020204" pitchFamily="34" charset="0"/>
                <a:cs typeface="Arial" panose="020B0604020202020204" pitchFamily="34" charset="0"/>
              </a:rPr>
              <a:t>work </a:t>
            </a:r>
            <a:endParaRPr lang="en-GB" sz="2392" dirty="0">
              <a:solidFill>
                <a:prstClr val="black"/>
              </a:solidFill>
              <a:latin typeface="Arial" panose="020B0604020202020204" pitchFamily="34" charset="0"/>
              <a:cs typeface="Arial" panose="020B0604020202020204" pitchFamily="34" charset="0"/>
            </a:endParaRPr>
          </a:p>
          <a:p>
            <a:pPr defTabSz="855878"/>
            <a:r>
              <a:rPr lang="en-GB" sz="2400" dirty="0">
                <a:solidFill>
                  <a:prstClr val="black"/>
                </a:solidFill>
                <a:latin typeface="Arial" panose="020B0604020202020204" pitchFamily="34" charset="0"/>
                <a:cs typeface="Arial" panose="020B0604020202020204" pitchFamily="34" charset="0"/>
              </a:rPr>
              <a:t>If </a:t>
            </a:r>
            <a:r>
              <a:rPr lang="en-GB" sz="2400" dirty="0">
                <a:solidFill>
                  <a:prstClr val="black"/>
                </a:solidFill>
                <a:latin typeface="Arial" panose="020B0604020202020204" pitchFamily="34" charset="0"/>
                <a:cs typeface="Arial" panose="020B0604020202020204" pitchFamily="34" charset="0"/>
              </a:rPr>
              <a:t>you don’t want to take an alternative job</a:t>
            </a:r>
          </a:p>
          <a:p>
            <a:pPr defTabSz="855878"/>
            <a:endParaRPr lang="en-GB" sz="2200" dirty="0">
              <a:solidFill>
                <a:prstClr val="black"/>
              </a:solidFill>
              <a:latin typeface="Arial" panose="020B0604020202020204" pitchFamily="34" charset="0"/>
              <a:cs typeface="Arial" panose="020B0604020202020204" pitchFamily="34" charset="0"/>
            </a:endParaRPr>
          </a:p>
          <a:p>
            <a:pPr defTabSz="855878"/>
            <a:r>
              <a:rPr lang="en-GB" sz="2200" dirty="0">
                <a:solidFill>
                  <a:prstClr val="black"/>
                </a:solidFill>
                <a:latin typeface="Arial" panose="020B0604020202020204" pitchFamily="34" charset="0"/>
                <a:cs typeface="Arial" panose="020B0604020202020204" pitchFamily="34" charset="0"/>
              </a:rPr>
              <a:t>Inform </a:t>
            </a:r>
            <a:r>
              <a:rPr lang="en-GB" sz="2200" dirty="0">
                <a:solidFill>
                  <a:prstClr val="black"/>
                </a:solidFill>
                <a:latin typeface="Arial" panose="020B0604020202020204" pitchFamily="34" charset="0"/>
                <a:cs typeface="Arial" panose="020B0604020202020204" pitchFamily="34" charset="0"/>
              </a:rPr>
              <a:t>your employer in </a:t>
            </a:r>
            <a:r>
              <a:rPr lang="en-GB" sz="2200" dirty="0">
                <a:solidFill>
                  <a:prstClr val="black"/>
                </a:solidFill>
                <a:latin typeface="Arial" panose="020B0604020202020204" pitchFamily="34" charset="0"/>
                <a:cs typeface="Arial" panose="020B0604020202020204" pitchFamily="34" charset="0"/>
              </a:rPr>
              <a:t>writing and check </a:t>
            </a:r>
            <a:r>
              <a:rPr lang="en-GB" sz="2200" dirty="0">
                <a:solidFill>
                  <a:prstClr val="black"/>
                </a:solidFill>
                <a:latin typeface="Arial" panose="020B0604020202020204" pitchFamily="34" charset="0"/>
                <a:cs typeface="Arial" panose="020B0604020202020204" pitchFamily="34" charset="0"/>
              </a:rPr>
              <a:t>that </a:t>
            </a:r>
            <a:r>
              <a:rPr lang="en-GB" sz="2200" dirty="0">
                <a:solidFill>
                  <a:prstClr val="black"/>
                </a:solidFill>
                <a:latin typeface="Arial" panose="020B0604020202020204" pitchFamily="34" charset="0"/>
                <a:cs typeface="Arial" panose="020B0604020202020204" pitchFamily="34" charset="0"/>
              </a:rPr>
              <a:t>you’ll get your</a:t>
            </a:r>
            <a:r>
              <a:rPr lang="en-GB" sz="2200" dirty="0">
                <a:solidFill>
                  <a:prstClr val="black"/>
                </a:solidFill>
                <a:latin typeface="Arial" panose="020B0604020202020204" pitchFamily="34" charset="0"/>
                <a:cs typeface="Arial" panose="020B0604020202020204" pitchFamily="34" charset="0"/>
              </a:rPr>
              <a:t> redundancy pay instead. </a:t>
            </a:r>
            <a:endParaRPr lang="en-GB" sz="2200" dirty="0">
              <a:solidFill>
                <a:prstClr val="black"/>
              </a:solidFill>
              <a:latin typeface="Arial" panose="020B0604020202020204" pitchFamily="34" charset="0"/>
              <a:cs typeface="Arial" panose="020B0604020202020204" pitchFamily="34" charset="0"/>
            </a:endParaRPr>
          </a:p>
          <a:p>
            <a:pPr defTabSz="855878"/>
            <a:endParaRPr lang="en-GB" sz="2200" dirty="0">
              <a:solidFill>
                <a:prstClr val="black"/>
              </a:solidFill>
              <a:latin typeface="Arial" panose="020B0604020202020204" pitchFamily="34" charset="0"/>
              <a:cs typeface="Arial" panose="020B0604020202020204" pitchFamily="34" charset="0"/>
            </a:endParaRPr>
          </a:p>
          <a:p>
            <a:pPr defTabSz="855878"/>
            <a:r>
              <a:rPr lang="en-GB" sz="2200" dirty="0">
                <a:solidFill>
                  <a:prstClr val="black"/>
                </a:solidFill>
                <a:latin typeface="Arial" panose="020B0604020202020204" pitchFamily="34" charset="0"/>
                <a:cs typeface="Arial" panose="020B0604020202020204" pitchFamily="34" charset="0"/>
              </a:rPr>
              <a:t>To </a:t>
            </a:r>
            <a:r>
              <a:rPr lang="en-GB" sz="2200" dirty="0">
                <a:solidFill>
                  <a:prstClr val="black"/>
                </a:solidFill>
                <a:latin typeface="Arial" panose="020B0604020202020204" pitchFamily="34" charset="0"/>
                <a:cs typeface="Arial" panose="020B0604020202020204" pitchFamily="34" charset="0"/>
              </a:rPr>
              <a:t>get your redundancy pay, you’ll also need to:</a:t>
            </a:r>
          </a:p>
          <a:p>
            <a:pPr marL="1198778" lvl="2" indent="-342900" defTabSz="855878">
              <a:lnSpc>
                <a:spcPct val="1500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refuse the alternative job before your current job ends, or </a:t>
            </a:r>
            <a:endParaRPr lang="en-GB" sz="2200" dirty="0">
              <a:solidFill>
                <a:prstClr val="black"/>
              </a:solidFill>
              <a:latin typeface="Arial" panose="020B0604020202020204" pitchFamily="34" charset="0"/>
              <a:cs typeface="Arial" panose="020B0604020202020204" pitchFamily="34" charset="0"/>
            </a:endParaRPr>
          </a:p>
          <a:p>
            <a:pPr marL="1626718" lvl="3" indent="-342900" defTabSz="855878">
              <a:lnSpc>
                <a:spcPct val="1500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before </a:t>
            </a:r>
            <a:r>
              <a:rPr lang="en-GB" sz="2200" dirty="0">
                <a:solidFill>
                  <a:prstClr val="black"/>
                </a:solidFill>
                <a:latin typeface="Arial" panose="020B0604020202020204" pitchFamily="34" charset="0"/>
                <a:cs typeface="Arial" panose="020B0604020202020204" pitchFamily="34" charset="0"/>
              </a:rPr>
              <a:t>the end of the alternative job’s 4-week </a:t>
            </a:r>
            <a:r>
              <a:rPr lang="en-GB" sz="2200" dirty="0">
                <a:solidFill>
                  <a:prstClr val="black"/>
                </a:solidFill>
                <a:latin typeface="Arial" panose="020B0604020202020204" pitchFamily="34" charset="0"/>
                <a:cs typeface="Arial" panose="020B0604020202020204" pitchFamily="34" charset="0"/>
              </a:rPr>
              <a:t>trial </a:t>
            </a:r>
          </a:p>
          <a:p>
            <a:pPr marL="2054657" lvl="4" indent="-342900" defTabSz="855878">
              <a:lnSpc>
                <a:spcPct val="1500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give </a:t>
            </a:r>
            <a:r>
              <a:rPr lang="en-GB" sz="2200" dirty="0">
                <a:solidFill>
                  <a:prstClr val="black"/>
                </a:solidFill>
                <a:latin typeface="Arial" panose="020B0604020202020204" pitchFamily="34" charset="0"/>
                <a:cs typeface="Arial" panose="020B0604020202020204" pitchFamily="34" charset="0"/>
              </a:rPr>
              <a:t>a good reason for refusing your new job</a:t>
            </a:r>
          </a:p>
          <a:p>
            <a:pPr defTabSz="855878"/>
            <a:r>
              <a:rPr lang="en-GB" sz="2200" dirty="0">
                <a:solidFill>
                  <a:prstClr val="black"/>
                </a:solidFill>
                <a:latin typeface="Arial" panose="020B0604020202020204" pitchFamily="34" charset="0"/>
                <a:cs typeface="Arial" panose="020B0604020202020204" pitchFamily="34" charset="0"/>
              </a:rPr>
              <a:t>A good reason could be about the job itself or about your personal </a:t>
            </a:r>
            <a:r>
              <a:rPr lang="en-GB" sz="2200" dirty="0">
                <a:solidFill>
                  <a:prstClr val="black"/>
                </a:solidFill>
                <a:latin typeface="Arial" panose="020B0604020202020204" pitchFamily="34" charset="0"/>
                <a:cs typeface="Arial" panose="020B0604020202020204" pitchFamily="34" charset="0"/>
              </a:rPr>
              <a:t>situation e.g.</a:t>
            </a:r>
            <a:endParaRPr lang="en-GB" sz="2200" dirty="0">
              <a:solidFill>
                <a:prstClr val="black"/>
              </a:solidFill>
              <a:latin typeface="Arial" panose="020B0604020202020204" pitchFamily="34" charset="0"/>
              <a:cs typeface="Arial" panose="020B0604020202020204" pitchFamily="34" charset="0"/>
            </a:endParaRPr>
          </a:p>
          <a:p>
            <a:pPr marL="1198778" lvl="2" indent="-342900" defTabSz="855878">
              <a:lnSpc>
                <a:spcPct val="1500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disruption to your family life, for example, problems with childcare</a:t>
            </a:r>
          </a:p>
          <a:p>
            <a:pPr marL="1626718" lvl="3" indent="-342900" defTabSz="855878">
              <a:lnSpc>
                <a:spcPct val="1500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longer journey to work or lack of public transport</a:t>
            </a:r>
          </a:p>
          <a:p>
            <a:pPr marL="2054657" lvl="4" indent="-342900" defTabSz="855878">
              <a:lnSpc>
                <a:spcPct val="1500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extra costs of getting to work</a:t>
            </a:r>
          </a:p>
          <a:p>
            <a:pPr marL="2482596" lvl="5" indent="-342900" defTabSz="855878">
              <a:lnSpc>
                <a:spcPct val="1500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health issues</a:t>
            </a:r>
          </a:p>
          <a:p>
            <a:pPr marL="2910535" lvl="6" indent="-342900" defTabSz="855878">
              <a:lnSpc>
                <a:spcPct val="150000"/>
              </a:lnSpc>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lower </a:t>
            </a:r>
            <a:r>
              <a:rPr lang="en-GB" sz="2200" dirty="0">
                <a:solidFill>
                  <a:prstClr val="black"/>
                </a:solidFill>
                <a:latin typeface="Arial" panose="020B0604020202020204" pitchFamily="34" charset="0"/>
                <a:cs typeface="Arial" panose="020B0604020202020204" pitchFamily="34" charset="0"/>
              </a:rPr>
              <a:t>pay</a:t>
            </a:r>
          </a:p>
          <a:p>
            <a:pPr defTabSz="855878">
              <a:lnSpc>
                <a:spcPts val="2400"/>
              </a:lnSpc>
            </a:pPr>
            <a:endParaRPr lang="en-GB" sz="2392" dirty="0">
              <a:solidFill>
                <a:prstClr val="black"/>
              </a:solidFill>
              <a:latin typeface="Arial" panose="020B0604020202020204" pitchFamily="34" charset="0"/>
              <a:cs typeface="Arial" panose="020B0604020202020204" pitchFamily="34" charset="0"/>
            </a:endParaRPr>
          </a:p>
        </p:txBody>
      </p:sp>
      <p:pic>
        <p:nvPicPr>
          <p:cNvPr id="4" name="Picture 2" descr="http://www.srtrc.org/uploaded/image/Unite.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sp>
        <p:nvSpPr>
          <p:cNvPr id="5" name="TextBox 4"/>
          <p:cNvSpPr txBox="1"/>
          <p:nvPr/>
        </p:nvSpPr>
        <p:spPr>
          <a:xfrm>
            <a:off x="0" y="6459379"/>
            <a:ext cx="3143809" cy="246221"/>
          </a:xfrm>
          <a:prstGeom prst="rect">
            <a:avLst/>
          </a:prstGeom>
          <a:noFill/>
        </p:spPr>
        <p:txBody>
          <a:bodyPr wrap="none" rtlCol="0">
            <a:spAutoFit/>
          </a:bodyPr>
          <a:lstStyle/>
          <a:p>
            <a:pPr defTabSz="855878"/>
            <a:r>
              <a:rPr lang="en-GB" sz="1000" i="1" dirty="0">
                <a:solidFill>
                  <a:prstClr val="black"/>
                </a:solidFill>
                <a:latin typeface="Arial" panose="020B0604020202020204" pitchFamily="34" charset="0"/>
                <a:cs typeface="Arial" panose="020B0604020202020204" pitchFamily="34" charset="0"/>
              </a:rPr>
              <a:t>DEALING WITH </a:t>
            </a:r>
            <a:r>
              <a:rPr lang="en-GB" sz="1000" i="1" dirty="0">
                <a:solidFill>
                  <a:prstClr val="black"/>
                </a:solidFill>
                <a:latin typeface="Arial" panose="020B0604020202020204" pitchFamily="34" charset="0"/>
                <a:cs typeface="Arial" panose="020B0604020202020204" pitchFamily="34" charset="0"/>
              </a:rPr>
              <a:t>REDUNDANCY – 3 DAY COURSE</a:t>
            </a:r>
            <a:endParaRPr lang="en-GB" sz="1000" i="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8457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00203" y="396604"/>
            <a:ext cx="10140654" cy="5471306"/>
          </a:xfrm>
          <a:prstGeom prst="rect">
            <a:avLst/>
          </a:prstGeom>
          <a:noFill/>
        </p:spPr>
        <p:txBody>
          <a:bodyPr wrap="square" rtlCol="0">
            <a:spAutoFit/>
          </a:bodyPr>
          <a:lstStyle/>
          <a:p>
            <a:pPr defTabSz="855878"/>
            <a:r>
              <a:rPr lang="en-GB" sz="2659" b="1" dirty="0">
                <a:solidFill>
                  <a:prstClr val="black"/>
                </a:solidFill>
                <a:latin typeface="Arial" panose="020B0604020202020204" pitchFamily="34" charset="0"/>
                <a:cs typeface="Arial" panose="020B0604020202020204" pitchFamily="34" charset="0"/>
              </a:rPr>
              <a:t>Support</a:t>
            </a:r>
          </a:p>
          <a:p>
            <a:pPr defTabSz="855878"/>
            <a:endParaRPr lang="en-GB" sz="2392" dirty="0">
              <a:solidFill>
                <a:prstClr val="black"/>
              </a:solidFill>
              <a:latin typeface="Arial" panose="020B0604020202020204" pitchFamily="34" charset="0"/>
              <a:cs typeface="Arial" panose="020B0604020202020204" pitchFamily="34" charset="0"/>
            </a:endParaRPr>
          </a:p>
          <a:p>
            <a:pPr defTabSz="855878"/>
            <a:r>
              <a:rPr lang="en-GB" sz="2392" dirty="0">
                <a:solidFill>
                  <a:prstClr val="black"/>
                </a:solidFill>
                <a:latin typeface="Arial" panose="020B0604020202020204" pitchFamily="34" charset="0"/>
                <a:cs typeface="Arial" panose="020B0604020202020204" pitchFamily="34" charset="0"/>
              </a:rPr>
              <a:t>What might support look like?</a:t>
            </a:r>
          </a:p>
          <a:p>
            <a:pPr marL="379847" indent="-379847" defTabSz="855878">
              <a:buFont typeface="Arial" panose="020B0604020202020204" pitchFamily="34" charset="0"/>
              <a:buChar char="•"/>
            </a:pPr>
            <a:endParaRPr lang="en-GB" sz="2392" dirty="0">
              <a:solidFill>
                <a:prstClr val="black"/>
              </a:solidFill>
              <a:latin typeface="Arial" panose="020B0604020202020204" pitchFamily="34" charset="0"/>
              <a:cs typeface="Arial" panose="020B0604020202020204" pitchFamily="34" charset="0"/>
            </a:endParaRPr>
          </a:p>
          <a:p>
            <a:pPr marL="379847" indent="-379847" defTabSz="855878">
              <a:lnSpc>
                <a:spcPct val="150000"/>
              </a:lnSpc>
              <a:buFont typeface="Arial" panose="020B0604020202020204" pitchFamily="34" charset="0"/>
              <a:buChar char="•"/>
            </a:pPr>
            <a:r>
              <a:rPr lang="en-GB" sz="2392" dirty="0">
                <a:solidFill>
                  <a:prstClr val="black"/>
                </a:solidFill>
                <a:latin typeface="Arial" panose="020B0604020202020204" pitchFamily="34" charset="0"/>
                <a:cs typeface="Arial" panose="020B0604020202020204" pitchFamily="34" charset="0"/>
              </a:rPr>
              <a:t>Financial</a:t>
            </a:r>
          </a:p>
          <a:p>
            <a:pPr marL="379847" indent="-379847" defTabSz="855878">
              <a:lnSpc>
                <a:spcPct val="150000"/>
              </a:lnSpc>
              <a:buFont typeface="Arial" panose="020B0604020202020204" pitchFamily="34" charset="0"/>
              <a:buChar char="•"/>
            </a:pPr>
            <a:r>
              <a:rPr lang="en-GB" sz="2392" dirty="0">
                <a:solidFill>
                  <a:prstClr val="black"/>
                </a:solidFill>
                <a:latin typeface="Arial" panose="020B0604020202020204" pitchFamily="34" charset="0"/>
                <a:cs typeface="Arial" panose="020B0604020202020204" pitchFamily="34" charset="0"/>
              </a:rPr>
              <a:t>Education</a:t>
            </a:r>
          </a:p>
          <a:p>
            <a:pPr marL="379847" indent="-379847" defTabSz="855878">
              <a:lnSpc>
                <a:spcPct val="150000"/>
              </a:lnSpc>
              <a:buFont typeface="Arial" panose="020B0604020202020204" pitchFamily="34" charset="0"/>
              <a:buChar char="•"/>
            </a:pPr>
            <a:r>
              <a:rPr lang="en-GB" sz="2392" dirty="0">
                <a:solidFill>
                  <a:prstClr val="black"/>
                </a:solidFill>
                <a:latin typeface="Arial" panose="020B0604020202020204" pitchFamily="34" charset="0"/>
                <a:cs typeface="Arial" panose="020B0604020202020204" pitchFamily="34" charset="0"/>
              </a:rPr>
              <a:t>Interview skills</a:t>
            </a:r>
          </a:p>
          <a:p>
            <a:pPr marL="379847" indent="-379847" defTabSz="855878">
              <a:lnSpc>
                <a:spcPct val="150000"/>
              </a:lnSpc>
              <a:buFont typeface="Arial" panose="020B0604020202020204" pitchFamily="34" charset="0"/>
              <a:buChar char="•"/>
            </a:pPr>
            <a:r>
              <a:rPr lang="en-GB" sz="2392" dirty="0">
                <a:solidFill>
                  <a:prstClr val="black"/>
                </a:solidFill>
                <a:latin typeface="Arial" panose="020B0604020202020204" pitchFamily="34" charset="0"/>
                <a:cs typeface="Arial" panose="020B0604020202020204" pitchFamily="34" charset="0"/>
              </a:rPr>
              <a:t>CV writing</a:t>
            </a:r>
          </a:p>
          <a:p>
            <a:pPr marL="379847" indent="-379847" defTabSz="855878">
              <a:lnSpc>
                <a:spcPct val="150000"/>
              </a:lnSpc>
              <a:buFont typeface="Arial" panose="020B0604020202020204" pitchFamily="34" charset="0"/>
              <a:buChar char="•"/>
            </a:pPr>
            <a:r>
              <a:rPr lang="en-GB" sz="2392" dirty="0">
                <a:solidFill>
                  <a:prstClr val="black"/>
                </a:solidFill>
                <a:latin typeface="Arial" panose="020B0604020202020204" pitchFamily="34" charset="0"/>
                <a:cs typeface="Arial" panose="020B0604020202020204" pitchFamily="34" charset="0"/>
              </a:rPr>
              <a:t>Retraining</a:t>
            </a:r>
          </a:p>
          <a:p>
            <a:pPr marL="379847" indent="-379847" defTabSz="855878">
              <a:lnSpc>
                <a:spcPct val="150000"/>
              </a:lnSpc>
              <a:buFont typeface="Arial" panose="020B0604020202020204" pitchFamily="34" charset="0"/>
              <a:buChar char="•"/>
            </a:pPr>
            <a:r>
              <a:rPr lang="en-GB" sz="2392" dirty="0">
                <a:solidFill>
                  <a:prstClr val="black"/>
                </a:solidFill>
                <a:latin typeface="Arial" panose="020B0604020202020204" pitchFamily="34" charset="0"/>
                <a:cs typeface="Arial" panose="020B0604020202020204" pitchFamily="34" charset="0"/>
              </a:rPr>
              <a:t>Outplacement centre/provider</a:t>
            </a:r>
          </a:p>
          <a:p>
            <a:pPr marL="379847" indent="-379847" defTabSz="855878">
              <a:lnSpc>
                <a:spcPct val="150000"/>
              </a:lnSpc>
              <a:buFont typeface="Arial" panose="020B0604020202020204" pitchFamily="34" charset="0"/>
              <a:buChar char="•"/>
            </a:pPr>
            <a:r>
              <a:rPr lang="en-GB" sz="2392" dirty="0">
                <a:solidFill>
                  <a:prstClr val="black"/>
                </a:solidFill>
                <a:latin typeface="Arial" panose="020B0604020202020204" pitchFamily="34" charset="0"/>
                <a:cs typeface="Arial" panose="020B0604020202020204" pitchFamily="34" charset="0"/>
              </a:rPr>
              <a:t>Time off to look for work</a:t>
            </a:r>
          </a:p>
        </p:txBody>
      </p:sp>
      <p:pic>
        <p:nvPicPr>
          <p:cNvPr id="4" name="Picture 2" descr="http://www.srtrc.org/uploaded/image/Unite.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15552" y="5861720"/>
            <a:ext cx="743098" cy="843880"/>
          </a:xfrm>
          <a:prstGeom prst="rect">
            <a:avLst/>
          </a:prstGeom>
          <a:solidFill>
            <a:srgbClr val="F7E293">
              <a:alpha val="2000"/>
            </a:srgbClr>
          </a:solidFill>
          <a:extLst/>
        </p:spPr>
      </p:pic>
      <p:sp>
        <p:nvSpPr>
          <p:cNvPr id="5" name="TextBox 4"/>
          <p:cNvSpPr txBox="1"/>
          <p:nvPr/>
        </p:nvSpPr>
        <p:spPr>
          <a:xfrm>
            <a:off x="0" y="6459379"/>
            <a:ext cx="3143809" cy="246221"/>
          </a:xfrm>
          <a:prstGeom prst="rect">
            <a:avLst/>
          </a:prstGeom>
          <a:noFill/>
        </p:spPr>
        <p:txBody>
          <a:bodyPr wrap="none" rtlCol="0">
            <a:spAutoFit/>
          </a:bodyPr>
          <a:lstStyle/>
          <a:p>
            <a:pPr defTabSz="855878"/>
            <a:r>
              <a:rPr lang="en-GB" sz="1000" i="1" dirty="0">
                <a:solidFill>
                  <a:prstClr val="black"/>
                </a:solidFill>
                <a:latin typeface="Arial" panose="020B0604020202020204" pitchFamily="34" charset="0"/>
                <a:cs typeface="Arial" panose="020B0604020202020204" pitchFamily="34" charset="0"/>
              </a:rPr>
              <a:t>DEALING WITH </a:t>
            </a:r>
            <a:r>
              <a:rPr lang="en-GB" sz="1000" i="1" dirty="0">
                <a:solidFill>
                  <a:prstClr val="black"/>
                </a:solidFill>
                <a:latin typeface="Arial" panose="020B0604020202020204" pitchFamily="34" charset="0"/>
                <a:cs typeface="Arial" panose="020B0604020202020204" pitchFamily="34" charset="0"/>
              </a:rPr>
              <a:t>REDUNDANCY – 3 DAY COURSE</a:t>
            </a:r>
            <a:endParaRPr lang="en-GB" sz="1000" i="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26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Uni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te" id="{7DEEFB77-C52A-4EB5-AE98-65DBFD5772F4}" vid="{2B37BBE9-A946-4E74-B477-A6F1280A45C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850</Words>
  <Application>Microsoft Office PowerPoint</Application>
  <PresentationFormat>Widescreen</PresentationFormat>
  <Paragraphs>150</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Unite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Ian</dc:creator>
  <cp:lastModifiedBy>Ian</cp:lastModifiedBy>
  <cp:revision>1</cp:revision>
  <dcterms:created xsi:type="dcterms:W3CDTF">2022-02-07T14:38:27Z</dcterms:created>
  <dcterms:modified xsi:type="dcterms:W3CDTF">2022-02-07T14:38:49Z</dcterms:modified>
</cp:coreProperties>
</file>