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1320CD-7F97-4B48-A36E-1E2B68ABE9CA}" type="datetimeFigureOut">
              <a:rPr lang="en-GB" smtClean="0"/>
              <a:t>07/02/2022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59608F-F5E6-49A2-824B-47CE00C27E2A}" type="slidenum">
              <a:rPr lang="en-GB" smtClean="0"/>
              <a:t>‹#›</a:t>
            </a:fld>
            <a:endParaRPr lang="en-GB"/>
          </a:p>
        </p:txBody>
      </p:sp>
    </p:spTree>
    <p:extLst>
      <p:ext uri="{BB962C8B-B14F-4D97-AF65-F5344CB8AC3E}">
        <p14:creationId xmlns:p14="http://schemas.microsoft.com/office/powerpoint/2010/main" val="51049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t>1</a:t>
            </a:fld>
            <a:endParaRPr lang="en-GB"/>
          </a:p>
        </p:txBody>
      </p:sp>
    </p:spTree>
    <p:extLst>
      <p:ext uri="{BB962C8B-B14F-4D97-AF65-F5344CB8AC3E}">
        <p14:creationId xmlns:p14="http://schemas.microsoft.com/office/powerpoint/2010/main" val="2760291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NB: employers</a:t>
            </a:r>
            <a:r>
              <a:rPr lang="en-GB" baseline="0" dirty="0" smtClean="0"/>
              <a:t> </a:t>
            </a:r>
            <a:r>
              <a:rPr lang="en-GB" i="1" baseline="0" dirty="0" smtClean="0"/>
              <a:t>duty</a:t>
            </a:r>
            <a:r>
              <a:rPr lang="en-GB" baseline="0" dirty="0" smtClean="0"/>
              <a:t> to cover these 3 bullet points under section 188</a:t>
            </a:r>
          </a:p>
          <a:p>
            <a:endParaRPr lang="en-GB" baseline="0" dirty="0" smtClean="0"/>
          </a:p>
          <a:p>
            <a:r>
              <a:rPr lang="en-GB" dirty="0" smtClean="0"/>
              <a:t>W</a:t>
            </a:r>
            <a:r>
              <a:rPr lang="en-GB" baseline="0" dirty="0" smtClean="0"/>
              <a:t>ith </a:t>
            </a:r>
            <a:r>
              <a:rPr lang="en-GB" baseline="0" dirty="0" err="1" smtClean="0"/>
              <a:t>Covid</a:t>
            </a:r>
            <a:r>
              <a:rPr lang="en-GB" baseline="0" dirty="0" smtClean="0"/>
              <a:t> related redundancies please n</a:t>
            </a:r>
            <a:r>
              <a:rPr lang="en-GB" dirty="0" smtClean="0"/>
              <a:t>ote:</a:t>
            </a:r>
            <a:r>
              <a:rPr lang="en-GB" baseline="0" dirty="0" smtClean="0"/>
              <a:t> </a:t>
            </a:r>
          </a:p>
          <a:p>
            <a:r>
              <a:rPr lang="en-GB" sz="1123" b="0" i="0" kern="1200" dirty="0" smtClean="0">
                <a:solidFill>
                  <a:schemeClr val="tx1"/>
                </a:solidFill>
                <a:effectLst/>
                <a:latin typeface="+mn-lt"/>
                <a:ea typeface="+mn-ea"/>
                <a:cs typeface="+mn-cs"/>
              </a:rPr>
              <a:t>Section 188(7) specifies that if there are ‘special circumstances’ which render it not reasonably practicable for an employer to comply with any of these requirements relating to consultation, the employer shall take all such steps towards compliance as are reasonably practicable in the circumstances.</a:t>
            </a:r>
          </a:p>
          <a:p>
            <a:endParaRPr lang="en-GB" sz="1123" b="0" i="0" kern="1200" dirty="0" smtClean="0">
              <a:solidFill>
                <a:schemeClr val="tx1"/>
              </a:solidFill>
              <a:effectLst/>
              <a:latin typeface="+mn-lt"/>
              <a:ea typeface="+mn-ea"/>
              <a:cs typeface="+mn-cs"/>
            </a:endParaRPr>
          </a:p>
          <a:p>
            <a:r>
              <a:rPr lang="en-GB" sz="1123" b="0" i="0" kern="1200" dirty="0" smtClean="0">
                <a:solidFill>
                  <a:schemeClr val="tx1"/>
                </a:solidFill>
                <a:effectLst/>
                <a:latin typeface="+mn-lt"/>
                <a:ea typeface="+mn-ea"/>
                <a:cs typeface="+mn-cs"/>
              </a:rPr>
              <a:t>Circumstances relied on must be ‘something out of the ordinary, something uncommon’, but there has been case</a:t>
            </a:r>
            <a:r>
              <a:rPr lang="en-GB" sz="1123" b="0" i="0" kern="1200" baseline="0" dirty="0" smtClean="0">
                <a:solidFill>
                  <a:schemeClr val="tx1"/>
                </a:solidFill>
                <a:effectLst/>
                <a:latin typeface="+mn-lt"/>
                <a:ea typeface="+mn-ea"/>
                <a:cs typeface="+mn-cs"/>
              </a:rPr>
              <a:t> law </a:t>
            </a:r>
            <a:r>
              <a:rPr lang="en-GB" sz="1123" b="0" i="0" kern="1200" dirty="0" smtClean="0">
                <a:solidFill>
                  <a:schemeClr val="tx1"/>
                </a:solidFill>
                <a:effectLst/>
                <a:latin typeface="+mn-lt"/>
                <a:ea typeface="+mn-ea"/>
                <a:cs typeface="+mn-cs"/>
              </a:rPr>
              <a:t>that have narrowed what this might mean.</a:t>
            </a:r>
          </a:p>
          <a:p>
            <a:endParaRPr lang="en-GB" sz="1123" b="0" i="0" kern="1200" dirty="0" smtClean="0">
              <a:solidFill>
                <a:schemeClr val="tx1"/>
              </a:solidFill>
              <a:effectLst/>
              <a:latin typeface="+mn-lt"/>
              <a:ea typeface="+mn-ea"/>
              <a:cs typeface="+mn-cs"/>
            </a:endParaRPr>
          </a:p>
          <a:p>
            <a:r>
              <a:rPr lang="en-GB" sz="1123" b="0" i="0" kern="1200" dirty="0" smtClean="0">
                <a:solidFill>
                  <a:schemeClr val="tx1"/>
                </a:solidFill>
                <a:effectLst/>
                <a:latin typeface="+mn-lt"/>
                <a:ea typeface="+mn-ea"/>
                <a:cs typeface="+mn-cs"/>
              </a:rPr>
              <a:t>Check</a:t>
            </a:r>
            <a:r>
              <a:rPr lang="en-GB" sz="1123" b="0" i="0" kern="1200" baseline="0" dirty="0" smtClean="0">
                <a:solidFill>
                  <a:schemeClr val="tx1"/>
                </a:solidFill>
                <a:effectLst/>
                <a:latin typeface="+mn-lt"/>
                <a:ea typeface="+mn-ea"/>
                <a:cs typeface="+mn-cs"/>
              </a:rPr>
              <a:t> with your officer and/or our legal support if your employer considers this section being invoked!</a:t>
            </a:r>
            <a:endParaRPr lang="en-GB" dirty="0" smtClean="0"/>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10</a:t>
            </a:fld>
            <a:endParaRPr lang="en-GB"/>
          </a:p>
        </p:txBody>
      </p:sp>
    </p:spTree>
    <p:extLst>
      <p:ext uri="{BB962C8B-B14F-4D97-AF65-F5344CB8AC3E}">
        <p14:creationId xmlns:p14="http://schemas.microsoft.com/office/powerpoint/2010/main" val="2263819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11</a:t>
            </a:fld>
            <a:endParaRPr lang="en-GB"/>
          </a:p>
        </p:txBody>
      </p:sp>
    </p:spTree>
    <p:extLst>
      <p:ext uri="{BB962C8B-B14F-4D97-AF65-F5344CB8AC3E}">
        <p14:creationId xmlns:p14="http://schemas.microsoft.com/office/powerpoint/2010/main" val="70511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These are not in any particular order but </a:t>
            </a:r>
            <a:r>
              <a:rPr lang="en-GB" u="sng" dirty="0" smtClean="0"/>
              <a:t>mitigation and reduction must be the principle aim</a:t>
            </a:r>
            <a:r>
              <a:rPr lang="en-GB" u="none" baseline="0" dirty="0" smtClean="0"/>
              <a:t> – i.e. the avoidance of redundancies (as defined as a duty in section 188 TULRCA)</a:t>
            </a:r>
            <a:endParaRPr lang="en-GB" u="sng" dirty="0"/>
          </a:p>
        </p:txBody>
      </p:sp>
      <p:sp>
        <p:nvSpPr>
          <p:cNvPr id="4" name="Slide Number Placeholder 3"/>
          <p:cNvSpPr>
            <a:spLocks noGrp="1"/>
          </p:cNvSpPr>
          <p:nvPr>
            <p:ph type="sldNum" sz="quarter" idx="10"/>
          </p:nvPr>
        </p:nvSpPr>
        <p:spPr/>
        <p:txBody>
          <a:bodyPr/>
          <a:lstStyle/>
          <a:p>
            <a:fld id="{FD298FBC-E803-4069-8A57-7747E8CFF94B}" type="slidenum">
              <a:rPr lang="en-GB" smtClean="0"/>
              <a:t>12</a:t>
            </a:fld>
            <a:endParaRPr lang="en-GB"/>
          </a:p>
        </p:txBody>
      </p:sp>
    </p:spTree>
    <p:extLst>
      <p:ext uri="{BB962C8B-B14F-4D97-AF65-F5344CB8AC3E}">
        <p14:creationId xmlns:p14="http://schemas.microsoft.com/office/powerpoint/2010/main" val="677068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As mentioned earlier about alternatives – these should be part of your consultations</a:t>
            </a:r>
          </a:p>
          <a:p>
            <a:r>
              <a:rPr lang="en-GB" sz="1123" b="0" i="0" kern="1200" dirty="0" smtClean="0">
                <a:solidFill>
                  <a:schemeClr val="tx1"/>
                </a:solidFill>
                <a:effectLst/>
                <a:latin typeface="+mn-lt"/>
                <a:ea typeface="+mn-ea"/>
                <a:cs typeface="+mn-cs"/>
              </a:rPr>
              <a:t>Under s.52 and 53 of the Employment Rights Act 1996, an employee who is under notice of dismissal by redundancy has the right to take reasonable paid time off during working hours to look for new employment or make arrangements for training for future employment. </a:t>
            </a:r>
          </a:p>
          <a:p>
            <a:r>
              <a:rPr lang="en-GB" sz="1123" b="0" i="0" kern="1200" dirty="0" smtClean="0">
                <a:solidFill>
                  <a:schemeClr val="tx1"/>
                </a:solidFill>
                <a:effectLst/>
                <a:latin typeface="+mn-lt"/>
                <a:ea typeface="+mn-ea"/>
                <a:cs typeface="+mn-cs"/>
              </a:rPr>
              <a:t>To exercise this right the employee must have two years' continuous service by the expiry of the notice period. What is "reasonable" will depend on the individual circumstances of the case and relevant factors may include how difficult finding new employment is likely to be, the distance that the employee may have to travel in order to do so, and the needs of the employer.</a:t>
            </a:r>
          </a:p>
          <a:p>
            <a:r>
              <a:rPr lang="en-GB" sz="1123" b="0" i="0" kern="1200" dirty="0" smtClean="0">
                <a:solidFill>
                  <a:schemeClr val="tx1"/>
                </a:solidFill>
                <a:effectLst/>
                <a:latin typeface="+mn-lt"/>
                <a:ea typeface="+mn-ea"/>
                <a:cs typeface="+mn-cs"/>
              </a:rPr>
              <a:t>An employee may bring a complaint to a tribunal that time off has been refused unreasonably. If the complaint is upheld the employee will be entitled to a payment equal to the amount that they would have received had the time off been permitted, subject to a limit of 40% of one week's pay.</a:t>
            </a:r>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13</a:t>
            </a:fld>
            <a:endParaRPr lang="en-GB"/>
          </a:p>
        </p:txBody>
      </p:sp>
    </p:spTree>
    <p:extLst>
      <p:ext uri="{BB962C8B-B14F-4D97-AF65-F5344CB8AC3E}">
        <p14:creationId xmlns:p14="http://schemas.microsoft.com/office/powerpoint/2010/main" val="54915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14</a:t>
            </a:fld>
            <a:endParaRPr lang="en-GB"/>
          </a:p>
        </p:txBody>
      </p:sp>
    </p:spTree>
    <p:extLst>
      <p:ext uri="{BB962C8B-B14F-4D97-AF65-F5344CB8AC3E}">
        <p14:creationId xmlns:p14="http://schemas.microsoft.com/office/powerpoint/2010/main" val="2318874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sz="1123" b="0" kern="1200" dirty="0" smtClean="0">
                <a:solidFill>
                  <a:schemeClr val="tx1"/>
                </a:solidFill>
                <a:effectLst/>
                <a:latin typeface="+mn-lt"/>
                <a:ea typeface="+mn-ea"/>
                <a:cs typeface="+mn-cs"/>
              </a:rPr>
              <a:t>TASKS: </a:t>
            </a:r>
          </a:p>
          <a:p>
            <a:r>
              <a:rPr lang="en-GB" sz="1123" b="0" kern="1200" dirty="0" smtClean="0">
                <a:solidFill>
                  <a:schemeClr val="tx1"/>
                </a:solidFill>
                <a:effectLst/>
                <a:latin typeface="+mn-lt"/>
                <a:ea typeface="+mn-ea"/>
                <a:cs typeface="+mn-cs"/>
              </a:rPr>
              <a:t>What could you use to provide effective communications to your members?</a:t>
            </a:r>
          </a:p>
          <a:p>
            <a:r>
              <a:rPr lang="en-GB" sz="1123" b="0" kern="1200" dirty="0" smtClean="0">
                <a:solidFill>
                  <a:schemeClr val="tx1"/>
                </a:solidFill>
                <a:effectLst/>
                <a:latin typeface="+mn-lt"/>
                <a:ea typeface="+mn-ea"/>
                <a:cs typeface="+mn-cs"/>
              </a:rPr>
              <a:t>What are the benefits / limitations / problems with each method?</a:t>
            </a:r>
          </a:p>
          <a:p>
            <a:r>
              <a:rPr lang="en-GB" sz="1123" b="0" kern="1200" dirty="0" smtClean="0">
                <a:solidFill>
                  <a:schemeClr val="tx1"/>
                </a:solidFill>
                <a:effectLst/>
                <a:latin typeface="+mn-lt"/>
                <a:ea typeface="+mn-ea"/>
                <a:cs typeface="+mn-cs"/>
              </a:rPr>
              <a:t>Draw up an outline of what you might want to include in your redundancy </a:t>
            </a:r>
            <a:r>
              <a:rPr lang="en-GB" sz="1123" b="0" kern="1200" dirty="0" err="1" smtClean="0">
                <a:solidFill>
                  <a:schemeClr val="tx1"/>
                </a:solidFill>
                <a:effectLst/>
                <a:latin typeface="+mn-lt"/>
                <a:ea typeface="+mn-ea"/>
                <a:cs typeface="+mn-cs"/>
              </a:rPr>
              <a:t>comms</a:t>
            </a:r>
            <a:r>
              <a:rPr lang="en-GB" sz="1123" b="0" kern="1200" dirty="0" smtClean="0">
                <a:solidFill>
                  <a:schemeClr val="tx1"/>
                </a:solidFill>
                <a:effectLst/>
                <a:latin typeface="+mn-lt"/>
                <a:ea typeface="+mn-ea"/>
                <a:cs typeface="+mn-cs"/>
              </a:rPr>
              <a:t> – how would it look, what information etc.</a:t>
            </a:r>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15</a:t>
            </a:fld>
            <a:endParaRPr lang="en-GB"/>
          </a:p>
        </p:txBody>
      </p:sp>
    </p:spTree>
    <p:extLst>
      <p:ext uri="{BB962C8B-B14F-4D97-AF65-F5344CB8AC3E}">
        <p14:creationId xmlns:p14="http://schemas.microsoft.com/office/powerpoint/2010/main" val="720512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2</a:t>
            </a:fld>
            <a:endParaRPr lang="en-GB"/>
          </a:p>
        </p:txBody>
      </p:sp>
    </p:spTree>
    <p:extLst>
      <p:ext uri="{BB962C8B-B14F-4D97-AF65-F5344CB8AC3E}">
        <p14:creationId xmlns:p14="http://schemas.microsoft.com/office/powerpoint/2010/main" val="225926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t>3</a:t>
            </a:fld>
            <a:endParaRPr lang="en-GB"/>
          </a:p>
        </p:txBody>
      </p:sp>
    </p:spTree>
    <p:extLst>
      <p:ext uri="{BB962C8B-B14F-4D97-AF65-F5344CB8AC3E}">
        <p14:creationId xmlns:p14="http://schemas.microsoft.com/office/powerpoint/2010/main" val="1407967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sz="1123" b="1" kern="1200" dirty="0" smtClean="0">
                <a:solidFill>
                  <a:schemeClr val="tx1"/>
                </a:solidFill>
                <a:effectLst/>
                <a:latin typeface="+mn-lt"/>
                <a:ea typeface="+mn-ea"/>
                <a:cs typeface="+mn-cs"/>
              </a:rPr>
              <a:t>TASKS:</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 </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How would you define a redundancy?</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 </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How long should consultation last?</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 </a:t>
            </a:r>
            <a:endParaRPr lang="en-GB" sz="1123" kern="1200" dirty="0" smtClean="0">
              <a:solidFill>
                <a:schemeClr val="tx1"/>
              </a:solidFill>
              <a:effectLst/>
              <a:latin typeface="+mn-lt"/>
              <a:ea typeface="+mn-ea"/>
              <a:cs typeface="+mn-cs"/>
            </a:endParaRPr>
          </a:p>
          <a:p>
            <a:r>
              <a:rPr lang="en-GB" sz="1123" b="1" kern="1200" dirty="0" smtClean="0">
                <a:solidFill>
                  <a:schemeClr val="tx1"/>
                </a:solidFill>
                <a:effectLst/>
                <a:latin typeface="+mn-lt"/>
                <a:ea typeface="+mn-ea"/>
                <a:cs typeface="+mn-cs"/>
              </a:rPr>
              <a:t>How much redundancy pay are employees entitled to? Work out what you would get– your workplace may be Statutory Redundancy Pay or SRP with enhancements</a:t>
            </a:r>
            <a:endParaRPr lang="en-GB" sz="1123"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4</a:t>
            </a:fld>
            <a:endParaRPr lang="en-GB"/>
          </a:p>
        </p:txBody>
      </p:sp>
    </p:spTree>
    <p:extLst>
      <p:ext uri="{BB962C8B-B14F-4D97-AF65-F5344CB8AC3E}">
        <p14:creationId xmlns:p14="http://schemas.microsoft.com/office/powerpoint/2010/main" val="2526373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5</a:t>
            </a:fld>
            <a:endParaRPr lang="en-GB"/>
          </a:p>
        </p:txBody>
      </p:sp>
    </p:spTree>
    <p:extLst>
      <p:ext uri="{BB962C8B-B14F-4D97-AF65-F5344CB8AC3E}">
        <p14:creationId xmlns:p14="http://schemas.microsoft.com/office/powerpoint/2010/main" val="2755868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6</a:t>
            </a:fld>
            <a:endParaRPr lang="en-GB"/>
          </a:p>
        </p:txBody>
      </p:sp>
    </p:spTree>
    <p:extLst>
      <p:ext uri="{BB962C8B-B14F-4D97-AF65-F5344CB8AC3E}">
        <p14:creationId xmlns:p14="http://schemas.microsoft.com/office/powerpoint/2010/main" val="1730464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Note re: establishment. </a:t>
            </a:r>
          </a:p>
          <a:p>
            <a:r>
              <a:rPr lang="en-GB" dirty="0" smtClean="0"/>
              <a:t>Case law exists regarding what an establishment constitutes (look at Woolworth case</a:t>
            </a:r>
            <a:r>
              <a:rPr lang="en-GB" baseline="0" dirty="0" smtClean="0"/>
              <a:t> and </a:t>
            </a:r>
            <a:r>
              <a:rPr lang="da-DK" dirty="0" smtClean="0"/>
              <a:t>Rockfon A/S v Specialarbejderforbundet i Denmark)</a:t>
            </a:r>
            <a:r>
              <a:rPr lang="da-DK" baseline="0" dirty="0" smtClean="0"/>
              <a:t> - both might be revisitied post Brexit!</a:t>
            </a:r>
          </a:p>
          <a:p>
            <a:endParaRPr lang="en-GB" dirty="0" smtClean="0"/>
          </a:p>
          <a:p>
            <a:r>
              <a:rPr lang="en-GB" sz="1200" b="0" i="0" kern="1200" dirty="0" smtClean="0">
                <a:solidFill>
                  <a:schemeClr val="tx1"/>
                </a:solidFill>
                <a:effectLst/>
                <a:latin typeface="+mn-lt"/>
                <a:ea typeface="+mn-ea"/>
                <a:cs typeface="+mn-cs"/>
              </a:rPr>
              <a:t>Sect188 (5) That information shall be given to each of the appropriate representatives by being delivered to them, or sent by post to an address notified by them to the employer, or </a:t>
            </a:r>
            <a:r>
              <a:rPr lang="en-GB" sz="1200" b="0" i="1" kern="1200" dirty="0" smtClean="0">
                <a:solidFill>
                  <a:schemeClr val="tx1"/>
                </a:solidFill>
                <a:effectLst/>
                <a:latin typeface="+mn-lt"/>
                <a:ea typeface="+mn-ea"/>
                <a:cs typeface="+mn-cs"/>
              </a:rPr>
              <a:t>(in the case of representatives of a trade union) sent by post to the union at the address of its head or main office.</a:t>
            </a:r>
            <a:r>
              <a:rPr lang="en-GB" sz="1200" b="0" i="0" kern="1200" dirty="0" smtClean="0">
                <a:solidFill>
                  <a:schemeClr val="tx1"/>
                </a:solidFill>
                <a:effectLst/>
                <a:latin typeface="+mn-lt"/>
                <a:ea typeface="+mn-ea"/>
                <a:cs typeface="+mn-cs"/>
              </a:rPr>
              <a:t> </a:t>
            </a:r>
          </a:p>
          <a:p>
            <a:r>
              <a:rPr lang="en-GB" dirty="0" smtClean="0"/>
              <a:t>Reps – not just officers – should also be notified. The</a:t>
            </a:r>
            <a:r>
              <a:rPr lang="en-GB" baseline="0" dirty="0" smtClean="0"/>
              <a:t> numbers/categories give first indication of pool shapes</a:t>
            </a:r>
            <a:endParaRPr lang="en-GB" dirty="0" smtClean="0"/>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8136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sz="1123" b="0" kern="1200" dirty="0" smtClean="0">
                <a:solidFill>
                  <a:schemeClr val="tx1"/>
                </a:solidFill>
                <a:effectLst/>
                <a:latin typeface="+mn-lt"/>
                <a:ea typeface="+mn-ea"/>
                <a:cs typeface="+mn-cs"/>
              </a:rPr>
              <a:t>TASKS: </a:t>
            </a:r>
          </a:p>
          <a:p>
            <a:r>
              <a:rPr lang="en-GB" sz="1123" b="0" kern="1200" dirty="0" smtClean="0">
                <a:solidFill>
                  <a:schemeClr val="tx1"/>
                </a:solidFill>
                <a:effectLst/>
                <a:latin typeface="+mn-lt"/>
                <a:ea typeface="+mn-ea"/>
                <a:cs typeface="+mn-cs"/>
              </a:rPr>
              <a:t>What would you expect / want from the consultation? </a:t>
            </a:r>
          </a:p>
          <a:p>
            <a:r>
              <a:rPr lang="en-GB" sz="1123" b="0" kern="1200" dirty="0" smtClean="0">
                <a:solidFill>
                  <a:schemeClr val="tx1"/>
                </a:solidFill>
                <a:effectLst/>
                <a:latin typeface="+mn-lt"/>
                <a:ea typeface="+mn-ea"/>
                <a:cs typeface="+mn-cs"/>
              </a:rPr>
              <a:t>Who should be there? </a:t>
            </a:r>
          </a:p>
          <a:p>
            <a:r>
              <a:rPr lang="en-GB" sz="1123" b="0" kern="1200" dirty="0" smtClean="0">
                <a:solidFill>
                  <a:schemeClr val="tx1"/>
                </a:solidFill>
                <a:effectLst/>
                <a:latin typeface="+mn-lt"/>
                <a:ea typeface="+mn-ea"/>
                <a:cs typeface="+mn-cs"/>
              </a:rPr>
              <a:t>Is there any legislation that can help? </a:t>
            </a:r>
          </a:p>
          <a:p>
            <a:r>
              <a:rPr lang="en-GB" sz="1123" b="0" kern="1200" dirty="0" smtClean="0">
                <a:solidFill>
                  <a:schemeClr val="tx1"/>
                </a:solidFill>
                <a:effectLst/>
                <a:latin typeface="+mn-lt"/>
                <a:ea typeface="+mn-ea"/>
                <a:cs typeface="+mn-cs"/>
              </a:rPr>
              <a:t>What may happen if consultation isn’t ‘meaningfully’ undertaken?</a:t>
            </a:r>
          </a:p>
          <a:p>
            <a:r>
              <a:rPr lang="en-GB" sz="1123" b="0" kern="1200" dirty="0" smtClean="0">
                <a:solidFill>
                  <a:schemeClr val="tx1"/>
                </a:solidFill>
                <a:effectLst/>
                <a:latin typeface="+mn-lt"/>
                <a:ea typeface="+mn-ea"/>
                <a:cs typeface="+mn-cs"/>
              </a:rPr>
              <a:t>Note: this section is regarding the collective consultation phase – individual consultation is covered later</a:t>
            </a:r>
          </a:p>
          <a:p>
            <a:endParaRPr lang="en-GB" sz="1123" b="1" kern="1200" dirty="0" smtClean="0">
              <a:solidFill>
                <a:schemeClr val="tx1"/>
              </a:solidFill>
              <a:effectLst/>
              <a:latin typeface="+mn-lt"/>
              <a:ea typeface="+mn-ea"/>
              <a:cs typeface="+mn-cs"/>
            </a:endParaRPr>
          </a:p>
          <a:p>
            <a:endParaRPr lang="en-GB" sz="1123" b="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8</a:t>
            </a:fld>
            <a:endParaRPr lang="en-GB"/>
          </a:p>
        </p:txBody>
      </p:sp>
    </p:spTree>
    <p:extLst>
      <p:ext uri="{BB962C8B-B14F-4D97-AF65-F5344CB8AC3E}">
        <p14:creationId xmlns:p14="http://schemas.microsoft.com/office/powerpoint/2010/main" val="3423277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Note: an</a:t>
            </a:r>
            <a:r>
              <a:rPr lang="en-GB" baseline="0" dirty="0" smtClean="0"/>
              <a:t> alternative strategy to citing </a:t>
            </a:r>
            <a:r>
              <a:rPr lang="en-GB" baseline="0" smtClean="0"/>
              <a:t>section 181 </a:t>
            </a:r>
            <a:r>
              <a:rPr lang="en-GB" baseline="0" dirty="0" smtClean="0"/>
              <a:t>is to make a Freedom of </a:t>
            </a:r>
            <a:r>
              <a:rPr lang="en-GB" baseline="0" smtClean="0"/>
              <a:t>Information request</a:t>
            </a:r>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t>9</a:t>
            </a:fld>
            <a:endParaRPr lang="en-GB"/>
          </a:p>
        </p:txBody>
      </p:sp>
    </p:spTree>
    <p:extLst>
      <p:ext uri="{BB962C8B-B14F-4D97-AF65-F5344CB8AC3E}">
        <p14:creationId xmlns:p14="http://schemas.microsoft.com/office/powerpoint/2010/main" val="349315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5339516-3CA2-4769-B907-6F1D125C34A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25603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339516-3CA2-4769-B907-6F1D125C34A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95049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339516-3CA2-4769-B907-6F1D125C34A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619885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339516-3CA2-4769-B907-6F1D125C34A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2798057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39516-3CA2-4769-B907-6F1D125C34A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307375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5339516-3CA2-4769-B907-6F1D125C34A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29748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5339516-3CA2-4769-B907-6F1D125C34A6}" type="datetimeFigureOut">
              <a:rPr lang="en-GB" smtClean="0"/>
              <a:t>07/02/2022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2126354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5339516-3CA2-4769-B907-6F1D125C34A6}" type="datetimeFigureOut">
              <a:rPr lang="en-GB" smtClean="0"/>
              <a:t>07/02/2022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71235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39516-3CA2-4769-B907-6F1D125C34A6}" type="datetimeFigureOut">
              <a:rPr lang="en-GB" smtClean="0"/>
              <a:t>07/02/2022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1733449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39516-3CA2-4769-B907-6F1D125C34A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1331127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39516-3CA2-4769-B907-6F1D125C34A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435CC7-8217-480B-93AA-CF4875A15280}" type="slidenum">
              <a:rPr lang="en-GB" smtClean="0"/>
              <a:t>‹#›</a:t>
            </a:fld>
            <a:endParaRPr lang="en-GB"/>
          </a:p>
        </p:txBody>
      </p:sp>
    </p:spTree>
    <p:extLst>
      <p:ext uri="{BB962C8B-B14F-4D97-AF65-F5344CB8AC3E}">
        <p14:creationId xmlns:p14="http://schemas.microsoft.com/office/powerpoint/2010/main" val="383865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alpha val="5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39516-3CA2-4769-B907-6F1D125C34A6}" type="datetimeFigureOut">
              <a:rPr lang="en-GB" smtClean="0"/>
              <a:t>07/02/2022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35CC7-8217-480B-93AA-CF4875A15280}" type="slidenum">
              <a:rPr lang="en-GB" smtClean="0"/>
              <a:t>‹#›</a:t>
            </a:fld>
            <a:endParaRPr lang="en-GB"/>
          </a:p>
        </p:txBody>
      </p:sp>
    </p:spTree>
    <p:extLst>
      <p:ext uri="{BB962C8B-B14F-4D97-AF65-F5344CB8AC3E}">
        <p14:creationId xmlns:p14="http://schemas.microsoft.com/office/powerpoint/2010/main" val="2987459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55741" y="2865707"/>
            <a:ext cx="6202339" cy="583365"/>
          </a:xfrm>
          <a:prstGeom prst="rect">
            <a:avLst/>
          </a:prstGeom>
          <a:noFill/>
        </p:spPr>
        <p:txBody>
          <a:bodyPr wrap="none" rtlCol="0">
            <a:spAutoFit/>
          </a:bodyPr>
          <a:lstStyle/>
          <a:p>
            <a:r>
              <a:rPr lang="en-GB" sz="3191" b="1" dirty="0">
                <a:latin typeface="Arial" panose="020B0604020202020204" pitchFamily="34" charset="0"/>
                <a:cs typeface="Arial" panose="020B0604020202020204" pitchFamily="34" charset="0"/>
              </a:rPr>
              <a:t>DEALING WITH REDUNDANCY</a:t>
            </a:r>
          </a:p>
        </p:txBody>
      </p:sp>
      <p:pic>
        <p:nvPicPr>
          <p:cNvPr id="5"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7" name="TextBox 6"/>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289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75428" y="158932"/>
            <a:ext cx="12351102" cy="6391686"/>
          </a:xfrm>
          <a:prstGeom prst="rect">
            <a:avLst/>
          </a:prstGeom>
          <a:noFill/>
        </p:spPr>
        <p:txBody>
          <a:bodyPr wrap="square" rtlCol="0">
            <a:spAutoFit/>
          </a:bodyPr>
          <a:lstStyle/>
          <a:p>
            <a:r>
              <a:rPr lang="en-GB" sz="2659" b="1" dirty="0">
                <a:latin typeface="Arial" panose="020B0604020202020204" pitchFamily="34" charset="0"/>
                <a:cs typeface="Arial" panose="020B0604020202020204" pitchFamily="34" charset="0"/>
              </a:rPr>
              <a:t>Consultation</a:t>
            </a:r>
          </a:p>
          <a:p>
            <a:endParaRPr lang="en-GB" sz="2392" dirty="0">
              <a:latin typeface="Arial" panose="020B0604020202020204" pitchFamily="34" charset="0"/>
              <a:cs typeface="Arial" panose="020B0604020202020204" pitchFamily="34" charset="0"/>
            </a:endParaRPr>
          </a:p>
          <a:p>
            <a:pPr>
              <a:lnSpc>
                <a:spcPct val="150000"/>
              </a:lnSpc>
            </a:pPr>
            <a:r>
              <a:rPr lang="en-GB" sz="2392" dirty="0">
                <a:latin typeface="Arial" panose="020B0604020202020204" pitchFamily="34" charset="0"/>
                <a:cs typeface="Arial" panose="020B0604020202020204" pitchFamily="34" charset="0"/>
              </a:rPr>
              <a:t>What should we expect</a:t>
            </a:r>
            <a:r>
              <a:rPr lang="en-GB" sz="2392" dirty="0" smtClean="0">
                <a:latin typeface="Arial" panose="020B0604020202020204" pitchFamily="34" charset="0"/>
                <a:cs typeface="Arial" panose="020B0604020202020204" pitchFamily="34" charset="0"/>
              </a:rPr>
              <a:t>?</a:t>
            </a:r>
            <a:endParaRPr lang="en-GB" sz="2392" dirty="0">
              <a:latin typeface="Arial" panose="020B0604020202020204" pitchFamily="34" charset="0"/>
              <a:cs typeface="Arial" panose="020B0604020202020204" pitchFamily="34" charset="0"/>
            </a:endParaRPr>
          </a:p>
          <a:p>
            <a:pPr>
              <a:lnSpc>
                <a:spcPct val="150000"/>
              </a:lnSpc>
            </a:pPr>
            <a:r>
              <a:rPr lang="en-GB" sz="2392" dirty="0">
                <a:latin typeface="Arial" panose="020B0604020202020204" pitchFamily="34" charset="0"/>
                <a:cs typeface="Arial" panose="020B0604020202020204" pitchFamily="34" charset="0"/>
              </a:rPr>
              <a:t>Section 188 </a:t>
            </a:r>
            <a:r>
              <a:rPr lang="en-GB" sz="2392" dirty="0" smtClean="0">
                <a:latin typeface="Arial" panose="020B0604020202020204" pitchFamily="34" charset="0"/>
                <a:cs typeface="Arial" panose="020B0604020202020204" pitchFamily="34" charset="0"/>
              </a:rPr>
              <a:t>TULRCA (2) states </a:t>
            </a:r>
            <a:r>
              <a:rPr lang="en-GB" sz="2392" dirty="0">
                <a:latin typeface="Arial" panose="020B0604020202020204" pitchFamily="34" charset="0"/>
                <a:cs typeface="Arial" panose="020B0604020202020204" pitchFamily="34" charset="0"/>
              </a:rPr>
              <a:t>that, </a:t>
            </a:r>
            <a:r>
              <a:rPr lang="en-GB" sz="2392" dirty="0" smtClean="0">
                <a:latin typeface="Arial" panose="020B0604020202020204" pitchFamily="34" charset="0"/>
                <a:cs typeface="Arial" panose="020B0604020202020204" pitchFamily="34" charset="0"/>
              </a:rPr>
              <a:t>the consultation shall be about ways of:</a:t>
            </a:r>
          </a:p>
          <a:p>
            <a:pPr lvl="2">
              <a:lnSpc>
                <a:spcPct val="150000"/>
              </a:lnSpc>
            </a:pPr>
            <a:r>
              <a:rPr lang="en-GB" sz="2392" dirty="0">
                <a:latin typeface="Arial" panose="020B0604020202020204" pitchFamily="34" charset="0"/>
                <a:cs typeface="Arial" panose="020B0604020202020204" pitchFamily="34" charset="0"/>
              </a:rPr>
              <a:t>• </a:t>
            </a:r>
            <a:r>
              <a:rPr lang="en-GB" sz="2392" dirty="0" smtClean="0">
                <a:latin typeface="Arial" panose="020B0604020202020204" pitchFamily="34" charset="0"/>
                <a:cs typeface="Arial" panose="020B0604020202020204" pitchFamily="34" charset="0"/>
              </a:rPr>
              <a:t>avoiding </a:t>
            </a:r>
            <a:r>
              <a:rPr lang="en-GB" sz="2392" dirty="0">
                <a:latin typeface="Arial" panose="020B0604020202020204" pitchFamily="34" charset="0"/>
                <a:cs typeface="Arial" panose="020B0604020202020204" pitchFamily="34" charset="0"/>
              </a:rPr>
              <a:t>dismissals</a:t>
            </a:r>
            <a:br>
              <a:rPr lang="en-GB" sz="2392" dirty="0">
                <a:latin typeface="Arial" panose="020B0604020202020204" pitchFamily="34" charset="0"/>
                <a:cs typeface="Arial" panose="020B0604020202020204" pitchFamily="34" charset="0"/>
              </a:rPr>
            </a:br>
            <a:r>
              <a:rPr lang="en-GB" sz="2392" dirty="0">
                <a:latin typeface="Arial" panose="020B0604020202020204" pitchFamily="34" charset="0"/>
                <a:cs typeface="Arial" panose="020B0604020202020204" pitchFamily="34" charset="0"/>
              </a:rPr>
              <a:t>• </a:t>
            </a:r>
            <a:r>
              <a:rPr lang="en-GB" sz="2392" dirty="0" smtClean="0">
                <a:latin typeface="Arial" panose="020B0604020202020204" pitchFamily="34" charset="0"/>
                <a:cs typeface="Arial" panose="020B0604020202020204" pitchFamily="34" charset="0"/>
              </a:rPr>
              <a:t>reducing </a:t>
            </a:r>
            <a:r>
              <a:rPr lang="en-GB" sz="2392" dirty="0">
                <a:latin typeface="Arial" panose="020B0604020202020204" pitchFamily="34" charset="0"/>
                <a:cs typeface="Arial" panose="020B0604020202020204" pitchFamily="34" charset="0"/>
              </a:rPr>
              <a:t>the number of employees to be dismissed</a:t>
            </a:r>
            <a:br>
              <a:rPr lang="en-GB" sz="2392" dirty="0">
                <a:latin typeface="Arial" panose="020B0604020202020204" pitchFamily="34" charset="0"/>
                <a:cs typeface="Arial" panose="020B0604020202020204" pitchFamily="34" charset="0"/>
              </a:rPr>
            </a:br>
            <a:r>
              <a:rPr lang="en-GB" sz="2392" dirty="0">
                <a:latin typeface="Arial" panose="020B0604020202020204" pitchFamily="34" charset="0"/>
                <a:cs typeface="Arial" panose="020B0604020202020204" pitchFamily="34" charset="0"/>
              </a:rPr>
              <a:t>• </a:t>
            </a:r>
            <a:r>
              <a:rPr lang="en-GB" sz="2392" dirty="0" smtClean="0">
                <a:latin typeface="Arial" panose="020B0604020202020204" pitchFamily="34" charset="0"/>
                <a:cs typeface="Arial" panose="020B0604020202020204" pitchFamily="34" charset="0"/>
              </a:rPr>
              <a:t>mitigating </a:t>
            </a:r>
            <a:r>
              <a:rPr lang="en-GB" sz="2392" dirty="0">
                <a:latin typeface="Arial" panose="020B0604020202020204" pitchFamily="34" charset="0"/>
                <a:cs typeface="Arial" panose="020B0604020202020204" pitchFamily="34" charset="0"/>
              </a:rPr>
              <a:t>the consequences of the dismissals </a:t>
            </a:r>
          </a:p>
          <a:p>
            <a:pPr>
              <a:lnSpc>
                <a:spcPct val="150000"/>
              </a:lnSpc>
            </a:pPr>
            <a:endParaRPr lang="en-GB" sz="2392" dirty="0" smtClean="0">
              <a:latin typeface="Arial" panose="020B0604020202020204" pitchFamily="34" charset="0"/>
              <a:cs typeface="Arial" panose="020B0604020202020204" pitchFamily="34" charset="0"/>
            </a:endParaRPr>
          </a:p>
          <a:p>
            <a:pPr>
              <a:lnSpc>
                <a:spcPct val="150000"/>
              </a:lnSpc>
            </a:pPr>
            <a:r>
              <a:rPr lang="en-GB" sz="2392" dirty="0" smtClean="0">
                <a:latin typeface="Arial" panose="020B0604020202020204" pitchFamily="34" charset="0"/>
                <a:cs typeface="Arial" panose="020B0604020202020204" pitchFamily="34" charset="0"/>
              </a:rPr>
              <a:t>and shall be undertaken by the employer - </a:t>
            </a:r>
            <a:endParaRPr lang="en-GB" sz="2392" dirty="0">
              <a:latin typeface="Arial" panose="020B0604020202020204" pitchFamily="34" charset="0"/>
              <a:cs typeface="Arial" panose="020B0604020202020204" pitchFamily="34" charset="0"/>
            </a:endParaRPr>
          </a:p>
          <a:p>
            <a:pPr>
              <a:lnSpc>
                <a:spcPct val="150000"/>
              </a:lnSpc>
            </a:pPr>
            <a:r>
              <a:rPr lang="en-GB" sz="2392" dirty="0">
                <a:latin typeface="Arial" panose="020B0604020202020204" pitchFamily="34" charset="0"/>
                <a:cs typeface="Arial" panose="020B0604020202020204" pitchFamily="34" charset="0"/>
              </a:rPr>
              <a:t> </a:t>
            </a:r>
            <a:r>
              <a:rPr lang="en-GB" sz="2392" i="1" dirty="0">
                <a:latin typeface="Arial" panose="020B0604020202020204" pitchFamily="34" charset="0"/>
                <a:cs typeface="Arial" panose="020B0604020202020204" pitchFamily="34" charset="0"/>
              </a:rPr>
              <a:t>“with a view to reaching agreement with the appropriate representatives”.</a:t>
            </a:r>
          </a:p>
          <a:p>
            <a:pPr>
              <a:lnSpc>
                <a:spcPct val="150000"/>
              </a:lnSpc>
            </a:pPr>
            <a:endParaRPr lang="en-GB" sz="2392" dirty="0">
              <a:latin typeface="Arial" panose="020B0604020202020204" pitchFamily="34" charset="0"/>
              <a:cs typeface="Arial" panose="020B0604020202020204" pitchFamily="34" charset="0"/>
            </a:endParaRPr>
          </a:p>
          <a:p>
            <a:pPr lvl="1">
              <a:lnSpc>
                <a:spcPct val="150000"/>
              </a:lnSpc>
            </a:pPr>
            <a:r>
              <a:rPr lang="en-GB" sz="2392" b="1" dirty="0" smtClean="0">
                <a:latin typeface="Arial" panose="020B0604020202020204" pitchFamily="34" charset="0"/>
                <a:cs typeface="Arial" panose="020B0604020202020204" pitchFamily="34" charset="0"/>
              </a:rPr>
              <a:t>Failure </a:t>
            </a:r>
            <a:r>
              <a:rPr lang="en-GB" sz="2392" b="1" dirty="0">
                <a:latin typeface="Arial" panose="020B0604020202020204" pitchFamily="34" charset="0"/>
                <a:cs typeface="Arial" panose="020B0604020202020204" pitchFamily="34" charset="0"/>
              </a:rPr>
              <a:t>to properly consult could lead to a claim for a Protective Award</a:t>
            </a: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301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par>
                          <p:cTn id="19" fill="hold">
                            <p:stCondLst>
                              <p:cond delay="0"/>
                            </p:stCondLst>
                            <p:childTnLst>
                              <p:par>
                                <p:cTn id="20" presetID="10" presetClass="entr" presetSubtype="0" fill="hold" nodeType="afterEffect">
                                  <p:stCondLst>
                                    <p:cond delay="1250"/>
                                  </p:stCondLst>
                                  <p:childTnLst>
                                    <p:set>
                                      <p:cBhvr>
                                        <p:cTn id="21" dur="1" fill="hold">
                                          <p:stCondLst>
                                            <p:cond delay="0"/>
                                          </p:stCondLst>
                                        </p:cTn>
                                        <p:tgtEl>
                                          <p:spTgt spid="6">
                                            <p:txEl>
                                              <p:pRg st="7" end="7"/>
                                            </p:txEl>
                                          </p:spTgt>
                                        </p:tgtEl>
                                        <p:attrNameLst>
                                          <p:attrName>style.visibility</p:attrName>
                                        </p:attrNameLst>
                                      </p:cBhvr>
                                      <p:to>
                                        <p:strVal val="visible"/>
                                      </p:to>
                                    </p:set>
                                    <p:animEffect transition="in" filter="fade">
                                      <p:cBhvr>
                                        <p:cTn id="22" dur="1000"/>
                                        <p:tgtEl>
                                          <p:spTgt spid="6">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1595" y="187387"/>
            <a:ext cx="11114220" cy="7169976"/>
          </a:xfrm>
          <a:prstGeom prst="rect">
            <a:avLst/>
          </a:prstGeom>
          <a:noFill/>
        </p:spPr>
        <p:txBody>
          <a:bodyPr wrap="square" rtlCol="0">
            <a:spAutoFit/>
          </a:bodyPr>
          <a:lstStyle/>
          <a:p>
            <a:r>
              <a:rPr lang="en-GB" sz="2600" b="1" dirty="0">
                <a:latin typeface="Arial" panose="020B0604020202020204" pitchFamily="34" charset="0"/>
                <a:cs typeface="Arial" panose="020B0604020202020204" pitchFamily="34" charset="0"/>
              </a:rPr>
              <a:t>Consultation</a:t>
            </a:r>
          </a:p>
          <a:p>
            <a:endParaRPr lang="en-GB" sz="2392"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It must not be a simple tick exercise for the employer to say they have consulted with you!</a:t>
            </a: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Ensure that the meetings are at times that work for you  – including the necessary time off (irrespective of shift!) </a:t>
            </a: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Plan pre meetings and wash ups for you and your committee to discuss strategy for the consultations and your communication with members</a:t>
            </a:r>
          </a:p>
          <a:p>
            <a:endParaRPr lang="en-GB" sz="2000" dirty="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We </a:t>
            </a:r>
            <a:r>
              <a:rPr lang="en-GB" sz="2000" dirty="0">
                <a:latin typeface="Arial" panose="020B0604020202020204" pitchFamily="34" charset="0"/>
                <a:cs typeface="Arial" panose="020B0604020202020204" pitchFamily="34" charset="0"/>
              </a:rPr>
              <a:t>have a </a:t>
            </a:r>
            <a:r>
              <a:rPr lang="en-GB" sz="2000" b="1" u="sng" dirty="0">
                <a:latin typeface="Arial" panose="020B0604020202020204" pitchFamily="34" charset="0"/>
                <a:cs typeface="Arial" panose="020B0604020202020204" pitchFamily="34" charset="0"/>
              </a:rPr>
              <a:t>right</a:t>
            </a:r>
            <a:r>
              <a:rPr lang="en-GB" sz="2000" dirty="0">
                <a:latin typeface="Arial" panose="020B0604020202020204" pitchFamily="34" charset="0"/>
                <a:cs typeface="Arial" panose="020B0604020202020204" pitchFamily="34" charset="0"/>
              </a:rPr>
              <a:t> to consultation, but what should we discuss in those meetings?</a:t>
            </a:r>
          </a:p>
          <a:p>
            <a:pPr marL="987601" lvl="1" indent="-379847">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What do </a:t>
            </a:r>
            <a:r>
              <a:rPr lang="en-GB" sz="2000" b="1" dirty="0">
                <a:latin typeface="Arial" panose="020B0604020202020204" pitchFamily="34" charset="0"/>
                <a:cs typeface="Arial" panose="020B0604020202020204" pitchFamily="34" charset="0"/>
              </a:rPr>
              <a:t>you</a:t>
            </a: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want </a:t>
            </a:r>
            <a:r>
              <a:rPr lang="en-GB" sz="2000" dirty="0">
                <a:latin typeface="Arial" panose="020B0604020202020204" pitchFamily="34" charset="0"/>
                <a:cs typeface="Arial" panose="020B0604020202020204" pitchFamily="34" charset="0"/>
              </a:rPr>
              <a:t>on the agenda</a:t>
            </a:r>
          </a:p>
          <a:p>
            <a:pPr marL="987601" lvl="1" indent="-379847">
              <a:lnSpc>
                <a:spcPct val="150000"/>
              </a:lnSpc>
              <a:buFont typeface="Arial" panose="020B0604020202020204" pitchFamily="34" charset="0"/>
              <a:buChar char="•"/>
            </a:pPr>
            <a:r>
              <a:rPr lang="en-GB" sz="2000" dirty="0">
                <a:latin typeface="Arial" panose="020B0604020202020204" pitchFamily="34" charset="0"/>
                <a:cs typeface="Arial" panose="020B0604020202020204" pitchFamily="34" charset="0"/>
              </a:rPr>
              <a:t>What processes would </a:t>
            </a:r>
            <a:r>
              <a:rPr lang="en-GB" sz="2000" b="1" dirty="0">
                <a:latin typeface="Arial" panose="020B0604020202020204" pitchFamily="34" charset="0"/>
                <a:cs typeface="Arial" panose="020B0604020202020204" pitchFamily="34" charset="0"/>
              </a:rPr>
              <a:t>you</a:t>
            </a:r>
            <a:r>
              <a:rPr lang="en-GB" sz="2000" dirty="0">
                <a:latin typeface="Arial" panose="020B0604020202020204" pitchFamily="34" charset="0"/>
                <a:cs typeface="Arial" panose="020B0604020202020204" pitchFamily="34" charset="0"/>
              </a:rPr>
              <a:t> want to discuss</a:t>
            </a:r>
          </a:p>
          <a:p>
            <a:pPr>
              <a:lnSpc>
                <a:spcPct val="150000"/>
              </a:lnSpc>
              <a:spcBef>
                <a:spcPts val="1200"/>
              </a:spcBef>
            </a:pPr>
            <a:r>
              <a:rPr lang="en-GB" sz="2000" dirty="0" smtClean="0">
                <a:latin typeface="Arial" panose="020B0604020202020204" pitchFamily="34" charset="0"/>
                <a:cs typeface="Arial" panose="020B0604020202020204" pitchFamily="34" charset="0"/>
              </a:rPr>
              <a:t>Think about what relevant legislation might help you</a:t>
            </a:r>
            <a:endParaRPr lang="en-GB" sz="2000" dirty="0">
              <a:latin typeface="Arial" panose="020B0604020202020204" pitchFamily="34" charset="0"/>
              <a:cs typeface="Arial" panose="020B0604020202020204" pitchFamily="34" charset="0"/>
            </a:endParaRPr>
          </a:p>
          <a:p>
            <a:pPr>
              <a:lnSpc>
                <a:spcPct val="150000"/>
              </a:lnSpc>
            </a:pPr>
            <a:r>
              <a:rPr lang="en-GB" sz="2000" dirty="0">
                <a:latin typeface="Arial" panose="020B0604020202020204" pitchFamily="34" charset="0"/>
                <a:cs typeface="Arial" panose="020B0604020202020204" pitchFamily="34" charset="0"/>
              </a:rPr>
              <a:t>What may happen if the legislation isn’t followed</a:t>
            </a:r>
          </a:p>
          <a:p>
            <a:pPr marL="987601" lvl="1" indent="-379847">
              <a:lnSpc>
                <a:spcPct val="150000"/>
              </a:lnSpc>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a:lnSpc>
                <a:spcPct val="150000"/>
              </a:lnSpc>
            </a:pPr>
            <a:endParaRPr lang="en-GB" sz="2000" dirty="0">
              <a:latin typeface="Arial" panose="020B0604020202020204" pitchFamily="34" charset="0"/>
              <a:cs typeface="Arial" panose="020B0604020202020204" pitchFamily="34" charset="0"/>
            </a:endParaRPr>
          </a:p>
          <a:p>
            <a:pPr>
              <a:lnSpc>
                <a:spcPct val="150000"/>
              </a:lnSpc>
            </a:pPr>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664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326" y="117835"/>
            <a:ext cx="12517928" cy="7083991"/>
          </a:xfrm>
          <a:prstGeom prst="rect">
            <a:avLst/>
          </a:prstGeom>
          <a:noFill/>
        </p:spPr>
        <p:txBody>
          <a:bodyPr wrap="square" rtlCol="0">
            <a:spAutoFit/>
          </a:bodyPr>
          <a:lstStyle/>
          <a:p>
            <a:pPr>
              <a:lnSpc>
                <a:spcPts val="3400"/>
              </a:lnSpc>
            </a:pPr>
            <a:r>
              <a:rPr lang="en-GB" sz="2659" b="1" dirty="0">
                <a:latin typeface="Arial" panose="020B0604020202020204" pitchFamily="34" charset="0"/>
                <a:cs typeface="Arial" panose="020B0604020202020204" pitchFamily="34" charset="0"/>
              </a:rPr>
              <a:t>Consultation</a:t>
            </a:r>
          </a:p>
          <a:p>
            <a:pPr>
              <a:lnSpc>
                <a:spcPts val="2400"/>
              </a:lnSpc>
            </a:pPr>
            <a:endParaRPr lang="en-GB" sz="2392" dirty="0">
              <a:latin typeface="Arial" panose="020B0604020202020204" pitchFamily="34" charset="0"/>
              <a:cs typeface="Arial" panose="020B0604020202020204" pitchFamily="34" charset="0"/>
            </a:endParaRPr>
          </a:p>
          <a:p>
            <a:pPr>
              <a:lnSpc>
                <a:spcPts val="1200"/>
              </a:lnSpc>
            </a:pPr>
            <a:r>
              <a:rPr lang="en-GB" sz="2400" dirty="0">
                <a:latin typeface="Arial" panose="020B0604020202020204" pitchFamily="34" charset="0"/>
                <a:cs typeface="Arial" panose="020B0604020202020204" pitchFamily="34" charset="0"/>
              </a:rPr>
              <a:t>What should we expect</a:t>
            </a:r>
            <a:r>
              <a:rPr lang="en-GB" sz="2400" dirty="0" smtClean="0">
                <a:latin typeface="Arial" panose="020B0604020202020204" pitchFamily="34" charset="0"/>
                <a:cs typeface="Arial" panose="020B0604020202020204" pitchFamily="34" charset="0"/>
              </a:rPr>
              <a:t>?</a:t>
            </a:r>
            <a:endParaRPr lang="en-GB" sz="2260" dirty="0">
              <a:latin typeface="Arial" panose="020B0604020202020204" pitchFamily="34" charset="0"/>
              <a:cs typeface="Arial" panose="020B0604020202020204" pitchFamily="34" charset="0"/>
            </a:endParaRP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How to reduce or mitigate the jobs under </a:t>
            </a:r>
            <a:r>
              <a:rPr lang="en-GB" sz="2200" dirty="0" smtClean="0">
                <a:latin typeface="Arial" panose="020B0604020202020204" pitchFamily="34" charset="0"/>
                <a:cs typeface="Arial" panose="020B0604020202020204" pitchFamily="34" charset="0"/>
              </a:rPr>
              <a:t>threat</a:t>
            </a:r>
            <a:endParaRPr lang="en-GB" sz="2200" dirty="0">
              <a:latin typeface="Arial" panose="020B0604020202020204" pitchFamily="34" charset="0"/>
              <a:cs typeface="Arial" panose="020B0604020202020204" pitchFamily="34" charset="0"/>
            </a:endParaRPr>
          </a:p>
          <a:p>
            <a:pPr marL="807786" lvl="1" indent="-379847">
              <a:lnSpc>
                <a:spcPct val="150000"/>
              </a:lnSpc>
              <a:buFont typeface="Arial" panose="020B0604020202020204" pitchFamily="34" charset="0"/>
              <a:buChar char="•"/>
            </a:pPr>
            <a:r>
              <a:rPr lang="en-GB" sz="2200" dirty="0" smtClean="0">
                <a:latin typeface="Arial" panose="020B0604020202020204" pitchFamily="34" charset="0"/>
                <a:cs typeface="Arial" panose="020B0604020202020204" pitchFamily="34" charset="0"/>
              </a:rPr>
              <a:t>Review </a:t>
            </a:r>
            <a:r>
              <a:rPr lang="en-GB" sz="2200" dirty="0">
                <a:latin typeface="Arial" panose="020B0604020202020204" pitchFamily="34" charset="0"/>
                <a:cs typeface="Arial" panose="020B0604020202020204" pitchFamily="34" charset="0"/>
              </a:rPr>
              <a:t>/ discuss workload</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What support for retraining/reskilling will be given</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What support for those facing redundancy will be given</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Liaise with third </a:t>
            </a:r>
            <a:r>
              <a:rPr lang="en-GB" sz="2200" dirty="0" smtClean="0">
                <a:latin typeface="Arial" panose="020B0604020202020204" pitchFamily="34" charset="0"/>
                <a:cs typeface="Arial" panose="020B0604020202020204" pitchFamily="34" charset="0"/>
              </a:rPr>
              <a:t>parties e.g. Job opportunities</a:t>
            </a:r>
          </a:p>
          <a:p>
            <a:pPr marL="807786" lvl="1" indent="-379847">
              <a:lnSpc>
                <a:spcPct val="150000"/>
              </a:lnSpc>
              <a:buFont typeface="Arial" panose="020B0604020202020204" pitchFamily="34" charset="0"/>
              <a:buChar char="•"/>
            </a:pPr>
            <a:r>
              <a:rPr lang="en-GB" sz="2200" dirty="0" smtClean="0">
                <a:latin typeface="Arial" panose="020B0604020202020204" pitchFamily="34" charset="0"/>
                <a:cs typeface="Arial" panose="020B0604020202020204" pitchFamily="34" charset="0"/>
              </a:rPr>
              <a:t>Business case analysis</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Consider the selection process</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Consider an appeals process</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How the pools are defined</a:t>
            </a:r>
          </a:p>
          <a:p>
            <a:pPr marL="807786" lvl="1" indent="-379847">
              <a:lnSpc>
                <a:spcPct val="150000"/>
              </a:lnSpc>
              <a:buFont typeface="Arial" panose="020B0604020202020204" pitchFamily="34" charset="0"/>
              <a:buChar char="•"/>
            </a:pPr>
            <a:r>
              <a:rPr lang="en-GB" sz="2200" dirty="0">
                <a:latin typeface="Arial" panose="020B0604020202020204" pitchFamily="34" charset="0"/>
                <a:cs typeface="Arial" panose="020B0604020202020204" pitchFamily="34" charset="0"/>
              </a:rPr>
              <a:t>How workers will be </a:t>
            </a:r>
            <a:r>
              <a:rPr lang="en-GB" sz="2200" dirty="0" smtClean="0">
                <a:latin typeface="Arial" panose="020B0604020202020204" pitchFamily="34" charset="0"/>
                <a:cs typeface="Arial" panose="020B0604020202020204" pitchFamily="34" charset="0"/>
              </a:rPr>
              <a:t>treated when dismissal happens</a:t>
            </a:r>
          </a:p>
          <a:p>
            <a:pPr marL="807786" lvl="1" indent="-379847">
              <a:lnSpc>
                <a:spcPct val="150000"/>
              </a:lnSpc>
              <a:buFont typeface="Arial" panose="020B0604020202020204" pitchFamily="34" charset="0"/>
              <a:buChar char="•"/>
            </a:pPr>
            <a:r>
              <a:rPr lang="en-GB" sz="2200" dirty="0" smtClean="0">
                <a:latin typeface="Arial" panose="020B0604020202020204" pitchFamily="34" charset="0"/>
                <a:cs typeface="Arial" panose="020B0604020202020204" pitchFamily="34" charset="0"/>
              </a:rPr>
              <a:t>Enhancements to redundancy pay</a:t>
            </a:r>
            <a:endParaRPr lang="en-GB" sz="2200" dirty="0">
              <a:latin typeface="Arial" panose="020B0604020202020204" pitchFamily="34" charset="0"/>
              <a:cs typeface="Arial" panose="020B0604020202020204" pitchFamily="34" charset="0"/>
            </a:endParaRPr>
          </a:p>
          <a:p>
            <a:pPr marL="807786" lvl="1" indent="-379847">
              <a:lnSpc>
                <a:spcPct val="150000"/>
              </a:lnSpc>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928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08351" y="104394"/>
            <a:ext cx="12517928" cy="6307048"/>
          </a:xfrm>
          <a:prstGeom prst="rect">
            <a:avLst/>
          </a:prstGeom>
          <a:noFill/>
        </p:spPr>
        <p:txBody>
          <a:bodyPr wrap="square" rtlCol="0">
            <a:spAutoFit/>
          </a:bodyPr>
          <a:lstStyle/>
          <a:p>
            <a:r>
              <a:rPr lang="en-GB" sz="2659" b="1" dirty="0">
                <a:latin typeface="Arial" panose="020B0604020202020204" pitchFamily="34" charset="0"/>
                <a:cs typeface="Arial" panose="020B0604020202020204" pitchFamily="34" charset="0"/>
              </a:rPr>
              <a:t>Consultation and negotiation</a:t>
            </a:r>
          </a:p>
          <a:p>
            <a:endParaRPr lang="en-GB" sz="2392" dirty="0">
              <a:latin typeface="Arial" panose="020B0604020202020204" pitchFamily="34" charset="0"/>
              <a:cs typeface="Arial" panose="020B0604020202020204" pitchFamily="34" charset="0"/>
            </a:endParaRPr>
          </a:p>
          <a:p>
            <a:pPr>
              <a:lnSpc>
                <a:spcPts val="3000"/>
              </a:lnSpc>
            </a:pPr>
            <a:r>
              <a:rPr lang="en-GB" sz="2392" dirty="0">
                <a:latin typeface="Arial" panose="020B0604020202020204" pitchFamily="34" charset="0"/>
                <a:cs typeface="Arial" panose="020B0604020202020204" pitchFamily="34" charset="0"/>
              </a:rPr>
              <a:t>How will you reduce or mitigate the jobs under threat?</a:t>
            </a:r>
          </a:p>
          <a:p>
            <a:pPr>
              <a:lnSpc>
                <a:spcPts val="3000"/>
              </a:lnSpc>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Retraining – time off, funding etc.</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Backfilling/bumping</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Redeployment – suitable alternative</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Relocation – support packages</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Voluntary redundancy</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Pay freeze / cut</a:t>
            </a: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r>
              <a:rPr lang="en-GB" sz="2392" dirty="0">
                <a:latin typeface="Arial" panose="020B0604020202020204" pitchFamily="34" charset="0"/>
                <a:cs typeface="Arial" panose="020B0604020202020204" pitchFamily="34" charset="0"/>
              </a:rPr>
              <a:t>Sub contractors / agency staff</a:t>
            </a:r>
          </a:p>
          <a:p>
            <a:pPr lvl="1">
              <a:lnSpc>
                <a:spcPts val="2600"/>
              </a:lnSpc>
            </a:pPr>
            <a:endParaRPr lang="en-GB" sz="2392" dirty="0">
              <a:latin typeface="Arial" panose="020B0604020202020204" pitchFamily="34" charset="0"/>
              <a:cs typeface="Arial" panose="020B0604020202020204" pitchFamily="34" charset="0"/>
            </a:endParaRPr>
          </a:p>
          <a:p>
            <a:pPr>
              <a:lnSpc>
                <a:spcPts val="2600"/>
              </a:lnSpc>
            </a:pPr>
            <a:r>
              <a:rPr lang="en-GB" sz="2392" dirty="0">
                <a:latin typeface="Arial" panose="020B0604020202020204" pitchFamily="34" charset="0"/>
                <a:cs typeface="Arial" panose="020B0604020202020204" pitchFamily="34" charset="0"/>
              </a:rPr>
              <a:t>How will you ensure these are applied fairly?</a:t>
            </a: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946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072" y="166232"/>
            <a:ext cx="11594578" cy="8482771"/>
          </a:xfrm>
          <a:prstGeom prst="rect">
            <a:avLst/>
          </a:prstGeom>
          <a:noFill/>
        </p:spPr>
        <p:txBody>
          <a:bodyPr wrap="square" rtlCol="0">
            <a:spAutoFit/>
          </a:bodyPr>
          <a:lstStyle/>
          <a:p>
            <a:r>
              <a:rPr lang="en-GB" sz="2659" b="1" dirty="0" smtClean="0">
                <a:latin typeface="Arial" panose="020B0604020202020204" pitchFamily="34" charset="0"/>
                <a:cs typeface="Arial" panose="020B0604020202020204" pitchFamily="34" charset="0"/>
              </a:rPr>
              <a:t>Communications</a:t>
            </a:r>
            <a:endParaRPr lang="en-GB" sz="2659" b="1" dirty="0">
              <a:latin typeface="Arial" panose="020B0604020202020204" pitchFamily="34" charset="0"/>
              <a:cs typeface="Arial" panose="020B0604020202020204" pitchFamily="34" charset="0"/>
            </a:endParaRPr>
          </a:p>
          <a:p>
            <a:endParaRPr lang="en-GB" sz="2392" dirty="0">
              <a:latin typeface="Arial" panose="020B0604020202020204" pitchFamily="34" charset="0"/>
              <a:cs typeface="Arial" panose="020B0604020202020204" pitchFamily="34" charset="0"/>
            </a:endParaRPr>
          </a:p>
          <a:p>
            <a:pPr>
              <a:lnSpc>
                <a:spcPct val="150000"/>
              </a:lnSpc>
            </a:pPr>
            <a:r>
              <a:rPr lang="en-GB" sz="2392" dirty="0" smtClean="0">
                <a:latin typeface="Arial" panose="020B0604020202020204" pitchFamily="34" charset="0"/>
                <a:cs typeface="Arial" panose="020B0604020202020204" pitchFamily="34" charset="0"/>
              </a:rPr>
              <a:t>Good communications are essential at any time, but are critical during a redundancy Think about what you communicate and how you will do it, e.g.</a:t>
            </a:r>
          </a:p>
          <a:p>
            <a:pPr marL="770839" lvl="1" indent="-342900">
              <a:lnSpc>
                <a:spcPct val="150000"/>
              </a:lnSpc>
              <a:buFont typeface="Arial" panose="020B0604020202020204" pitchFamily="34" charset="0"/>
              <a:buChar char="•"/>
            </a:pPr>
            <a:r>
              <a:rPr lang="en-GB" sz="2392" dirty="0" smtClean="0">
                <a:latin typeface="Arial" panose="020B0604020202020204" pitchFamily="34" charset="0"/>
                <a:cs typeface="Arial" panose="020B0604020202020204" pitchFamily="34" charset="0"/>
              </a:rPr>
              <a:t>E-mail</a:t>
            </a:r>
          </a:p>
          <a:p>
            <a:pPr marL="770839" lvl="1" indent="-342900">
              <a:lnSpc>
                <a:spcPct val="150000"/>
              </a:lnSpc>
              <a:buFont typeface="Arial" panose="020B0604020202020204" pitchFamily="34" charset="0"/>
              <a:buChar char="•"/>
            </a:pPr>
            <a:r>
              <a:rPr lang="en-GB" sz="2392" dirty="0" smtClean="0">
                <a:latin typeface="Arial" panose="020B0604020202020204" pitchFamily="34" charset="0"/>
                <a:cs typeface="Arial" panose="020B0604020202020204" pitchFamily="34" charset="0"/>
              </a:rPr>
              <a:t>Social media</a:t>
            </a:r>
          </a:p>
          <a:p>
            <a:pPr marL="770839" lvl="1" indent="-342900">
              <a:lnSpc>
                <a:spcPct val="150000"/>
              </a:lnSpc>
              <a:buFont typeface="Arial" panose="020B0604020202020204" pitchFamily="34" charset="0"/>
              <a:buChar char="•"/>
            </a:pPr>
            <a:r>
              <a:rPr lang="en-GB" sz="2392" dirty="0" smtClean="0">
                <a:latin typeface="Arial" panose="020B0604020202020204" pitchFamily="34" charset="0"/>
                <a:cs typeface="Arial" panose="020B0604020202020204" pitchFamily="34" charset="0"/>
              </a:rPr>
              <a:t>Notices</a:t>
            </a:r>
          </a:p>
          <a:p>
            <a:pPr marL="770839" lvl="1" indent="-342900">
              <a:lnSpc>
                <a:spcPct val="150000"/>
              </a:lnSpc>
              <a:buFont typeface="Arial" panose="020B0604020202020204" pitchFamily="34" charset="0"/>
              <a:buChar char="•"/>
            </a:pPr>
            <a:r>
              <a:rPr lang="en-GB" sz="2392" dirty="0" smtClean="0">
                <a:latin typeface="Arial" panose="020B0604020202020204" pitchFamily="34" charset="0"/>
                <a:cs typeface="Arial" panose="020B0604020202020204" pitchFamily="34" charset="0"/>
              </a:rPr>
              <a:t>Shop meetings / face to face</a:t>
            </a:r>
          </a:p>
          <a:p>
            <a:pPr marL="770839" lvl="1" indent="-342900">
              <a:lnSpc>
                <a:spcPct val="150000"/>
              </a:lnSpc>
              <a:buFont typeface="Arial" panose="020B0604020202020204" pitchFamily="34" charset="0"/>
              <a:buChar char="•"/>
            </a:pPr>
            <a:r>
              <a:rPr lang="en-GB" sz="2392" dirty="0" smtClean="0">
                <a:latin typeface="Arial" panose="020B0604020202020204" pitchFamily="34" charset="0"/>
                <a:cs typeface="Arial" panose="020B0604020202020204" pitchFamily="34" charset="0"/>
              </a:rPr>
              <a:t>Post </a:t>
            </a:r>
          </a:p>
          <a:p>
            <a:pPr>
              <a:lnSpc>
                <a:spcPct val="150000"/>
              </a:lnSpc>
            </a:pPr>
            <a:r>
              <a:rPr lang="en-GB" sz="2392" dirty="0">
                <a:latin typeface="Arial" panose="020B0604020202020204" pitchFamily="34" charset="0"/>
                <a:cs typeface="Arial" panose="020B0604020202020204" pitchFamily="34" charset="0"/>
              </a:rPr>
              <a:t>You must issue </a:t>
            </a:r>
            <a:r>
              <a:rPr lang="en-GB" sz="2392" dirty="0" smtClean="0">
                <a:latin typeface="Arial" panose="020B0604020202020204" pitchFamily="34" charset="0"/>
                <a:cs typeface="Arial" panose="020B0604020202020204" pitchFamily="34" charset="0"/>
              </a:rPr>
              <a:t>some communication </a:t>
            </a:r>
            <a:r>
              <a:rPr lang="en-GB" sz="2392" dirty="0">
                <a:latin typeface="Arial" panose="020B0604020202020204" pitchFamily="34" charset="0"/>
                <a:cs typeface="Arial" panose="020B0604020202020204" pitchFamily="34" charset="0"/>
              </a:rPr>
              <a:t>– members expect their union to talk to them!</a:t>
            </a:r>
          </a:p>
          <a:p>
            <a:pPr>
              <a:lnSpc>
                <a:spcPct val="150000"/>
              </a:lnSpc>
            </a:pPr>
            <a:r>
              <a:rPr lang="en-GB" sz="2392" dirty="0" smtClean="0">
                <a:latin typeface="Arial" panose="020B0604020202020204" pitchFamily="34" charset="0"/>
                <a:cs typeface="Arial" panose="020B0604020202020204" pitchFamily="34" charset="0"/>
              </a:rPr>
              <a:t>The employer may seek your agreement when they issue consultation updates   </a:t>
            </a:r>
          </a:p>
          <a:p>
            <a:pPr>
              <a:lnSpc>
                <a:spcPct val="150000"/>
              </a:lnSpc>
            </a:pPr>
            <a:r>
              <a:rPr lang="en-GB" sz="2392" dirty="0" smtClean="0">
                <a:latin typeface="Arial" panose="020B0604020202020204" pitchFamily="34" charset="0"/>
                <a:cs typeface="Arial" panose="020B0604020202020204" pitchFamily="34" charset="0"/>
              </a:rPr>
              <a:t>Only </a:t>
            </a:r>
            <a:r>
              <a:rPr lang="en-GB" sz="2392" dirty="0">
                <a:latin typeface="Arial" panose="020B0604020202020204" pitchFamily="34" charset="0"/>
                <a:cs typeface="Arial" panose="020B0604020202020204" pitchFamily="34" charset="0"/>
              </a:rPr>
              <a:t>support this if the notes accurately reflect the meetings you have </a:t>
            </a:r>
            <a:r>
              <a:rPr lang="en-GB" sz="2392" dirty="0" smtClean="0">
                <a:latin typeface="Arial" panose="020B0604020202020204" pitchFamily="34" charset="0"/>
                <a:cs typeface="Arial" panose="020B0604020202020204" pitchFamily="34" charset="0"/>
              </a:rPr>
              <a:t>held  </a:t>
            </a:r>
          </a:p>
          <a:p>
            <a:pPr>
              <a:lnSpc>
                <a:spcPct val="150000"/>
              </a:lnSpc>
              <a:spcAft>
                <a:spcPts val="1200"/>
              </a:spcAft>
            </a:pPr>
            <a:endParaRPr lang="en-GB" sz="2392" dirty="0" smtClean="0">
              <a:latin typeface="Arial" panose="020B0604020202020204" pitchFamily="34" charset="0"/>
              <a:cs typeface="Arial" panose="020B0604020202020204" pitchFamily="34" charset="0"/>
            </a:endParaRPr>
          </a:p>
          <a:p>
            <a:pPr>
              <a:lnSpc>
                <a:spcPts val="3000"/>
              </a:lnSpc>
              <a:spcAft>
                <a:spcPts val="1200"/>
              </a:spcAft>
            </a:pPr>
            <a:endParaRPr lang="en-GB" sz="2392" dirty="0" smtClean="0">
              <a:latin typeface="Arial" panose="020B0604020202020204" pitchFamily="34" charset="0"/>
              <a:cs typeface="Arial" panose="020B0604020202020204" pitchFamily="34" charset="0"/>
            </a:endParaRPr>
          </a:p>
          <a:p>
            <a:pPr>
              <a:lnSpc>
                <a:spcPts val="3000"/>
              </a:lnSpc>
              <a:spcAft>
                <a:spcPts val="1200"/>
              </a:spcAft>
            </a:pPr>
            <a:endParaRPr lang="en-GB" sz="2392" dirty="0">
              <a:latin typeface="Arial" panose="020B0604020202020204" pitchFamily="34" charset="0"/>
              <a:cs typeface="Arial" panose="020B0604020202020204" pitchFamily="34" charset="0"/>
            </a:endParaRPr>
          </a:p>
          <a:p>
            <a:pPr marL="987601" lvl="1" indent="-379847">
              <a:lnSpc>
                <a:spcPts val="2400"/>
              </a:lnSpc>
              <a:buFont typeface="Arial" panose="020B0604020202020204" pitchFamily="34" charset="0"/>
              <a:buChar char="•"/>
            </a:pPr>
            <a:endParaRPr lang="en-GB" sz="2392"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97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831" y="1313517"/>
            <a:ext cx="10911128" cy="5109091"/>
          </a:xfrm>
          <a:prstGeom prst="rect">
            <a:avLst/>
          </a:prstGeom>
          <a:noFill/>
        </p:spPr>
        <p:txBody>
          <a:bodyPr wrap="square" rtlCol="0">
            <a:spAutoFit/>
          </a:bodyPr>
          <a:lstStyle/>
          <a:p>
            <a:pPr algn="ctr"/>
            <a:r>
              <a:rPr lang="en-GB" sz="2600" b="1" dirty="0" smtClean="0">
                <a:latin typeface="Arial" panose="020B0604020202020204" pitchFamily="34" charset="0"/>
                <a:cs typeface="Arial" panose="020B0604020202020204" pitchFamily="34" charset="0"/>
              </a:rPr>
              <a:t>ACTIVITY 4</a:t>
            </a:r>
          </a:p>
          <a:p>
            <a:pPr algn="ct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COMMUNICATIONS</a:t>
            </a:r>
          </a:p>
          <a:p>
            <a:pPr algn="ctr"/>
            <a:endParaRPr lang="en-GB" sz="2600" b="1" dirty="0" smtClean="0">
              <a:latin typeface="Arial" panose="020B0604020202020204" pitchFamily="34" charset="0"/>
              <a:cs typeface="Arial" panose="020B0604020202020204" pitchFamily="34" charset="0"/>
            </a:endParaRPr>
          </a:p>
          <a:p>
            <a:pPr algn="ctr"/>
            <a:r>
              <a:rPr lang="en-GB" sz="2600" b="1" dirty="0">
                <a:latin typeface="Arial" panose="020B0604020202020204" pitchFamily="34" charset="0"/>
                <a:cs typeface="Arial" panose="020B0604020202020204" pitchFamily="34" charset="0"/>
              </a:rPr>
              <a:t>Using your workbooks, work as a group to discuss the tasks</a:t>
            </a:r>
          </a:p>
          <a:p>
            <a:pPr algn="ctr"/>
            <a:endParaRPr lang="en-GB" sz="2600" b="1" dirty="0" smtClean="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4430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831" y="611772"/>
            <a:ext cx="10911128" cy="8032968"/>
          </a:xfrm>
          <a:prstGeom prst="rect">
            <a:avLst/>
          </a:prstGeom>
          <a:noFill/>
        </p:spPr>
        <p:txBody>
          <a:bodyPr wrap="square" rtlCol="0">
            <a:spAutoFit/>
          </a:bodyPr>
          <a:lstStyle/>
          <a:p>
            <a:pPr algn="ctr"/>
            <a:r>
              <a:rPr lang="en-GB" sz="2600" b="1" dirty="0" smtClean="0">
                <a:latin typeface="Arial" panose="020B0604020202020204" pitchFamily="34" charset="0"/>
                <a:cs typeface="Arial" panose="020B0604020202020204" pitchFamily="34" charset="0"/>
              </a:rPr>
              <a:t>ACTIVITY 1</a:t>
            </a:r>
          </a:p>
          <a:p>
            <a:pPr algn="ctr"/>
            <a:endParaRPr lang="en-GB" sz="2600" b="1" dirty="0">
              <a:latin typeface="Arial" panose="020B0604020202020204" pitchFamily="34" charset="0"/>
              <a:cs typeface="Arial" panose="020B0604020202020204" pitchFamily="34" charset="0"/>
            </a:endParaRPr>
          </a:p>
          <a:p>
            <a:pPr algn="ctr">
              <a:lnSpc>
                <a:spcPts val="2400"/>
              </a:lnSpc>
            </a:pPr>
            <a:r>
              <a:rPr lang="en-GB" sz="2600" b="1" dirty="0" smtClean="0">
                <a:latin typeface="Arial" panose="020B0604020202020204" pitchFamily="34" charset="0"/>
                <a:cs typeface="Arial" panose="020B0604020202020204" pitchFamily="34" charset="0"/>
              </a:rPr>
              <a:t>INTRODUCTIONS</a:t>
            </a:r>
          </a:p>
          <a:p>
            <a:pPr algn="ctr">
              <a:lnSpc>
                <a:spcPts val="2400"/>
              </a:lnSpc>
            </a:pP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Who you are</a:t>
            </a:r>
          </a:p>
          <a:p>
            <a:pPr algn="ctr">
              <a:lnSpc>
                <a:spcPts val="2400"/>
              </a:lnSpc>
            </a:pPr>
            <a:endParaRPr lang="en-GB" sz="2600" b="1" dirty="0" smtClean="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Where you work</a:t>
            </a:r>
          </a:p>
          <a:p>
            <a:pPr algn="ctr"/>
            <a:endParaRPr lang="en-GB" sz="2600" b="1" dirty="0" smtClean="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What you do and your rep role(s)</a:t>
            </a:r>
          </a:p>
          <a:p>
            <a:pPr algn="ctr"/>
            <a:endParaRPr lang="en-GB" sz="2600" b="1" dirty="0" smtClean="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Your experience of redundancies</a:t>
            </a:r>
          </a:p>
          <a:p>
            <a:pPr algn="ctr"/>
            <a:endParaRPr lang="en-GB" sz="2600" b="1" dirty="0" smtClean="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What you think will be most</a:t>
            </a:r>
          </a:p>
          <a:p>
            <a:pPr algn="ctr"/>
            <a:r>
              <a:rPr lang="en-GB" sz="2600" b="1" dirty="0" smtClean="0">
                <a:latin typeface="Arial" panose="020B0604020202020204" pitchFamily="34" charset="0"/>
                <a:cs typeface="Arial" panose="020B0604020202020204" pitchFamily="34" charset="0"/>
              </a:rPr>
              <a:t>helpful to you from this course</a:t>
            </a:r>
          </a:p>
          <a:p>
            <a:pPr algn="ctr"/>
            <a:endParaRPr lang="en-GB" sz="2600" b="1" dirty="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07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7" name="TextBox 6"/>
          <p:cNvSpPr txBox="1"/>
          <p:nvPr/>
        </p:nvSpPr>
        <p:spPr>
          <a:xfrm>
            <a:off x="2828772" y="245206"/>
            <a:ext cx="6100388" cy="8186857"/>
          </a:xfrm>
          <a:prstGeom prst="rect">
            <a:avLst/>
          </a:prstGeom>
          <a:noFill/>
        </p:spPr>
        <p:txBody>
          <a:bodyPr wrap="none" rtlCol="0">
            <a:spAutoFit/>
          </a:bodyPr>
          <a:lstStyle/>
          <a:p>
            <a:pPr algn="ctr"/>
            <a:r>
              <a:rPr lang="en-GB" sz="2600" b="1" dirty="0">
                <a:latin typeface="Arial" panose="020B0604020202020204" pitchFamily="34" charset="0"/>
                <a:cs typeface="Arial" panose="020B0604020202020204" pitchFamily="34" charset="0"/>
              </a:rPr>
              <a:t>COURSE TOPICS</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Day 1	-	</a:t>
            </a:r>
            <a:r>
              <a:rPr lang="en-GB" sz="2000" dirty="0" smtClean="0">
                <a:latin typeface="Arial" panose="020B0604020202020204" pitchFamily="34" charset="0"/>
                <a:cs typeface="Arial" panose="020B0604020202020204" pitchFamily="34" charset="0"/>
              </a:rPr>
              <a:t>what is a redundancy?</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rights to consultation and information</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consultation </a:t>
            </a:r>
            <a:r>
              <a:rPr lang="en-GB" sz="2000" dirty="0" smtClean="0">
                <a:latin typeface="Arial" panose="020B0604020202020204" pitchFamily="34" charset="0"/>
                <a:cs typeface="Arial" panose="020B0604020202020204" pitchFamily="34" charset="0"/>
              </a:rPr>
              <a:t>process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communicating with members</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Day 2	-	</a:t>
            </a:r>
            <a:r>
              <a:rPr lang="en-GB" sz="2000" dirty="0" smtClean="0">
                <a:latin typeface="Arial" panose="020B0604020202020204" pitchFamily="34" charset="0"/>
                <a:cs typeface="Arial" panose="020B0604020202020204" pitchFamily="34" charset="0"/>
              </a:rPr>
              <a:t>alternatives to redundancy</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redeployment, bumping</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reasonable alternative jobs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relocation</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campaigning</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support</a:t>
            </a:r>
          </a:p>
          <a:p>
            <a:r>
              <a:rPr lang="en-GB" sz="2000" dirty="0">
                <a:latin typeface="Arial" panose="020B0604020202020204" pitchFamily="34" charset="0"/>
                <a:cs typeface="Arial" panose="020B0604020202020204" pitchFamily="34" charset="0"/>
              </a:rPr>
              <a:t>		</a:t>
            </a:r>
          </a:p>
          <a:p>
            <a:r>
              <a:rPr lang="en-GB" sz="2000" dirty="0">
                <a:latin typeface="Arial" panose="020B0604020202020204" pitchFamily="34" charset="0"/>
                <a:cs typeface="Arial" panose="020B0604020202020204" pitchFamily="34" charset="0"/>
              </a:rPr>
              <a:t>Day 3	-	selection criteria and </a:t>
            </a:r>
            <a:r>
              <a:rPr lang="en-GB" sz="2000" dirty="0" smtClean="0">
                <a:latin typeface="Arial" panose="020B0604020202020204" pitchFamily="34" charset="0"/>
                <a:cs typeface="Arial" panose="020B0604020202020204" pitchFamily="34" charset="0"/>
              </a:rPr>
              <a:t>pools</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scoring and resource line</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individual consultation and appeals</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time off to look for work</a:t>
            </a:r>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unfair dismissal</a:t>
            </a:r>
          </a:p>
          <a:p>
            <a:r>
              <a:rPr lang="en-GB" sz="2000" dirty="0">
                <a:latin typeface="Arial" panose="020B0604020202020204" pitchFamily="34" charset="0"/>
                <a:cs typeface="Arial" panose="020B0604020202020204" pitchFamily="34" charset="0"/>
              </a:rPr>
              <a:t>		redundancy </a:t>
            </a:r>
            <a:r>
              <a:rPr lang="en-GB" sz="2000" dirty="0" smtClean="0">
                <a:latin typeface="Arial" panose="020B0604020202020204" pitchFamily="34" charset="0"/>
                <a:cs typeface="Arial" panose="020B0604020202020204" pitchFamily="34" charset="0"/>
              </a:rPr>
              <a:t>pay</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p>
          <a:p>
            <a:r>
              <a:rPr lang="en-GB" sz="2000" dirty="0">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
        <p:nvSpPr>
          <p:cNvPr id="4" name="TextBox 3"/>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373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7">
                                            <p:txEl>
                                              <p:pRg st="3" end="3"/>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100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nodeType="afterEffect">
                                  <p:stCondLst>
                                    <p:cond delay="1000"/>
                                  </p:stCondLst>
                                  <p:childTnLst>
                                    <p:set>
                                      <p:cBhvr>
                                        <p:cTn id="15"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7" end="7"/>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100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nodeType="afterEffect">
                                  <p:stCondLst>
                                    <p:cond delay="1000"/>
                                  </p:stCondLst>
                                  <p:childTnLst>
                                    <p:set>
                                      <p:cBhvr>
                                        <p:cTn id="25" dur="1" fill="hold">
                                          <p:stCondLst>
                                            <p:cond delay="0"/>
                                          </p:stCondLst>
                                        </p:cTn>
                                        <p:tgtEl>
                                          <p:spTgt spid="7">
                                            <p:txEl>
                                              <p:pRg st="9" end="9"/>
                                            </p:txEl>
                                          </p:spTgt>
                                        </p:tgtEl>
                                        <p:attrNameLst>
                                          <p:attrName>style.visibility</p:attrName>
                                        </p:attrNameLst>
                                      </p:cBhvr>
                                      <p:to>
                                        <p:strVal val="visible"/>
                                      </p:to>
                                    </p:set>
                                  </p:childTnLst>
                                </p:cTn>
                              </p:par>
                            </p:childTnLst>
                          </p:cTn>
                        </p:par>
                        <p:par>
                          <p:cTn id="26" fill="hold">
                            <p:stCondLst>
                              <p:cond delay="2000"/>
                            </p:stCondLst>
                            <p:childTnLst>
                              <p:par>
                                <p:cTn id="27" presetID="1" presetClass="entr" presetSubtype="0" fill="hold" nodeType="afterEffect">
                                  <p:stCondLst>
                                    <p:cond delay="1000"/>
                                  </p:stCondLst>
                                  <p:childTnLst>
                                    <p:set>
                                      <p:cBhvr>
                                        <p:cTn id="28" dur="1" fill="hold">
                                          <p:stCondLst>
                                            <p:cond delay="0"/>
                                          </p:stCondLst>
                                        </p:cTn>
                                        <p:tgtEl>
                                          <p:spTgt spid="7">
                                            <p:txEl>
                                              <p:pRg st="10" end="10"/>
                                            </p:txEl>
                                          </p:spTgt>
                                        </p:tgtEl>
                                        <p:attrNameLst>
                                          <p:attrName>style.visibility</p:attrName>
                                        </p:attrNameLst>
                                      </p:cBhvr>
                                      <p:to>
                                        <p:strVal val="visible"/>
                                      </p:to>
                                    </p:set>
                                  </p:childTnLst>
                                </p:cTn>
                              </p:par>
                            </p:childTnLst>
                          </p:cTn>
                        </p:par>
                        <p:par>
                          <p:cTn id="29" fill="hold">
                            <p:stCondLst>
                              <p:cond delay="3000"/>
                            </p:stCondLst>
                            <p:childTnLst>
                              <p:par>
                                <p:cTn id="30" presetID="1" presetClass="entr" presetSubtype="0" fill="hold" nodeType="afterEffect">
                                  <p:stCondLst>
                                    <p:cond delay="1000"/>
                                  </p:stCondLst>
                                  <p:childTnLst>
                                    <p:set>
                                      <p:cBhvr>
                                        <p:cTn id="31" dur="1" fill="hold">
                                          <p:stCondLst>
                                            <p:cond delay="0"/>
                                          </p:stCondLst>
                                        </p:cTn>
                                        <p:tgtEl>
                                          <p:spTgt spid="7">
                                            <p:txEl>
                                              <p:pRg st="11" end="11"/>
                                            </p:txEl>
                                          </p:spTgt>
                                        </p:tgtEl>
                                        <p:attrNameLst>
                                          <p:attrName>style.visibility</p:attrName>
                                        </p:attrNameLst>
                                      </p:cBhvr>
                                      <p:to>
                                        <p:strVal val="visible"/>
                                      </p:to>
                                    </p:set>
                                  </p:childTnLst>
                                </p:cTn>
                              </p:par>
                            </p:childTnLst>
                          </p:cTn>
                        </p:par>
                        <p:par>
                          <p:cTn id="32" fill="hold">
                            <p:stCondLst>
                              <p:cond delay="4000"/>
                            </p:stCondLst>
                            <p:childTnLst>
                              <p:par>
                                <p:cTn id="33" presetID="1" presetClass="entr" presetSubtype="0" fill="hold" nodeType="afterEffect">
                                  <p:stCondLst>
                                    <p:cond delay="1000"/>
                                  </p:stCondLst>
                                  <p:childTnLst>
                                    <p:set>
                                      <p:cBhvr>
                                        <p:cTn id="3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14" end="14"/>
                                            </p:txEl>
                                          </p:spTgt>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1000"/>
                                  </p:stCondLst>
                                  <p:childTnLst>
                                    <p:set>
                                      <p:cBhvr>
                                        <p:cTn id="41" dur="1" fill="hold">
                                          <p:stCondLst>
                                            <p:cond delay="0"/>
                                          </p:stCondLst>
                                        </p:cTn>
                                        <p:tgtEl>
                                          <p:spTgt spid="7">
                                            <p:txEl>
                                              <p:pRg st="15" end="15"/>
                                            </p:txEl>
                                          </p:spTgt>
                                        </p:tgtEl>
                                        <p:attrNameLst>
                                          <p:attrName>style.visibility</p:attrName>
                                        </p:attrNameLst>
                                      </p:cBhvr>
                                      <p:to>
                                        <p:strVal val="visible"/>
                                      </p:to>
                                    </p:set>
                                  </p:childTnLst>
                                </p:cTn>
                              </p:par>
                            </p:childTnLst>
                          </p:cTn>
                        </p:par>
                        <p:par>
                          <p:cTn id="42" fill="hold">
                            <p:stCondLst>
                              <p:cond delay="1000"/>
                            </p:stCondLst>
                            <p:childTnLst>
                              <p:par>
                                <p:cTn id="43" presetID="1" presetClass="entr" presetSubtype="0" fill="hold" nodeType="afterEffect">
                                  <p:stCondLst>
                                    <p:cond delay="1000"/>
                                  </p:stCondLst>
                                  <p:childTnLst>
                                    <p:set>
                                      <p:cBhvr>
                                        <p:cTn id="44" dur="1" fill="hold">
                                          <p:stCondLst>
                                            <p:cond delay="0"/>
                                          </p:stCondLst>
                                        </p:cTn>
                                        <p:tgtEl>
                                          <p:spTgt spid="7">
                                            <p:txEl>
                                              <p:pRg st="16" end="16"/>
                                            </p:txEl>
                                          </p:spTgt>
                                        </p:tgtEl>
                                        <p:attrNameLst>
                                          <p:attrName>style.visibility</p:attrName>
                                        </p:attrNameLst>
                                      </p:cBhvr>
                                      <p:to>
                                        <p:strVal val="visible"/>
                                      </p:to>
                                    </p:set>
                                  </p:childTnLst>
                                </p:cTn>
                              </p:par>
                            </p:childTnLst>
                          </p:cTn>
                        </p:par>
                        <p:par>
                          <p:cTn id="45" fill="hold">
                            <p:stCondLst>
                              <p:cond delay="2000"/>
                            </p:stCondLst>
                            <p:childTnLst>
                              <p:par>
                                <p:cTn id="46" presetID="1" presetClass="entr" presetSubtype="0" fill="hold" nodeType="afterEffect">
                                  <p:stCondLst>
                                    <p:cond delay="1000"/>
                                  </p:stCondLst>
                                  <p:childTnLst>
                                    <p:set>
                                      <p:cBhvr>
                                        <p:cTn id="47" dur="1" fill="hold">
                                          <p:stCondLst>
                                            <p:cond delay="0"/>
                                          </p:stCondLst>
                                        </p:cTn>
                                        <p:tgtEl>
                                          <p:spTgt spid="7">
                                            <p:txEl>
                                              <p:pRg st="17" end="17"/>
                                            </p:txEl>
                                          </p:spTgt>
                                        </p:tgtEl>
                                        <p:attrNameLst>
                                          <p:attrName>style.visibility</p:attrName>
                                        </p:attrNameLst>
                                      </p:cBhvr>
                                      <p:to>
                                        <p:strVal val="visible"/>
                                      </p:to>
                                    </p:set>
                                  </p:childTnLst>
                                </p:cTn>
                              </p:par>
                            </p:childTnLst>
                          </p:cTn>
                        </p:par>
                        <p:par>
                          <p:cTn id="48" fill="hold">
                            <p:stCondLst>
                              <p:cond delay="3000"/>
                            </p:stCondLst>
                            <p:childTnLst>
                              <p:par>
                                <p:cTn id="49" presetID="1" presetClass="entr" presetSubtype="0" fill="hold" nodeType="afterEffect">
                                  <p:stCondLst>
                                    <p:cond delay="1000"/>
                                  </p:stCondLst>
                                  <p:childTnLst>
                                    <p:set>
                                      <p:cBhvr>
                                        <p:cTn id="50" dur="1" fill="hold">
                                          <p:stCondLst>
                                            <p:cond delay="0"/>
                                          </p:stCondLst>
                                        </p:cTn>
                                        <p:tgtEl>
                                          <p:spTgt spid="7">
                                            <p:txEl>
                                              <p:pRg st="18" end="18"/>
                                            </p:txEl>
                                          </p:spTgt>
                                        </p:tgtEl>
                                        <p:attrNameLst>
                                          <p:attrName>style.visibility</p:attrName>
                                        </p:attrNameLst>
                                      </p:cBhvr>
                                      <p:to>
                                        <p:strVal val="visible"/>
                                      </p:to>
                                    </p:set>
                                  </p:childTnLst>
                                </p:cTn>
                              </p:par>
                            </p:childTnLst>
                          </p:cTn>
                        </p:par>
                        <p:par>
                          <p:cTn id="51" fill="hold">
                            <p:stCondLst>
                              <p:cond delay="4000"/>
                            </p:stCondLst>
                            <p:childTnLst>
                              <p:par>
                                <p:cTn id="52" presetID="1" presetClass="entr" presetSubtype="0" fill="hold" nodeType="afterEffect">
                                  <p:stCondLst>
                                    <p:cond delay="1000"/>
                                  </p:stCondLst>
                                  <p:childTnLst>
                                    <p:set>
                                      <p:cBhvr>
                                        <p:cTn id="53" dur="1" fill="hold">
                                          <p:stCondLst>
                                            <p:cond delay="0"/>
                                          </p:stCondLst>
                                        </p:cTn>
                                        <p:tgtEl>
                                          <p:spTgt spid="7">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831" y="1313517"/>
            <a:ext cx="10911128" cy="3908762"/>
          </a:xfrm>
          <a:prstGeom prst="rect">
            <a:avLst/>
          </a:prstGeom>
          <a:noFill/>
        </p:spPr>
        <p:txBody>
          <a:bodyPr wrap="square" rtlCol="0">
            <a:spAutoFit/>
          </a:bodyPr>
          <a:lstStyle/>
          <a:p>
            <a:pPr algn="ctr"/>
            <a:r>
              <a:rPr lang="en-GB" sz="2600" b="1" dirty="0" smtClean="0">
                <a:latin typeface="Arial" panose="020B0604020202020204" pitchFamily="34" charset="0"/>
                <a:cs typeface="Arial" panose="020B0604020202020204" pitchFamily="34" charset="0"/>
              </a:rPr>
              <a:t>ACTIVITY 2</a:t>
            </a:r>
          </a:p>
          <a:p>
            <a:pPr algn="ct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WHAT IS A REDUNDANCY?</a:t>
            </a:r>
          </a:p>
          <a:p>
            <a:pPr algn="ct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Using your workbooks, work as a group to discuss the tasks</a:t>
            </a:r>
            <a:endParaRPr lang="en-GB" sz="2600" b="1" dirty="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4959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 y="250261"/>
            <a:ext cx="11564754" cy="6237605"/>
          </a:xfrm>
          <a:prstGeom prst="rect">
            <a:avLst/>
          </a:prstGeom>
          <a:noFill/>
        </p:spPr>
        <p:txBody>
          <a:bodyPr wrap="square" rtlCol="0">
            <a:spAutoFit/>
          </a:bodyPr>
          <a:lstStyle/>
          <a:p>
            <a:r>
              <a:rPr lang="en-GB" sz="2600" b="1" dirty="0">
                <a:latin typeface="Arial" panose="020B0604020202020204" pitchFamily="34" charset="0"/>
                <a:cs typeface="Arial" panose="020B0604020202020204" pitchFamily="34" charset="0"/>
              </a:rPr>
              <a:t>What is redundancy</a:t>
            </a:r>
            <a:r>
              <a:rPr lang="en-GB" sz="2600" b="1"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a:lnSpc>
                <a:spcPts val="3600"/>
              </a:lnSpc>
            </a:pPr>
            <a:r>
              <a:rPr lang="en-GB" sz="2200" dirty="0" smtClean="0">
                <a:latin typeface="Arial" panose="020B0604020202020204" pitchFamily="34" charset="0"/>
                <a:cs typeface="Arial" panose="020B0604020202020204" pitchFamily="34" charset="0"/>
              </a:rPr>
              <a:t>The Employment Rights Act 1996 (ERA 96) identifies ‘redundancy’…</a:t>
            </a:r>
            <a:endParaRPr lang="en-GB" sz="2400" dirty="0" smtClean="0">
              <a:latin typeface="Arial" panose="020B0604020202020204" pitchFamily="34" charset="0"/>
              <a:cs typeface="Arial" panose="020B0604020202020204" pitchFamily="34" charset="0"/>
            </a:endParaRPr>
          </a:p>
          <a:p>
            <a:pPr lvl="1" algn="just"/>
            <a:r>
              <a:rPr lang="en-GB" sz="2000" b="1" dirty="0">
                <a:latin typeface="Arial" panose="020B0604020202020204" pitchFamily="34" charset="0"/>
                <a:cs typeface="Arial" panose="020B0604020202020204" pitchFamily="34" charset="0"/>
              </a:rPr>
              <a:t>Under s.139 </a:t>
            </a:r>
            <a:endParaRPr lang="en-GB" sz="2000" b="1" dirty="0" smtClean="0">
              <a:latin typeface="Arial" panose="020B0604020202020204" pitchFamily="34" charset="0"/>
              <a:cs typeface="Arial" panose="020B0604020202020204" pitchFamily="34" charset="0"/>
            </a:endParaRPr>
          </a:p>
          <a:p>
            <a:pPr lvl="1" algn="just"/>
            <a:r>
              <a:rPr lang="en-GB" sz="1800" dirty="0" smtClean="0">
                <a:latin typeface="Arial" panose="020B0604020202020204" pitchFamily="34" charset="0"/>
                <a:cs typeface="Arial" panose="020B0604020202020204" pitchFamily="34" charset="0"/>
              </a:rPr>
              <a:t>an </a:t>
            </a:r>
            <a:r>
              <a:rPr lang="en-GB" sz="1800" dirty="0">
                <a:latin typeface="Arial" panose="020B0604020202020204" pitchFamily="34" charset="0"/>
                <a:cs typeface="Arial" panose="020B0604020202020204" pitchFamily="34" charset="0"/>
              </a:rPr>
              <a:t>employee who is </a:t>
            </a:r>
            <a:r>
              <a:rPr lang="en-GB" sz="1800" dirty="0" smtClean="0">
                <a:latin typeface="Arial" panose="020B0604020202020204" pitchFamily="34" charset="0"/>
                <a:cs typeface="Arial" panose="020B0604020202020204" pitchFamily="34" charset="0"/>
              </a:rPr>
              <a:t>dismissed </a:t>
            </a:r>
            <a:r>
              <a:rPr lang="en-GB" sz="1800" dirty="0">
                <a:latin typeface="Arial" panose="020B0604020202020204" pitchFamily="34" charset="0"/>
                <a:cs typeface="Arial" panose="020B0604020202020204" pitchFamily="34" charset="0"/>
              </a:rPr>
              <a:t>shall be taken to be dismissed by reason of </a:t>
            </a:r>
            <a:r>
              <a:rPr lang="en-GB" sz="1800" dirty="0" smtClean="0">
                <a:latin typeface="Arial" panose="020B0604020202020204" pitchFamily="34" charset="0"/>
                <a:cs typeface="Arial" panose="020B0604020202020204" pitchFamily="34" charset="0"/>
              </a:rPr>
              <a:t>redundancy if the dismissal </a:t>
            </a:r>
            <a:r>
              <a:rPr lang="en-GB" sz="1800" dirty="0">
                <a:latin typeface="Arial" panose="020B0604020202020204" pitchFamily="34" charset="0"/>
                <a:cs typeface="Arial" panose="020B0604020202020204" pitchFamily="34" charset="0"/>
              </a:rPr>
              <a:t>is </a:t>
            </a:r>
            <a:r>
              <a:rPr lang="en-GB" sz="1800" dirty="0" smtClean="0">
                <a:latin typeface="Arial" panose="020B0604020202020204" pitchFamily="34" charset="0"/>
                <a:cs typeface="Arial" panose="020B0604020202020204" pitchFamily="34" charset="0"/>
              </a:rPr>
              <a:t>wholly </a:t>
            </a:r>
            <a:r>
              <a:rPr lang="en-GB" sz="1800" dirty="0">
                <a:latin typeface="Arial" panose="020B0604020202020204" pitchFamily="34" charset="0"/>
                <a:cs typeface="Arial" panose="020B0604020202020204" pitchFamily="34" charset="0"/>
              </a:rPr>
              <a:t>or mainly attributable to: </a:t>
            </a:r>
          </a:p>
          <a:p>
            <a:pPr marL="1235291" lvl="2" indent="-379413">
              <a:lnSpc>
                <a:spcPts val="2800"/>
              </a:lnSpc>
              <a:spcAft>
                <a:spcPts val="1200"/>
              </a:spcAft>
              <a:buFont typeface="Arial" panose="020B0604020202020204" pitchFamily="34" charset="0"/>
              <a:buChar char="•"/>
            </a:pPr>
            <a:r>
              <a:rPr lang="en-GB" sz="1800" i="1" dirty="0" smtClean="0">
                <a:latin typeface="Arial" panose="020B0604020202020204" pitchFamily="34" charset="0"/>
                <a:cs typeface="Arial" panose="020B0604020202020204" pitchFamily="34" charset="0"/>
              </a:rPr>
              <a:t>the </a:t>
            </a:r>
            <a:r>
              <a:rPr lang="en-GB" sz="1800" i="1" dirty="0">
                <a:latin typeface="Arial" panose="020B0604020202020204" pitchFamily="34" charset="0"/>
                <a:cs typeface="Arial" panose="020B0604020202020204" pitchFamily="34" charset="0"/>
              </a:rPr>
              <a:t>employer has ceased, or intends to cease, to carry on the business for which the employee is employed, or to carry on that business in the place where the employee was </a:t>
            </a:r>
            <a:r>
              <a:rPr lang="en-GB" sz="1800" i="1" dirty="0" smtClean="0">
                <a:latin typeface="Arial" panose="020B0604020202020204" pitchFamily="34" charset="0"/>
                <a:cs typeface="Arial" panose="020B0604020202020204" pitchFamily="34" charset="0"/>
              </a:rPr>
              <a:t>so employed</a:t>
            </a:r>
            <a:r>
              <a:rPr lang="en-GB" sz="1800" i="1" dirty="0">
                <a:latin typeface="Arial" panose="020B0604020202020204" pitchFamily="34" charset="0"/>
                <a:cs typeface="Arial" panose="020B0604020202020204" pitchFamily="34" charset="0"/>
              </a:rPr>
              <a:t>; </a:t>
            </a:r>
            <a:r>
              <a:rPr lang="en-GB" sz="1800" b="1" dirty="0" smtClean="0">
                <a:latin typeface="Arial" panose="020B0604020202020204" pitchFamily="34" charset="0"/>
                <a:cs typeface="Arial" panose="020B0604020202020204" pitchFamily="34" charset="0"/>
              </a:rPr>
              <a:t>or</a:t>
            </a:r>
          </a:p>
          <a:p>
            <a:pPr marL="807352" lvl="1" indent="-379413">
              <a:lnSpc>
                <a:spcPts val="2800"/>
              </a:lnSpc>
              <a:spcAft>
                <a:spcPts val="1200"/>
              </a:spcAft>
              <a:buFont typeface="Arial" panose="020B0604020202020204" pitchFamily="34" charset="0"/>
              <a:buChar char="•"/>
            </a:pPr>
            <a:r>
              <a:rPr lang="en-GB" sz="1800" dirty="0" smtClean="0">
                <a:latin typeface="Arial" panose="020B0604020202020204" pitchFamily="34" charset="0"/>
                <a:cs typeface="Arial" panose="020B0604020202020204" pitchFamily="34" charset="0"/>
              </a:rPr>
              <a:t>the </a:t>
            </a:r>
            <a:r>
              <a:rPr lang="en-GB" sz="1800" dirty="0">
                <a:latin typeface="Arial" panose="020B0604020202020204" pitchFamily="34" charset="0"/>
                <a:cs typeface="Arial" panose="020B0604020202020204" pitchFamily="34" charset="0"/>
              </a:rPr>
              <a:t>requirements of the business for employees to carry out work </a:t>
            </a:r>
            <a:r>
              <a:rPr lang="en-GB" sz="1800" i="1" dirty="0">
                <a:latin typeface="Arial" panose="020B0604020202020204" pitchFamily="34" charset="0"/>
                <a:cs typeface="Arial" panose="020B0604020202020204" pitchFamily="34" charset="0"/>
              </a:rPr>
              <a:t>of a particular kind</a:t>
            </a:r>
            <a:r>
              <a:rPr lang="en-GB" sz="1800" dirty="0">
                <a:latin typeface="Arial" panose="020B0604020202020204" pitchFamily="34" charset="0"/>
                <a:cs typeface="Arial" panose="020B0604020202020204" pitchFamily="34" charset="0"/>
              </a:rPr>
              <a:t>, or to carry it out in the place in which </a:t>
            </a:r>
            <a:r>
              <a:rPr lang="en-GB" sz="1800" i="1" dirty="0">
                <a:latin typeface="Arial" panose="020B0604020202020204" pitchFamily="34" charset="0"/>
                <a:cs typeface="Arial" panose="020B0604020202020204" pitchFamily="34" charset="0"/>
              </a:rPr>
              <a:t>they are employed</a:t>
            </a:r>
            <a:r>
              <a:rPr lang="en-GB" sz="1800" dirty="0">
                <a:latin typeface="Arial" panose="020B0604020202020204" pitchFamily="34" charset="0"/>
                <a:cs typeface="Arial" panose="020B0604020202020204" pitchFamily="34" charset="0"/>
              </a:rPr>
              <a:t>, have </a:t>
            </a:r>
            <a:r>
              <a:rPr lang="en-GB" sz="1800" i="1" dirty="0">
                <a:latin typeface="Arial" panose="020B0604020202020204" pitchFamily="34" charset="0"/>
                <a:cs typeface="Arial" panose="020B0604020202020204" pitchFamily="34" charset="0"/>
              </a:rPr>
              <a:t>ceased</a:t>
            </a:r>
            <a:r>
              <a:rPr lang="en-GB" sz="1800" dirty="0">
                <a:latin typeface="Arial" panose="020B0604020202020204" pitchFamily="34" charset="0"/>
                <a:cs typeface="Arial" panose="020B0604020202020204" pitchFamily="34" charset="0"/>
              </a:rPr>
              <a:t>, or </a:t>
            </a:r>
            <a:r>
              <a:rPr lang="en-GB" sz="1800" i="1" dirty="0">
                <a:latin typeface="Arial" panose="020B0604020202020204" pitchFamily="34" charset="0"/>
                <a:cs typeface="Arial" panose="020B0604020202020204" pitchFamily="34" charset="0"/>
              </a:rPr>
              <a:t>diminished</a:t>
            </a:r>
            <a:r>
              <a:rPr lang="en-GB" sz="1800" dirty="0">
                <a:latin typeface="Arial" panose="020B0604020202020204" pitchFamily="34" charset="0"/>
                <a:cs typeface="Arial" panose="020B0604020202020204" pitchFamily="34" charset="0"/>
              </a:rPr>
              <a:t>, or are </a:t>
            </a:r>
            <a:r>
              <a:rPr lang="en-GB" sz="1800" i="1" dirty="0">
                <a:latin typeface="Arial" panose="020B0604020202020204" pitchFamily="34" charset="0"/>
                <a:cs typeface="Arial" panose="020B0604020202020204" pitchFamily="34" charset="0"/>
              </a:rPr>
              <a:t>expected </a:t>
            </a:r>
            <a:r>
              <a:rPr lang="en-GB" sz="1800" dirty="0">
                <a:latin typeface="Arial" panose="020B0604020202020204" pitchFamily="34" charset="0"/>
                <a:cs typeface="Arial" panose="020B0604020202020204" pitchFamily="34" charset="0"/>
              </a:rPr>
              <a:t>to cease or diminish</a:t>
            </a:r>
            <a:r>
              <a:rPr lang="en-GB" sz="1800" dirty="0" smtClean="0">
                <a:latin typeface="Arial" panose="020B0604020202020204" pitchFamily="34" charset="0"/>
                <a:cs typeface="Arial" panose="020B0604020202020204" pitchFamily="34" charset="0"/>
              </a:rPr>
              <a:t>.</a:t>
            </a:r>
          </a:p>
          <a:p>
            <a:pPr>
              <a:lnSpc>
                <a:spcPct val="150000"/>
              </a:lnSpc>
            </a:pPr>
            <a:r>
              <a:rPr lang="en-GB" sz="1800" i="1" dirty="0">
                <a:latin typeface="Arial" panose="020B0604020202020204" pitchFamily="34" charset="0"/>
                <a:cs typeface="Arial" panose="020B0604020202020204" pitchFamily="34" charset="0"/>
              </a:rPr>
              <a:t>“Dismissal for a reason not related to the individual concerned (such as conduct </a:t>
            </a:r>
            <a:r>
              <a:rPr lang="en-GB" sz="1800" i="1" dirty="0" smtClean="0">
                <a:latin typeface="Arial" panose="020B0604020202020204" pitchFamily="34" charset="0"/>
                <a:cs typeface="Arial" panose="020B0604020202020204" pitchFamily="34" charset="0"/>
              </a:rPr>
              <a:t> or capability), or for a number of reasons, all of which are not so related.” - </a:t>
            </a:r>
            <a:r>
              <a:rPr lang="en-GB" sz="1800" b="1" dirty="0">
                <a:latin typeface="Arial" panose="020B0604020202020204" pitchFamily="34" charset="0"/>
                <a:cs typeface="Arial" panose="020B0604020202020204" pitchFamily="34" charset="0"/>
              </a:rPr>
              <a:t>In other words, it is the job that is redundant, not the person.</a:t>
            </a:r>
          </a:p>
          <a:p>
            <a:pPr>
              <a:lnSpc>
                <a:spcPts val="3600"/>
              </a:lnSpc>
            </a:pPr>
            <a:r>
              <a:rPr lang="en-GB" sz="2200" dirty="0" smtClean="0">
                <a:latin typeface="Arial" panose="020B0604020202020204" pitchFamily="34" charset="0"/>
                <a:cs typeface="Arial" panose="020B0604020202020204" pitchFamily="34" charset="0"/>
              </a:rPr>
              <a:t>…and the right to redundancy payments</a:t>
            </a:r>
            <a:endParaRPr lang="en-GB" sz="2000" b="1" dirty="0" smtClean="0">
              <a:latin typeface="Arial" panose="020B0604020202020204" pitchFamily="34" charset="0"/>
              <a:cs typeface="Arial" panose="020B0604020202020204" pitchFamily="34" charset="0"/>
            </a:endParaRPr>
          </a:p>
          <a:p>
            <a:pPr lvl="1"/>
            <a:r>
              <a:rPr lang="en-GB" sz="2000" b="1" dirty="0" smtClean="0">
                <a:latin typeface="Arial" panose="020B0604020202020204" pitchFamily="34" charset="0"/>
                <a:cs typeface="Arial" panose="020B0604020202020204" pitchFamily="34" charset="0"/>
              </a:rPr>
              <a:t>Under s.135, a right to be entitled </a:t>
            </a:r>
            <a:r>
              <a:rPr lang="en-GB" sz="2000" b="1" dirty="0">
                <a:latin typeface="Arial" panose="020B0604020202020204" pitchFamily="34" charset="0"/>
                <a:cs typeface="Arial" panose="020B0604020202020204" pitchFamily="34" charset="0"/>
              </a:rPr>
              <a:t>to redundancy </a:t>
            </a:r>
            <a:r>
              <a:rPr lang="en-GB" sz="2000" b="1" dirty="0" smtClean="0">
                <a:latin typeface="Arial" panose="020B0604020202020204" pitchFamily="34" charset="0"/>
                <a:cs typeface="Arial" panose="020B0604020202020204" pitchFamily="34" charset="0"/>
              </a:rPr>
              <a:t>payments:</a:t>
            </a:r>
          </a:p>
          <a:p>
            <a:pPr marL="770839" lvl="1" indent="-342900">
              <a:lnSpc>
                <a:spcPts val="3000"/>
              </a:lnSpc>
              <a:buFont typeface="Arial" panose="020B0604020202020204" pitchFamily="34" charset="0"/>
              <a:buChar char="•"/>
            </a:pPr>
            <a:r>
              <a:rPr lang="en-GB" sz="1800" dirty="0" smtClean="0">
                <a:latin typeface="Arial" panose="020B0604020202020204" pitchFamily="34" charset="0"/>
                <a:cs typeface="Arial" panose="020B0604020202020204" pitchFamily="34" charset="0"/>
              </a:rPr>
              <a:t>If the employee is </a:t>
            </a:r>
            <a:r>
              <a:rPr lang="en-GB" sz="1800" dirty="0">
                <a:latin typeface="Arial" panose="020B0604020202020204" pitchFamily="34" charset="0"/>
                <a:cs typeface="Arial" panose="020B0604020202020204" pitchFamily="34" charset="0"/>
              </a:rPr>
              <a:t>dismissed by the employer by reason of redundancy</a:t>
            </a:r>
            <a:r>
              <a:rPr lang="en-GB" sz="1800" b="1" dirty="0">
                <a:latin typeface="Arial" panose="020B0604020202020204" pitchFamily="34" charset="0"/>
                <a:cs typeface="Arial" panose="020B0604020202020204" pitchFamily="34" charset="0"/>
              </a:rPr>
              <a:t>, </a:t>
            </a:r>
            <a:r>
              <a:rPr lang="en-GB" sz="1800" b="1" dirty="0" smtClean="0">
                <a:latin typeface="Arial" panose="020B0604020202020204" pitchFamily="34" charset="0"/>
                <a:cs typeface="Arial" panose="020B0604020202020204" pitchFamily="34" charset="0"/>
              </a:rPr>
              <a:t>or</a:t>
            </a:r>
          </a:p>
          <a:p>
            <a:pPr marL="770839" lvl="1" indent="-342900">
              <a:lnSpc>
                <a:spcPts val="3000"/>
              </a:lnSpc>
              <a:buFont typeface="Arial" panose="020B0604020202020204" pitchFamily="34" charset="0"/>
              <a:buChar char="•"/>
            </a:pPr>
            <a:r>
              <a:rPr lang="en-GB" sz="1800" dirty="0" smtClean="0">
                <a:latin typeface="Arial" panose="020B0604020202020204" pitchFamily="34" charset="0"/>
                <a:cs typeface="Arial" panose="020B0604020202020204" pitchFamily="34" charset="0"/>
              </a:rPr>
              <a:t>is </a:t>
            </a:r>
            <a:r>
              <a:rPr lang="en-GB" sz="1800" dirty="0">
                <a:latin typeface="Arial" panose="020B0604020202020204" pitchFamily="34" charset="0"/>
                <a:cs typeface="Arial" panose="020B0604020202020204" pitchFamily="34" charset="0"/>
              </a:rPr>
              <a:t>eligible for a redundancy payment by reason of being laid off or kept on short-time.</a:t>
            </a:r>
          </a:p>
          <a:p>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97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555" y="0"/>
            <a:ext cx="12351102" cy="461665"/>
          </a:xfrm>
          <a:prstGeom prst="rect">
            <a:avLst/>
          </a:prstGeom>
          <a:noFill/>
        </p:spPr>
        <p:txBody>
          <a:bodyPr wrap="square" rtlCol="0">
            <a:spAutoFit/>
          </a:bodyPr>
          <a:lstStyle/>
          <a:p>
            <a:r>
              <a:rPr lang="en-GB" sz="2400" b="1" dirty="0" smtClean="0">
                <a:latin typeface="Arial" panose="020B0604020202020204" pitchFamily="34" charset="0"/>
                <a:cs typeface="Arial" panose="020B0604020202020204" pitchFamily="34" charset="0"/>
              </a:rPr>
              <a:t>Notification - The </a:t>
            </a:r>
            <a:r>
              <a:rPr lang="en-GB" sz="2400" b="1" dirty="0">
                <a:latin typeface="Arial" panose="020B0604020202020204" pitchFamily="34" charset="0"/>
                <a:cs typeface="Arial" panose="020B0604020202020204" pitchFamily="34" charset="0"/>
              </a:rPr>
              <a:t>employer must issue an HR1 </a:t>
            </a:r>
            <a:r>
              <a:rPr lang="en-GB" sz="2400" b="1" dirty="0" smtClean="0">
                <a:latin typeface="Arial" panose="020B0604020202020204" pitchFamily="34" charset="0"/>
                <a:cs typeface="Arial" panose="020B0604020202020204" pitchFamily="34" charset="0"/>
              </a:rPr>
              <a:t>(</a:t>
            </a:r>
            <a:r>
              <a:rPr lang="en-GB" sz="2000" b="1" dirty="0" err="1" smtClean="0">
                <a:latin typeface="Arial" panose="020B0604020202020204" pitchFamily="34" charset="0"/>
                <a:cs typeface="Arial" panose="020B0604020202020204" pitchFamily="34" charset="0"/>
              </a:rPr>
              <a:t>n.b.</a:t>
            </a:r>
            <a:r>
              <a:rPr lang="en-GB" sz="2000" b="1" dirty="0" smtClean="0">
                <a:latin typeface="Arial" panose="020B0604020202020204" pitchFamily="34" charset="0"/>
                <a:cs typeface="Arial" panose="020B0604020202020204" pitchFamily="34" charset="0"/>
              </a:rPr>
              <a:t> </a:t>
            </a:r>
            <a:r>
              <a:rPr lang="en-GB" sz="2000" b="1" dirty="0">
                <a:latin typeface="Arial" panose="020B0604020202020204" pitchFamily="34" charset="0"/>
                <a:cs typeface="Arial" panose="020B0604020202020204" pitchFamily="34" charset="0"/>
              </a:rPr>
              <a:t>states </a:t>
            </a:r>
            <a:r>
              <a:rPr lang="en-GB" sz="2000" b="1" i="1" dirty="0">
                <a:latin typeface="Arial" panose="020B0604020202020204" pitchFamily="34" charset="0"/>
                <a:cs typeface="Arial" panose="020B0604020202020204" pitchFamily="34" charset="0"/>
              </a:rPr>
              <a:t>“potential redundancies</a:t>
            </a:r>
            <a:r>
              <a:rPr lang="en-GB" sz="2000" b="1" i="1" dirty="0" smtClean="0">
                <a:latin typeface="Arial" panose="020B0604020202020204" pitchFamily="34" charset="0"/>
                <a:cs typeface="Arial" panose="020B0604020202020204" pitchFamily="34" charset="0"/>
              </a:rPr>
              <a:t>”)</a:t>
            </a:r>
            <a:endParaRPr lang="en-GB" sz="2000" b="1" i="1" dirty="0">
              <a:latin typeface="Arial" panose="020B0604020202020204" pitchFamily="34" charset="0"/>
              <a:cs typeface="Arial" panose="020B0604020202020204" pitchFamily="34" charset="0"/>
            </a:endParaRPr>
          </a:p>
        </p:txBody>
      </p:sp>
      <p:pic>
        <p:nvPicPr>
          <p:cNvPr id="6"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pic>
        <p:nvPicPr>
          <p:cNvPr id="17" name="Picture 16"/>
          <p:cNvPicPr preferRelativeResize="0">
            <a:picLocks/>
          </p:cNvPicPr>
          <p:nvPr/>
        </p:nvPicPr>
        <p:blipFill>
          <a:blip r:embed="rId4"/>
          <a:stretch>
            <a:fillRect/>
          </a:stretch>
        </p:blipFill>
        <p:spPr>
          <a:xfrm>
            <a:off x="1428750" y="485104"/>
            <a:ext cx="4245707" cy="5977579"/>
          </a:xfrm>
          <a:prstGeom prst="rect">
            <a:avLst/>
          </a:prstGeom>
          <a:ln>
            <a:solidFill>
              <a:schemeClr val="tx1"/>
            </a:solidFill>
          </a:ln>
        </p:spPr>
      </p:pic>
      <p:pic>
        <p:nvPicPr>
          <p:cNvPr id="20" name="Picture 19"/>
          <p:cNvPicPr preferRelativeResize="0">
            <a:picLocks/>
          </p:cNvPicPr>
          <p:nvPr/>
        </p:nvPicPr>
        <p:blipFill>
          <a:blip r:embed="rId5">
            <a:clrChange>
              <a:clrFrom>
                <a:srgbClr val="FFFFFF"/>
              </a:clrFrom>
              <a:clrTo>
                <a:srgbClr val="FFFFFF">
                  <a:alpha val="0"/>
                </a:srgbClr>
              </a:clrTo>
            </a:clrChange>
          </a:blip>
          <a:stretch>
            <a:fillRect/>
          </a:stretch>
        </p:blipFill>
        <p:spPr>
          <a:xfrm>
            <a:off x="6376573" y="481800"/>
            <a:ext cx="4245707" cy="5977579"/>
          </a:xfrm>
          <a:prstGeom prst="rect">
            <a:avLst/>
          </a:prstGeom>
          <a:ln>
            <a:solidFill>
              <a:schemeClr val="tx1"/>
            </a:solidFill>
          </a:ln>
        </p:spPr>
      </p:pic>
      <p:sp>
        <p:nvSpPr>
          <p:cNvPr id="7" name="TextBox 6"/>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3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555" y="0"/>
            <a:ext cx="12351102" cy="461665"/>
          </a:xfrm>
          <a:prstGeom prst="rect">
            <a:avLst/>
          </a:prstGeom>
          <a:noFill/>
        </p:spPr>
        <p:txBody>
          <a:bodyPr wrap="square" rtlCol="0">
            <a:spAutoFit/>
          </a:bodyPr>
          <a:lstStyle/>
          <a:p>
            <a:pPr defTabSz="855878"/>
            <a:r>
              <a:rPr lang="en-GB" sz="2400" b="1" dirty="0" smtClean="0">
                <a:solidFill>
                  <a:prstClr val="black"/>
                </a:solidFill>
                <a:latin typeface="Arial" panose="020B0604020202020204" pitchFamily="34" charset="0"/>
                <a:cs typeface="Arial" panose="020B0604020202020204" pitchFamily="34" charset="0"/>
              </a:rPr>
              <a:t>‘Establishment’, notification </a:t>
            </a:r>
            <a:r>
              <a:rPr lang="en-GB" sz="2400" b="1" smtClean="0">
                <a:solidFill>
                  <a:prstClr val="black"/>
                </a:solidFill>
                <a:latin typeface="Arial" panose="020B0604020202020204" pitchFamily="34" charset="0"/>
                <a:cs typeface="Arial" panose="020B0604020202020204" pitchFamily="34" charset="0"/>
              </a:rPr>
              <a:t>to reps and </a:t>
            </a:r>
            <a:r>
              <a:rPr lang="en-GB" sz="2400" b="1" dirty="0" smtClean="0">
                <a:solidFill>
                  <a:prstClr val="black"/>
                </a:solidFill>
                <a:latin typeface="Arial" panose="020B0604020202020204" pitchFamily="34" charset="0"/>
                <a:cs typeface="Arial" panose="020B0604020202020204" pitchFamily="34" charset="0"/>
              </a:rPr>
              <a:t>pools</a:t>
            </a:r>
            <a:endParaRPr lang="en-GB" sz="2000" b="1" i="1" dirty="0">
              <a:solidFill>
                <a:prstClr val="black"/>
              </a:solidFill>
              <a:latin typeface="Arial" panose="020B0604020202020204" pitchFamily="34" charset="0"/>
              <a:cs typeface="Arial" panose="020B0604020202020204" pitchFamily="34" charset="0"/>
            </a:endParaRPr>
          </a:p>
        </p:txBody>
      </p:sp>
      <p:pic>
        <p:nvPicPr>
          <p:cNvPr id="6"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pic>
        <p:nvPicPr>
          <p:cNvPr id="17" name="Picture 16"/>
          <p:cNvPicPr preferRelativeResize="0">
            <a:picLocks/>
          </p:cNvPicPr>
          <p:nvPr/>
        </p:nvPicPr>
        <p:blipFill rotWithShape="1">
          <a:blip r:embed="rId4"/>
          <a:srcRect l="50702" t="30765" b="28283"/>
          <a:stretch/>
        </p:blipFill>
        <p:spPr>
          <a:xfrm>
            <a:off x="611188" y="609599"/>
            <a:ext cx="4729438" cy="5407955"/>
          </a:xfrm>
          <a:prstGeom prst="rect">
            <a:avLst/>
          </a:prstGeom>
          <a:ln>
            <a:solidFill>
              <a:schemeClr val="tx1"/>
            </a:solidFill>
          </a:ln>
        </p:spPr>
      </p:pic>
      <p:pic>
        <p:nvPicPr>
          <p:cNvPr id="20" name="Picture 19"/>
          <p:cNvPicPr preferRelativeResize="0">
            <a:picLocks/>
          </p:cNvPicPr>
          <p:nvPr/>
        </p:nvPicPr>
        <p:blipFill rotWithShape="1">
          <a:blip r:embed="rId5">
            <a:clrChange>
              <a:clrFrom>
                <a:srgbClr val="FFFFFF"/>
              </a:clrFrom>
              <a:clrTo>
                <a:srgbClr val="FFFFFF">
                  <a:alpha val="0"/>
                </a:srgbClr>
              </a:clrTo>
            </a:clrChange>
          </a:blip>
          <a:srcRect t="31617" b="2574"/>
          <a:stretch/>
        </p:blipFill>
        <p:spPr>
          <a:xfrm>
            <a:off x="6230376" y="535632"/>
            <a:ext cx="5124104" cy="5481923"/>
          </a:xfrm>
          <a:prstGeom prst="rect">
            <a:avLst/>
          </a:prstGeom>
          <a:ln>
            <a:solidFill>
              <a:schemeClr val="tx1"/>
            </a:solidFill>
          </a:ln>
        </p:spPr>
      </p:pic>
      <p:sp>
        <p:nvSpPr>
          <p:cNvPr id="3" name="Oval 2"/>
          <p:cNvSpPr/>
          <p:nvPr/>
        </p:nvSpPr>
        <p:spPr>
          <a:xfrm>
            <a:off x="1756327" y="2090128"/>
            <a:ext cx="1447800" cy="71437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04583" y="5400674"/>
            <a:ext cx="4730784" cy="8191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901856" y="3903526"/>
            <a:ext cx="2871108" cy="23162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8619977" y="611832"/>
            <a:ext cx="2695575" cy="13335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8519964" y="3189150"/>
            <a:ext cx="2161288" cy="71437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868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831" y="1313517"/>
            <a:ext cx="10911128" cy="3908762"/>
          </a:xfrm>
          <a:prstGeom prst="rect">
            <a:avLst/>
          </a:prstGeom>
          <a:noFill/>
        </p:spPr>
        <p:txBody>
          <a:bodyPr wrap="square" rtlCol="0">
            <a:spAutoFit/>
          </a:bodyPr>
          <a:lstStyle/>
          <a:p>
            <a:pPr algn="ctr"/>
            <a:r>
              <a:rPr lang="en-GB" sz="2600" b="1" dirty="0" smtClean="0">
                <a:latin typeface="Arial" panose="020B0604020202020204" pitchFamily="34" charset="0"/>
                <a:cs typeface="Arial" panose="020B0604020202020204" pitchFamily="34" charset="0"/>
              </a:rPr>
              <a:t>ACTIVITY 3</a:t>
            </a:r>
          </a:p>
          <a:p>
            <a:pPr algn="ct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CONSULTATION</a:t>
            </a:r>
          </a:p>
          <a:p>
            <a:pPr algn="ctr"/>
            <a:endParaRPr lang="en-GB" sz="2600" b="1" dirty="0">
              <a:latin typeface="Arial" panose="020B0604020202020204" pitchFamily="34" charset="0"/>
              <a:cs typeface="Arial" panose="020B0604020202020204" pitchFamily="34" charset="0"/>
            </a:endParaRPr>
          </a:p>
          <a:p>
            <a:pPr algn="ctr"/>
            <a:r>
              <a:rPr lang="en-GB" sz="2600" b="1" dirty="0" smtClean="0">
                <a:latin typeface="Arial" panose="020B0604020202020204" pitchFamily="34" charset="0"/>
                <a:cs typeface="Arial" panose="020B0604020202020204" pitchFamily="34" charset="0"/>
              </a:rPr>
              <a:t>Using your workbooks, work as a group to discuss the tasks</a:t>
            </a:r>
            <a:endParaRPr lang="en-GB" sz="2600" b="1" dirty="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smtClean="0">
              <a:latin typeface="Arial" panose="020B0604020202020204" pitchFamily="34" charset="0"/>
              <a:cs typeface="Arial" panose="020B0604020202020204" pitchFamily="34" charset="0"/>
            </a:endParaRPr>
          </a:p>
          <a:p>
            <a:pPr algn="ctr"/>
            <a:endParaRPr lang="en-GB" sz="2600" b="1"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a:p>
            <a:pPr algn="ctr"/>
            <a:endParaRPr lang="en-GB" sz="2000" dirty="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0728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1120" y="313984"/>
            <a:ext cx="11083441" cy="5965736"/>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Rights to Consultation &amp; Information</a:t>
            </a:r>
          </a:p>
          <a:p>
            <a:pPr>
              <a:lnSpc>
                <a:spcPts val="2000"/>
              </a:lnSpc>
            </a:pPr>
            <a:endParaRPr lang="en-GB" sz="2000" dirty="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The Trade Union and Labour Relations Consolidation Act (TULRCA 92) 1992 provides two key sections regarding consultation and information:</a:t>
            </a:r>
          </a:p>
          <a:p>
            <a:pPr>
              <a:lnSpc>
                <a:spcPct val="150000"/>
              </a:lnSpc>
            </a:pPr>
            <a:r>
              <a:rPr lang="en-GB" sz="2200" b="1" dirty="0" smtClean="0">
                <a:latin typeface="Arial" panose="020B0604020202020204" pitchFamily="34" charset="0"/>
                <a:cs typeface="Arial" panose="020B0604020202020204" pitchFamily="34" charset="0"/>
              </a:rPr>
              <a:t>Section 188 </a:t>
            </a:r>
            <a:r>
              <a:rPr lang="en-GB" sz="2200" dirty="0" smtClean="0">
                <a:latin typeface="Arial" panose="020B0604020202020204" pitchFamily="34" charset="0"/>
                <a:cs typeface="Arial" panose="020B0604020202020204" pitchFamily="34" charset="0"/>
              </a:rPr>
              <a:t>states the following </a:t>
            </a:r>
            <a:r>
              <a:rPr lang="en-GB" sz="2200" u="sng" dirty="0" smtClean="0">
                <a:latin typeface="Arial" panose="020B0604020202020204" pitchFamily="34" charset="0"/>
                <a:cs typeface="Arial" panose="020B0604020202020204" pitchFamily="34" charset="0"/>
              </a:rPr>
              <a:t>minimum</a:t>
            </a:r>
            <a:r>
              <a:rPr lang="en-GB" sz="2200" dirty="0" smtClean="0">
                <a:latin typeface="Arial" panose="020B0604020202020204" pitchFamily="34" charset="0"/>
                <a:cs typeface="Arial" panose="020B0604020202020204" pitchFamily="34" charset="0"/>
              </a:rPr>
              <a:t> consultation periods:</a:t>
            </a:r>
            <a:endParaRPr lang="en-GB" sz="2000" dirty="0" smtClean="0">
              <a:latin typeface="Arial" panose="020B0604020202020204" pitchFamily="34" charset="0"/>
              <a:cs typeface="Arial" panose="020B0604020202020204" pitchFamily="34" charset="0"/>
            </a:endParaRPr>
          </a:p>
          <a:p>
            <a:pPr marL="379847" indent="-379847">
              <a:buFont typeface="Arial" panose="020B0604020202020204" pitchFamily="34" charset="0"/>
              <a:buChar char="•"/>
            </a:pPr>
            <a:r>
              <a:rPr lang="en-GB" sz="2000" dirty="0" smtClean="0">
                <a:latin typeface="Arial" panose="020B0604020202020204" pitchFamily="34" charset="0"/>
                <a:cs typeface="Arial" panose="020B0604020202020204" pitchFamily="34" charset="0"/>
              </a:rPr>
              <a:t>Number </a:t>
            </a:r>
            <a:r>
              <a:rPr lang="en-GB" sz="2000" dirty="0">
                <a:latin typeface="Arial" panose="020B0604020202020204" pitchFamily="34" charset="0"/>
                <a:cs typeface="Arial" panose="020B0604020202020204" pitchFamily="34" charset="0"/>
              </a:rPr>
              <a:t>under threat:	0 – </a:t>
            </a:r>
            <a:r>
              <a:rPr lang="en-GB" sz="2000" dirty="0" smtClean="0">
                <a:latin typeface="Arial" panose="020B0604020202020204" pitchFamily="34" charset="0"/>
                <a:cs typeface="Arial" panose="020B0604020202020204" pitchFamily="34" charset="0"/>
              </a:rPr>
              <a:t>19		individual </a:t>
            </a:r>
            <a:r>
              <a:rPr lang="en-GB" sz="2000" dirty="0">
                <a:latin typeface="Arial" panose="020B0604020202020204" pitchFamily="34" charset="0"/>
                <a:cs typeface="Arial" panose="020B0604020202020204" pitchFamily="34" charset="0"/>
              </a:rPr>
              <a:t>consultation – no minimum</a:t>
            </a:r>
          </a:p>
          <a:p>
            <a:pPr>
              <a:lnSpc>
                <a:spcPct val="150000"/>
              </a:lnSpc>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20 </a:t>
            </a:r>
            <a:r>
              <a:rPr lang="en-GB" sz="2000" dirty="0">
                <a:latin typeface="Arial" panose="020B0604020202020204" pitchFamily="34" charset="0"/>
                <a:cs typeface="Arial" panose="020B0604020202020204" pitchFamily="34" charset="0"/>
              </a:rPr>
              <a:t>– 99 	collective consultation - 30 days </a:t>
            </a:r>
          </a:p>
          <a:p>
            <a:pPr>
              <a:lnSpc>
                <a:spcPct val="150000"/>
              </a:lnSpc>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100 </a:t>
            </a: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collective </a:t>
            </a:r>
            <a:r>
              <a:rPr lang="en-GB" sz="2000" dirty="0">
                <a:latin typeface="Arial" panose="020B0604020202020204" pitchFamily="34" charset="0"/>
                <a:cs typeface="Arial" panose="020B0604020202020204" pitchFamily="34" charset="0"/>
              </a:rPr>
              <a:t>consultation - 45 days</a:t>
            </a:r>
          </a:p>
          <a:p>
            <a:pPr lvl="0" fontAlgn="base"/>
            <a:r>
              <a:rPr lang="en-GB" sz="2200" b="1" dirty="0" smtClean="0">
                <a:latin typeface="Arial" panose="020B0604020202020204" pitchFamily="34" charset="0"/>
                <a:cs typeface="Arial" panose="020B0604020202020204" pitchFamily="34" charset="0"/>
              </a:rPr>
              <a:t>Section 181</a:t>
            </a:r>
            <a:r>
              <a:rPr lang="en-GB" sz="2200" dirty="0" smtClean="0">
                <a:latin typeface="Arial" panose="020B0604020202020204" pitchFamily="34" charset="0"/>
                <a:cs typeface="Arial" panose="020B0604020202020204" pitchFamily="34" charset="0"/>
              </a:rPr>
              <a:t> states that there is a g</a:t>
            </a:r>
            <a:r>
              <a:rPr lang="en-GB" sz="2200" b="1" dirty="0" smtClean="0">
                <a:latin typeface="Arial" panose="020B0604020202020204" pitchFamily="34" charset="0"/>
                <a:cs typeface="Arial" panose="020B0604020202020204" pitchFamily="34" charset="0"/>
              </a:rPr>
              <a:t>e</a:t>
            </a:r>
            <a:r>
              <a:rPr lang="en-GB" sz="2200" dirty="0" smtClean="0">
                <a:latin typeface="Arial" panose="020B0604020202020204" pitchFamily="34" charset="0"/>
                <a:cs typeface="Arial" panose="020B0604020202020204" pitchFamily="34" charset="0"/>
              </a:rPr>
              <a:t>neral </a:t>
            </a:r>
            <a:r>
              <a:rPr lang="en-GB" sz="2200" dirty="0">
                <a:latin typeface="Arial" panose="020B0604020202020204" pitchFamily="34" charset="0"/>
                <a:cs typeface="Arial" panose="020B0604020202020204" pitchFamily="34" charset="0"/>
              </a:rPr>
              <a:t>duty of employers to disclose information.</a:t>
            </a:r>
          </a:p>
          <a:p>
            <a:pPr marL="285750" indent="-285750" algn="just" fontAlgn="base">
              <a:buFont typeface="Arial" panose="020B0604020202020204" pitchFamily="34" charset="0"/>
              <a:buChar char="•"/>
            </a:pPr>
            <a:r>
              <a:rPr lang="en-GB" sz="2000" dirty="0"/>
              <a:t>An employer who recognises an independent trade union shall, for the purposes of all stages of collective bargaining about </a:t>
            </a:r>
            <a:r>
              <a:rPr lang="en-GB" sz="2000" dirty="0" smtClean="0"/>
              <a:t>matters…disclose </a:t>
            </a:r>
            <a:r>
              <a:rPr lang="en-GB" sz="2000" dirty="0"/>
              <a:t>to representatives of the union, on request, the information required by this section</a:t>
            </a:r>
            <a:r>
              <a:rPr lang="en-GB" sz="2000" dirty="0" smtClean="0"/>
              <a:t>.</a:t>
            </a:r>
          </a:p>
          <a:p>
            <a:pPr algn="just" fontAlgn="base"/>
            <a:endParaRPr lang="en-GB" sz="2000" dirty="0" smtClean="0"/>
          </a:p>
          <a:p>
            <a:pPr marL="285750" indent="-285750" algn="just" fontAlgn="base">
              <a:buFont typeface="Arial" panose="020B0604020202020204" pitchFamily="34" charset="0"/>
              <a:buChar char="•"/>
            </a:pPr>
            <a:r>
              <a:rPr lang="en-GB" sz="2000" dirty="0" smtClean="0"/>
              <a:t>The </a:t>
            </a:r>
            <a:r>
              <a:rPr lang="en-GB" sz="2000" dirty="0"/>
              <a:t>information to be disclosed is all information relating to the employer’s </a:t>
            </a:r>
            <a:r>
              <a:rPr lang="en-GB" sz="2000" dirty="0" smtClean="0"/>
              <a:t>undertaking… and </a:t>
            </a:r>
            <a:r>
              <a:rPr lang="en-GB" sz="2000" dirty="0"/>
              <a:t>is information—</a:t>
            </a:r>
          </a:p>
          <a:p>
            <a:pPr lvl="2" algn="just" fontAlgn="base"/>
            <a:r>
              <a:rPr lang="en-GB" sz="2000" dirty="0"/>
              <a:t>without which the trade union representatives would be to </a:t>
            </a:r>
            <a:r>
              <a:rPr lang="en-GB" sz="2000" i="1" dirty="0"/>
              <a:t>a material extent impeded </a:t>
            </a:r>
            <a:r>
              <a:rPr lang="en-GB" sz="2000" dirty="0"/>
              <a:t>in carrying on collective bargaining with </a:t>
            </a:r>
            <a:r>
              <a:rPr lang="en-GB" sz="2000" dirty="0" smtClean="0"/>
              <a:t>him</a:t>
            </a:r>
            <a:r>
              <a:rPr lang="en-GB" sz="1800" dirty="0" smtClean="0"/>
              <a:t>… </a:t>
            </a:r>
            <a:endParaRPr lang="en-GB" sz="2200" dirty="0" smtClean="0">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r>
              <a:rPr lang="en-GB" sz="1000" i="1" dirty="0">
                <a:latin typeface="Arial" panose="020B0604020202020204" pitchFamily="34" charset="0"/>
                <a:cs typeface="Arial" panose="020B0604020202020204" pitchFamily="34" charset="0"/>
              </a:rPr>
              <a:t>DEALING WITH </a:t>
            </a:r>
            <a:r>
              <a:rPr lang="en-GB" sz="1000" i="1" dirty="0" smtClean="0">
                <a:latin typeface="Arial" panose="020B0604020202020204" pitchFamily="34" charset="0"/>
                <a:cs typeface="Arial" panose="020B0604020202020204" pitchFamily="34" charset="0"/>
              </a:rPr>
              <a:t>REDUNDANCY – 3 DAY COURSE</a:t>
            </a:r>
            <a:endParaRPr lang="en-GB" sz="1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991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1290</Words>
  <Application>Microsoft Office PowerPoint</Application>
  <PresentationFormat>Widescreen</PresentationFormat>
  <Paragraphs>233</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dc:creator>
  <cp:lastModifiedBy>Ian</cp:lastModifiedBy>
  <cp:revision>1</cp:revision>
  <dcterms:created xsi:type="dcterms:W3CDTF">2022-02-07T14:37:25Z</dcterms:created>
  <dcterms:modified xsi:type="dcterms:W3CDTF">2022-02-07T14:37:50Z</dcterms:modified>
</cp:coreProperties>
</file>