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67" r:id="rId14"/>
    <p:sldId id="272" r:id="rId15"/>
    <p:sldId id="268" r:id="rId16"/>
    <p:sldId id="270"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A15A1-986E-4DE5-9FAD-F1E637D90B41}" type="datetimeFigureOut">
              <a:rPr lang="en-GB" smtClean="0"/>
              <a:t>27/08/2021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23082-984B-4EA6-BA6B-C51A307C1A8C}" type="slidenum">
              <a:rPr lang="en-GB" smtClean="0"/>
              <a:t>‹#›</a:t>
            </a:fld>
            <a:endParaRPr lang="en-GB"/>
          </a:p>
        </p:txBody>
      </p:sp>
    </p:spTree>
    <p:extLst>
      <p:ext uri="{BB962C8B-B14F-4D97-AF65-F5344CB8AC3E}">
        <p14:creationId xmlns:p14="http://schemas.microsoft.com/office/powerpoint/2010/main" val="349513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2</a:t>
            </a:fld>
            <a:endParaRPr lang="en-GB"/>
          </a:p>
        </p:txBody>
      </p:sp>
    </p:spTree>
    <p:extLst>
      <p:ext uri="{BB962C8B-B14F-4D97-AF65-F5344CB8AC3E}">
        <p14:creationId xmlns:p14="http://schemas.microsoft.com/office/powerpoint/2010/main" val="14395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2A58628C-DF7F-4E2C-A301-C2B93C87DA25}" type="slidenum">
              <a:rPr lang="en-GB" smtClean="0"/>
              <a:t>11</a:t>
            </a:fld>
            <a:endParaRPr lang="en-GB"/>
          </a:p>
        </p:txBody>
      </p:sp>
    </p:spTree>
    <p:extLst>
      <p:ext uri="{BB962C8B-B14F-4D97-AF65-F5344CB8AC3E}">
        <p14:creationId xmlns:p14="http://schemas.microsoft.com/office/powerpoint/2010/main" val="172872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a:t>
            </a:r>
            <a:r>
              <a:rPr lang="en-GB" baseline="0" dirty="0"/>
              <a:t> websites reps can use for free training plus the short informative YouTube video, “What have unions ever done for us?”</a:t>
            </a:r>
          </a:p>
          <a:p>
            <a:endParaRPr lang="en-GB" baseline="0" dirty="0"/>
          </a:p>
          <a:p>
            <a:r>
              <a:rPr lang="en-GB" baseline="0" dirty="0"/>
              <a:t>These links can be changed to others if you feel they are more appropriate and relevant.</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12</a:t>
            </a:fld>
            <a:endParaRPr lang="en-GB"/>
          </a:p>
        </p:txBody>
      </p:sp>
    </p:spTree>
    <p:extLst>
      <p:ext uri="{BB962C8B-B14F-4D97-AF65-F5344CB8AC3E}">
        <p14:creationId xmlns:p14="http://schemas.microsoft.com/office/powerpoint/2010/main" val="4037908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vital to explain as</a:t>
            </a:r>
            <a:r>
              <a:rPr lang="en-GB" baseline="0" dirty="0"/>
              <a:t> certification depends on it. Each learner must produce evidence that they have achieved the learning outcomes detailed in the ROA or unit descriptor in the workbook.</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13</a:t>
            </a:fld>
            <a:endParaRPr lang="en-GB"/>
          </a:p>
        </p:txBody>
      </p:sp>
    </p:spTree>
    <p:extLst>
      <p:ext uri="{BB962C8B-B14F-4D97-AF65-F5344CB8AC3E}">
        <p14:creationId xmlns:p14="http://schemas.microsoft.com/office/powerpoint/2010/main" val="177010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vital to explain as</a:t>
            </a:r>
            <a:r>
              <a:rPr lang="en-GB" baseline="0" dirty="0"/>
              <a:t> certification depends on it. Each learner must produce evidence that they have achieved the learning outcomes detailed in the ROA or unit descriptor in the workbook.</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14</a:t>
            </a:fld>
            <a:endParaRPr lang="en-GB"/>
          </a:p>
        </p:txBody>
      </p:sp>
    </p:spTree>
    <p:extLst>
      <p:ext uri="{BB962C8B-B14F-4D97-AF65-F5344CB8AC3E}">
        <p14:creationId xmlns:p14="http://schemas.microsoft.com/office/powerpoint/2010/main" val="385323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units have this as a learning outcome so it is important it is evidenced in some way – can</a:t>
            </a:r>
            <a:r>
              <a:rPr lang="en-GB" baseline="0" dirty="0"/>
              <a:t> be by tutor observation.</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15</a:t>
            </a:fld>
            <a:endParaRPr lang="en-GB"/>
          </a:p>
        </p:txBody>
      </p:sp>
    </p:spTree>
    <p:extLst>
      <p:ext uri="{BB962C8B-B14F-4D97-AF65-F5344CB8AC3E}">
        <p14:creationId xmlns:p14="http://schemas.microsoft.com/office/powerpoint/2010/main" val="137890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a:t>
            </a:r>
            <a:r>
              <a:rPr lang="en-GB"/>
              <a:t>minutes maximum.</a:t>
            </a:r>
          </a:p>
        </p:txBody>
      </p:sp>
      <p:sp>
        <p:nvSpPr>
          <p:cNvPr id="4" name="Slide Number Placeholder 3"/>
          <p:cNvSpPr>
            <a:spLocks noGrp="1"/>
          </p:cNvSpPr>
          <p:nvPr>
            <p:ph type="sldNum" sz="quarter" idx="10"/>
          </p:nvPr>
        </p:nvSpPr>
        <p:spPr/>
        <p:txBody>
          <a:bodyPr/>
          <a:lstStyle/>
          <a:p>
            <a:fld id="{2A58628C-DF7F-4E2C-A301-C2B93C87DA25}" type="slidenum">
              <a:rPr lang="en-GB" smtClean="0"/>
              <a:t>16</a:t>
            </a:fld>
            <a:endParaRPr lang="en-GB"/>
          </a:p>
        </p:txBody>
      </p:sp>
    </p:spTree>
    <p:extLst>
      <p:ext uri="{BB962C8B-B14F-4D97-AF65-F5344CB8AC3E}">
        <p14:creationId xmlns:p14="http://schemas.microsoft.com/office/powerpoint/2010/main" val="299682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GB" sz="1200" kern="1200" dirty="0">
                <a:solidFill>
                  <a:schemeClr val="tx1"/>
                </a:solidFill>
                <a:effectLst/>
                <a:latin typeface="+mn-lt"/>
                <a:ea typeface="+mn-ea"/>
                <a:cs typeface="+mn-cs"/>
              </a:rPr>
              <a:t>Tutors should personalise for their situation but the ones listed are all TUC courses. The course you are attending is one of several in a broader programme called 'Passport to Progress' .</a:t>
            </a:r>
          </a:p>
          <a:p>
            <a:pPr eaLnBrk="0" hangingPunct="0"/>
            <a:r>
              <a:rPr lang="en-GB" sz="1200" kern="1200" dirty="0">
                <a:solidFill>
                  <a:schemeClr val="tx1"/>
                </a:solidFill>
                <a:effectLst/>
                <a:latin typeface="+mn-lt"/>
                <a:ea typeface="+mn-ea"/>
                <a:cs typeface="+mn-cs"/>
              </a:rPr>
              <a:t>The overall programme is designed to give Trade Union Representatives, Health and Safety Representatives and Union learning Representatives a wide range of skills to enable you to carry out your duties effectively in your  workplace.</a:t>
            </a:r>
          </a:p>
          <a:p>
            <a:pPr eaLnBrk="0" hangingPunct="0"/>
            <a:r>
              <a:rPr lang="en-GB" sz="1200" kern="1200" dirty="0">
                <a:solidFill>
                  <a:schemeClr val="tx1"/>
                </a:solidFill>
                <a:effectLst/>
                <a:latin typeface="+mn-lt"/>
                <a:ea typeface="+mn-ea"/>
                <a:cs typeface="+mn-cs"/>
              </a:rPr>
              <a:t>The Programme consists of a range of courses at Stage1, further, more advanced courses at Stage 2 and a wide range of additional courses on specific trade union interests of 3 to 5 days in length.</a:t>
            </a:r>
          </a:p>
          <a:p>
            <a:pPr eaLnBrk="0" hangingPunct="0"/>
            <a:r>
              <a:rPr lang="en-GB" sz="1200" kern="1200" dirty="0">
                <a:solidFill>
                  <a:schemeClr val="tx1"/>
                </a:solidFill>
                <a:effectLst/>
                <a:latin typeface="+mn-lt"/>
                <a:ea typeface="+mn-ea"/>
                <a:cs typeface="+mn-cs"/>
              </a:rPr>
              <a:t>All courses are accredited and attract awards from the National Open College Network (NOCN).</a:t>
            </a:r>
          </a:p>
          <a:p>
            <a:pPr eaLnBrk="0" hangingPunct="0"/>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17</a:t>
            </a:fld>
            <a:endParaRPr lang="en-GB"/>
          </a:p>
        </p:txBody>
      </p:sp>
    </p:spTree>
    <p:extLst>
      <p:ext uri="{BB962C8B-B14F-4D97-AF65-F5344CB8AC3E}">
        <p14:creationId xmlns:p14="http://schemas.microsoft.com/office/powerpoint/2010/main" val="357802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3</a:t>
            </a:fld>
            <a:endParaRPr lang="en-GB"/>
          </a:p>
        </p:txBody>
      </p:sp>
    </p:spTree>
    <p:extLst>
      <p:ext uri="{BB962C8B-B14F-4D97-AF65-F5344CB8AC3E}">
        <p14:creationId xmlns:p14="http://schemas.microsoft.com/office/powerpoint/2010/main" val="132796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that each activity has it’s own aims but that there are overall aims for the course as a whole.</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4</a:t>
            </a:fld>
            <a:endParaRPr lang="en-GB"/>
          </a:p>
        </p:txBody>
      </p:sp>
    </p:spTree>
    <p:extLst>
      <p:ext uri="{BB962C8B-B14F-4D97-AF65-F5344CB8AC3E}">
        <p14:creationId xmlns:p14="http://schemas.microsoft.com/office/powerpoint/2010/main" val="377365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Tutor workbook (or Learner diary) with assessment criteria and learning outcomes to be met…</a:t>
            </a:r>
          </a:p>
          <a:p>
            <a:r>
              <a:rPr lang="en-GB" dirty="0"/>
              <a:t>IER is Institute of Educational Research</a:t>
            </a:r>
          </a:p>
          <a:p>
            <a:r>
              <a:rPr lang="en-GB" dirty="0"/>
              <a:t>EHRC  is Equality and Human Rights Commission</a:t>
            </a:r>
          </a:p>
        </p:txBody>
      </p:sp>
      <p:sp>
        <p:nvSpPr>
          <p:cNvPr id="4" name="Slide Number Placeholder 3"/>
          <p:cNvSpPr>
            <a:spLocks noGrp="1"/>
          </p:cNvSpPr>
          <p:nvPr>
            <p:ph type="sldNum" sz="quarter" idx="10"/>
          </p:nvPr>
        </p:nvSpPr>
        <p:spPr/>
        <p:txBody>
          <a:bodyPr/>
          <a:lstStyle/>
          <a:p>
            <a:fld id="{2A58628C-DF7F-4E2C-A301-C2B93C87DA25}" type="slidenum">
              <a:rPr lang="en-GB" smtClean="0"/>
              <a:t>5</a:t>
            </a:fld>
            <a:endParaRPr lang="en-GB"/>
          </a:p>
        </p:txBody>
      </p:sp>
    </p:spTree>
    <p:extLst>
      <p:ext uri="{BB962C8B-B14F-4D97-AF65-F5344CB8AC3E}">
        <p14:creationId xmlns:p14="http://schemas.microsoft.com/office/powerpoint/2010/main" val="231900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6</a:t>
            </a:fld>
            <a:endParaRPr lang="en-GB"/>
          </a:p>
        </p:txBody>
      </p:sp>
    </p:spTree>
    <p:extLst>
      <p:ext uri="{BB962C8B-B14F-4D97-AF65-F5344CB8AC3E}">
        <p14:creationId xmlns:p14="http://schemas.microsoft.com/office/powerpoint/2010/main" val="63826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Equality; Democracy and Solidarity!</a:t>
            </a:r>
          </a:p>
        </p:txBody>
      </p:sp>
      <p:sp>
        <p:nvSpPr>
          <p:cNvPr id="4" name="Slide Number Placeholder 3"/>
          <p:cNvSpPr>
            <a:spLocks noGrp="1"/>
          </p:cNvSpPr>
          <p:nvPr>
            <p:ph type="sldNum" sz="quarter" idx="10"/>
          </p:nvPr>
        </p:nvSpPr>
        <p:spPr/>
        <p:txBody>
          <a:bodyPr/>
          <a:lstStyle/>
          <a:p>
            <a:fld id="{2A58628C-DF7F-4E2C-A301-C2B93C87DA25}" type="slidenum">
              <a:rPr lang="en-GB" smtClean="0"/>
              <a:t>7</a:t>
            </a:fld>
            <a:endParaRPr lang="en-GB"/>
          </a:p>
        </p:txBody>
      </p:sp>
    </p:spTree>
    <p:extLst>
      <p:ext uri="{BB962C8B-B14F-4D97-AF65-F5344CB8AC3E}">
        <p14:creationId xmlns:p14="http://schemas.microsoft.com/office/powerpoint/2010/main" val="393912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of the Ofsted requirements to include these which of course are similar to the TUC values.</a:t>
            </a:r>
          </a:p>
        </p:txBody>
      </p:sp>
      <p:sp>
        <p:nvSpPr>
          <p:cNvPr id="4" name="Slide Number Placeholder 3"/>
          <p:cNvSpPr>
            <a:spLocks noGrp="1"/>
          </p:cNvSpPr>
          <p:nvPr>
            <p:ph type="sldNum" sz="quarter" idx="10"/>
          </p:nvPr>
        </p:nvSpPr>
        <p:spPr/>
        <p:txBody>
          <a:bodyPr/>
          <a:lstStyle/>
          <a:p>
            <a:fld id="{2A58628C-DF7F-4E2C-A301-C2B93C87DA25}" type="slidenum">
              <a:rPr lang="en-GB" smtClean="0"/>
              <a:t>8</a:t>
            </a:fld>
            <a:endParaRPr lang="en-GB"/>
          </a:p>
        </p:txBody>
      </p:sp>
    </p:spTree>
    <p:extLst>
      <p:ext uri="{BB962C8B-B14F-4D97-AF65-F5344CB8AC3E}">
        <p14:creationId xmlns:p14="http://schemas.microsoft.com/office/powerpoint/2010/main" val="143470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part of the Ofsted</a:t>
            </a:r>
            <a:r>
              <a:rPr lang="en-GB" baseline="0" dirty="0"/>
              <a:t> requirement briefly discuss the prevent duty.</a:t>
            </a:r>
          </a:p>
          <a:p>
            <a:endParaRPr lang="en-GB" baseline="0" dirty="0"/>
          </a:p>
          <a:p>
            <a:r>
              <a:rPr lang="en-GB" dirty="0"/>
              <a:t>According to its inspection handbook, Ofsted will be looking at radicalisation and extremism as a safeguarding concern and will be looking to see it within policies and procedures. It wants to see these matters addressed by the executive board and governors and embedded in the curriculum in the way that equality and diversity is, especially around British values.</a:t>
            </a:r>
          </a:p>
          <a:p>
            <a:endParaRPr lang="en-GB" dirty="0"/>
          </a:p>
          <a:p>
            <a:r>
              <a:rPr lang="en-GB" dirty="0"/>
              <a:t>Much more information can be found here:</a:t>
            </a:r>
          </a:p>
          <a:p>
            <a:r>
              <a:rPr lang="en-GB" dirty="0"/>
              <a:t>https://feweek.co.uk/wp-content/uploads/2015/04/157g-129-preventtoolkit.pdf</a:t>
            </a:r>
          </a:p>
          <a:p>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9</a:t>
            </a:fld>
            <a:endParaRPr lang="en-GB"/>
          </a:p>
        </p:txBody>
      </p:sp>
    </p:spTree>
    <p:extLst>
      <p:ext uri="{BB962C8B-B14F-4D97-AF65-F5344CB8AC3E}">
        <p14:creationId xmlns:p14="http://schemas.microsoft.com/office/powerpoint/2010/main" val="407337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used as the course contract if the learning outcomes require one</a:t>
            </a:r>
            <a:r>
              <a:rPr lang="en-GB" baseline="0" dirty="0"/>
              <a:t> but still good practice so people feel they can share in a safe, confidential environment.</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10</a:t>
            </a:fld>
            <a:endParaRPr lang="en-GB"/>
          </a:p>
        </p:txBody>
      </p:sp>
    </p:spTree>
    <p:extLst>
      <p:ext uri="{BB962C8B-B14F-4D97-AF65-F5344CB8AC3E}">
        <p14:creationId xmlns:p14="http://schemas.microsoft.com/office/powerpoint/2010/main" val="1891236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C4EE1B2-B57A-4F75-8467-452B3B9855F5}" type="datetimeFigureOut">
              <a:rPr lang="en-GB" smtClean="0"/>
              <a:t>27/08/2021</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1218654-08E0-452F-A3C3-8B23957D9FFD}"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952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56412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968439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3816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07306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4EE1B2-B57A-4F75-8467-452B3B9855F5}"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282913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4EE1B2-B57A-4F75-8467-452B3B9855F5}"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2379235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437850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61603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73331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EE1B2-B57A-4F75-8467-452B3B9855F5}"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49927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89709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EE1B2-B57A-4F75-8467-452B3B9855F5}" type="datetimeFigureOut">
              <a:rPr lang="en-GB" smtClean="0"/>
              <a:t>27/08/2021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56756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4EE1B2-B57A-4F75-8467-452B3B9855F5}"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54025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EE1B2-B57A-4F75-8467-452B3B9855F5}" type="datetimeFigureOut">
              <a:rPr lang="en-GB" smtClean="0"/>
              <a:t>27/08/2021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78637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5047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31713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C4EE1B2-B57A-4F75-8467-452B3B9855F5}" type="datetimeFigureOut">
              <a:rPr lang="en-GB" smtClean="0"/>
              <a:t>27/08/2021</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1218654-08E0-452F-A3C3-8B23957D9FFD}" type="slidenum">
              <a:rPr lang="en-GB" smtClean="0"/>
              <a:t>‹#›</a:t>
            </a:fld>
            <a:endParaRPr lang="en-GB"/>
          </a:p>
        </p:txBody>
      </p:sp>
    </p:spTree>
    <p:extLst>
      <p:ext uri="{BB962C8B-B14F-4D97-AF65-F5344CB8AC3E}">
        <p14:creationId xmlns:p14="http://schemas.microsoft.com/office/powerpoint/2010/main" val="3600724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07214" y="1074039"/>
            <a:ext cx="9755187" cy="1174776"/>
          </a:xfrm>
        </p:spPr>
        <p:txBody>
          <a:bodyPr/>
          <a:lstStyle/>
          <a:p>
            <a:r>
              <a:rPr lang="en-US" sz="6600" dirty="0"/>
              <a:t>Course Induction</a:t>
            </a:r>
            <a:endParaRPr lang="en-GB" sz="6600" dirty="0"/>
          </a:p>
        </p:txBody>
      </p:sp>
      <p:sp>
        <p:nvSpPr>
          <p:cNvPr id="3" name="Subtitle 2"/>
          <p:cNvSpPr>
            <a:spLocks noGrp="1"/>
          </p:cNvSpPr>
          <p:nvPr>
            <p:ph type="subTitle" idx="1"/>
          </p:nvPr>
        </p:nvSpPr>
        <p:spPr>
          <a:xfrm rot="21420000">
            <a:off x="823555" y="2758180"/>
            <a:ext cx="9755187" cy="550333"/>
          </a:xfrm>
        </p:spPr>
        <p:txBody>
          <a:bodyPr/>
          <a:lstStyle/>
          <a:p>
            <a:r>
              <a:rPr lang="en-US" dirty="0"/>
              <a:t>Welcome to your course</a:t>
            </a:r>
            <a:endParaRPr lang="en-GB" dirty="0"/>
          </a:p>
        </p:txBody>
      </p:sp>
      <p:pic>
        <p:nvPicPr>
          <p:cNvPr id="4" name="Picture 3">
            <a:extLst>
              <a:ext uri="{FF2B5EF4-FFF2-40B4-BE49-F238E27FC236}">
                <a16:creationId xmlns:a16="http://schemas.microsoft.com/office/drawing/2014/main" id="{F2782848-1DEF-49ED-9A83-FC38E0215260}"/>
              </a:ext>
            </a:extLst>
          </p:cNvPr>
          <p:cNvPicPr>
            <a:picLocks noChangeAspect="1"/>
          </p:cNvPicPr>
          <p:nvPr/>
        </p:nvPicPr>
        <p:blipFill>
          <a:blip r:embed="rId2"/>
          <a:stretch>
            <a:fillRect/>
          </a:stretch>
        </p:blipFill>
        <p:spPr>
          <a:xfrm rot="21388333">
            <a:off x="8105120" y="4403337"/>
            <a:ext cx="3066994" cy="1542194"/>
          </a:xfrm>
          <a:prstGeom prst="rect">
            <a:avLst/>
          </a:prstGeom>
        </p:spPr>
      </p:pic>
    </p:spTree>
    <p:extLst>
      <p:ext uri="{BB962C8B-B14F-4D97-AF65-F5344CB8AC3E}">
        <p14:creationId xmlns:p14="http://schemas.microsoft.com/office/powerpoint/2010/main" val="273460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052" y="568815"/>
            <a:ext cx="5233801" cy="733044"/>
          </a:xfrm>
        </p:spPr>
        <p:txBody>
          <a:bodyPr>
            <a:noAutofit/>
          </a:bodyPr>
          <a:lstStyle/>
          <a:p>
            <a:r>
              <a:rPr lang="en-GB" sz="4900" dirty="0"/>
              <a:t>Working together</a:t>
            </a:r>
          </a:p>
        </p:txBody>
      </p:sp>
      <p:sp>
        <p:nvSpPr>
          <p:cNvPr id="3" name="Content Placeholder 2"/>
          <p:cNvSpPr>
            <a:spLocks noGrp="1"/>
          </p:cNvSpPr>
          <p:nvPr>
            <p:ph idx="4294967295"/>
          </p:nvPr>
        </p:nvSpPr>
        <p:spPr>
          <a:xfrm>
            <a:off x="695052" y="1620039"/>
            <a:ext cx="10515600" cy="4175390"/>
          </a:xfrm>
          <a:prstGeom prst="rect">
            <a:avLst/>
          </a:prstGeom>
        </p:spPr>
        <p:txBody>
          <a:bodyPr/>
          <a:lstStyle/>
          <a:p>
            <a:r>
              <a:rPr lang="en-US" sz="2400" dirty="0"/>
              <a:t>We will respect and listen to each other</a:t>
            </a:r>
          </a:p>
          <a:p>
            <a:r>
              <a:rPr lang="en-US" sz="2400" dirty="0"/>
              <a:t>We will encourage each other</a:t>
            </a:r>
          </a:p>
          <a:p>
            <a:r>
              <a:rPr lang="en-US" sz="2400" dirty="0"/>
              <a:t>We will be honest and open</a:t>
            </a:r>
          </a:p>
          <a:p>
            <a:r>
              <a:rPr lang="en-US" sz="2400" dirty="0"/>
              <a:t>We will contribute to discussions</a:t>
            </a:r>
          </a:p>
          <a:p>
            <a:r>
              <a:rPr lang="en-US" sz="2400" dirty="0"/>
              <a:t>We will share our knowledge</a:t>
            </a:r>
          </a:p>
          <a:p>
            <a:r>
              <a:rPr lang="en-US" sz="2400" dirty="0"/>
              <a:t>We have the right to question and disagree</a:t>
            </a:r>
          </a:p>
          <a:p>
            <a:r>
              <a:rPr lang="en-US" sz="2400" dirty="0"/>
              <a:t>We will treat sensitive information with the utmost confidentiality</a:t>
            </a:r>
          </a:p>
        </p:txBody>
      </p:sp>
      <p:pic>
        <p:nvPicPr>
          <p:cNvPr id="4" name="Content Placeholder 4">
            <a:extLst>
              <a:ext uri="{FF2B5EF4-FFF2-40B4-BE49-F238E27FC236}">
                <a16:creationId xmlns:a16="http://schemas.microsoft.com/office/drawing/2014/main" id="{D5ACE3D9-6436-493E-B1A6-873F451D56DE}"/>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55121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53" y="638361"/>
            <a:ext cx="8217225" cy="732295"/>
          </a:xfrm>
        </p:spPr>
        <p:txBody>
          <a:bodyPr>
            <a:noAutofit/>
          </a:bodyPr>
          <a:lstStyle/>
          <a:p>
            <a:r>
              <a:rPr lang="en-GB" sz="4900" dirty="0"/>
              <a:t>Guidance and Support</a:t>
            </a:r>
          </a:p>
        </p:txBody>
      </p:sp>
      <p:sp>
        <p:nvSpPr>
          <p:cNvPr id="3" name="Content Placeholder 2"/>
          <p:cNvSpPr>
            <a:spLocks noGrp="1"/>
          </p:cNvSpPr>
          <p:nvPr>
            <p:ph idx="4294967295"/>
          </p:nvPr>
        </p:nvSpPr>
        <p:spPr>
          <a:xfrm>
            <a:off x="671053" y="1636287"/>
            <a:ext cx="6241191" cy="2695489"/>
          </a:xfrm>
          <a:prstGeom prst="rect">
            <a:avLst/>
          </a:prstGeom>
        </p:spPr>
        <p:txBody>
          <a:bodyPr>
            <a:normAutofit lnSpcReduction="10000"/>
          </a:bodyPr>
          <a:lstStyle/>
          <a:p>
            <a:pPr>
              <a:defRPr/>
            </a:pPr>
            <a:r>
              <a:rPr lang="en-GB" altLang="zh-CN" sz="2400" dirty="0"/>
              <a:t>Tutor</a:t>
            </a:r>
          </a:p>
          <a:p>
            <a:pPr>
              <a:defRPr/>
            </a:pPr>
            <a:r>
              <a:rPr lang="en-GB" altLang="zh-CN" sz="2400" dirty="0"/>
              <a:t>Group itself</a:t>
            </a:r>
          </a:p>
          <a:p>
            <a:pPr>
              <a:defRPr/>
            </a:pPr>
            <a:r>
              <a:rPr lang="en-GB" altLang="zh-CN" sz="2400" dirty="0"/>
              <a:t>Materials</a:t>
            </a:r>
          </a:p>
          <a:p>
            <a:pPr>
              <a:defRPr/>
            </a:pPr>
            <a:r>
              <a:rPr lang="en-GB" altLang="zh-CN" sz="2400" dirty="0"/>
              <a:t>tutorials</a:t>
            </a:r>
          </a:p>
          <a:p>
            <a:pPr>
              <a:defRPr/>
            </a:pPr>
            <a:r>
              <a:rPr lang="en-GB" altLang="zh-CN" sz="2400" dirty="0"/>
              <a:t>Group network or study group</a:t>
            </a:r>
          </a:p>
        </p:txBody>
      </p:sp>
      <p:pic>
        <p:nvPicPr>
          <p:cNvPr id="4" name="Content Placeholder 4">
            <a:extLst>
              <a:ext uri="{FF2B5EF4-FFF2-40B4-BE49-F238E27FC236}">
                <a16:creationId xmlns:a16="http://schemas.microsoft.com/office/drawing/2014/main" id="{D3AE9BF0-FF7D-4FC1-9619-645FBF9AE668}"/>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20032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98" y="569563"/>
            <a:ext cx="6582904" cy="853292"/>
          </a:xfrm>
        </p:spPr>
        <p:txBody>
          <a:bodyPr/>
          <a:lstStyle/>
          <a:p>
            <a:r>
              <a:rPr lang="en-GB" sz="4900" dirty="0"/>
              <a:t>Guidance and Support</a:t>
            </a:r>
          </a:p>
        </p:txBody>
      </p:sp>
      <p:sp>
        <p:nvSpPr>
          <p:cNvPr id="3" name="Content Placeholder 2"/>
          <p:cNvSpPr>
            <a:spLocks noGrp="1"/>
          </p:cNvSpPr>
          <p:nvPr>
            <p:ph idx="4294967295"/>
          </p:nvPr>
        </p:nvSpPr>
        <p:spPr>
          <a:xfrm>
            <a:off x="716798" y="1670642"/>
            <a:ext cx="4214247" cy="452626"/>
          </a:xfrm>
          <a:prstGeom prst="rect">
            <a:avLst/>
          </a:prstGeom>
        </p:spPr>
        <p:txBody>
          <a:bodyPr>
            <a:noAutofit/>
          </a:bodyPr>
          <a:lstStyle/>
          <a:p>
            <a:r>
              <a:rPr lang="en-GB" sz="2400" dirty="0"/>
              <a:t>Learnwithunite.org</a:t>
            </a:r>
          </a:p>
        </p:txBody>
      </p:sp>
      <p:pic>
        <p:nvPicPr>
          <p:cNvPr id="4" name="Content Placeholder 4">
            <a:extLst>
              <a:ext uri="{FF2B5EF4-FFF2-40B4-BE49-F238E27FC236}">
                <a16:creationId xmlns:a16="http://schemas.microsoft.com/office/drawing/2014/main" id="{278C2D4A-41B4-43C8-B342-CD6298801370}"/>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63624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63" y="561065"/>
            <a:ext cx="7034939" cy="733044"/>
          </a:xfrm>
        </p:spPr>
        <p:txBody>
          <a:bodyPr>
            <a:noAutofit/>
          </a:bodyPr>
          <a:lstStyle/>
          <a:p>
            <a:r>
              <a:rPr lang="en-GB" sz="4900" dirty="0"/>
              <a:t>Learner Portfolio</a:t>
            </a:r>
          </a:p>
        </p:txBody>
      </p:sp>
      <p:sp>
        <p:nvSpPr>
          <p:cNvPr id="3" name="Content Placeholder 2"/>
          <p:cNvSpPr>
            <a:spLocks noGrp="1"/>
          </p:cNvSpPr>
          <p:nvPr>
            <p:ph idx="4294967295"/>
          </p:nvPr>
        </p:nvSpPr>
        <p:spPr>
          <a:xfrm>
            <a:off x="721963" y="1651036"/>
            <a:ext cx="10515600" cy="2913215"/>
          </a:xfrm>
          <a:prstGeom prst="rect">
            <a:avLst/>
          </a:prstGeom>
        </p:spPr>
        <p:txBody>
          <a:bodyPr>
            <a:normAutofit/>
          </a:bodyPr>
          <a:lstStyle/>
          <a:p>
            <a:pPr>
              <a:lnSpc>
                <a:spcPct val="140000"/>
              </a:lnSpc>
            </a:pPr>
            <a:r>
              <a:rPr lang="en-GB" sz="2400" dirty="0"/>
              <a:t>As a group, we will be working together and teaching methods reflect this to learn and meet a range of accreditation criteria spread across a number of learning units</a:t>
            </a:r>
          </a:p>
          <a:p>
            <a:pPr>
              <a:lnSpc>
                <a:spcPct val="140000"/>
              </a:lnSpc>
            </a:pPr>
            <a:r>
              <a:rPr lang="en-GB" sz="2400" dirty="0"/>
              <a:t>Your union workbook or Record Of Achievement (ROA) will show the units that we will be completing</a:t>
            </a:r>
          </a:p>
        </p:txBody>
      </p:sp>
      <p:pic>
        <p:nvPicPr>
          <p:cNvPr id="4" name="Content Placeholder 4">
            <a:extLst>
              <a:ext uri="{FF2B5EF4-FFF2-40B4-BE49-F238E27FC236}">
                <a16:creationId xmlns:a16="http://schemas.microsoft.com/office/drawing/2014/main" id="{F9AB102F-6762-445F-BF90-76679B3204A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52225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62" y="530069"/>
            <a:ext cx="7034939" cy="733044"/>
          </a:xfrm>
        </p:spPr>
        <p:txBody>
          <a:bodyPr>
            <a:noAutofit/>
          </a:bodyPr>
          <a:lstStyle/>
          <a:p>
            <a:r>
              <a:rPr lang="en-GB" sz="4900" dirty="0"/>
              <a:t>Learner Portfolio</a:t>
            </a:r>
          </a:p>
        </p:txBody>
      </p:sp>
      <p:sp>
        <p:nvSpPr>
          <p:cNvPr id="3" name="Content Placeholder 2"/>
          <p:cNvSpPr>
            <a:spLocks noGrp="1"/>
          </p:cNvSpPr>
          <p:nvPr>
            <p:ph idx="4294967295"/>
          </p:nvPr>
        </p:nvSpPr>
        <p:spPr>
          <a:xfrm>
            <a:off x="737462" y="1333321"/>
            <a:ext cx="10515600" cy="4351338"/>
          </a:xfrm>
          <a:prstGeom prst="rect">
            <a:avLst/>
          </a:prstGeom>
        </p:spPr>
        <p:txBody>
          <a:bodyPr>
            <a:normAutofit lnSpcReduction="10000"/>
          </a:bodyPr>
          <a:lstStyle/>
          <a:p>
            <a:pPr marL="0" indent="0">
              <a:lnSpc>
                <a:spcPct val="140000"/>
              </a:lnSpc>
              <a:buNone/>
            </a:pPr>
            <a:r>
              <a:rPr lang="en-GB" sz="2400" dirty="0"/>
              <a:t>We will achieve completion of these by:</a:t>
            </a:r>
          </a:p>
          <a:p>
            <a:pPr lvl="0">
              <a:lnSpc>
                <a:spcPct val="140000"/>
              </a:lnSpc>
            </a:pPr>
            <a:r>
              <a:rPr lang="en-GB" sz="2400" dirty="0"/>
              <a:t>Participation in activities (evidenced by Tutor, peer observation, and by your individual learning diaries);</a:t>
            </a:r>
          </a:p>
          <a:p>
            <a:pPr lvl="0">
              <a:lnSpc>
                <a:spcPct val="140000"/>
              </a:lnSpc>
            </a:pPr>
            <a:r>
              <a:rPr lang="en-GB" sz="2400" dirty="0"/>
              <a:t>Personal learner portfolios are vital to accreditation and should include All notes, worksheets and TUC/Union course materials, etc.) filed and maintained in an orderly way; </a:t>
            </a:r>
          </a:p>
          <a:p>
            <a:pPr>
              <a:lnSpc>
                <a:spcPct val="140000"/>
              </a:lnSpc>
            </a:pPr>
            <a:r>
              <a:rPr lang="en-GB" sz="2400" dirty="0"/>
              <a:t>At key points throughout the course your Tutor will provide written feedback.</a:t>
            </a:r>
          </a:p>
        </p:txBody>
      </p:sp>
      <p:pic>
        <p:nvPicPr>
          <p:cNvPr id="4" name="Content Placeholder 4">
            <a:extLst>
              <a:ext uri="{FF2B5EF4-FFF2-40B4-BE49-F238E27FC236}">
                <a16:creationId xmlns:a16="http://schemas.microsoft.com/office/drawing/2014/main" id="{F9AB102F-6762-445F-BF90-76679B3204A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3769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33EE-3E04-4482-9441-405695F69D0A}"/>
              </a:ext>
            </a:extLst>
          </p:cNvPr>
          <p:cNvSpPr>
            <a:spLocks noGrp="1"/>
          </p:cNvSpPr>
          <p:nvPr>
            <p:ph type="title"/>
          </p:nvPr>
        </p:nvSpPr>
        <p:spPr>
          <a:xfrm>
            <a:off x="732296" y="580298"/>
            <a:ext cx="6559657" cy="755541"/>
          </a:xfrm>
        </p:spPr>
        <p:txBody>
          <a:bodyPr>
            <a:noAutofit/>
          </a:bodyPr>
          <a:lstStyle/>
          <a:p>
            <a:r>
              <a:rPr lang="en-GB" sz="4900" dirty="0"/>
              <a:t>Course Contract</a:t>
            </a:r>
          </a:p>
        </p:txBody>
      </p:sp>
      <p:sp>
        <p:nvSpPr>
          <p:cNvPr id="3" name="Content Placeholder 2">
            <a:extLst>
              <a:ext uri="{FF2B5EF4-FFF2-40B4-BE49-F238E27FC236}">
                <a16:creationId xmlns:a16="http://schemas.microsoft.com/office/drawing/2014/main" id="{437A4117-2E9A-4D99-B083-D1E02FD5326E}"/>
              </a:ext>
            </a:extLst>
          </p:cNvPr>
          <p:cNvSpPr>
            <a:spLocks noGrp="1"/>
          </p:cNvSpPr>
          <p:nvPr>
            <p:ph idx="4294967295"/>
          </p:nvPr>
        </p:nvSpPr>
        <p:spPr>
          <a:xfrm>
            <a:off x="732296" y="1647394"/>
            <a:ext cx="10515600" cy="2103195"/>
          </a:xfrm>
          <a:prstGeom prst="rect">
            <a:avLst/>
          </a:prstGeom>
        </p:spPr>
        <p:txBody>
          <a:bodyPr/>
          <a:lstStyle/>
          <a:p>
            <a:r>
              <a:rPr lang="en-GB" sz="2400" dirty="0"/>
              <a:t>You set the rules for the group</a:t>
            </a:r>
          </a:p>
          <a:p>
            <a:endParaRPr lang="en-GB" sz="2400" dirty="0"/>
          </a:p>
          <a:p>
            <a:r>
              <a:rPr lang="en-GB" sz="2400" dirty="0"/>
              <a:t>We can use the ones mentioned earlier or use those in the workbook.</a:t>
            </a:r>
          </a:p>
        </p:txBody>
      </p:sp>
      <p:pic>
        <p:nvPicPr>
          <p:cNvPr id="4" name="Content Placeholder 4">
            <a:extLst>
              <a:ext uri="{FF2B5EF4-FFF2-40B4-BE49-F238E27FC236}">
                <a16:creationId xmlns:a16="http://schemas.microsoft.com/office/drawing/2014/main" id="{9259DB80-1F52-4D31-A8A2-D68BE41C2FA9}"/>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40972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296" y="538567"/>
            <a:ext cx="10396882" cy="853292"/>
          </a:xfrm>
        </p:spPr>
        <p:txBody>
          <a:bodyPr>
            <a:normAutofit/>
          </a:bodyPr>
          <a:lstStyle/>
          <a:p>
            <a:r>
              <a:rPr lang="en-GB" sz="4900" dirty="0"/>
              <a:t>in your Course Book</a:t>
            </a:r>
          </a:p>
        </p:txBody>
      </p:sp>
      <p:sp>
        <p:nvSpPr>
          <p:cNvPr id="3" name="Content Placeholder 2"/>
          <p:cNvSpPr>
            <a:spLocks noGrp="1"/>
          </p:cNvSpPr>
          <p:nvPr>
            <p:ph idx="4294967295"/>
          </p:nvPr>
        </p:nvSpPr>
        <p:spPr>
          <a:xfrm>
            <a:off x="732296" y="1631896"/>
            <a:ext cx="10515600" cy="3870002"/>
          </a:xfrm>
          <a:prstGeom prst="rect">
            <a:avLst/>
          </a:prstGeom>
        </p:spPr>
        <p:txBody>
          <a:bodyPr>
            <a:normAutofit lnSpcReduction="10000"/>
          </a:bodyPr>
          <a:lstStyle/>
          <a:p>
            <a:r>
              <a:rPr lang="en-US" sz="2400" dirty="0"/>
              <a:t>Tell us about yourself: </a:t>
            </a:r>
          </a:p>
          <a:p>
            <a:r>
              <a:rPr lang="en-US" sz="2400" dirty="0"/>
              <a:t>Name</a:t>
            </a:r>
          </a:p>
          <a:p>
            <a:r>
              <a:rPr lang="en-US" sz="2400" dirty="0"/>
              <a:t>Where they work and name of their Branch</a:t>
            </a:r>
          </a:p>
          <a:p>
            <a:r>
              <a:rPr lang="en-US" sz="2400" dirty="0"/>
              <a:t>How long they have been a member, and a rep</a:t>
            </a:r>
          </a:p>
          <a:p>
            <a:r>
              <a:rPr lang="en-US" sz="2400" dirty="0"/>
              <a:t>Why they joined</a:t>
            </a:r>
          </a:p>
          <a:p>
            <a:r>
              <a:rPr lang="en-US" sz="2400" dirty="0"/>
              <a:t>Any other interests they have</a:t>
            </a:r>
          </a:p>
          <a:p>
            <a:r>
              <a:rPr lang="en-US" sz="2400" dirty="0"/>
              <a:t>Then introduce each other to the rest of the group</a:t>
            </a:r>
          </a:p>
        </p:txBody>
      </p:sp>
      <p:pic>
        <p:nvPicPr>
          <p:cNvPr id="5" name="Content Placeholder 4">
            <a:extLst>
              <a:ext uri="{FF2B5EF4-FFF2-40B4-BE49-F238E27FC236}">
                <a16:creationId xmlns:a16="http://schemas.microsoft.com/office/drawing/2014/main" id="{12D612C0-71F9-4623-BC42-FF33A15359E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64899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47" y="578099"/>
            <a:ext cx="4616119" cy="792226"/>
          </a:xfrm>
        </p:spPr>
        <p:txBody>
          <a:bodyPr/>
          <a:lstStyle/>
          <a:p>
            <a:r>
              <a:rPr lang="en-GB" sz="4900" dirty="0"/>
              <a:t>Progression</a:t>
            </a:r>
          </a:p>
        </p:txBody>
      </p:sp>
      <p:grpSp>
        <p:nvGrpSpPr>
          <p:cNvPr id="12" name="Group 11">
            <a:extLst>
              <a:ext uri="{FF2B5EF4-FFF2-40B4-BE49-F238E27FC236}">
                <a16:creationId xmlns:a16="http://schemas.microsoft.com/office/drawing/2014/main" id="{36EAD92B-89C5-4882-AD41-9AE1DF1A2DEC}"/>
              </a:ext>
            </a:extLst>
          </p:cNvPr>
          <p:cNvGrpSpPr/>
          <p:nvPr/>
        </p:nvGrpSpPr>
        <p:grpSpPr>
          <a:xfrm>
            <a:off x="793445" y="1654254"/>
            <a:ext cx="9962379" cy="3549491"/>
            <a:chOff x="390938" y="1524000"/>
            <a:chExt cx="10906540" cy="3807796"/>
          </a:xfrm>
        </p:grpSpPr>
        <p:sp>
          <p:nvSpPr>
            <p:cNvPr id="3" name="TextBox 2"/>
            <p:cNvSpPr txBox="1"/>
            <p:nvPr/>
          </p:nvSpPr>
          <p:spPr>
            <a:xfrm>
              <a:off x="4492487" y="1524000"/>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New Reps Induction</a:t>
              </a:r>
              <a:endParaRPr lang="en-GB" dirty="0"/>
            </a:p>
          </p:txBody>
        </p:sp>
        <p:sp>
          <p:nvSpPr>
            <p:cNvPr id="4" name="TextBox 3"/>
            <p:cNvSpPr txBox="1"/>
            <p:nvPr/>
          </p:nvSpPr>
          <p:spPr>
            <a:xfrm>
              <a:off x="8594035" y="2352261"/>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Union Learning reps 2</a:t>
              </a:r>
              <a:endParaRPr lang="en-GB" dirty="0"/>
            </a:p>
          </p:txBody>
        </p:sp>
        <p:sp>
          <p:nvSpPr>
            <p:cNvPr id="5" name="TextBox 4"/>
            <p:cNvSpPr txBox="1"/>
            <p:nvPr/>
          </p:nvSpPr>
          <p:spPr>
            <a:xfrm>
              <a:off x="4492487" y="2352261"/>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Health &amp; Safety 2</a:t>
              </a:r>
              <a:endParaRPr lang="en-GB" dirty="0"/>
            </a:p>
          </p:txBody>
        </p:sp>
        <p:sp>
          <p:nvSpPr>
            <p:cNvPr id="6" name="TextBox 5"/>
            <p:cNvSpPr txBox="1"/>
            <p:nvPr/>
          </p:nvSpPr>
          <p:spPr>
            <a:xfrm>
              <a:off x="390939" y="2352261"/>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Workplace reps 2</a:t>
              </a:r>
              <a:endParaRPr lang="en-GB" dirty="0"/>
            </a:p>
          </p:txBody>
        </p:sp>
        <p:sp>
          <p:nvSpPr>
            <p:cNvPr id="7" name="TextBox 6"/>
            <p:cNvSpPr txBox="1"/>
            <p:nvPr/>
          </p:nvSpPr>
          <p:spPr>
            <a:xfrm>
              <a:off x="2093842" y="3680446"/>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National Equalities</a:t>
              </a:r>
              <a:endParaRPr lang="en-GB" dirty="0"/>
            </a:p>
          </p:txBody>
        </p:sp>
        <p:sp>
          <p:nvSpPr>
            <p:cNvPr id="8" name="TextBox 7"/>
            <p:cNvSpPr txBox="1"/>
            <p:nvPr/>
          </p:nvSpPr>
          <p:spPr>
            <a:xfrm>
              <a:off x="6500191" y="3680446"/>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National </a:t>
              </a:r>
              <a:r>
                <a:rPr lang="en-US" dirty="0" err="1"/>
                <a:t>Residentials</a:t>
              </a:r>
              <a:endParaRPr lang="en-GB" dirty="0"/>
            </a:p>
          </p:txBody>
        </p:sp>
        <p:sp>
          <p:nvSpPr>
            <p:cNvPr id="9" name="TextBox 8"/>
            <p:cNvSpPr txBox="1"/>
            <p:nvPr/>
          </p:nvSpPr>
          <p:spPr>
            <a:xfrm>
              <a:off x="8594035" y="4823964"/>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Branch officials</a:t>
              </a:r>
              <a:endParaRPr lang="en-GB" dirty="0"/>
            </a:p>
          </p:txBody>
        </p:sp>
        <p:sp>
          <p:nvSpPr>
            <p:cNvPr id="10" name="TextBox 9"/>
            <p:cNvSpPr txBox="1"/>
            <p:nvPr/>
          </p:nvSpPr>
          <p:spPr>
            <a:xfrm>
              <a:off x="390938" y="4685465"/>
              <a:ext cx="270344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Accredited support companion</a:t>
              </a:r>
            </a:p>
          </p:txBody>
        </p:sp>
      </p:grpSp>
      <p:pic>
        <p:nvPicPr>
          <p:cNvPr id="11" name="Content Placeholder 4">
            <a:extLst>
              <a:ext uri="{FF2B5EF4-FFF2-40B4-BE49-F238E27FC236}">
                <a16:creationId xmlns:a16="http://schemas.microsoft.com/office/drawing/2014/main" id="{69814EE8-6E1B-40D3-A2CF-8EDFDD86297F}"/>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04882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50622"/>
            <a:ext cx="7218335" cy="790843"/>
          </a:xfrm>
        </p:spPr>
        <p:txBody>
          <a:bodyPr>
            <a:normAutofit/>
          </a:bodyPr>
          <a:lstStyle/>
          <a:p>
            <a:r>
              <a:rPr lang="en-GB" sz="4900" dirty="0"/>
              <a:t>Essential Information</a:t>
            </a:r>
          </a:p>
        </p:txBody>
      </p:sp>
      <p:sp>
        <p:nvSpPr>
          <p:cNvPr id="3" name="Content Placeholder 2"/>
          <p:cNvSpPr>
            <a:spLocks noGrp="1"/>
          </p:cNvSpPr>
          <p:nvPr>
            <p:ph sz="half" idx="4294967295"/>
          </p:nvPr>
        </p:nvSpPr>
        <p:spPr>
          <a:xfrm>
            <a:off x="685801" y="1640190"/>
            <a:ext cx="5181600" cy="3705863"/>
          </a:xfrm>
          <a:prstGeom prst="rect">
            <a:avLst/>
          </a:prstGeom>
        </p:spPr>
        <p:txBody>
          <a:bodyPr>
            <a:normAutofit fontScale="55000" lnSpcReduction="20000"/>
          </a:bodyPr>
          <a:lstStyle/>
          <a:p>
            <a:pPr marL="0" lvl="1" indent="0">
              <a:lnSpc>
                <a:spcPct val="140000"/>
              </a:lnSpc>
              <a:spcBef>
                <a:spcPts val="1000"/>
              </a:spcBef>
              <a:buNone/>
            </a:pPr>
            <a:r>
              <a:rPr lang="en-GB" sz="3800" dirty="0"/>
              <a:t>Course times</a:t>
            </a:r>
          </a:p>
          <a:p>
            <a:pPr>
              <a:lnSpc>
                <a:spcPct val="140000"/>
              </a:lnSpc>
            </a:pPr>
            <a:r>
              <a:rPr lang="en-GB" sz="2600" dirty="0"/>
              <a:t>Start: 9.00am Finish: 4.00pm</a:t>
            </a:r>
          </a:p>
          <a:p>
            <a:pPr marL="0" lvl="1" indent="0">
              <a:lnSpc>
                <a:spcPct val="140000"/>
              </a:lnSpc>
              <a:spcBef>
                <a:spcPts val="1000"/>
              </a:spcBef>
              <a:buNone/>
            </a:pPr>
            <a:r>
              <a:rPr lang="en-GB" sz="3800" dirty="0"/>
              <a:t>Break times</a:t>
            </a:r>
          </a:p>
          <a:p>
            <a:pPr>
              <a:lnSpc>
                <a:spcPct val="140000"/>
              </a:lnSpc>
            </a:pPr>
            <a:r>
              <a:rPr lang="en-GB" sz="2600" dirty="0"/>
              <a:t>Morning: 10:30 – 10:45</a:t>
            </a:r>
          </a:p>
          <a:p>
            <a:pPr>
              <a:lnSpc>
                <a:spcPct val="140000"/>
              </a:lnSpc>
            </a:pPr>
            <a:r>
              <a:rPr lang="en-GB" sz="2600" dirty="0"/>
              <a:t>Lunch: 12:00 – 13:00</a:t>
            </a:r>
          </a:p>
          <a:p>
            <a:pPr>
              <a:lnSpc>
                <a:spcPct val="140000"/>
              </a:lnSpc>
            </a:pPr>
            <a:r>
              <a:rPr lang="en-GB" sz="2600" dirty="0"/>
              <a:t>Afternoon: 14:30 -14:45</a:t>
            </a:r>
          </a:p>
          <a:p>
            <a:pPr marL="0" lvl="1" indent="0">
              <a:lnSpc>
                <a:spcPct val="140000"/>
              </a:lnSpc>
              <a:spcBef>
                <a:spcPts val="1000"/>
              </a:spcBef>
              <a:buNone/>
            </a:pPr>
            <a:r>
              <a:rPr lang="en-GB" sz="3800" dirty="0"/>
              <a:t>Mobile Phones</a:t>
            </a:r>
          </a:p>
          <a:p>
            <a:pPr>
              <a:lnSpc>
                <a:spcPct val="140000"/>
              </a:lnSpc>
            </a:pPr>
            <a:r>
              <a:rPr lang="en-GB" sz="2600" dirty="0"/>
              <a:t>Please ensure all mobile ‘phones are switched off during class time</a:t>
            </a:r>
          </a:p>
        </p:txBody>
      </p:sp>
      <p:sp>
        <p:nvSpPr>
          <p:cNvPr id="9" name="Content Placeholder 8"/>
          <p:cNvSpPr>
            <a:spLocks noGrp="1"/>
          </p:cNvSpPr>
          <p:nvPr>
            <p:ph sz="half" idx="4294967295"/>
          </p:nvPr>
        </p:nvSpPr>
        <p:spPr>
          <a:xfrm>
            <a:off x="6096000" y="1640190"/>
            <a:ext cx="5181600" cy="3088638"/>
          </a:xfrm>
          <a:prstGeom prst="rect">
            <a:avLst/>
          </a:prstGeom>
        </p:spPr>
        <p:txBody>
          <a:bodyPr>
            <a:normAutofit lnSpcReduction="10000"/>
          </a:bodyPr>
          <a:lstStyle/>
          <a:p>
            <a:pPr marL="0" lvl="1" indent="0">
              <a:lnSpc>
                <a:spcPct val="140000"/>
              </a:lnSpc>
              <a:spcBef>
                <a:spcPts val="1000"/>
              </a:spcBef>
              <a:buNone/>
            </a:pPr>
            <a:r>
              <a:rPr lang="en-GB" sz="2100" dirty="0"/>
              <a:t>Smoking</a:t>
            </a:r>
          </a:p>
          <a:p>
            <a:pPr>
              <a:lnSpc>
                <a:spcPct val="130000"/>
              </a:lnSpc>
            </a:pPr>
            <a:r>
              <a:rPr lang="en-GB" sz="1400" dirty="0"/>
              <a:t>Smoking is not allowed In this building – except courtyard</a:t>
            </a:r>
          </a:p>
          <a:p>
            <a:pPr marL="0" lvl="1" indent="0">
              <a:lnSpc>
                <a:spcPct val="140000"/>
              </a:lnSpc>
              <a:spcBef>
                <a:spcPts val="1000"/>
              </a:spcBef>
              <a:buNone/>
            </a:pPr>
            <a:r>
              <a:rPr lang="en-GB" sz="2100" dirty="0"/>
              <a:t>First Aid</a:t>
            </a:r>
          </a:p>
          <a:p>
            <a:pPr>
              <a:lnSpc>
                <a:spcPct val="130000"/>
              </a:lnSpc>
            </a:pPr>
            <a:r>
              <a:rPr lang="en-GB" sz="1400" dirty="0"/>
              <a:t>There are qualified First Aiders on site. Please ask your Tutor if you need assistance</a:t>
            </a:r>
          </a:p>
          <a:p>
            <a:pPr marL="0" lvl="1" indent="0">
              <a:lnSpc>
                <a:spcPct val="140000"/>
              </a:lnSpc>
              <a:spcBef>
                <a:spcPts val="1000"/>
              </a:spcBef>
              <a:buNone/>
            </a:pPr>
            <a:r>
              <a:rPr lang="en-GB" sz="2100" dirty="0"/>
              <a:t>Fire Precaution</a:t>
            </a:r>
          </a:p>
          <a:p>
            <a:pPr>
              <a:lnSpc>
                <a:spcPct val="130000"/>
              </a:lnSpc>
            </a:pPr>
            <a:r>
              <a:rPr lang="en-GB" sz="1400" dirty="0"/>
              <a:t>Please read the fire notice situated in the classroom</a:t>
            </a:r>
          </a:p>
        </p:txBody>
      </p:sp>
      <p:pic>
        <p:nvPicPr>
          <p:cNvPr id="5" name="Content Placeholder 4">
            <a:extLst>
              <a:ext uri="{FF2B5EF4-FFF2-40B4-BE49-F238E27FC236}">
                <a16:creationId xmlns:a16="http://schemas.microsoft.com/office/drawing/2014/main" id="{FCCFFF0C-D017-4A24-BCA7-96BABD3AA8C8}"/>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49932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7312"/>
            <a:ext cx="4622368" cy="709047"/>
          </a:xfrm>
        </p:spPr>
        <p:txBody>
          <a:bodyPr>
            <a:noAutofit/>
          </a:bodyPr>
          <a:lstStyle/>
          <a:p>
            <a:r>
              <a:rPr lang="en-GB" sz="4900" dirty="0"/>
              <a:t>Housekeeping</a:t>
            </a:r>
          </a:p>
        </p:txBody>
      </p:sp>
      <p:sp>
        <p:nvSpPr>
          <p:cNvPr id="5" name="Content Placeholder 4"/>
          <p:cNvSpPr>
            <a:spLocks noGrp="1"/>
          </p:cNvSpPr>
          <p:nvPr>
            <p:ph idx="4294967295"/>
          </p:nvPr>
        </p:nvSpPr>
        <p:spPr>
          <a:xfrm>
            <a:off x="685801" y="1655143"/>
            <a:ext cx="4973664" cy="1603375"/>
          </a:xfrm>
          <a:prstGeom prst="rect">
            <a:avLst/>
          </a:prstGeom>
        </p:spPr>
        <p:txBody>
          <a:bodyPr>
            <a:normAutofit lnSpcReduction="10000"/>
          </a:bodyPr>
          <a:lstStyle/>
          <a:p>
            <a:pPr>
              <a:defRPr/>
            </a:pPr>
            <a:r>
              <a:rPr lang="en-GB" sz="2400" dirty="0"/>
              <a:t>Toilets</a:t>
            </a:r>
          </a:p>
          <a:p>
            <a:pPr>
              <a:defRPr/>
            </a:pPr>
            <a:r>
              <a:rPr lang="en-GB" sz="2400" dirty="0"/>
              <a:t>Rest area with vending machines</a:t>
            </a:r>
          </a:p>
          <a:p>
            <a:pPr>
              <a:defRPr/>
            </a:pPr>
            <a:r>
              <a:rPr lang="en-GB" sz="2400" dirty="0"/>
              <a:t>Fire exits</a:t>
            </a:r>
          </a:p>
        </p:txBody>
      </p:sp>
      <p:pic>
        <p:nvPicPr>
          <p:cNvPr id="6" name="Content Placeholder 4">
            <a:extLst>
              <a:ext uri="{FF2B5EF4-FFF2-40B4-BE49-F238E27FC236}">
                <a16:creationId xmlns:a16="http://schemas.microsoft.com/office/drawing/2014/main" id="{1D236140-83DC-4137-B893-AAF105A23941}"/>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29135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98" y="564800"/>
            <a:ext cx="4095426" cy="763292"/>
          </a:xfrm>
        </p:spPr>
        <p:txBody>
          <a:bodyPr>
            <a:noAutofit/>
          </a:bodyPr>
          <a:lstStyle/>
          <a:p>
            <a:r>
              <a:rPr lang="en-GB" sz="4900" dirty="0"/>
              <a:t>Course Aims</a:t>
            </a:r>
          </a:p>
        </p:txBody>
      </p:sp>
      <p:sp>
        <p:nvSpPr>
          <p:cNvPr id="3" name="Content Placeholder 2"/>
          <p:cNvSpPr>
            <a:spLocks noGrp="1"/>
          </p:cNvSpPr>
          <p:nvPr>
            <p:ph idx="4294967295"/>
          </p:nvPr>
        </p:nvSpPr>
        <p:spPr>
          <a:xfrm>
            <a:off x="716798" y="1659019"/>
            <a:ext cx="10515600" cy="1769981"/>
          </a:xfrm>
          <a:prstGeom prst="rect">
            <a:avLst/>
          </a:prstGeom>
        </p:spPr>
        <p:txBody>
          <a:bodyPr>
            <a:normAutofit/>
          </a:bodyPr>
          <a:lstStyle/>
          <a:p>
            <a:pPr>
              <a:defRPr/>
            </a:pPr>
            <a:r>
              <a:rPr lang="en-GB" altLang="zh-CN" sz="2400" dirty="0"/>
              <a:t>The aims of the course are:</a:t>
            </a:r>
          </a:p>
          <a:p>
            <a:pPr>
              <a:defRPr/>
            </a:pPr>
            <a:r>
              <a:rPr lang="en-US" altLang="zh-CN" sz="2400" dirty="0"/>
              <a:t>Given daily/weekly.</a:t>
            </a:r>
          </a:p>
          <a:p>
            <a:pPr>
              <a:defRPr/>
            </a:pPr>
            <a:r>
              <a:rPr lang="en-US" altLang="en-US" sz="2400" dirty="0"/>
              <a:t>Record Of Achievement – complete as we go – more about this later.</a:t>
            </a:r>
            <a:endParaRPr lang="en-GB" altLang="en-US" sz="2400" dirty="0"/>
          </a:p>
        </p:txBody>
      </p:sp>
      <p:pic>
        <p:nvPicPr>
          <p:cNvPr id="4" name="Content Placeholder 4">
            <a:extLst>
              <a:ext uri="{FF2B5EF4-FFF2-40B4-BE49-F238E27FC236}">
                <a16:creationId xmlns:a16="http://schemas.microsoft.com/office/drawing/2014/main" id="{35DEFC96-6BB3-412D-8B08-002C722102B5}"/>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412986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98" y="561066"/>
            <a:ext cx="5006077" cy="756292"/>
          </a:xfrm>
        </p:spPr>
        <p:txBody>
          <a:bodyPr>
            <a:noAutofit/>
          </a:bodyPr>
          <a:lstStyle/>
          <a:p>
            <a:r>
              <a:rPr lang="en-GB" sz="4900" dirty="0"/>
              <a:t>Course materials</a:t>
            </a:r>
          </a:p>
        </p:txBody>
      </p:sp>
      <p:sp>
        <p:nvSpPr>
          <p:cNvPr id="3" name="Content Placeholder 2"/>
          <p:cNvSpPr>
            <a:spLocks noGrp="1"/>
          </p:cNvSpPr>
          <p:nvPr>
            <p:ph idx="4294967295"/>
          </p:nvPr>
        </p:nvSpPr>
        <p:spPr>
          <a:xfrm>
            <a:off x="712798" y="1649285"/>
            <a:ext cx="10515600" cy="2802399"/>
          </a:xfrm>
          <a:prstGeom prst="rect">
            <a:avLst/>
          </a:prstGeom>
        </p:spPr>
        <p:txBody>
          <a:bodyPr>
            <a:normAutofit lnSpcReduction="10000"/>
          </a:bodyPr>
          <a:lstStyle/>
          <a:p>
            <a:pPr>
              <a:lnSpc>
                <a:spcPct val="140000"/>
              </a:lnSpc>
              <a:defRPr/>
            </a:pPr>
            <a:r>
              <a:rPr lang="en-GB" altLang="zh-CN" sz="2400" dirty="0"/>
              <a:t>Workbook - main body of information and activities</a:t>
            </a:r>
          </a:p>
          <a:p>
            <a:pPr>
              <a:lnSpc>
                <a:spcPct val="140000"/>
              </a:lnSpc>
              <a:defRPr/>
            </a:pPr>
            <a:r>
              <a:rPr lang="en-GB" altLang="zh-CN" sz="2400" dirty="0"/>
              <a:t>Additional information – issued by the tutor</a:t>
            </a:r>
          </a:p>
          <a:p>
            <a:pPr>
              <a:lnSpc>
                <a:spcPct val="140000"/>
              </a:lnSpc>
              <a:defRPr/>
            </a:pPr>
            <a:r>
              <a:rPr lang="en-GB" altLang="zh-CN" sz="2400" dirty="0"/>
              <a:t>Publications – recommended resources may be purchased. You may be able to get union funding for some of these others are free, including: LRD; IER; ACAS; EHRC; HSE; TUC Education and your own unions’ website.</a:t>
            </a:r>
          </a:p>
        </p:txBody>
      </p:sp>
      <p:pic>
        <p:nvPicPr>
          <p:cNvPr id="4" name="Content Placeholder 4">
            <a:extLst>
              <a:ext uri="{FF2B5EF4-FFF2-40B4-BE49-F238E27FC236}">
                <a16:creationId xmlns:a16="http://schemas.microsoft.com/office/drawing/2014/main" id="{2C0CCE79-1D2A-4B4E-B557-31F85F75B5E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56118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98" y="561066"/>
            <a:ext cx="5006077" cy="756292"/>
          </a:xfrm>
        </p:spPr>
        <p:txBody>
          <a:bodyPr>
            <a:noAutofit/>
          </a:bodyPr>
          <a:lstStyle/>
          <a:p>
            <a:r>
              <a:rPr lang="en-GB" sz="4900" dirty="0"/>
              <a:t>Course Methods </a:t>
            </a:r>
          </a:p>
        </p:txBody>
      </p:sp>
      <p:sp>
        <p:nvSpPr>
          <p:cNvPr id="3" name="Content Placeholder 2"/>
          <p:cNvSpPr>
            <a:spLocks noGrp="1"/>
          </p:cNvSpPr>
          <p:nvPr>
            <p:ph idx="4294967295"/>
          </p:nvPr>
        </p:nvSpPr>
        <p:spPr>
          <a:xfrm>
            <a:off x="712798" y="1669462"/>
            <a:ext cx="10515600" cy="1826482"/>
          </a:xfrm>
          <a:prstGeom prst="rect">
            <a:avLst/>
          </a:prstGeom>
        </p:spPr>
        <p:txBody>
          <a:bodyPr>
            <a:normAutofit/>
          </a:bodyPr>
          <a:lstStyle/>
          <a:p>
            <a:pPr>
              <a:lnSpc>
                <a:spcPct val="140000"/>
              </a:lnSpc>
              <a:defRPr/>
            </a:pPr>
            <a:r>
              <a:rPr lang="en-GB" altLang="zh-CN" sz="2400" dirty="0"/>
              <a:t>Learning by doing	–	classroom and or online activities</a:t>
            </a:r>
          </a:p>
          <a:p>
            <a:pPr>
              <a:lnSpc>
                <a:spcPct val="140000"/>
              </a:lnSpc>
              <a:defRPr/>
            </a:pPr>
            <a:r>
              <a:rPr lang="en-GB" altLang="zh-CN" sz="2400" dirty="0"/>
              <a:t>Collective work	–	working together to share skills and experience</a:t>
            </a:r>
          </a:p>
          <a:p>
            <a:pPr>
              <a:lnSpc>
                <a:spcPct val="140000"/>
              </a:lnSpc>
              <a:defRPr/>
            </a:pPr>
            <a:r>
              <a:rPr lang="en-GB" altLang="zh-CN" sz="2400" dirty="0"/>
              <a:t>Action at work	– 	workplace activities to practice new skills.</a:t>
            </a:r>
          </a:p>
        </p:txBody>
      </p:sp>
      <p:pic>
        <p:nvPicPr>
          <p:cNvPr id="4" name="Content Placeholder 4">
            <a:extLst>
              <a:ext uri="{FF2B5EF4-FFF2-40B4-BE49-F238E27FC236}">
                <a16:creationId xmlns:a16="http://schemas.microsoft.com/office/drawing/2014/main" id="{2C0CCE79-1D2A-4B4E-B557-31F85F75B5E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348508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97" y="565064"/>
            <a:ext cx="4926086" cy="837534"/>
          </a:xfrm>
        </p:spPr>
        <p:txBody>
          <a:bodyPr/>
          <a:lstStyle/>
          <a:p>
            <a:r>
              <a:rPr lang="en-GB" sz="4900" dirty="0"/>
              <a:t>Unite values</a:t>
            </a:r>
          </a:p>
        </p:txBody>
      </p:sp>
      <p:sp>
        <p:nvSpPr>
          <p:cNvPr id="3" name="Content Placeholder 2"/>
          <p:cNvSpPr>
            <a:spLocks noGrp="1"/>
          </p:cNvSpPr>
          <p:nvPr>
            <p:ph idx="4294967295"/>
          </p:nvPr>
        </p:nvSpPr>
        <p:spPr>
          <a:xfrm>
            <a:off x="715297" y="1660736"/>
            <a:ext cx="10515600" cy="3058497"/>
          </a:xfrm>
          <a:prstGeom prst="rect">
            <a:avLst/>
          </a:prstGeom>
        </p:spPr>
        <p:txBody>
          <a:bodyPr>
            <a:noAutofit/>
          </a:bodyPr>
          <a:lstStyle/>
          <a:p>
            <a:pPr>
              <a:lnSpc>
                <a:spcPct val="140000"/>
              </a:lnSpc>
              <a:defRPr/>
            </a:pPr>
            <a:r>
              <a:rPr lang="en-GB" sz="2400" dirty="0"/>
              <a:t>Justice and fairness</a:t>
            </a:r>
          </a:p>
          <a:p>
            <a:pPr>
              <a:lnSpc>
                <a:spcPct val="140000"/>
              </a:lnSpc>
              <a:defRPr/>
            </a:pPr>
            <a:r>
              <a:rPr lang="en-GB" sz="2400" dirty="0"/>
              <a:t>Equality and equity</a:t>
            </a:r>
          </a:p>
          <a:p>
            <a:pPr>
              <a:lnSpc>
                <a:spcPct val="140000"/>
              </a:lnSpc>
              <a:defRPr/>
            </a:pPr>
            <a:r>
              <a:rPr lang="en-GB" sz="2400" dirty="0"/>
              <a:t>Democracy</a:t>
            </a:r>
          </a:p>
          <a:p>
            <a:pPr>
              <a:lnSpc>
                <a:spcPct val="140000"/>
              </a:lnSpc>
              <a:defRPr/>
            </a:pPr>
            <a:r>
              <a:rPr lang="en-GB" sz="2400" dirty="0"/>
              <a:t>Unity</a:t>
            </a:r>
          </a:p>
          <a:p>
            <a:pPr>
              <a:lnSpc>
                <a:spcPct val="140000"/>
              </a:lnSpc>
              <a:defRPr/>
            </a:pPr>
            <a:r>
              <a:rPr lang="en-GB" sz="2400" dirty="0"/>
              <a:t>Working together</a:t>
            </a:r>
            <a:endParaRPr lang="en-GB" sz="2400" dirty="0">
              <a:latin typeface="Calibri" panose="020F0502020204030204" pitchFamily="34" charset="0"/>
            </a:endParaRPr>
          </a:p>
        </p:txBody>
      </p:sp>
      <p:pic>
        <p:nvPicPr>
          <p:cNvPr id="4" name="Content Placeholder 4">
            <a:extLst>
              <a:ext uri="{FF2B5EF4-FFF2-40B4-BE49-F238E27FC236}">
                <a16:creationId xmlns:a16="http://schemas.microsoft.com/office/drawing/2014/main" id="{3E95FDCB-C3F4-4349-9610-554666A108D4}"/>
              </a:ext>
            </a:extLst>
          </p:cNvPr>
          <p:cNvPicPr>
            <a:picLocks noChangeAspect="1"/>
          </p:cNvPicPr>
          <p:nvPr/>
        </p:nvPicPr>
        <p:blipFill>
          <a:blip r:embed="rId3"/>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413341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itish Values"/>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317356"/>
            <a:ext cx="11724468" cy="4253347"/>
          </a:xfrm>
          <a:prstGeom prst="rect">
            <a:avLst/>
          </a:prstGeom>
          <a:noFill/>
          <a:ln>
            <a:noFill/>
          </a:ln>
        </p:spPr>
      </p:pic>
      <p:pic>
        <p:nvPicPr>
          <p:cNvPr id="5" name="Content Placeholder 4">
            <a:extLst>
              <a:ext uri="{FF2B5EF4-FFF2-40B4-BE49-F238E27FC236}">
                <a16:creationId xmlns:a16="http://schemas.microsoft.com/office/drawing/2014/main" id="{FD0A603C-91DC-48CA-9B26-CD49D3878671}"/>
              </a:ext>
            </a:extLst>
          </p:cNvPr>
          <p:cNvPicPr>
            <a:picLocks noChangeAspect="1"/>
          </p:cNvPicPr>
          <p:nvPr/>
        </p:nvPicPr>
        <p:blipFill>
          <a:blip r:embed="rId4"/>
          <a:stretch>
            <a:fillRect/>
          </a:stretch>
        </p:blipFill>
        <p:spPr>
          <a:xfrm>
            <a:off x="9841230" y="5570704"/>
            <a:ext cx="1775513" cy="892792"/>
          </a:xfrm>
          <a:prstGeom prst="rect">
            <a:avLst/>
          </a:prstGeom>
        </p:spPr>
      </p:pic>
      <p:sp>
        <p:nvSpPr>
          <p:cNvPr id="2" name="Title 1"/>
          <p:cNvSpPr>
            <a:spLocks noGrp="1"/>
          </p:cNvSpPr>
          <p:nvPr>
            <p:ph type="title"/>
          </p:nvPr>
        </p:nvSpPr>
        <p:spPr>
          <a:xfrm>
            <a:off x="735983" y="599703"/>
            <a:ext cx="10396882" cy="821713"/>
          </a:xfrm>
        </p:spPr>
        <p:txBody>
          <a:bodyPr>
            <a:normAutofit/>
          </a:bodyPr>
          <a:lstStyle/>
          <a:p>
            <a:r>
              <a:rPr lang="en-GB" sz="4900" dirty="0"/>
              <a:t>British Values</a:t>
            </a:r>
          </a:p>
        </p:txBody>
      </p:sp>
    </p:spTree>
    <p:extLst>
      <p:ext uri="{BB962C8B-B14F-4D97-AF65-F5344CB8AC3E}">
        <p14:creationId xmlns:p14="http://schemas.microsoft.com/office/powerpoint/2010/main" val="213681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1045"/>
            <a:ext cx="11693471" cy="5539659"/>
          </a:xfrm>
          <a:prstGeom prst="rect">
            <a:avLst/>
          </a:prstGeom>
        </p:spPr>
      </p:pic>
      <p:pic>
        <p:nvPicPr>
          <p:cNvPr id="3" name="Content Placeholder 4">
            <a:extLst>
              <a:ext uri="{FF2B5EF4-FFF2-40B4-BE49-F238E27FC236}">
                <a16:creationId xmlns:a16="http://schemas.microsoft.com/office/drawing/2014/main" id="{A7699E29-8FE5-497D-9C9E-3DCD8E0291FE}"/>
              </a:ext>
            </a:extLst>
          </p:cNvPr>
          <p:cNvPicPr>
            <a:picLocks noChangeAspect="1"/>
          </p:cNvPicPr>
          <p:nvPr/>
        </p:nvPicPr>
        <p:blipFill>
          <a:blip r:embed="rId4"/>
          <a:stretch>
            <a:fillRect/>
          </a:stretch>
        </p:blipFill>
        <p:spPr>
          <a:xfrm>
            <a:off x="9841230" y="5570704"/>
            <a:ext cx="1775513" cy="892792"/>
          </a:xfrm>
          <a:prstGeom prst="rect">
            <a:avLst/>
          </a:prstGeom>
        </p:spPr>
      </p:pic>
    </p:spTree>
    <p:extLst>
      <p:ext uri="{BB962C8B-B14F-4D97-AF65-F5344CB8AC3E}">
        <p14:creationId xmlns:p14="http://schemas.microsoft.com/office/powerpoint/2010/main" val="28187969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77</TotalTime>
  <Words>1021</Words>
  <Application>Microsoft Office PowerPoint</Application>
  <PresentationFormat>Widescreen</PresentationFormat>
  <Paragraphs>128</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Impact</vt:lpstr>
      <vt:lpstr>Main Event</vt:lpstr>
      <vt:lpstr>Course Induction</vt:lpstr>
      <vt:lpstr>Essential Information</vt:lpstr>
      <vt:lpstr>Housekeeping</vt:lpstr>
      <vt:lpstr>Course Aims</vt:lpstr>
      <vt:lpstr>Course materials</vt:lpstr>
      <vt:lpstr>Course Methods </vt:lpstr>
      <vt:lpstr>Unite values</vt:lpstr>
      <vt:lpstr>British Values</vt:lpstr>
      <vt:lpstr>PowerPoint Presentation</vt:lpstr>
      <vt:lpstr>Working together</vt:lpstr>
      <vt:lpstr>Guidance and Support</vt:lpstr>
      <vt:lpstr>Guidance and Support</vt:lpstr>
      <vt:lpstr>Learner Portfolio</vt:lpstr>
      <vt:lpstr>Learner Portfolio</vt:lpstr>
      <vt:lpstr>Course Contract</vt:lpstr>
      <vt:lpstr>in your Course Book</vt:lpstr>
      <vt:lpstr>Progression</vt:lpstr>
    </vt:vector>
  </TitlesOfParts>
  <Company>Unite the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Induction</dc:title>
  <dc:creator>Pearson, Andy</dc:creator>
  <cp:lastModifiedBy>Andrew Walker</cp:lastModifiedBy>
  <cp:revision>7</cp:revision>
  <dcterms:created xsi:type="dcterms:W3CDTF">2021-03-08T13:02:40Z</dcterms:created>
  <dcterms:modified xsi:type="dcterms:W3CDTF">2021-08-27T16:11:15Z</dcterms:modified>
</cp:coreProperties>
</file>