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A15A1-986E-4DE5-9FAD-F1E637D90B41}" type="datetimeFigureOut">
              <a:rPr lang="en-GB" smtClean="0"/>
              <a:t>14/04/2021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23082-984B-4EA6-BA6B-C51A307C1A8C}" type="slidenum">
              <a:rPr lang="en-GB" smtClean="0"/>
              <a:t>‹#›</a:t>
            </a:fld>
            <a:endParaRPr lang="en-GB"/>
          </a:p>
        </p:txBody>
      </p:sp>
    </p:spTree>
    <p:extLst>
      <p:ext uri="{BB962C8B-B14F-4D97-AF65-F5344CB8AC3E}">
        <p14:creationId xmlns:p14="http://schemas.microsoft.com/office/powerpoint/2010/main" val="349513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as required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2</a:t>
            </a:fld>
            <a:endParaRPr lang="en-GB"/>
          </a:p>
        </p:txBody>
      </p:sp>
    </p:spTree>
    <p:extLst>
      <p:ext uri="{BB962C8B-B14F-4D97-AF65-F5344CB8AC3E}">
        <p14:creationId xmlns:p14="http://schemas.microsoft.com/office/powerpoint/2010/main" val="14395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a:t>
            </a:r>
            <a:r>
              <a:rPr lang="en-GB" baseline="0" dirty="0"/>
              <a:t> websites reps can use for free training plus the short informative YouTube video, “What have unions ever done for us?”</a:t>
            </a:r>
          </a:p>
          <a:p>
            <a:endParaRPr lang="en-GB" baseline="0" dirty="0"/>
          </a:p>
          <a:p>
            <a:r>
              <a:rPr lang="en-GB" baseline="0" dirty="0"/>
              <a:t>These links can be changed to others if you feel they are more appropriate and relevant.</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11</a:t>
            </a:fld>
            <a:endParaRPr lang="en-GB"/>
          </a:p>
        </p:txBody>
      </p:sp>
    </p:spTree>
    <p:extLst>
      <p:ext uri="{BB962C8B-B14F-4D97-AF65-F5344CB8AC3E}">
        <p14:creationId xmlns:p14="http://schemas.microsoft.com/office/powerpoint/2010/main" val="403790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vital to explain as</a:t>
            </a:r>
            <a:r>
              <a:rPr lang="en-GB" baseline="0" dirty="0"/>
              <a:t> certification depends on it. Each learner must produce evidence that they have achieved the learning outcomes detailed in the ROA or unit descriptor in the workbook.</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12</a:t>
            </a:fld>
            <a:endParaRPr lang="en-GB"/>
          </a:p>
        </p:txBody>
      </p:sp>
    </p:spTree>
    <p:extLst>
      <p:ext uri="{BB962C8B-B14F-4D97-AF65-F5344CB8AC3E}">
        <p14:creationId xmlns:p14="http://schemas.microsoft.com/office/powerpoint/2010/main" val="1770100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units have this as a learning outcome so it is important it is evidenced in some way – can</a:t>
            </a:r>
            <a:r>
              <a:rPr lang="en-GB" baseline="0" dirty="0"/>
              <a:t> be by tutor observation.</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13</a:t>
            </a:fld>
            <a:endParaRPr lang="en-GB"/>
          </a:p>
        </p:txBody>
      </p:sp>
    </p:spTree>
    <p:extLst>
      <p:ext uri="{BB962C8B-B14F-4D97-AF65-F5344CB8AC3E}">
        <p14:creationId xmlns:p14="http://schemas.microsoft.com/office/powerpoint/2010/main" val="137890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a:t>
            </a:r>
            <a:r>
              <a:rPr lang="en-GB"/>
              <a:t>minutes maximum.</a:t>
            </a:r>
          </a:p>
        </p:txBody>
      </p:sp>
      <p:sp>
        <p:nvSpPr>
          <p:cNvPr id="4" name="Slide Number Placeholder 3"/>
          <p:cNvSpPr>
            <a:spLocks noGrp="1"/>
          </p:cNvSpPr>
          <p:nvPr>
            <p:ph type="sldNum" sz="quarter" idx="10"/>
          </p:nvPr>
        </p:nvSpPr>
        <p:spPr/>
        <p:txBody>
          <a:bodyPr/>
          <a:lstStyle/>
          <a:p>
            <a:fld id="{2A58628C-DF7F-4E2C-A301-C2B93C87DA25}" type="slidenum">
              <a:rPr lang="en-GB" smtClean="0"/>
              <a:t>14</a:t>
            </a:fld>
            <a:endParaRPr lang="en-GB"/>
          </a:p>
        </p:txBody>
      </p:sp>
    </p:spTree>
    <p:extLst>
      <p:ext uri="{BB962C8B-B14F-4D97-AF65-F5344CB8AC3E}">
        <p14:creationId xmlns:p14="http://schemas.microsoft.com/office/powerpoint/2010/main" val="29968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GB" sz="1200" kern="1200" dirty="0">
                <a:solidFill>
                  <a:schemeClr val="tx1"/>
                </a:solidFill>
                <a:effectLst/>
                <a:latin typeface="+mn-lt"/>
                <a:ea typeface="+mn-ea"/>
                <a:cs typeface="+mn-cs"/>
              </a:rPr>
              <a:t>Tutors should personalise for their situation but the ones listed are all TUC courses. The course you are attending is one of several in a broader programme called 'Passport to Progress' .</a:t>
            </a:r>
          </a:p>
          <a:p>
            <a:pPr eaLnBrk="0" hangingPunct="0"/>
            <a:r>
              <a:rPr lang="en-GB" sz="1200" kern="1200" dirty="0">
                <a:solidFill>
                  <a:schemeClr val="tx1"/>
                </a:solidFill>
                <a:effectLst/>
                <a:latin typeface="+mn-lt"/>
                <a:ea typeface="+mn-ea"/>
                <a:cs typeface="+mn-cs"/>
              </a:rPr>
              <a:t>The overall programme is designed to give Trade Union Representatives, Health and Safety Representatives and Union learning Representatives a wide range of skills to enable you to carry out your duties effectively in your  workplace.</a:t>
            </a:r>
          </a:p>
          <a:p>
            <a:pPr eaLnBrk="0" hangingPunct="0"/>
            <a:r>
              <a:rPr lang="en-GB" sz="1200" kern="1200" dirty="0">
                <a:solidFill>
                  <a:schemeClr val="tx1"/>
                </a:solidFill>
                <a:effectLst/>
                <a:latin typeface="+mn-lt"/>
                <a:ea typeface="+mn-ea"/>
                <a:cs typeface="+mn-cs"/>
              </a:rPr>
              <a:t>The Programme consists of a range of courses at Stage1, further, more advanced courses at Stage 2 and a wide range of additional courses on specific trade union interests of 3 to 5 days in length.</a:t>
            </a:r>
          </a:p>
          <a:p>
            <a:pPr eaLnBrk="0" hangingPunct="0"/>
            <a:r>
              <a:rPr lang="en-GB" sz="1200" kern="1200" dirty="0">
                <a:solidFill>
                  <a:schemeClr val="tx1"/>
                </a:solidFill>
                <a:effectLst/>
                <a:latin typeface="+mn-lt"/>
                <a:ea typeface="+mn-ea"/>
                <a:cs typeface="+mn-cs"/>
              </a:rPr>
              <a:t>All courses are accredited and attract awards from the National Open College Network (NOCN).</a:t>
            </a:r>
          </a:p>
          <a:p>
            <a:pPr eaLnBrk="0" hangingPunct="0"/>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15</a:t>
            </a:fld>
            <a:endParaRPr lang="en-GB"/>
          </a:p>
        </p:txBody>
      </p:sp>
    </p:spTree>
    <p:extLst>
      <p:ext uri="{BB962C8B-B14F-4D97-AF65-F5344CB8AC3E}">
        <p14:creationId xmlns:p14="http://schemas.microsoft.com/office/powerpoint/2010/main" val="357802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Personalise to the teaching environment.</a:t>
            </a:r>
          </a:p>
        </p:txBody>
      </p:sp>
      <p:sp>
        <p:nvSpPr>
          <p:cNvPr id="4" name="Slide Number Placeholder 3"/>
          <p:cNvSpPr>
            <a:spLocks noGrp="1"/>
          </p:cNvSpPr>
          <p:nvPr>
            <p:ph type="sldNum" sz="quarter" idx="10"/>
          </p:nvPr>
        </p:nvSpPr>
        <p:spPr/>
        <p:txBody>
          <a:bodyPr/>
          <a:lstStyle/>
          <a:p>
            <a:fld id="{2A58628C-DF7F-4E2C-A301-C2B93C87DA25}" type="slidenum">
              <a:rPr lang="en-GB" smtClean="0"/>
              <a:t>3</a:t>
            </a:fld>
            <a:endParaRPr lang="en-GB"/>
          </a:p>
        </p:txBody>
      </p:sp>
    </p:spTree>
    <p:extLst>
      <p:ext uri="{BB962C8B-B14F-4D97-AF65-F5344CB8AC3E}">
        <p14:creationId xmlns:p14="http://schemas.microsoft.com/office/powerpoint/2010/main" val="132796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that each activity has it’s own aims but that there are overall aims for the course as a whole.</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4</a:t>
            </a:fld>
            <a:endParaRPr lang="en-GB"/>
          </a:p>
        </p:txBody>
      </p:sp>
    </p:spTree>
    <p:extLst>
      <p:ext uri="{BB962C8B-B14F-4D97-AF65-F5344CB8AC3E}">
        <p14:creationId xmlns:p14="http://schemas.microsoft.com/office/powerpoint/2010/main" val="377365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Tutor workbook (or Learner diary) with assessment criteria and learning outcomes to be met…</a:t>
            </a:r>
          </a:p>
          <a:p>
            <a:r>
              <a:rPr lang="en-GB" dirty="0"/>
              <a:t>IER is Institute of Educational Research</a:t>
            </a:r>
          </a:p>
          <a:p>
            <a:r>
              <a:rPr lang="en-GB" dirty="0"/>
              <a:t>EHRC  is Equality and Human Rights Commission</a:t>
            </a:r>
          </a:p>
        </p:txBody>
      </p:sp>
      <p:sp>
        <p:nvSpPr>
          <p:cNvPr id="4" name="Slide Number Placeholder 3"/>
          <p:cNvSpPr>
            <a:spLocks noGrp="1"/>
          </p:cNvSpPr>
          <p:nvPr>
            <p:ph type="sldNum" sz="quarter" idx="10"/>
          </p:nvPr>
        </p:nvSpPr>
        <p:spPr/>
        <p:txBody>
          <a:bodyPr/>
          <a:lstStyle/>
          <a:p>
            <a:fld id="{2A58628C-DF7F-4E2C-A301-C2B93C87DA25}" type="slidenum">
              <a:rPr lang="en-GB" smtClean="0"/>
              <a:t>5</a:t>
            </a:fld>
            <a:endParaRPr lang="en-GB"/>
          </a:p>
        </p:txBody>
      </p:sp>
    </p:spTree>
    <p:extLst>
      <p:ext uri="{BB962C8B-B14F-4D97-AF65-F5344CB8AC3E}">
        <p14:creationId xmlns:p14="http://schemas.microsoft.com/office/powerpoint/2010/main" val="231900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Equality; Democracy and Solidarity!</a:t>
            </a:r>
          </a:p>
        </p:txBody>
      </p:sp>
      <p:sp>
        <p:nvSpPr>
          <p:cNvPr id="4" name="Slide Number Placeholder 3"/>
          <p:cNvSpPr>
            <a:spLocks noGrp="1"/>
          </p:cNvSpPr>
          <p:nvPr>
            <p:ph type="sldNum" sz="quarter" idx="10"/>
          </p:nvPr>
        </p:nvSpPr>
        <p:spPr/>
        <p:txBody>
          <a:bodyPr/>
          <a:lstStyle/>
          <a:p>
            <a:fld id="{2A58628C-DF7F-4E2C-A301-C2B93C87DA25}" type="slidenum">
              <a:rPr lang="en-GB" smtClean="0"/>
              <a:t>6</a:t>
            </a:fld>
            <a:endParaRPr lang="en-GB"/>
          </a:p>
        </p:txBody>
      </p:sp>
    </p:spTree>
    <p:extLst>
      <p:ext uri="{BB962C8B-B14F-4D97-AF65-F5344CB8AC3E}">
        <p14:creationId xmlns:p14="http://schemas.microsoft.com/office/powerpoint/2010/main" val="393912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the Ofsted requirements to include these which of course are similar to the TUC values.</a:t>
            </a:r>
          </a:p>
        </p:txBody>
      </p:sp>
      <p:sp>
        <p:nvSpPr>
          <p:cNvPr id="4" name="Slide Number Placeholder 3"/>
          <p:cNvSpPr>
            <a:spLocks noGrp="1"/>
          </p:cNvSpPr>
          <p:nvPr>
            <p:ph type="sldNum" sz="quarter" idx="10"/>
          </p:nvPr>
        </p:nvSpPr>
        <p:spPr/>
        <p:txBody>
          <a:bodyPr/>
          <a:lstStyle/>
          <a:p>
            <a:fld id="{2A58628C-DF7F-4E2C-A301-C2B93C87DA25}" type="slidenum">
              <a:rPr lang="en-GB" smtClean="0"/>
              <a:t>7</a:t>
            </a:fld>
            <a:endParaRPr lang="en-GB"/>
          </a:p>
        </p:txBody>
      </p:sp>
    </p:spTree>
    <p:extLst>
      <p:ext uri="{BB962C8B-B14F-4D97-AF65-F5344CB8AC3E}">
        <p14:creationId xmlns:p14="http://schemas.microsoft.com/office/powerpoint/2010/main" val="143470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part of the Ofsted</a:t>
            </a:r>
            <a:r>
              <a:rPr lang="en-GB" baseline="0" dirty="0"/>
              <a:t> requirement briefly discuss the prevent duty.</a:t>
            </a:r>
          </a:p>
          <a:p>
            <a:endParaRPr lang="en-GB" baseline="0" dirty="0"/>
          </a:p>
          <a:p>
            <a:r>
              <a:rPr lang="en-GB" dirty="0"/>
              <a:t>According to its inspection handbook, Ofsted will be looking at radicalisation and extremism as a safeguarding concern and will be looking to see it within policies and procedures. It wants to see these matters addressed by the executive board and governors and embedded in the curriculum in the way that equality and diversity is, especially around British values.</a:t>
            </a:r>
          </a:p>
          <a:p>
            <a:endParaRPr lang="en-GB" dirty="0"/>
          </a:p>
          <a:p>
            <a:r>
              <a:rPr lang="en-GB" dirty="0"/>
              <a:t>Much more information can be found here:</a:t>
            </a:r>
          </a:p>
          <a:p>
            <a:r>
              <a:rPr lang="en-GB" dirty="0"/>
              <a:t>https://feweek.co.uk/wp-content/uploads/2015/04/157g-129-preventtoolkit.pdf</a:t>
            </a:r>
          </a:p>
          <a:p>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8</a:t>
            </a:fld>
            <a:endParaRPr lang="en-GB"/>
          </a:p>
        </p:txBody>
      </p:sp>
    </p:spTree>
    <p:extLst>
      <p:ext uri="{BB962C8B-B14F-4D97-AF65-F5344CB8AC3E}">
        <p14:creationId xmlns:p14="http://schemas.microsoft.com/office/powerpoint/2010/main" val="407337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used as the course contract if the learning outcomes require one</a:t>
            </a:r>
            <a:r>
              <a:rPr lang="en-GB" baseline="0" dirty="0"/>
              <a:t> but still good practice so people feel they can share in a safe, confidential environment.</a:t>
            </a:r>
            <a:endParaRPr lang="en-GB" dirty="0"/>
          </a:p>
        </p:txBody>
      </p:sp>
      <p:sp>
        <p:nvSpPr>
          <p:cNvPr id="4" name="Slide Number Placeholder 3"/>
          <p:cNvSpPr>
            <a:spLocks noGrp="1"/>
          </p:cNvSpPr>
          <p:nvPr>
            <p:ph type="sldNum" sz="quarter" idx="10"/>
          </p:nvPr>
        </p:nvSpPr>
        <p:spPr/>
        <p:txBody>
          <a:bodyPr/>
          <a:lstStyle/>
          <a:p>
            <a:fld id="{2A58628C-DF7F-4E2C-A301-C2B93C87DA25}" type="slidenum">
              <a:rPr lang="en-GB" smtClean="0"/>
              <a:t>9</a:t>
            </a:fld>
            <a:endParaRPr lang="en-GB"/>
          </a:p>
        </p:txBody>
      </p:sp>
    </p:spTree>
    <p:extLst>
      <p:ext uri="{BB962C8B-B14F-4D97-AF65-F5344CB8AC3E}">
        <p14:creationId xmlns:p14="http://schemas.microsoft.com/office/powerpoint/2010/main" val="189123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2A58628C-DF7F-4E2C-A301-C2B93C87DA25}" type="slidenum">
              <a:rPr lang="en-GB" smtClean="0"/>
              <a:t>10</a:t>
            </a:fld>
            <a:endParaRPr lang="en-GB"/>
          </a:p>
        </p:txBody>
      </p:sp>
    </p:spTree>
    <p:extLst>
      <p:ext uri="{BB962C8B-B14F-4D97-AF65-F5344CB8AC3E}">
        <p14:creationId xmlns:p14="http://schemas.microsoft.com/office/powerpoint/2010/main" val="1728721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C4EE1B2-B57A-4F75-8467-452B3B9855F5}" type="datetimeFigureOut">
              <a:rPr lang="en-GB" smtClean="0"/>
              <a:t>14/04/2021</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1218654-08E0-452F-A3C3-8B23957D9FFD}"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952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56412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968439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381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07306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EE1B2-B57A-4F75-8467-452B3B9855F5}" type="datetimeFigureOut">
              <a:rPr lang="en-GB" smtClean="0"/>
              <a:t>14/04/2021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282913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4EE1B2-B57A-4F75-8467-452B3B9855F5}" type="datetimeFigureOut">
              <a:rPr lang="en-GB" smtClean="0"/>
              <a:t>14/04/2021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2379235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43785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6160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EE1B2-B57A-4F75-8467-452B3B9855F5}"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73331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EE1B2-B57A-4F75-8467-452B3B9855F5}" type="datetimeFigureOut">
              <a:rPr lang="en-GB" smtClean="0"/>
              <a:t>14/04/2021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49927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4EE1B2-B57A-4F75-8467-452B3B9855F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89709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EE1B2-B57A-4F75-8467-452B3B9855F5}" type="datetimeFigureOut">
              <a:rPr lang="en-GB" smtClean="0"/>
              <a:t>14/04/2021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56756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4EE1B2-B57A-4F75-8467-452B3B9855F5}" type="datetimeFigureOut">
              <a:rPr lang="en-GB" smtClean="0"/>
              <a:t>14/04/2021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354025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EE1B2-B57A-4F75-8467-452B3B9855F5}" type="datetimeFigureOut">
              <a:rPr lang="en-GB" smtClean="0"/>
              <a:t>14/04/2021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78637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5047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EE1B2-B57A-4F75-8467-452B3B9855F5}" type="datetimeFigureOut">
              <a:rPr lang="en-GB" smtClean="0"/>
              <a:t>14/04/2021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18654-08E0-452F-A3C3-8B23957D9FFD}" type="slidenum">
              <a:rPr lang="en-GB" smtClean="0"/>
              <a:t>‹#›</a:t>
            </a:fld>
            <a:endParaRPr lang="en-GB"/>
          </a:p>
        </p:txBody>
      </p:sp>
    </p:spTree>
    <p:extLst>
      <p:ext uri="{BB962C8B-B14F-4D97-AF65-F5344CB8AC3E}">
        <p14:creationId xmlns:p14="http://schemas.microsoft.com/office/powerpoint/2010/main" val="131713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C4EE1B2-B57A-4F75-8467-452B3B9855F5}" type="datetimeFigureOut">
              <a:rPr lang="en-GB" smtClean="0"/>
              <a:t>14/04/2021</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1218654-08E0-452F-A3C3-8B23957D9FFD}" type="slidenum">
              <a:rPr lang="en-GB" smtClean="0"/>
              <a:t>‹#›</a:t>
            </a:fld>
            <a:endParaRPr lang="en-GB"/>
          </a:p>
        </p:txBody>
      </p:sp>
    </p:spTree>
    <p:extLst>
      <p:ext uri="{BB962C8B-B14F-4D97-AF65-F5344CB8AC3E}">
        <p14:creationId xmlns:p14="http://schemas.microsoft.com/office/powerpoint/2010/main" val="3600724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Course Induction</a:t>
            </a:r>
            <a:endParaRPr lang="en-GB" dirty="0"/>
          </a:p>
        </p:txBody>
      </p:sp>
      <p:sp>
        <p:nvSpPr>
          <p:cNvPr id="3" name="Subtitle 2"/>
          <p:cNvSpPr>
            <a:spLocks noGrp="1"/>
          </p:cNvSpPr>
          <p:nvPr>
            <p:ph type="subTitle" idx="1"/>
          </p:nvPr>
        </p:nvSpPr>
        <p:spPr/>
        <p:txBody>
          <a:bodyPr/>
          <a:lstStyle/>
          <a:p>
            <a:r>
              <a:rPr lang="en-US" dirty="0"/>
              <a:t>Welcome to your course</a:t>
            </a:r>
            <a:endParaRPr lang="en-GB" dirty="0"/>
          </a:p>
        </p:txBody>
      </p:sp>
    </p:spTree>
    <p:extLst>
      <p:ext uri="{BB962C8B-B14F-4D97-AF65-F5344CB8AC3E}">
        <p14:creationId xmlns:p14="http://schemas.microsoft.com/office/powerpoint/2010/main" val="273460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3" y="228600"/>
            <a:ext cx="10396882" cy="1151965"/>
          </a:xfrm>
        </p:spPr>
        <p:txBody>
          <a:bodyPr/>
          <a:lstStyle/>
          <a:p>
            <a:r>
              <a:rPr lang="en-GB" b="1" dirty="0">
                <a:solidFill>
                  <a:schemeClr val="accent6">
                    <a:lumMod val="75000"/>
                  </a:schemeClr>
                </a:solidFill>
                <a:latin typeface="Arial Rounded MT Bold" panose="020F0704030504030204" pitchFamily="34" charset="0"/>
              </a:rPr>
              <a:t>Guidance and Support</a:t>
            </a:r>
            <a:endParaRPr lang="en-GB" dirty="0">
              <a:solidFill>
                <a:schemeClr val="accent6">
                  <a:lumMod val="75000"/>
                </a:schemeClr>
              </a:solidFill>
              <a:latin typeface="Arial Rounded MT Bold" panose="020F0704030504030204" pitchFamily="34" charset="0"/>
            </a:endParaRPr>
          </a:p>
        </p:txBody>
      </p:sp>
      <p:sp>
        <p:nvSpPr>
          <p:cNvPr id="3" name="Content Placeholder 2"/>
          <p:cNvSpPr>
            <a:spLocks noGrp="1"/>
          </p:cNvSpPr>
          <p:nvPr>
            <p:ph idx="4294967295"/>
          </p:nvPr>
        </p:nvSpPr>
        <p:spPr>
          <a:xfrm>
            <a:off x="671053" y="1380565"/>
            <a:ext cx="10515600" cy="4340727"/>
          </a:xfrm>
          <a:prstGeom prst="rect">
            <a:avLst/>
          </a:prstGeom>
        </p:spPr>
        <p:txBody>
          <a:bodyPr>
            <a:normAutofit fontScale="92500"/>
          </a:bodyPr>
          <a:lstStyle/>
          <a:p>
            <a:pPr>
              <a:defRPr/>
            </a:pPr>
            <a:r>
              <a:rPr lang="en-GB" altLang="zh-CN" sz="4400" dirty="0">
                <a:solidFill>
                  <a:schemeClr val="accent3">
                    <a:lumMod val="75000"/>
                  </a:schemeClr>
                </a:solidFill>
                <a:latin typeface="Arial Rounded MT Bold" panose="020F0704030504030204" pitchFamily="34" charset="0"/>
                <a:ea typeface="宋体" charset="-122"/>
              </a:rPr>
              <a:t>Tutor;</a:t>
            </a:r>
          </a:p>
          <a:p>
            <a:pPr>
              <a:defRPr/>
            </a:pPr>
            <a:r>
              <a:rPr lang="en-GB" altLang="zh-CN" sz="4400" dirty="0">
                <a:solidFill>
                  <a:schemeClr val="accent3">
                    <a:lumMod val="75000"/>
                  </a:schemeClr>
                </a:solidFill>
                <a:latin typeface="Arial Rounded MT Bold" panose="020F0704030504030204" pitchFamily="34" charset="0"/>
                <a:ea typeface="宋体" charset="-122"/>
              </a:rPr>
              <a:t>Group itself; </a:t>
            </a:r>
          </a:p>
          <a:p>
            <a:pPr>
              <a:defRPr/>
            </a:pPr>
            <a:r>
              <a:rPr lang="en-GB" altLang="zh-CN" sz="4400" dirty="0">
                <a:solidFill>
                  <a:schemeClr val="accent3">
                    <a:lumMod val="75000"/>
                  </a:schemeClr>
                </a:solidFill>
                <a:latin typeface="Arial Rounded MT Bold" panose="020F0704030504030204" pitchFamily="34" charset="0"/>
                <a:ea typeface="宋体" charset="-122"/>
              </a:rPr>
              <a:t>Materials;</a:t>
            </a:r>
          </a:p>
          <a:p>
            <a:pPr>
              <a:defRPr/>
            </a:pPr>
            <a:r>
              <a:rPr lang="en-GB" altLang="zh-CN" sz="4400" dirty="0">
                <a:solidFill>
                  <a:schemeClr val="accent3">
                    <a:lumMod val="75000"/>
                  </a:schemeClr>
                </a:solidFill>
                <a:latin typeface="Arial Rounded MT Bold" panose="020F0704030504030204" pitchFamily="34" charset="0"/>
                <a:ea typeface="宋体" charset="-122"/>
              </a:rPr>
              <a:t>Tutorials;</a:t>
            </a:r>
          </a:p>
          <a:p>
            <a:pPr>
              <a:defRPr/>
            </a:pPr>
            <a:r>
              <a:rPr lang="en-GB" altLang="zh-CN" sz="4400" dirty="0">
                <a:solidFill>
                  <a:schemeClr val="accent3">
                    <a:lumMod val="75000"/>
                  </a:schemeClr>
                </a:solidFill>
                <a:latin typeface="Arial Rounded MT Bold" panose="020F0704030504030204" pitchFamily="34" charset="0"/>
                <a:ea typeface="宋体" charset="-122"/>
              </a:rPr>
              <a:t>Group network or study group. </a:t>
            </a:r>
          </a:p>
        </p:txBody>
      </p:sp>
    </p:spTree>
    <p:extLst>
      <p:ext uri="{BB962C8B-B14F-4D97-AF65-F5344CB8AC3E}">
        <p14:creationId xmlns:p14="http://schemas.microsoft.com/office/powerpoint/2010/main" val="220032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6">
                    <a:lumMod val="75000"/>
                  </a:schemeClr>
                </a:solidFill>
                <a:latin typeface="Arial Rounded MT Bold" panose="020F0704030504030204" pitchFamily="34" charset="0"/>
              </a:rPr>
              <a:t>Guidance and Support</a:t>
            </a:r>
            <a:endParaRPr lang="en-GB" dirty="0"/>
          </a:p>
        </p:txBody>
      </p:sp>
      <p:sp>
        <p:nvSpPr>
          <p:cNvPr id="3" name="Content Placeholder 2"/>
          <p:cNvSpPr>
            <a:spLocks noGrp="1"/>
          </p:cNvSpPr>
          <p:nvPr>
            <p:ph idx="4294967295"/>
          </p:nvPr>
        </p:nvSpPr>
        <p:spPr>
          <a:xfrm>
            <a:off x="838200" y="1825625"/>
            <a:ext cx="10515600" cy="4351338"/>
          </a:xfrm>
          <a:prstGeom prst="rect">
            <a:avLst/>
          </a:prstGeom>
        </p:spPr>
        <p:txBody>
          <a:bodyPr>
            <a:normAutofit/>
          </a:bodyPr>
          <a:lstStyle/>
          <a:p>
            <a:r>
              <a:rPr lang="en-GB" sz="3600" u="sng" dirty="0">
                <a:solidFill>
                  <a:schemeClr val="accent3">
                    <a:lumMod val="75000"/>
                  </a:schemeClr>
                </a:solidFill>
                <a:latin typeface="Arial Rounded MT Bold" panose="020F0704030504030204" pitchFamily="34" charset="0"/>
              </a:rPr>
              <a:t>Learnwithunite.org</a:t>
            </a:r>
            <a:endParaRPr lang="en-GB" sz="3600" dirty="0">
              <a:solidFill>
                <a:schemeClr val="accent3">
                  <a:lumMod val="75000"/>
                </a:schemeClr>
              </a:solidFill>
              <a:latin typeface="Arial Rounded MT Bold" panose="020F0704030504030204" pitchFamily="34" charset="0"/>
            </a:endParaRPr>
          </a:p>
          <a:p>
            <a:pPr marL="0" indent="0">
              <a:buNone/>
            </a:pPr>
            <a:endParaRPr lang="en-GB" sz="3600" dirty="0">
              <a:solidFill>
                <a:schemeClr val="accent3">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263624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349"/>
            <a:ext cx="10396882" cy="1151965"/>
          </a:xfrm>
        </p:spPr>
        <p:txBody>
          <a:bodyPr/>
          <a:lstStyle/>
          <a:p>
            <a:r>
              <a:rPr lang="en-GB" b="1" dirty="0">
                <a:solidFill>
                  <a:schemeClr val="accent6">
                    <a:lumMod val="75000"/>
                  </a:schemeClr>
                </a:solidFill>
                <a:latin typeface="Arial Rounded MT Bold" panose="020F0704030504030204" pitchFamily="34" charset="0"/>
              </a:rPr>
              <a:t>Learner Portfolio</a:t>
            </a:r>
            <a:endParaRPr lang="en-GB" dirty="0">
              <a:solidFill>
                <a:schemeClr val="accent6">
                  <a:lumMod val="75000"/>
                </a:schemeClr>
              </a:solidFill>
            </a:endParaRPr>
          </a:p>
        </p:txBody>
      </p:sp>
      <p:sp>
        <p:nvSpPr>
          <p:cNvPr id="3" name="Content Placeholder 2"/>
          <p:cNvSpPr>
            <a:spLocks noGrp="1"/>
          </p:cNvSpPr>
          <p:nvPr>
            <p:ph idx="4294967295"/>
          </p:nvPr>
        </p:nvSpPr>
        <p:spPr>
          <a:xfrm>
            <a:off x="838200" y="1395314"/>
            <a:ext cx="10515600" cy="4351338"/>
          </a:xfrm>
          <a:prstGeom prst="rect">
            <a:avLst/>
          </a:prstGeom>
        </p:spPr>
        <p:txBody>
          <a:bodyPr>
            <a:normAutofit fontScale="85000" lnSpcReduction="20000"/>
          </a:bodyPr>
          <a:lstStyle/>
          <a:p>
            <a:r>
              <a:rPr lang="en-GB" dirty="0">
                <a:solidFill>
                  <a:schemeClr val="accent3">
                    <a:lumMod val="75000"/>
                  </a:schemeClr>
                </a:solidFill>
                <a:latin typeface="Arial Rounded MT Bold" panose="020F0704030504030204" pitchFamily="34" charset="0"/>
              </a:rPr>
              <a:t>As a group, we will be working together and teaching methods reflect this, to learn and meet a range of accreditation criteria spread across a number of learning units;</a:t>
            </a:r>
          </a:p>
          <a:p>
            <a:r>
              <a:rPr lang="en-GB" dirty="0">
                <a:solidFill>
                  <a:schemeClr val="accent3">
                    <a:lumMod val="75000"/>
                  </a:schemeClr>
                </a:solidFill>
                <a:latin typeface="Arial Rounded MT Bold" panose="020F0704030504030204" pitchFamily="34" charset="0"/>
              </a:rPr>
              <a:t>Your union workbook or Record Of Achievement (ROA) will show the units that we will be completing;</a:t>
            </a:r>
          </a:p>
          <a:p>
            <a:r>
              <a:rPr lang="en-GB" dirty="0">
                <a:solidFill>
                  <a:schemeClr val="accent3">
                    <a:lumMod val="75000"/>
                  </a:schemeClr>
                </a:solidFill>
                <a:latin typeface="Arial Rounded MT Bold" panose="020F0704030504030204" pitchFamily="34" charset="0"/>
              </a:rPr>
              <a:t>We will achieve completion of these by:</a:t>
            </a:r>
          </a:p>
          <a:p>
            <a:pPr lvl="0">
              <a:buFont typeface="Wingdings" panose="05000000000000000000" pitchFamily="2" charset="2"/>
              <a:buChar char="ü"/>
            </a:pPr>
            <a:r>
              <a:rPr lang="en-GB" dirty="0">
                <a:solidFill>
                  <a:schemeClr val="accent3">
                    <a:lumMod val="75000"/>
                  </a:schemeClr>
                </a:solidFill>
                <a:latin typeface="Arial Rounded MT Bold" panose="020F0704030504030204" pitchFamily="34" charset="0"/>
              </a:rPr>
              <a:t>Participation in activities (evidenced by Tutor, peer observation, and by your individual learning diaries);</a:t>
            </a:r>
          </a:p>
          <a:p>
            <a:pPr lvl="0">
              <a:buFont typeface="Wingdings" panose="05000000000000000000" pitchFamily="2" charset="2"/>
              <a:buChar char="ü"/>
            </a:pPr>
            <a:r>
              <a:rPr lang="en-GB" dirty="0">
                <a:solidFill>
                  <a:schemeClr val="accent3">
                    <a:lumMod val="75000"/>
                  </a:schemeClr>
                </a:solidFill>
                <a:latin typeface="Arial Rounded MT Bold" panose="020F0704030504030204" pitchFamily="34" charset="0"/>
              </a:rPr>
              <a:t>Personal learner portfolios are vital to accreditation and should include All notes, worksheets and TUC/Union course materials, etc.) filed and maintained in an orderly way; </a:t>
            </a:r>
          </a:p>
          <a:p>
            <a:r>
              <a:rPr lang="en-GB" dirty="0">
                <a:solidFill>
                  <a:schemeClr val="accent3">
                    <a:lumMod val="75000"/>
                  </a:schemeClr>
                </a:solidFill>
                <a:latin typeface="Arial Rounded MT Bold" panose="020F0704030504030204" pitchFamily="34" charset="0"/>
              </a:rPr>
              <a:t>At key points throughout the course your Tutor will provide written feedback.</a:t>
            </a:r>
          </a:p>
        </p:txBody>
      </p:sp>
    </p:spTree>
    <p:extLst>
      <p:ext uri="{BB962C8B-B14F-4D97-AF65-F5344CB8AC3E}">
        <p14:creationId xmlns:p14="http://schemas.microsoft.com/office/powerpoint/2010/main" val="52225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33EE-3E04-4482-9441-405695F69D0A}"/>
              </a:ext>
            </a:extLst>
          </p:cNvPr>
          <p:cNvSpPr>
            <a:spLocks noGrp="1"/>
          </p:cNvSpPr>
          <p:nvPr>
            <p:ph type="title"/>
          </p:nvPr>
        </p:nvSpPr>
        <p:spPr/>
        <p:txBody>
          <a:bodyPr/>
          <a:lstStyle/>
          <a:p>
            <a:r>
              <a:rPr lang="en-GB" b="1" dirty="0">
                <a:solidFill>
                  <a:schemeClr val="accent6">
                    <a:lumMod val="75000"/>
                  </a:schemeClr>
                </a:solidFill>
                <a:latin typeface="Arial Rounded MT Bold" panose="020F0704030504030204" pitchFamily="34" charset="0"/>
              </a:rPr>
              <a:t>Course Contract</a:t>
            </a:r>
            <a:endParaRPr lang="en-GB" dirty="0"/>
          </a:p>
        </p:txBody>
      </p:sp>
      <p:sp>
        <p:nvSpPr>
          <p:cNvPr id="3" name="Content Placeholder 2">
            <a:extLst>
              <a:ext uri="{FF2B5EF4-FFF2-40B4-BE49-F238E27FC236}">
                <a16:creationId xmlns:a16="http://schemas.microsoft.com/office/drawing/2014/main" id="{437A4117-2E9A-4D99-B083-D1E02FD5326E}"/>
              </a:ext>
            </a:extLst>
          </p:cNvPr>
          <p:cNvSpPr>
            <a:spLocks noGrp="1"/>
          </p:cNvSpPr>
          <p:nvPr>
            <p:ph idx="4294967295"/>
          </p:nvPr>
        </p:nvSpPr>
        <p:spPr>
          <a:xfrm>
            <a:off x="838200" y="1825625"/>
            <a:ext cx="10515600" cy="4351338"/>
          </a:xfrm>
          <a:prstGeom prst="rect">
            <a:avLst/>
          </a:prstGeom>
        </p:spPr>
        <p:txBody>
          <a:bodyPr/>
          <a:lstStyle/>
          <a:p>
            <a:r>
              <a:rPr lang="en-GB" b="1" dirty="0">
                <a:solidFill>
                  <a:schemeClr val="accent3">
                    <a:lumMod val="75000"/>
                  </a:schemeClr>
                </a:solidFill>
                <a:latin typeface="Arial Rounded MT Bold" panose="020F0704030504030204" pitchFamily="34" charset="0"/>
              </a:rPr>
              <a:t>You set the rules for the group</a:t>
            </a:r>
          </a:p>
          <a:p>
            <a:endParaRPr lang="en-GB" b="1" dirty="0">
              <a:solidFill>
                <a:schemeClr val="accent3">
                  <a:lumMod val="75000"/>
                </a:schemeClr>
              </a:solidFill>
              <a:latin typeface="Arial Rounded MT Bold" panose="020F0704030504030204" pitchFamily="34" charset="0"/>
            </a:endParaRPr>
          </a:p>
          <a:p>
            <a:r>
              <a:rPr lang="en-GB" b="1" dirty="0">
                <a:solidFill>
                  <a:schemeClr val="accent3">
                    <a:lumMod val="75000"/>
                  </a:schemeClr>
                </a:solidFill>
                <a:latin typeface="Arial Rounded MT Bold" panose="020F0704030504030204" pitchFamily="34" charset="0"/>
              </a:rPr>
              <a:t>We can use the ones mentioned earlier or use those in the workbook.</a:t>
            </a:r>
            <a:endParaRPr lang="en-GB" dirty="0"/>
          </a:p>
        </p:txBody>
      </p:sp>
    </p:spTree>
    <p:extLst>
      <p:ext uri="{BB962C8B-B14F-4D97-AF65-F5344CB8AC3E}">
        <p14:creationId xmlns:p14="http://schemas.microsoft.com/office/powerpoint/2010/main" val="340972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6">
                    <a:lumMod val="75000"/>
                  </a:schemeClr>
                </a:solidFill>
                <a:latin typeface="Arial Rounded MT Bold" panose="020F0704030504030204" pitchFamily="34" charset="0"/>
              </a:rPr>
              <a:t>Also Page 13 in Course Book</a:t>
            </a:r>
          </a:p>
        </p:txBody>
      </p:sp>
      <p:sp>
        <p:nvSpPr>
          <p:cNvPr id="3" name="Content Placeholder 2"/>
          <p:cNvSpPr>
            <a:spLocks noGrp="1"/>
          </p:cNvSpPr>
          <p:nvPr>
            <p:ph idx="4294967295"/>
          </p:nvPr>
        </p:nvSpPr>
        <p:spPr>
          <a:xfrm>
            <a:off x="838200" y="1825625"/>
            <a:ext cx="10515600" cy="4351338"/>
          </a:xfrm>
          <a:prstGeom prst="rect">
            <a:avLst/>
          </a:prstGeom>
        </p:spPr>
        <p:txBody>
          <a:bodyPr/>
          <a:lstStyle/>
          <a:p>
            <a:r>
              <a:rPr lang="en-US" dirty="0">
                <a:solidFill>
                  <a:schemeClr val="bg1">
                    <a:lumMod val="50000"/>
                  </a:schemeClr>
                </a:solidFill>
                <a:latin typeface="Arial Rounded MT Bold" panose="020F0704030504030204" pitchFamily="34" charset="0"/>
              </a:rPr>
              <a:t>Tell us about yourself: </a:t>
            </a:r>
          </a:p>
          <a:p>
            <a:r>
              <a:rPr lang="en-US" dirty="0">
                <a:solidFill>
                  <a:schemeClr val="bg1">
                    <a:lumMod val="50000"/>
                  </a:schemeClr>
                </a:solidFill>
                <a:latin typeface="Arial Rounded MT Bold" panose="020F0704030504030204" pitchFamily="34" charset="0"/>
              </a:rPr>
              <a:t>Name</a:t>
            </a:r>
          </a:p>
          <a:p>
            <a:r>
              <a:rPr lang="en-US" dirty="0">
                <a:solidFill>
                  <a:schemeClr val="bg1">
                    <a:lumMod val="50000"/>
                  </a:schemeClr>
                </a:solidFill>
                <a:latin typeface="Arial Rounded MT Bold" panose="020F0704030504030204" pitchFamily="34" charset="0"/>
              </a:rPr>
              <a:t>Where they work and name of their Branch</a:t>
            </a:r>
          </a:p>
          <a:p>
            <a:r>
              <a:rPr lang="en-US" dirty="0">
                <a:solidFill>
                  <a:schemeClr val="bg1">
                    <a:lumMod val="50000"/>
                  </a:schemeClr>
                </a:solidFill>
                <a:latin typeface="Arial Rounded MT Bold" panose="020F0704030504030204" pitchFamily="34" charset="0"/>
              </a:rPr>
              <a:t>How long they have been a member, and a rep</a:t>
            </a:r>
          </a:p>
          <a:p>
            <a:r>
              <a:rPr lang="en-US" dirty="0">
                <a:solidFill>
                  <a:schemeClr val="bg1">
                    <a:lumMod val="50000"/>
                  </a:schemeClr>
                </a:solidFill>
                <a:latin typeface="Arial Rounded MT Bold" panose="020F0704030504030204" pitchFamily="34" charset="0"/>
              </a:rPr>
              <a:t>Why they joined</a:t>
            </a:r>
          </a:p>
          <a:p>
            <a:r>
              <a:rPr lang="en-US" dirty="0">
                <a:solidFill>
                  <a:schemeClr val="bg1">
                    <a:lumMod val="50000"/>
                  </a:schemeClr>
                </a:solidFill>
                <a:latin typeface="Arial Rounded MT Bold" panose="020F0704030504030204" pitchFamily="34" charset="0"/>
              </a:rPr>
              <a:t>Any other interests they have</a:t>
            </a:r>
          </a:p>
          <a:p>
            <a:r>
              <a:rPr lang="en-US" dirty="0">
                <a:solidFill>
                  <a:schemeClr val="bg1">
                    <a:lumMod val="50000"/>
                  </a:schemeClr>
                </a:solidFill>
                <a:latin typeface="Arial Rounded MT Bold" panose="020F0704030504030204" pitchFamily="34" charset="0"/>
              </a:rPr>
              <a:t>Then introduce each other to the rest of the group</a:t>
            </a:r>
          </a:p>
          <a:p>
            <a:endParaRPr lang="en-GB" dirty="0"/>
          </a:p>
        </p:txBody>
      </p:sp>
      <p:pic>
        <p:nvPicPr>
          <p:cNvPr id="4" name="Picture 3"/>
          <p:cNvPicPr>
            <a:picLocks noChangeAspect="1"/>
          </p:cNvPicPr>
          <p:nvPr/>
        </p:nvPicPr>
        <p:blipFill>
          <a:blip r:embed="rId3"/>
          <a:stretch>
            <a:fillRect/>
          </a:stretch>
        </p:blipFill>
        <p:spPr>
          <a:xfrm>
            <a:off x="9331553" y="5796743"/>
            <a:ext cx="2694666" cy="1030313"/>
          </a:xfrm>
          <a:prstGeom prst="rect">
            <a:avLst/>
          </a:prstGeom>
        </p:spPr>
      </p:pic>
    </p:spTree>
    <p:extLst>
      <p:ext uri="{BB962C8B-B14F-4D97-AF65-F5344CB8AC3E}">
        <p14:creationId xmlns:p14="http://schemas.microsoft.com/office/powerpoint/2010/main" val="364899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98" y="272845"/>
            <a:ext cx="10396882" cy="1151965"/>
          </a:xfrm>
        </p:spPr>
        <p:txBody>
          <a:bodyPr/>
          <a:lstStyle/>
          <a:p>
            <a:r>
              <a:rPr lang="en-GB" b="1" dirty="0">
                <a:solidFill>
                  <a:schemeClr val="accent6">
                    <a:lumMod val="75000"/>
                  </a:schemeClr>
                </a:solidFill>
                <a:latin typeface="Arial Rounded MT Bold" panose="020F0704030504030204" pitchFamily="34" charset="0"/>
              </a:rPr>
              <a:t>Progression</a:t>
            </a:r>
            <a:endParaRPr lang="en-GB" dirty="0">
              <a:solidFill>
                <a:schemeClr val="accent6">
                  <a:lumMod val="75000"/>
                </a:schemeClr>
              </a:solidFill>
              <a:latin typeface="Arial Rounded MT Bold" panose="020F0704030504030204" pitchFamily="34" charset="0"/>
            </a:endParaRPr>
          </a:p>
        </p:txBody>
      </p:sp>
      <p:sp>
        <p:nvSpPr>
          <p:cNvPr id="3" name="TextBox 2"/>
          <p:cNvSpPr txBox="1"/>
          <p:nvPr/>
        </p:nvSpPr>
        <p:spPr>
          <a:xfrm>
            <a:off x="4492487" y="1524000"/>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New Reps Induction</a:t>
            </a:r>
            <a:endParaRPr lang="en-GB" dirty="0"/>
          </a:p>
        </p:txBody>
      </p:sp>
      <p:sp>
        <p:nvSpPr>
          <p:cNvPr id="4" name="TextBox 3"/>
          <p:cNvSpPr txBox="1"/>
          <p:nvPr/>
        </p:nvSpPr>
        <p:spPr>
          <a:xfrm>
            <a:off x="8594035" y="2352261"/>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Union Learning reps 2</a:t>
            </a:r>
            <a:endParaRPr lang="en-GB" dirty="0"/>
          </a:p>
        </p:txBody>
      </p:sp>
      <p:sp>
        <p:nvSpPr>
          <p:cNvPr id="5" name="TextBox 4"/>
          <p:cNvSpPr txBox="1"/>
          <p:nvPr/>
        </p:nvSpPr>
        <p:spPr>
          <a:xfrm>
            <a:off x="4492487" y="2352261"/>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Health &amp; Safety 2</a:t>
            </a:r>
            <a:endParaRPr lang="en-GB" dirty="0"/>
          </a:p>
        </p:txBody>
      </p:sp>
      <p:sp>
        <p:nvSpPr>
          <p:cNvPr id="6" name="TextBox 5"/>
          <p:cNvSpPr txBox="1"/>
          <p:nvPr/>
        </p:nvSpPr>
        <p:spPr>
          <a:xfrm>
            <a:off x="390939" y="2352261"/>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Workplace reps 2</a:t>
            </a:r>
            <a:endParaRPr lang="en-GB" dirty="0"/>
          </a:p>
        </p:txBody>
      </p:sp>
      <p:sp>
        <p:nvSpPr>
          <p:cNvPr id="7" name="TextBox 6"/>
          <p:cNvSpPr txBox="1"/>
          <p:nvPr/>
        </p:nvSpPr>
        <p:spPr>
          <a:xfrm>
            <a:off x="2093842" y="3680446"/>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National Equalities</a:t>
            </a:r>
            <a:endParaRPr lang="en-GB" dirty="0"/>
          </a:p>
        </p:txBody>
      </p:sp>
      <p:sp>
        <p:nvSpPr>
          <p:cNvPr id="8" name="TextBox 7"/>
          <p:cNvSpPr txBox="1"/>
          <p:nvPr/>
        </p:nvSpPr>
        <p:spPr>
          <a:xfrm>
            <a:off x="6500191" y="3680446"/>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National </a:t>
            </a:r>
            <a:r>
              <a:rPr lang="en-US" dirty="0" err="1"/>
              <a:t>Residentials</a:t>
            </a:r>
            <a:endParaRPr lang="en-GB" dirty="0"/>
          </a:p>
        </p:txBody>
      </p:sp>
      <p:sp>
        <p:nvSpPr>
          <p:cNvPr id="9" name="TextBox 8"/>
          <p:cNvSpPr txBox="1"/>
          <p:nvPr/>
        </p:nvSpPr>
        <p:spPr>
          <a:xfrm>
            <a:off x="8594035" y="4823964"/>
            <a:ext cx="270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Branch officials</a:t>
            </a:r>
            <a:endParaRPr lang="en-GB" dirty="0"/>
          </a:p>
        </p:txBody>
      </p:sp>
      <p:sp>
        <p:nvSpPr>
          <p:cNvPr id="10" name="TextBox 9"/>
          <p:cNvSpPr txBox="1"/>
          <p:nvPr/>
        </p:nvSpPr>
        <p:spPr>
          <a:xfrm>
            <a:off x="390938" y="4685465"/>
            <a:ext cx="270344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Accredited support companion</a:t>
            </a:r>
          </a:p>
        </p:txBody>
      </p:sp>
    </p:spTree>
    <p:extLst>
      <p:ext uri="{BB962C8B-B14F-4D97-AF65-F5344CB8AC3E}">
        <p14:creationId xmlns:p14="http://schemas.microsoft.com/office/powerpoint/2010/main" val="304882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3349"/>
            <a:ext cx="10396882" cy="1158140"/>
          </a:xfrm>
        </p:spPr>
        <p:txBody>
          <a:bodyPr/>
          <a:lstStyle/>
          <a:p>
            <a:r>
              <a:rPr lang="en-GB" b="1" dirty="0">
                <a:solidFill>
                  <a:schemeClr val="accent6">
                    <a:lumMod val="75000"/>
                  </a:schemeClr>
                </a:solidFill>
                <a:latin typeface="Arial Rounded MT Bold" panose="020F0704030504030204" pitchFamily="34" charset="0"/>
              </a:rPr>
              <a:t>Essential Information</a:t>
            </a:r>
          </a:p>
        </p:txBody>
      </p:sp>
      <p:sp>
        <p:nvSpPr>
          <p:cNvPr id="3" name="Content Placeholder 2"/>
          <p:cNvSpPr>
            <a:spLocks noGrp="1"/>
          </p:cNvSpPr>
          <p:nvPr>
            <p:ph sz="half" idx="4294967295"/>
          </p:nvPr>
        </p:nvSpPr>
        <p:spPr>
          <a:xfrm>
            <a:off x="685801" y="1895912"/>
            <a:ext cx="5181600" cy="3705863"/>
          </a:xfrm>
          <a:prstGeom prst="rect">
            <a:avLst/>
          </a:prstGeom>
        </p:spPr>
        <p:txBody>
          <a:bodyPr>
            <a:normAutofit fontScale="92500" lnSpcReduction="20000"/>
          </a:bodyPr>
          <a:lstStyle/>
          <a:p>
            <a:pPr eaLnBrk="0" hangingPunct="0">
              <a:buFont typeface="Wingdings" panose="05000000000000000000" pitchFamily="2" charset="2"/>
              <a:buChar char="q"/>
            </a:pPr>
            <a:r>
              <a:rPr lang="en-GB" b="1" dirty="0">
                <a:solidFill>
                  <a:schemeClr val="accent6">
                    <a:lumMod val="75000"/>
                  </a:schemeClr>
                </a:solidFill>
                <a:latin typeface="Arial Rounded MT Bold" panose="020F0704030504030204" pitchFamily="34" charset="0"/>
              </a:rPr>
              <a:t>Course times</a:t>
            </a:r>
          </a:p>
          <a:p>
            <a:pPr marL="0" indent="0" eaLnBrk="0" hangingPunct="0">
              <a:buNone/>
            </a:pPr>
            <a:r>
              <a:rPr lang="en-GB" dirty="0">
                <a:solidFill>
                  <a:schemeClr val="accent3">
                    <a:lumMod val="75000"/>
                  </a:schemeClr>
                </a:solidFill>
                <a:latin typeface="Arial Rounded MT Bold" panose="020F0704030504030204" pitchFamily="34" charset="0"/>
              </a:rPr>
              <a:t>Start: 9.00am Finish: 4.00pm</a:t>
            </a:r>
          </a:p>
          <a:p>
            <a:pPr eaLnBrk="0" hangingPunct="0">
              <a:buFont typeface="Wingdings" panose="05000000000000000000" pitchFamily="2" charset="2"/>
              <a:buChar char="q"/>
            </a:pPr>
            <a:r>
              <a:rPr lang="en-GB" b="1" dirty="0">
                <a:solidFill>
                  <a:schemeClr val="accent6">
                    <a:lumMod val="75000"/>
                  </a:schemeClr>
                </a:solidFill>
                <a:latin typeface="Arial Rounded MT Bold" panose="020F0704030504030204" pitchFamily="34" charset="0"/>
              </a:rPr>
              <a:t>Break times</a:t>
            </a:r>
          </a:p>
          <a:p>
            <a:pPr marL="0" indent="0" eaLnBrk="0" hangingPunct="0">
              <a:buNone/>
            </a:pPr>
            <a:r>
              <a:rPr lang="en-GB" dirty="0">
                <a:solidFill>
                  <a:schemeClr val="accent3">
                    <a:lumMod val="75000"/>
                  </a:schemeClr>
                </a:solidFill>
                <a:latin typeface="Arial Rounded MT Bold" panose="020F0704030504030204" pitchFamily="34" charset="0"/>
              </a:rPr>
              <a:t>Morning: 10:30 – 10:45</a:t>
            </a:r>
          </a:p>
          <a:p>
            <a:pPr marL="0" indent="0" eaLnBrk="0" hangingPunct="0">
              <a:buNone/>
            </a:pPr>
            <a:r>
              <a:rPr lang="en-GB" dirty="0">
                <a:solidFill>
                  <a:schemeClr val="accent3">
                    <a:lumMod val="75000"/>
                  </a:schemeClr>
                </a:solidFill>
                <a:latin typeface="Arial Rounded MT Bold" panose="020F0704030504030204" pitchFamily="34" charset="0"/>
              </a:rPr>
              <a:t>Lunch: 12:00 – 13:00</a:t>
            </a:r>
          </a:p>
          <a:p>
            <a:pPr marL="0" indent="0" eaLnBrk="0" hangingPunct="0">
              <a:buNone/>
            </a:pPr>
            <a:r>
              <a:rPr lang="en-GB" dirty="0">
                <a:solidFill>
                  <a:schemeClr val="accent3">
                    <a:lumMod val="75000"/>
                  </a:schemeClr>
                </a:solidFill>
                <a:latin typeface="Arial Rounded MT Bold" panose="020F0704030504030204" pitchFamily="34" charset="0"/>
              </a:rPr>
              <a:t>Afternoon: 14:30 -14:45</a:t>
            </a:r>
          </a:p>
          <a:p>
            <a:pPr eaLnBrk="0" hangingPunct="0">
              <a:buFont typeface="Wingdings" panose="05000000000000000000" pitchFamily="2" charset="2"/>
              <a:buChar char="q"/>
            </a:pPr>
            <a:r>
              <a:rPr lang="en-GB" b="1" dirty="0">
                <a:solidFill>
                  <a:schemeClr val="accent6">
                    <a:lumMod val="75000"/>
                  </a:schemeClr>
                </a:solidFill>
                <a:latin typeface="Arial Rounded MT Bold" panose="020F0704030504030204" pitchFamily="34" charset="0"/>
              </a:rPr>
              <a:t>Mobile Phones</a:t>
            </a:r>
          </a:p>
          <a:p>
            <a:pPr marL="0" indent="0" eaLnBrk="0" hangingPunct="0">
              <a:buNone/>
            </a:pPr>
            <a:r>
              <a:rPr lang="en-GB" dirty="0">
                <a:solidFill>
                  <a:schemeClr val="accent3">
                    <a:lumMod val="75000"/>
                  </a:schemeClr>
                </a:solidFill>
                <a:latin typeface="Arial Rounded MT Bold" panose="020F0704030504030204" pitchFamily="34" charset="0"/>
              </a:rPr>
              <a:t>Please ensure all mobile ‘phones are switched </a:t>
            </a:r>
            <a:r>
              <a:rPr lang="en-GB" b="1" dirty="0">
                <a:solidFill>
                  <a:schemeClr val="accent3">
                    <a:lumMod val="75000"/>
                  </a:schemeClr>
                </a:solidFill>
                <a:latin typeface="Arial Rounded MT Bold" panose="020F0704030504030204" pitchFamily="34" charset="0"/>
              </a:rPr>
              <a:t>off</a:t>
            </a:r>
            <a:r>
              <a:rPr lang="en-GB" dirty="0">
                <a:solidFill>
                  <a:schemeClr val="accent3">
                    <a:lumMod val="75000"/>
                  </a:schemeClr>
                </a:solidFill>
                <a:latin typeface="Arial Rounded MT Bold" panose="020F0704030504030204" pitchFamily="34" charset="0"/>
              </a:rPr>
              <a:t> during class time</a:t>
            </a:r>
          </a:p>
          <a:p>
            <a:pPr marL="0" indent="0" eaLnBrk="0" hangingPunct="0">
              <a:buNone/>
            </a:pPr>
            <a:endParaRPr lang="en-GB" dirty="0">
              <a:solidFill>
                <a:schemeClr val="accent3">
                  <a:lumMod val="75000"/>
                </a:schemeClr>
              </a:solidFill>
            </a:endParaRPr>
          </a:p>
          <a:p>
            <a:pPr marL="0" indent="0" eaLnBrk="0" hangingPunct="0">
              <a:buNone/>
            </a:pPr>
            <a:endParaRPr lang="en-GB" dirty="0"/>
          </a:p>
          <a:p>
            <a:endParaRPr lang="en-GB" dirty="0"/>
          </a:p>
        </p:txBody>
      </p:sp>
      <p:sp>
        <p:nvSpPr>
          <p:cNvPr id="9" name="Content Placeholder 8"/>
          <p:cNvSpPr>
            <a:spLocks noGrp="1"/>
          </p:cNvSpPr>
          <p:nvPr>
            <p:ph sz="half" idx="4294967295"/>
          </p:nvPr>
        </p:nvSpPr>
        <p:spPr>
          <a:xfrm>
            <a:off x="6157452" y="2004969"/>
            <a:ext cx="5181600" cy="3596807"/>
          </a:xfrm>
          <a:prstGeom prst="rect">
            <a:avLst/>
          </a:prstGeom>
        </p:spPr>
        <p:txBody>
          <a:bodyPr>
            <a:normAutofit fontScale="85000" lnSpcReduction="10000"/>
          </a:bodyPr>
          <a:lstStyle/>
          <a:p>
            <a:pPr eaLnBrk="0" hangingPunct="0">
              <a:buFont typeface="Wingdings" panose="05000000000000000000" pitchFamily="2" charset="2"/>
              <a:buChar char="q"/>
            </a:pPr>
            <a:r>
              <a:rPr lang="en-GB" b="1" dirty="0">
                <a:solidFill>
                  <a:schemeClr val="accent6">
                    <a:lumMod val="75000"/>
                  </a:schemeClr>
                </a:solidFill>
                <a:latin typeface="Arial Rounded MT Bold" panose="020F0704030504030204" pitchFamily="34" charset="0"/>
              </a:rPr>
              <a:t>Smoking</a:t>
            </a:r>
            <a:endParaRPr lang="en-GB" b="1" dirty="0">
              <a:latin typeface="Arial Rounded MT Bold" panose="020F0704030504030204" pitchFamily="34" charset="0"/>
            </a:endParaRPr>
          </a:p>
          <a:p>
            <a:pPr marL="0" indent="0" eaLnBrk="0" hangingPunct="0">
              <a:buNone/>
            </a:pPr>
            <a:r>
              <a:rPr lang="en-GB" dirty="0">
                <a:solidFill>
                  <a:schemeClr val="accent3">
                    <a:lumMod val="75000"/>
                  </a:schemeClr>
                </a:solidFill>
                <a:latin typeface="Arial Rounded MT Bold" panose="020F0704030504030204" pitchFamily="34" charset="0"/>
              </a:rPr>
              <a:t>Smoking is not allowed In this building – except courtyard</a:t>
            </a:r>
          </a:p>
          <a:p>
            <a:pPr eaLnBrk="0" hangingPunct="0">
              <a:buFont typeface="Wingdings" panose="05000000000000000000" pitchFamily="2" charset="2"/>
              <a:buChar char="q"/>
            </a:pPr>
            <a:r>
              <a:rPr lang="en-GB" b="1" dirty="0">
                <a:solidFill>
                  <a:schemeClr val="accent6">
                    <a:lumMod val="75000"/>
                  </a:schemeClr>
                </a:solidFill>
                <a:latin typeface="Arial Rounded MT Bold" panose="020F0704030504030204" pitchFamily="34" charset="0"/>
              </a:rPr>
              <a:t>First Aid</a:t>
            </a:r>
          </a:p>
          <a:p>
            <a:pPr marL="0" indent="0" eaLnBrk="0" hangingPunct="0">
              <a:buNone/>
            </a:pPr>
            <a:r>
              <a:rPr lang="en-GB" dirty="0">
                <a:solidFill>
                  <a:schemeClr val="accent3">
                    <a:lumMod val="75000"/>
                  </a:schemeClr>
                </a:solidFill>
                <a:latin typeface="Arial Rounded MT Bold" panose="020F0704030504030204" pitchFamily="34" charset="0"/>
              </a:rPr>
              <a:t>There are qualified First Aiders on site. Please ask your Tutor if you need assistance</a:t>
            </a:r>
          </a:p>
          <a:p>
            <a:pPr eaLnBrk="0" hangingPunct="0">
              <a:buFont typeface="Wingdings" panose="05000000000000000000" pitchFamily="2" charset="2"/>
              <a:buChar char="q"/>
            </a:pPr>
            <a:r>
              <a:rPr lang="en-GB" b="1" dirty="0">
                <a:solidFill>
                  <a:schemeClr val="accent6">
                    <a:lumMod val="75000"/>
                  </a:schemeClr>
                </a:solidFill>
                <a:latin typeface="Arial Rounded MT Bold" panose="020F0704030504030204" pitchFamily="34" charset="0"/>
              </a:rPr>
              <a:t>Fire Precaution</a:t>
            </a:r>
          </a:p>
          <a:p>
            <a:pPr marL="0" indent="0" eaLnBrk="0" hangingPunct="0">
              <a:buNone/>
            </a:pPr>
            <a:r>
              <a:rPr lang="en-GB" dirty="0">
                <a:solidFill>
                  <a:schemeClr val="accent3">
                    <a:lumMod val="75000"/>
                  </a:schemeClr>
                </a:solidFill>
                <a:latin typeface="Arial Rounded MT Bold" panose="020F0704030504030204" pitchFamily="34" charset="0"/>
              </a:rPr>
              <a:t>Please read the fire notice situated in the classroom</a:t>
            </a:r>
          </a:p>
          <a:p>
            <a:pPr marL="0" indent="0" eaLnBrk="0" hangingPunct="0">
              <a:buNone/>
            </a:pPr>
            <a:endParaRPr lang="en-GB" dirty="0"/>
          </a:p>
          <a:p>
            <a:pPr eaLnBrk="0" hangingPunct="0">
              <a:buFont typeface="Wingdings" panose="05000000000000000000" pitchFamily="2" charset="2"/>
              <a:buChar char="q"/>
            </a:pPr>
            <a:endParaRPr lang="en-GB" dirty="0"/>
          </a:p>
          <a:p>
            <a:pPr>
              <a:buFont typeface="Wingdings" panose="05000000000000000000" pitchFamily="2" charset="2"/>
              <a:buChar char="q"/>
            </a:pPr>
            <a:endParaRPr lang="en-GB" dirty="0"/>
          </a:p>
        </p:txBody>
      </p:sp>
    </p:spTree>
    <p:extLst>
      <p:ext uri="{BB962C8B-B14F-4D97-AF65-F5344CB8AC3E}">
        <p14:creationId xmlns:p14="http://schemas.microsoft.com/office/powerpoint/2010/main" val="349932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6">
                    <a:lumMod val="75000"/>
                  </a:schemeClr>
                </a:solidFill>
                <a:latin typeface="Arial Rounded MT Bold" panose="020F0704030504030204" pitchFamily="34" charset="0"/>
              </a:rPr>
              <a:t>Housekeeping</a:t>
            </a:r>
            <a:endParaRPr lang="en-GB" dirty="0">
              <a:solidFill>
                <a:schemeClr val="accent6">
                  <a:lumMod val="75000"/>
                </a:schemeClr>
              </a:solidFill>
              <a:latin typeface="Arial Rounded MT Bold" panose="020F0704030504030204" pitchFamily="34" charset="0"/>
            </a:endParaRPr>
          </a:p>
        </p:txBody>
      </p:sp>
      <p:sp>
        <p:nvSpPr>
          <p:cNvPr id="5" name="Content Placeholder 4"/>
          <p:cNvSpPr>
            <a:spLocks noGrp="1"/>
          </p:cNvSpPr>
          <p:nvPr>
            <p:ph idx="4294967295"/>
          </p:nvPr>
        </p:nvSpPr>
        <p:spPr>
          <a:xfrm>
            <a:off x="838200" y="1825625"/>
            <a:ext cx="10515600" cy="4351338"/>
          </a:xfrm>
          <a:prstGeom prst="rect">
            <a:avLst/>
          </a:prstGeom>
        </p:spPr>
        <p:txBody>
          <a:bodyPr>
            <a:normAutofit/>
          </a:bodyPr>
          <a:lstStyle/>
          <a:p>
            <a:pPr>
              <a:defRPr/>
            </a:pPr>
            <a:r>
              <a:rPr lang="en-GB" sz="3200" b="1" dirty="0">
                <a:solidFill>
                  <a:schemeClr val="accent3">
                    <a:lumMod val="75000"/>
                  </a:schemeClr>
                </a:solidFill>
                <a:latin typeface="Arial Rounded MT Bold" panose="020F0704030504030204" pitchFamily="34" charset="0"/>
              </a:rPr>
              <a:t>Toilets… </a:t>
            </a:r>
            <a:endParaRPr lang="en-GB" sz="3200" dirty="0">
              <a:solidFill>
                <a:schemeClr val="accent3">
                  <a:lumMod val="75000"/>
                </a:schemeClr>
              </a:solidFill>
              <a:latin typeface="Arial Rounded MT Bold" panose="020F0704030504030204" pitchFamily="34" charset="0"/>
            </a:endParaRPr>
          </a:p>
          <a:p>
            <a:pPr>
              <a:defRPr/>
            </a:pPr>
            <a:r>
              <a:rPr lang="en-GB" sz="3200" b="1" dirty="0">
                <a:solidFill>
                  <a:schemeClr val="accent3">
                    <a:lumMod val="75000"/>
                  </a:schemeClr>
                </a:solidFill>
                <a:latin typeface="Arial Rounded MT Bold" panose="020F0704030504030204" pitchFamily="34" charset="0"/>
              </a:rPr>
              <a:t>Rest area with vending machines…</a:t>
            </a:r>
            <a:endParaRPr lang="en-GB" sz="3200" dirty="0">
              <a:solidFill>
                <a:schemeClr val="accent3">
                  <a:lumMod val="75000"/>
                </a:schemeClr>
              </a:solidFill>
              <a:latin typeface="Arial Rounded MT Bold" panose="020F0704030504030204" pitchFamily="34" charset="0"/>
            </a:endParaRPr>
          </a:p>
          <a:p>
            <a:pPr>
              <a:defRPr/>
            </a:pPr>
            <a:r>
              <a:rPr lang="en-GB" sz="3200" b="1" dirty="0">
                <a:solidFill>
                  <a:schemeClr val="accent3">
                    <a:lumMod val="75000"/>
                  </a:schemeClr>
                </a:solidFill>
                <a:latin typeface="Arial Rounded MT Bold" panose="020F0704030504030204" pitchFamily="34" charset="0"/>
              </a:rPr>
              <a:t>Fire exits </a:t>
            </a:r>
            <a:r>
              <a:rPr lang="en-GB" sz="3200" dirty="0">
                <a:solidFill>
                  <a:schemeClr val="accent3">
                    <a:lumMod val="75000"/>
                  </a:schemeClr>
                </a:solidFill>
                <a:latin typeface="Arial Rounded MT Bold" panose="020F0704030504030204" pitchFamily="34" charset="0"/>
              </a:rPr>
              <a:t>– gather outside on the green opposite…</a:t>
            </a:r>
          </a:p>
          <a:p>
            <a:pPr marL="0" indent="0">
              <a:lnSpc>
                <a:spcPct val="80000"/>
              </a:lnSpc>
              <a:buNone/>
            </a:pPr>
            <a:endParaRPr lang="en-GB" altLang="en-US" dirty="0">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9385981" y="5827687"/>
            <a:ext cx="2694666" cy="1030313"/>
          </a:xfrm>
          <a:prstGeom prst="rect">
            <a:avLst/>
          </a:prstGeom>
        </p:spPr>
      </p:pic>
    </p:spTree>
    <p:extLst>
      <p:ext uri="{BB962C8B-B14F-4D97-AF65-F5344CB8AC3E}">
        <p14:creationId xmlns:p14="http://schemas.microsoft.com/office/powerpoint/2010/main" val="329135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6">
                    <a:lumMod val="75000"/>
                  </a:schemeClr>
                </a:solidFill>
                <a:latin typeface="Arial Rounded MT Bold" panose="020F0704030504030204" pitchFamily="34" charset="0"/>
              </a:rPr>
              <a:t>Course Aims</a:t>
            </a:r>
            <a:endParaRPr lang="en-GB" dirty="0">
              <a:solidFill>
                <a:schemeClr val="accent6">
                  <a:lumMod val="75000"/>
                </a:schemeClr>
              </a:solidFill>
              <a:latin typeface="Arial Rounded MT Bold" panose="020F0704030504030204" pitchFamily="34" charset="0"/>
            </a:endParaRPr>
          </a:p>
        </p:txBody>
      </p:sp>
      <p:sp>
        <p:nvSpPr>
          <p:cNvPr id="3" name="Content Placeholder 2"/>
          <p:cNvSpPr>
            <a:spLocks noGrp="1"/>
          </p:cNvSpPr>
          <p:nvPr>
            <p:ph idx="4294967295"/>
          </p:nvPr>
        </p:nvSpPr>
        <p:spPr>
          <a:xfrm>
            <a:off x="838200" y="1825625"/>
            <a:ext cx="10515600" cy="4351338"/>
          </a:xfrm>
          <a:prstGeom prst="rect">
            <a:avLst/>
          </a:prstGeom>
        </p:spPr>
        <p:txBody>
          <a:bodyPr>
            <a:normAutofit/>
          </a:bodyPr>
          <a:lstStyle/>
          <a:p>
            <a:pPr>
              <a:lnSpc>
                <a:spcPct val="80000"/>
              </a:lnSpc>
              <a:buNone/>
              <a:defRPr/>
            </a:pPr>
            <a:r>
              <a:rPr lang="en-GB" altLang="zh-CN" sz="3200" b="1" dirty="0">
                <a:solidFill>
                  <a:schemeClr val="accent3">
                    <a:lumMod val="75000"/>
                  </a:schemeClr>
                </a:solidFill>
                <a:latin typeface="Arial Rounded MT Bold" panose="020F0704030504030204" pitchFamily="34" charset="0"/>
                <a:ea typeface="宋体" charset="-122"/>
              </a:rPr>
              <a:t>The aims of the course are:</a:t>
            </a:r>
          </a:p>
          <a:p>
            <a:pPr>
              <a:lnSpc>
                <a:spcPct val="80000"/>
              </a:lnSpc>
              <a:defRPr/>
            </a:pPr>
            <a:r>
              <a:rPr lang="en-US" altLang="zh-CN" sz="3200" dirty="0">
                <a:solidFill>
                  <a:schemeClr val="accent3">
                    <a:lumMod val="75000"/>
                  </a:schemeClr>
                </a:solidFill>
                <a:latin typeface="Arial Rounded MT Bold" panose="020F0704030504030204" pitchFamily="34" charset="0"/>
                <a:ea typeface="宋体" charset="-122"/>
              </a:rPr>
              <a:t>Given daily/weekly.</a:t>
            </a:r>
          </a:p>
          <a:p>
            <a:pPr>
              <a:lnSpc>
                <a:spcPct val="80000"/>
              </a:lnSpc>
              <a:defRPr/>
            </a:pPr>
            <a:r>
              <a:rPr lang="en-US" altLang="en-US" sz="3200" dirty="0">
                <a:solidFill>
                  <a:schemeClr val="accent3">
                    <a:lumMod val="75000"/>
                  </a:schemeClr>
                </a:solidFill>
                <a:latin typeface="Arial Rounded MT Bold" panose="020F0704030504030204" pitchFamily="34" charset="0"/>
                <a:ea typeface="宋体" charset="-122"/>
              </a:rPr>
              <a:t>ROA – complete as we go – more about this later.</a:t>
            </a:r>
            <a:endParaRPr lang="en-GB" altLang="en-US" sz="3200" dirty="0"/>
          </a:p>
        </p:txBody>
      </p:sp>
    </p:spTree>
    <p:extLst>
      <p:ext uri="{BB962C8B-B14F-4D97-AF65-F5344CB8AC3E}">
        <p14:creationId xmlns:p14="http://schemas.microsoft.com/office/powerpoint/2010/main" val="412986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59" y="243349"/>
            <a:ext cx="10396882" cy="1151965"/>
          </a:xfrm>
        </p:spPr>
        <p:txBody>
          <a:bodyPr/>
          <a:lstStyle/>
          <a:p>
            <a:r>
              <a:rPr lang="en-GB" b="1" dirty="0">
                <a:solidFill>
                  <a:schemeClr val="accent6">
                    <a:lumMod val="75000"/>
                  </a:schemeClr>
                </a:solidFill>
                <a:latin typeface="Arial Rounded MT Bold" panose="020F0704030504030204" pitchFamily="34" charset="0"/>
              </a:rPr>
              <a:t>Course Methods </a:t>
            </a:r>
            <a:endParaRPr lang="en-GB" dirty="0">
              <a:solidFill>
                <a:schemeClr val="accent6">
                  <a:lumMod val="75000"/>
                </a:schemeClr>
              </a:solidFill>
              <a:latin typeface="Arial Rounded MT Bold" panose="020F0704030504030204" pitchFamily="34" charset="0"/>
            </a:endParaRPr>
          </a:p>
        </p:txBody>
      </p:sp>
      <p:sp>
        <p:nvSpPr>
          <p:cNvPr id="3" name="Content Placeholder 2"/>
          <p:cNvSpPr>
            <a:spLocks noGrp="1"/>
          </p:cNvSpPr>
          <p:nvPr>
            <p:ph idx="4294967295"/>
          </p:nvPr>
        </p:nvSpPr>
        <p:spPr>
          <a:xfrm>
            <a:off x="838200" y="1778466"/>
            <a:ext cx="10515600" cy="3968186"/>
          </a:xfrm>
          <a:prstGeom prst="rect">
            <a:avLst/>
          </a:prstGeom>
        </p:spPr>
        <p:txBody>
          <a:bodyPr>
            <a:normAutofit fontScale="77500" lnSpcReduction="20000"/>
          </a:bodyPr>
          <a:lstStyle/>
          <a:p>
            <a:pPr marL="342900" indent="-342900">
              <a:spcBef>
                <a:spcPct val="20000"/>
              </a:spcBef>
              <a:buClr>
                <a:schemeClr val="hlink"/>
              </a:buClr>
              <a:buSzPct val="80000"/>
              <a:buNone/>
              <a:defRPr/>
            </a:pPr>
            <a:r>
              <a:rPr lang="en-GB" altLang="zh-CN" b="1" dirty="0">
                <a:solidFill>
                  <a:schemeClr val="accent3">
                    <a:lumMod val="75000"/>
                  </a:schemeClr>
                </a:solidFill>
                <a:latin typeface="Arial Rounded MT Bold" panose="020F0704030504030204" pitchFamily="34" charset="0"/>
                <a:ea typeface="宋体" charset="-122"/>
              </a:rPr>
              <a:t>Materials </a:t>
            </a:r>
          </a:p>
          <a:p>
            <a:pPr marL="342900" indent="-342900">
              <a:spcBef>
                <a:spcPct val="20000"/>
              </a:spcBef>
              <a:buClr>
                <a:schemeClr val="hlink"/>
              </a:buClr>
              <a:buSzPct val="80000"/>
              <a:buFont typeface="Wingdings" pitchFamily="2" charset="2"/>
              <a:buChar char="Ø"/>
              <a:defRPr/>
            </a:pPr>
            <a:r>
              <a:rPr lang="en-GB" altLang="zh-CN" sz="2400" b="1" dirty="0">
                <a:solidFill>
                  <a:schemeClr val="accent3">
                    <a:lumMod val="75000"/>
                  </a:schemeClr>
                </a:solidFill>
                <a:latin typeface="Arial Rounded MT Bold" panose="020F0704030504030204" pitchFamily="34" charset="0"/>
                <a:ea typeface="宋体" charset="-122"/>
              </a:rPr>
              <a:t>Workbook* </a:t>
            </a:r>
            <a:r>
              <a:rPr lang="en-GB" altLang="zh-CN" sz="2400" dirty="0">
                <a:solidFill>
                  <a:schemeClr val="accent3">
                    <a:lumMod val="75000"/>
                  </a:schemeClr>
                </a:solidFill>
                <a:latin typeface="Arial Rounded MT Bold" panose="020F0704030504030204" pitchFamily="34" charset="0"/>
                <a:ea typeface="宋体" charset="-122"/>
              </a:rPr>
              <a:t>- main body of information and activities</a:t>
            </a:r>
          </a:p>
          <a:p>
            <a:pPr marL="342900" indent="-342900">
              <a:spcBef>
                <a:spcPct val="20000"/>
              </a:spcBef>
              <a:buClr>
                <a:schemeClr val="hlink"/>
              </a:buClr>
              <a:buSzPct val="80000"/>
              <a:buFont typeface="Wingdings" pitchFamily="2" charset="2"/>
              <a:buChar char="Ø"/>
              <a:defRPr/>
            </a:pPr>
            <a:r>
              <a:rPr lang="en-GB" altLang="zh-CN" sz="2400" b="1" dirty="0">
                <a:solidFill>
                  <a:schemeClr val="accent3">
                    <a:lumMod val="75000"/>
                  </a:schemeClr>
                </a:solidFill>
                <a:latin typeface="Arial Rounded MT Bold" panose="020F0704030504030204" pitchFamily="34" charset="0"/>
                <a:ea typeface="宋体" charset="-122"/>
              </a:rPr>
              <a:t>Additional information</a:t>
            </a:r>
            <a:r>
              <a:rPr lang="en-GB" altLang="zh-CN" sz="2400" dirty="0">
                <a:solidFill>
                  <a:schemeClr val="accent3">
                    <a:lumMod val="75000"/>
                  </a:schemeClr>
                </a:solidFill>
                <a:latin typeface="Arial Rounded MT Bold" panose="020F0704030504030204" pitchFamily="34" charset="0"/>
                <a:ea typeface="宋体" charset="-122"/>
              </a:rPr>
              <a:t> – issued by the tutor</a:t>
            </a:r>
          </a:p>
          <a:p>
            <a:pPr marL="342900" indent="-342900">
              <a:spcBef>
                <a:spcPct val="20000"/>
              </a:spcBef>
              <a:buClr>
                <a:schemeClr val="hlink"/>
              </a:buClr>
              <a:buSzPct val="80000"/>
              <a:buFont typeface="Wingdings" pitchFamily="2" charset="2"/>
              <a:buChar char="Ø"/>
              <a:defRPr/>
            </a:pPr>
            <a:r>
              <a:rPr lang="en-GB" altLang="zh-CN" sz="2400" b="1" dirty="0">
                <a:solidFill>
                  <a:schemeClr val="accent3">
                    <a:lumMod val="75000"/>
                  </a:schemeClr>
                </a:solidFill>
                <a:latin typeface="Arial Rounded MT Bold" panose="020F0704030504030204" pitchFamily="34" charset="0"/>
                <a:ea typeface="宋体" charset="-122"/>
              </a:rPr>
              <a:t>Publications</a:t>
            </a:r>
            <a:r>
              <a:rPr lang="en-GB" altLang="zh-CN" sz="2400" dirty="0">
                <a:solidFill>
                  <a:schemeClr val="accent3">
                    <a:lumMod val="75000"/>
                  </a:schemeClr>
                </a:solidFill>
                <a:latin typeface="Arial Rounded MT Bold" panose="020F0704030504030204" pitchFamily="34" charset="0"/>
                <a:ea typeface="宋体" charset="-122"/>
              </a:rPr>
              <a:t> – recommended resources may be purchased. You may be able to get union funding for some of these others are free, including: LRD; IER; ACAS; EHRC; HSE; TUC Education and your own unions’ website.</a:t>
            </a:r>
          </a:p>
          <a:p>
            <a:pPr marL="342900" indent="-342900">
              <a:spcBef>
                <a:spcPct val="20000"/>
              </a:spcBef>
              <a:buClr>
                <a:schemeClr val="hlink"/>
              </a:buClr>
              <a:buSzPct val="80000"/>
              <a:buNone/>
              <a:defRPr/>
            </a:pPr>
            <a:r>
              <a:rPr lang="en-GB" altLang="zh-CN" sz="2400" b="1" dirty="0">
                <a:solidFill>
                  <a:schemeClr val="accent3">
                    <a:lumMod val="75000"/>
                  </a:schemeClr>
                </a:solidFill>
                <a:latin typeface="Arial Rounded MT Bold" panose="020F0704030504030204" pitchFamily="34" charset="0"/>
                <a:ea typeface="宋体" charset="-122"/>
              </a:rPr>
              <a:t>Methods </a:t>
            </a:r>
          </a:p>
          <a:p>
            <a:pPr marL="342900" indent="-342900">
              <a:spcBef>
                <a:spcPct val="20000"/>
              </a:spcBef>
              <a:buClr>
                <a:schemeClr val="hlink"/>
              </a:buClr>
              <a:buSzPct val="80000"/>
              <a:buFont typeface="Wingdings" pitchFamily="2" charset="2"/>
              <a:buChar char="Ø"/>
              <a:defRPr/>
            </a:pPr>
            <a:r>
              <a:rPr lang="en-GB" altLang="zh-CN" sz="2400" b="1" dirty="0">
                <a:solidFill>
                  <a:schemeClr val="accent3">
                    <a:lumMod val="75000"/>
                  </a:schemeClr>
                </a:solidFill>
                <a:latin typeface="Arial Rounded MT Bold" panose="020F0704030504030204" pitchFamily="34" charset="0"/>
                <a:ea typeface="宋体" charset="-122"/>
              </a:rPr>
              <a:t>Learning by doing – </a:t>
            </a:r>
            <a:r>
              <a:rPr lang="en-GB" altLang="zh-CN" sz="2400" dirty="0">
                <a:solidFill>
                  <a:schemeClr val="accent3">
                    <a:lumMod val="75000"/>
                  </a:schemeClr>
                </a:solidFill>
                <a:latin typeface="Arial Rounded MT Bold" panose="020F0704030504030204" pitchFamily="34" charset="0"/>
                <a:ea typeface="宋体" charset="-122"/>
              </a:rPr>
              <a:t>classroom and or online activities</a:t>
            </a:r>
          </a:p>
          <a:p>
            <a:pPr marL="342900" indent="-342900">
              <a:spcBef>
                <a:spcPct val="20000"/>
              </a:spcBef>
              <a:buClr>
                <a:schemeClr val="hlink"/>
              </a:buClr>
              <a:buSzPct val="80000"/>
              <a:buFont typeface="Wingdings" pitchFamily="2" charset="2"/>
              <a:buChar char="Ø"/>
              <a:defRPr/>
            </a:pPr>
            <a:r>
              <a:rPr lang="en-GB" altLang="zh-CN" sz="2400" b="1" dirty="0">
                <a:solidFill>
                  <a:schemeClr val="accent3">
                    <a:lumMod val="75000"/>
                  </a:schemeClr>
                </a:solidFill>
                <a:latin typeface="Arial Rounded MT Bold" panose="020F0704030504030204" pitchFamily="34" charset="0"/>
                <a:ea typeface="宋体" charset="-122"/>
              </a:rPr>
              <a:t>Collective work</a:t>
            </a:r>
            <a:r>
              <a:rPr lang="en-GB" altLang="zh-CN" sz="2400" dirty="0">
                <a:solidFill>
                  <a:schemeClr val="accent3">
                    <a:lumMod val="75000"/>
                  </a:schemeClr>
                </a:solidFill>
                <a:latin typeface="Arial Rounded MT Bold" panose="020F0704030504030204" pitchFamily="34" charset="0"/>
                <a:ea typeface="宋体" charset="-122"/>
              </a:rPr>
              <a:t> – working together to share skills and experience</a:t>
            </a:r>
          </a:p>
          <a:p>
            <a:pPr marL="342900" indent="-342900">
              <a:spcBef>
                <a:spcPct val="20000"/>
              </a:spcBef>
              <a:buClr>
                <a:schemeClr val="hlink"/>
              </a:buClr>
              <a:buSzPct val="80000"/>
              <a:buFont typeface="Wingdings" pitchFamily="2" charset="2"/>
              <a:buChar char="Ø"/>
              <a:defRPr/>
            </a:pPr>
            <a:r>
              <a:rPr lang="en-GB" altLang="zh-CN" sz="2400" b="1" dirty="0">
                <a:solidFill>
                  <a:schemeClr val="accent3">
                    <a:lumMod val="75000"/>
                  </a:schemeClr>
                </a:solidFill>
                <a:latin typeface="Arial Rounded MT Bold" panose="020F0704030504030204" pitchFamily="34" charset="0"/>
                <a:ea typeface="宋体" charset="-122"/>
              </a:rPr>
              <a:t>Action at work</a:t>
            </a:r>
            <a:r>
              <a:rPr lang="en-GB" altLang="zh-CN" sz="2400" dirty="0">
                <a:solidFill>
                  <a:schemeClr val="accent3">
                    <a:lumMod val="75000"/>
                  </a:schemeClr>
                </a:solidFill>
                <a:latin typeface="Arial Rounded MT Bold" panose="020F0704030504030204" pitchFamily="34" charset="0"/>
                <a:ea typeface="宋体" charset="-122"/>
              </a:rPr>
              <a:t> – workplace activities to practice new skills.</a:t>
            </a:r>
          </a:p>
          <a:p>
            <a:pPr marL="342900" indent="-342900">
              <a:spcBef>
                <a:spcPct val="20000"/>
              </a:spcBef>
              <a:buClr>
                <a:schemeClr val="hlink"/>
              </a:buClr>
              <a:buSzPct val="80000"/>
              <a:buNone/>
              <a:defRPr/>
            </a:pPr>
            <a:endParaRPr lang="en-GB" altLang="zh-CN" sz="2400" b="1" dirty="0">
              <a:latin typeface="Century Gothic" pitchFamily="34" charset="0"/>
              <a:ea typeface="宋体" charset="-122"/>
            </a:endParaRPr>
          </a:p>
          <a:p>
            <a:pPr marL="0" indent="0">
              <a:buNone/>
              <a:defRPr/>
            </a:pPr>
            <a:endParaRPr lang="en-GB" sz="2400" dirty="0">
              <a:latin typeface="Calibri" panose="020F0502020204030204" pitchFamily="34" charset="0"/>
            </a:endParaRPr>
          </a:p>
        </p:txBody>
      </p:sp>
    </p:spTree>
    <p:extLst>
      <p:ext uri="{BB962C8B-B14F-4D97-AF65-F5344CB8AC3E}">
        <p14:creationId xmlns:p14="http://schemas.microsoft.com/office/powerpoint/2010/main" val="256118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97" y="317090"/>
            <a:ext cx="10396882" cy="1151965"/>
          </a:xfrm>
        </p:spPr>
        <p:txBody>
          <a:bodyPr/>
          <a:lstStyle/>
          <a:p>
            <a:r>
              <a:rPr lang="en-GB" b="1" dirty="0">
                <a:solidFill>
                  <a:schemeClr val="accent6">
                    <a:lumMod val="75000"/>
                  </a:schemeClr>
                </a:solidFill>
                <a:latin typeface="Arial Rounded MT Bold" panose="020F0704030504030204" pitchFamily="34" charset="0"/>
              </a:rPr>
              <a:t>Unite values</a:t>
            </a:r>
            <a:endParaRPr lang="en-GB" dirty="0">
              <a:solidFill>
                <a:schemeClr val="accent6">
                  <a:lumMod val="75000"/>
                </a:schemeClr>
              </a:solidFill>
              <a:latin typeface="Arial Rounded MT Bold" panose="020F0704030504030204" pitchFamily="34" charset="0"/>
            </a:endParaRPr>
          </a:p>
        </p:txBody>
      </p:sp>
      <p:sp>
        <p:nvSpPr>
          <p:cNvPr id="3" name="Content Placeholder 2"/>
          <p:cNvSpPr>
            <a:spLocks noGrp="1"/>
          </p:cNvSpPr>
          <p:nvPr>
            <p:ph idx="4294967295"/>
          </p:nvPr>
        </p:nvSpPr>
        <p:spPr>
          <a:xfrm>
            <a:off x="715297" y="2063692"/>
            <a:ext cx="10515600" cy="3567581"/>
          </a:xfrm>
          <a:prstGeom prst="rect">
            <a:avLst/>
          </a:prstGeom>
        </p:spPr>
        <p:txBody>
          <a:bodyPr>
            <a:normAutofit fontScale="85000" lnSpcReduction="20000"/>
          </a:bodyPr>
          <a:lstStyle/>
          <a:p>
            <a:pPr>
              <a:buFont typeface="Wingdings" panose="05000000000000000000" pitchFamily="2" charset="2"/>
              <a:buChar char="ü"/>
              <a:defRPr/>
            </a:pPr>
            <a:r>
              <a:rPr lang="en-GB" sz="4400" dirty="0">
                <a:solidFill>
                  <a:schemeClr val="accent3">
                    <a:lumMod val="75000"/>
                  </a:schemeClr>
                </a:solidFill>
                <a:latin typeface="Arial Rounded MT Bold" panose="020F0704030504030204" pitchFamily="34" charset="0"/>
              </a:rPr>
              <a:t>Justice and fairness;</a:t>
            </a:r>
          </a:p>
          <a:p>
            <a:pPr>
              <a:buFont typeface="Wingdings" panose="05000000000000000000" pitchFamily="2" charset="2"/>
              <a:buChar char="ü"/>
              <a:defRPr/>
            </a:pPr>
            <a:r>
              <a:rPr lang="en-GB" sz="4400" dirty="0">
                <a:solidFill>
                  <a:schemeClr val="accent3">
                    <a:lumMod val="75000"/>
                  </a:schemeClr>
                </a:solidFill>
                <a:latin typeface="Arial Rounded MT Bold" panose="020F0704030504030204" pitchFamily="34" charset="0"/>
              </a:rPr>
              <a:t>Equality and equity;</a:t>
            </a:r>
          </a:p>
          <a:p>
            <a:pPr>
              <a:buFont typeface="Wingdings" panose="05000000000000000000" pitchFamily="2" charset="2"/>
              <a:buChar char="ü"/>
              <a:defRPr/>
            </a:pPr>
            <a:r>
              <a:rPr lang="en-GB" sz="4400" dirty="0">
                <a:solidFill>
                  <a:schemeClr val="accent3">
                    <a:lumMod val="75000"/>
                  </a:schemeClr>
                </a:solidFill>
                <a:latin typeface="Arial Rounded MT Bold" panose="020F0704030504030204" pitchFamily="34" charset="0"/>
              </a:rPr>
              <a:t>Democracy;</a:t>
            </a:r>
          </a:p>
          <a:p>
            <a:pPr>
              <a:buFont typeface="Wingdings" panose="05000000000000000000" pitchFamily="2" charset="2"/>
              <a:buChar char="ü"/>
              <a:defRPr/>
            </a:pPr>
            <a:r>
              <a:rPr lang="en-GB" sz="4400" dirty="0">
                <a:solidFill>
                  <a:schemeClr val="accent3">
                    <a:lumMod val="75000"/>
                  </a:schemeClr>
                </a:solidFill>
                <a:latin typeface="Arial Rounded MT Bold" panose="020F0704030504030204" pitchFamily="34" charset="0"/>
              </a:rPr>
              <a:t>Unity;</a:t>
            </a:r>
          </a:p>
          <a:p>
            <a:pPr>
              <a:buFont typeface="Wingdings" panose="05000000000000000000" pitchFamily="2" charset="2"/>
              <a:buChar char="ü"/>
              <a:defRPr/>
            </a:pPr>
            <a:r>
              <a:rPr lang="en-GB" sz="4400" dirty="0">
                <a:solidFill>
                  <a:schemeClr val="accent3">
                    <a:lumMod val="75000"/>
                  </a:schemeClr>
                </a:solidFill>
                <a:latin typeface="Arial Rounded MT Bold" panose="020F0704030504030204" pitchFamily="34" charset="0"/>
              </a:rPr>
              <a:t>Working together.</a:t>
            </a:r>
          </a:p>
          <a:p>
            <a:pPr marL="0" indent="0">
              <a:buFontTx/>
              <a:buNone/>
              <a:defRPr/>
            </a:pPr>
            <a:endParaRPr lang="en-GB" altLang="en-US" sz="4400" dirty="0">
              <a:solidFill>
                <a:schemeClr val="accent3">
                  <a:lumMod val="75000"/>
                </a:schemeClr>
              </a:solidFill>
              <a:latin typeface="Arial Rounded MT Bold" panose="020F0704030504030204" pitchFamily="34" charset="0"/>
            </a:endParaRPr>
          </a:p>
          <a:p>
            <a:pPr marL="0" indent="0">
              <a:buNone/>
            </a:pPr>
            <a:endParaRPr lang="en-GB" dirty="0">
              <a:latin typeface="Calibri" panose="020F0502020204030204" pitchFamily="34" charset="0"/>
            </a:endParaRPr>
          </a:p>
        </p:txBody>
      </p:sp>
    </p:spTree>
    <p:extLst>
      <p:ext uri="{BB962C8B-B14F-4D97-AF65-F5344CB8AC3E}">
        <p14:creationId xmlns:p14="http://schemas.microsoft.com/office/powerpoint/2010/main" val="41334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69" y="154858"/>
            <a:ext cx="10396882" cy="1151965"/>
          </a:xfrm>
        </p:spPr>
        <p:txBody>
          <a:bodyPr/>
          <a:lstStyle/>
          <a:p>
            <a:r>
              <a:rPr lang="en-GB" dirty="0"/>
              <a:t>British Values</a:t>
            </a:r>
          </a:p>
        </p:txBody>
      </p:sp>
      <p:pic>
        <p:nvPicPr>
          <p:cNvPr id="4" name="Content Placeholder 3" descr="British Values"/>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949970" y="1088205"/>
            <a:ext cx="8351053" cy="4351338"/>
          </a:xfrm>
          <a:prstGeom prst="rect">
            <a:avLst/>
          </a:prstGeom>
          <a:noFill/>
          <a:ln>
            <a:noFill/>
          </a:ln>
        </p:spPr>
      </p:pic>
    </p:spTree>
    <p:extLst>
      <p:ext uri="{BB962C8B-B14F-4D97-AF65-F5344CB8AC3E}">
        <p14:creationId xmlns:p14="http://schemas.microsoft.com/office/powerpoint/2010/main" val="213681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14384" y="0"/>
            <a:ext cx="8309488" cy="5539659"/>
          </a:xfrm>
          <a:prstGeom prst="rect">
            <a:avLst/>
          </a:prstGeom>
        </p:spPr>
      </p:pic>
    </p:spTree>
    <p:extLst>
      <p:ext uri="{BB962C8B-B14F-4D97-AF65-F5344CB8AC3E}">
        <p14:creationId xmlns:p14="http://schemas.microsoft.com/office/powerpoint/2010/main" val="281879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3" y="243349"/>
            <a:ext cx="10396882" cy="1151965"/>
          </a:xfrm>
        </p:spPr>
        <p:txBody>
          <a:bodyPr/>
          <a:lstStyle/>
          <a:p>
            <a:r>
              <a:rPr lang="en-GB" dirty="0">
                <a:solidFill>
                  <a:schemeClr val="accent6">
                    <a:lumMod val="75000"/>
                  </a:schemeClr>
                </a:solidFill>
                <a:latin typeface="Arial Rounded MT Bold" panose="020F0704030504030204" pitchFamily="34" charset="0"/>
              </a:rPr>
              <a:t>Working together</a:t>
            </a:r>
          </a:p>
        </p:txBody>
      </p:sp>
      <p:sp>
        <p:nvSpPr>
          <p:cNvPr id="3" name="Content Placeholder 2"/>
          <p:cNvSpPr>
            <a:spLocks noGrp="1"/>
          </p:cNvSpPr>
          <p:nvPr>
            <p:ph idx="4294967295"/>
          </p:nvPr>
        </p:nvSpPr>
        <p:spPr>
          <a:xfrm>
            <a:off x="671053" y="1395314"/>
            <a:ext cx="10515600" cy="4351338"/>
          </a:xfrm>
          <a:prstGeom prst="rect">
            <a:avLst/>
          </a:prstGeom>
        </p:spPr>
        <p:txBody>
          <a:bodyPr/>
          <a:lstStyle/>
          <a:p>
            <a:r>
              <a:rPr lang="en-US" dirty="0">
                <a:solidFill>
                  <a:schemeClr val="bg1">
                    <a:lumMod val="50000"/>
                  </a:schemeClr>
                </a:solidFill>
                <a:latin typeface="Arial Rounded MT Bold" panose="020F0704030504030204" pitchFamily="34" charset="0"/>
              </a:rPr>
              <a:t>We will respect and listen to each other</a:t>
            </a:r>
          </a:p>
          <a:p>
            <a:r>
              <a:rPr lang="en-US" dirty="0">
                <a:solidFill>
                  <a:schemeClr val="bg1">
                    <a:lumMod val="50000"/>
                  </a:schemeClr>
                </a:solidFill>
                <a:latin typeface="Arial Rounded MT Bold" panose="020F0704030504030204" pitchFamily="34" charset="0"/>
              </a:rPr>
              <a:t>We will encourage each other</a:t>
            </a:r>
          </a:p>
          <a:p>
            <a:r>
              <a:rPr lang="en-US" dirty="0">
                <a:solidFill>
                  <a:schemeClr val="bg1">
                    <a:lumMod val="50000"/>
                  </a:schemeClr>
                </a:solidFill>
                <a:latin typeface="Arial Rounded MT Bold" panose="020F0704030504030204" pitchFamily="34" charset="0"/>
              </a:rPr>
              <a:t>We will be honest and open</a:t>
            </a:r>
          </a:p>
          <a:p>
            <a:r>
              <a:rPr lang="en-US" dirty="0">
                <a:solidFill>
                  <a:schemeClr val="bg1">
                    <a:lumMod val="50000"/>
                  </a:schemeClr>
                </a:solidFill>
                <a:latin typeface="Arial Rounded MT Bold" panose="020F0704030504030204" pitchFamily="34" charset="0"/>
              </a:rPr>
              <a:t>We will contribute to discussions</a:t>
            </a:r>
          </a:p>
          <a:p>
            <a:r>
              <a:rPr lang="en-US" dirty="0">
                <a:solidFill>
                  <a:schemeClr val="bg1">
                    <a:lumMod val="50000"/>
                  </a:schemeClr>
                </a:solidFill>
                <a:latin typeface="Arial Rounded MT Bold" panose="020F0704030504030204" pitchFamily="34" charset="0"/>
              </a:rPr>
              <a:t>We will share our knowledge</a:t>
            </a:r>
          </a:p>
          <a:p>
            <a:r>
              <a:rPr lang="en-US" dirty="0">
                <a:solidFill>
                  <a:schemeClr val="bg1">
                    <a:lumMod val="50000"/>
                  </a:schemeClr>
                </a:solidFill>
                <a:latin typeface="Arial Rounded MT Bold" panose="020F0704030504030204" pitchFamily="34" charset="0"/>
              </a:rPr>
              <a:t>We have the right to question and disagree</a:t>
            </a:r>
          </a:p>
          <a:p>
            <a:r>
              <a:rPr lang="en-US" dirty="0">
                <a:solidFill>
                  <a:schemeClr val="bg1">
                    <a:lumMod val="50000"/>
                  </a:schemeClr>
                </a:solidFill>
                <a:latin typeface="Arial Rounded MT Bold" panose="020F0704030504030204" pitchFamily="34" charset="0"/>
              </a:rPr>
              <a:t>We will treat sensitive information with the utmost confidentiality</a:t>
            </a:r>
          </a:p>
          <a:p>
            <a:endParaRPr lang="en-GB" dirty="0"/>
          </a:p>
        </p:txBody>
      </p:sp>
    </p:spTree>
    <p:extLst>
      <p:ext uri="{BB962C8B-B14F-4D97-AF65-F5344CB8AC3E}">
        <p14:creationId xmlns:p14="http://schemas.microsoft.com/office/powerpoint/2010/main" val="25512167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29</TotalTime>
  <Words>1001</Words>
  <Application>Microsoft Office PowerPoint</Application>
  <PresentationFormat>Widescreen</PresentationFormat>
  <Paragraphs>127</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Rounded MT Bold</vt:lpstr>
      <vt:lpstr>Calibri</vt:lpstr>
      <vt:lpstr>Century Gothic</vt:lpstr>
      <vt:lpstr>Impact</vt:lpstr>
      <vt:lpstr>Wingdings</vt:lpstr>
      <vt:lpstr>Main Event</vt:lpstr>
      <vt:lpstr>Course Induction</vt:lpstr>
      <vt:lpstr>Essential Information</vt:lpstr>
      <vt:lpstr>Housekeeping</vt:lpstr>
      <vt:lpstr>Course Aims</vt:lpstr>
      <vt:lpstr>Course Methods </vt:lpstr>
      <vt:lpstr>Unite values</vt:lpstr>
      <vt:lpstr>British Values</vt:lpstr>
      <vt:lpstr>PowerPoint Presentation</vt:lpstr>
      <vt:lpstr>Working together</vt:lpstr>
      <vt:lpstr>Guidance and Support</vt:lpstr>
      <vt:lpstr>Guidance and Support</vt:lpstr>
      <vt:lpstr>Learner Portfolio</vt:lpstr>
      <vt:lpstr>Course Contract</vt:lpstr>
      <vt:lpstr>Also Page 13 in Course Book</vt:lpstr>
      <vt:lpstr>Progression</vt:lpstr>
    </vt:vector>
  </TitlesOfParts>
  <Company>Unite the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Induction</dc:title>
  <dc:creator>Pearson, Andy</dc:creator>
  <cp:lastModifiedBy>Ian Pfluger</cp:lastModifiedBy>
  <cp:revision>5</cp:revision>
  <dcterms:created xsi:type="dcterms:W3CDTF">2021-03-08T13:02:40Z</dcterms:created>
  <dcterms:modified xsi:type="dcterms:W3CDTF">2021-04-14T11:51:11Z</dcterms:modified>
</cp:coreProperties>
</file>