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8"/>
  </p:notesMasterIdLst>
  <p:sldIdLst>
    <p:sldId id="291" r:id="rId2"/>
    <p:sldId id="261" r:id="rId3"/>
    <p:sldId id="277" r:id="rId4"/>
    <p:sldId id="257" r:id="rId5"/>
    <p:sldId id="293" r:id="rId6"/>
    <p:sldId id="276" r:id="rId7"/>
    <p:sldId id="294" r:id="rId8"/>
    <p:sldId id="278" r:id="rId9"/>
    <p:sldId id="279" r:id="rId10"/>
    <p:sldId id="292" r:id="rId11"/>
    <p:sldId id="284" r:id="rId12"/>
    <p:sldId id="297" r:id="rId13"/>
    <p:sldId id="295" r:id="rId14"/>
    <p:sldId id="296" r:id="rId15"/>
    <p:sldId id="298" r:id="rId16"/>
    <p:sldId id="29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22BBC9-1296-4023-B3F8-067201D0368D}" v="4" dt="2020-04-16T18:25:35.5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2692" autoAdjust="0"/>
  </p:normalViewPr>
  <p:slideViewPr>
    <p:cSldViewPr snapToGrid="0" snapToObjects="1">
      <p:cViewPr varScale="1">
        <p:scale>
          <a:sx n="91" d="100"/>
          <a:sy n="91" d="100"/>
        </p:scale>
        <p:origin x="1314" y="84"/>
      </p:cViewPr>
      <p:guideLst>
        <p:guide orient="horz" pos="2160"/>
        <p:guide pos="3840"/>
      </p:guideLst>
    </p:cSldViewPr>
  </p:slideViewPr>
  <p:outlineViewPr>
    <p:cViewPr>
      <p:scale>
        <a:sx n="33" d="100"/>
        <a:sy n="33" d="100"/>
      </p:scale>
      <p:origin x="48"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2B3DA4-1D37-457D-B9C9-3A58E0F9809C}" type="datetimeFigureOut">
              <a:rPr lang="en-GB" smtClean="0"/>
              <a:t>11/03/2024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53C5DC-D947-41B4-A55A-A04FB1FD3D6E}" type="slidenum">
              <a:rPr lang="en-GB" smtClean="0"/>
              <a:t>‹#›</a:t>
            </a:fld>
            <a:endParaRPr lang="en-GB"/>
          </a:p>
        </p:txBody>
      </p:sp>
    </p:spTree>
    <p:extLst>
      <p:ext uri="{BB962C8B-B14F-4D97-AF65-F5344CB8AC3E}">
        <p14:creationId xmlns:p14="http://schemas.microsoft.com/office/powerpoint/2010/main" val="177474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easy to say that the disabled are welcome in the workplace.</a:t>
            </a:r>
            <a:r>
              <a:rPr lang="en-GB" baseline="0" dirty="0"/>
              <a:t> Saying something and doing something about it are different. The attitude of managers matters and this must be carried forward in anti-discriminatory practice. Countering discrimination means working for a society in which they belong in the same way as everyone else.</a:t>
            </a:r>
          </a:p>
          <a:p>
            <a:r>
              <a:rPr lang="en-GB" baseline="0" dirty="0"/>
              <a:t>In the public sector, the public sector equality duty reminds us of the need to be proactive in promoting equality for the disabled, rather than just reactive in making reasonable adjustments. This can be achieved through Equality Impact Assessments.</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1</a:t>
            </a:fld>
            <a:endParaRPr lang="en-GB"/>
          </a:p>
        </p:txBody>
      </p:sp>
    </p:spTree>
    <p:extLst>
      <p:ext uri="{BB962C8B-B14F-4D97-AF65-F5344CB8AC3E}">
        <p14:creationId xmlns:p14="http://schemas.microsoft.com/office/powerpoint/2010/main" val="2069542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hidden disabilities and developmental disorders.</a:t>
            </a:r>
          </a:p>
        </p:txBody>
      </p:sp>
      <p:sp>
        <p:nvSpPr>
          <p:cNvPr id="4" name="Slide Number Placeholder 3"/>
          <p:cNvSpPr>
            <a:spLocks noGrp="1"/>
          </p:cNvSpPr>
          <p:nvPr>
            <p:ph type="sldNum" sz="quarter" idx="5"/>
          </p:nvPr>
        </p:nvSpPr>
        <p:spPr/>
        <p:txBody>
          <a:bodyPr/>
          <a:lstStyle/>
          <a:p>
            <a:fld id="{7553C5DC-D947-41B4-A55A-A04FB1FD3D6E}" type="slidenum">
              <a:rPr lang="en-GB" smtClean="0"/>
              <a:t>10</a:t>
            </a:fld>
            <a:endParaRPr lang="en-GB"/>
          </a:p>
        </p:txBody>
      </p:sp>
    </p:spTree>
    <p:extLst>
      <p:ext uri="{BB962C8B-B14F-4D97-AF65-F5344CB8AC3E}">
        <p14:creationId xmlns:p14="http://schemas.microsoft.com/office/powerpoint/2010/main" val="3047369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the lived experience of neurodivergent individuals in the workplace in society and in Unite? </a:t>
            </a:r>
            <a:r>
              <a:rPr lang="en-GB" baseline="0" dirty="0"/>
              <a:t>Are they discriminated against? How can they belong without discrimination?</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11</a:t>
            </a:fld>
            <a:endParaRPr lang="en-GB"/>
          </a:p>
        </p:txBody>
      </p:sp>
    </p:spTree>
    <p:extLst>
      <p:ext uri="{BB962C8B-B14F-4D97-AF65-F5344CB8AC3E}">
        <p14:creationId xmlns:p14="http://schemas.microsoft.com/office/powerpoint/2010/main" val="1349632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12</a:t>
            </a:fld>
            <a:endParaRPr lang="en-GB"/>
          </a:p>
        </p:txBody>
      </p:sp>
    </p:spTree>
    <p:extLst>
      <p:ext uri="{BB962C8B-B14F-4D97-AF65-F5344CB8AC3E}">
        <p14:creationId xmlns:p14="http://schemas.microsoft.com/office/powerpoint/2010/main" val="1506898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Public sector organisations should do an Equality Impact Assessment to ensure that all policies, procedures and decisions are evaluated to make sure that they take into consideration the needs of the disabled (as with all people with protected characteristics). This Equality Impact Assessment is part of the Public Sector Equality Duty, which applies specifically to the public sector, and is designed to prevent discrimination from occurring, rather than rectifying it once it has occurred. </a:t>
            </a:r>
          </a:p>
          <a:p>
            <a:endParaRPr lang="en-GB" baseline="0" dirty="0"/>
          </a:p>
          <a:p>
            <a:endParaRPr lang="en-GB" baseline="0" dirty="0"/>
          </a:p>
          <a:p>
            <a:r>
              <a:rPr lang="en-GB" baseline="0" dirty="0"/>
              <a:t>Tutor notes: Share link:</a:t>
            </a:r>
          </a:p>
          <a:p>
            <a:r>
              <a:rPr lang="en-GB" dirty="0"/>
              <a:t>https://www.equalityhumanrights.com/en/advice-and-guidance/public-sector-equality-duty</a:t>
            </a:r>
          </a:p>
          <a:p>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13</a:t>
            </a:fld>
            <a:endParaRPr lang="en-GB"/>
          </a:p>
        </p:txBody>
      </p:sp>
    </p:spTree>
    <p:extLst>
      <p:ext uri="{BB962C8B-B14F-4D97-AF65-F5344CB8AC3E}">
        <p14:creationId xmlns:p14="http://schemas.microsoft.com/office/powerpoint/2010/main" val="3651965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Private sector organisations must make reasonable adjustments for the disabled.</a:t>
            </a:r>
          </a:p>
          <a:p>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14</a:t>
            </a:fld>
            <a:endParaRPr lang="en-GB"/>
          </a:p>
        </p:txBody>
      </p:sp>
    </p:spTree>
    <p:extLst>
      <p:ext uri="{BB962C8B-B14F-4D97-AF65-F5344CB8AC3E}">
        <p14:creationId xmlns:p14="http://schemas.microsoft.com/office/powerpoint/2010/main" val="3651965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Disabilities</a:t>
            </a:r>
            <a:r>
              <a:rPr lang="en-GB" baseline="0" dirty="0"/>
              <a:t> may be visible or hidden. If someone is in a wheelchair we might assume that they have a disability, relating to restricted mobility, this is a visible disability. Not all disabilities can be seen. The </a:t>
            </a:r>
            <a:r>
              <a:rPr lang="en-GB" baseline="0" dirty="0" err="1"/>
              <a:t>neurodiversities</a:t>
            </a:r>
            <a:r>
              <a:rPr lang="en-GB" baseline="0" dirty="0"/>
              <a:t> that we are discussing in this course are hidden disabilities. </a:t>
            </a:r>
            <a:r>
              <a:rPr lang="en-GB" dirty="0"/>
              <a:t>Whether the disability is</a:t>
            </a:r>
            <a:r>
              <a:rPr lang="en-GB" baseline="0" dirty="0"/>
              <a:t> visible or hidden, it remains a disability and it is a protected characteristic under the Equality Act section 6. That begs the question, how do we know whether someone is disabled or not? How do we know if they need reasonable adjustments made for them? Perhaps, we need to plan in advance, for example to install a loop system for the hard of hearing, regardless of whether there are any people present who use a hearing aid with the loop setting.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15</a:t>
            </a:fld>
            <a:endParaRPr lang="en-GB"/>
          </a:p>
        </p:txBody>
      </p:sp>
    </p:spTree>
    <p:extLst>
      <p:ext uri="{BB962C8B-B14F-4D97-AF65-F5344CB8AC3E}">
        <p14:creationId xmlns:p14="http://schemas.microsoft.com/office/powerpoint/2010/main" val="3262112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If we think of an example of disability and reasonable adjustments,</a:t>
            </a:r>
            <a:r>
              <a:rPr lang="en-GB" baseline="0" dirty="0"/>
              <a:t> we might think of a building with a flight of steps up to its front entrance, but flat access to the side door/ back entrance. What solutions can we think of?</a:t>
            </a:r>
          </a:p>
          <a:p>
            <a:r>
              <a:rPr lang="en-GB" baseline="0" dirty="0"/>
              <a:t>We could build a ramp, we could suggest they use the side door, we could buy a portable ramp, or we could install a buzzer at the top of the steps for people to press if they need assistance, and then we could carry them into the building. Clearly, not all of these are either sensible, ethical, or legal.</a:t>
            </a:r>
          </a:p>
          <a:p>
            <a:r>
              <a:rPr lang="en-GB" dirty="0"/>
              <a:t>The steps may prevent access to people with</a:t>
            </a:r>
            <a:r>
              <a:rPr lang="en-GB" baseline="0" dirty="0"/>
              <a:t> reduced mobility. They might have a wheelchair, or use a walking frame, or even need to use one of these, but fail to do so. It is not the wheelchair that defines the disability, nor the walking frame, but the mobility of the person, in this context. </a:t>
            </a:r>
          </a:p>
          <a:p>
            <a:pPr marL="0" indent="0">
              <a:buNone/>
            </a:pPr>
            <a:r>
              <a:rPr lang="en-GB" baseline="0" dirty="0"/>
              <a:t>Some people with dementia find patterned floors difficult, because of changes to depth perception, and they find it difficult to go from one type of flooring to another. They might see that as a barrier. This is the kind of thing that could be planned for in architectural design, or in an Equality Audit of a building. Hidden disabilities are significant and need to be planned for. </a:t>
            </a:r>
            <a:r>
              <a:rPr lang="en-US" dirty="0"/>
              <a:t>Every individual is different, so the adjustments that they need may differ:</a:t>
            </a:r>
          </a:p>
          <a:p>
            <a:r>
              <a:rPr lang="en-US" dirty="0"/>
              <a:t>Depending on the nature of their disability</a:t>
            </a:r>
          </a:p>
          <a:p>
            <a:r>
              <a:rPr lang="en-US" dirty="0"/>
              <a:t>Depending on the severity of their disability</a:t>
            </a:r>
          </a:p>
          <a:p>
            <a:r>
              <a:rPr lang="en-US" dirty="0"/>
              <a:t>Depending on how their disability affects them that day</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16</a:t>
            </a:fld>
            <a:endParaRPr lang="en-GB"/>
          </a:p>
        </p:txBody>
      </p:sp>
    </p:spTree>
    <p:extLst>
      <p:ext uri="{BB962C8B-B14F-4D97-AF65-F5344CB8AC3E}">
        <p14:creationId xmlns:p14="http://schemas.microsoft.com/office/powerpoint/2010/main" val="1702551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Neurodiversity</a:t>
            </a:r>
            <a:r>
              <a:rPr lang="en-GB" dirty="0"/>
              <a:t> is a new word to describe a range of conditions experienced by people of all ages. More</a:t>
            </a:r>
            <a:r>
              <a:rPr lang="en-GB" baseline="0" dirty="0"/>
              <a:t> than 15% of people in Britain are </a:t>
            </a:r>
            <a:r>
              <a:rPr lang="en-GB" baseline="0" dirty="0" err="1"/>
              <a:t>neurodivergent</a:t>
            </a:r>
            <a:r>
              <a:rPr lang="en-GB" baseline="0" dirty="0"/>
              <a:t> or </a:t>
            </a:r>
            <a:r>
              <a:rPr lang="en-GB" baseline="0" dirty="0" err="1"/>
              <a:t>neurodiverse</a:t>
            </a:r>
            <a:r>
              <a:rPr lang="en-GB" baseline="0" dirty="0"/>
              <a:t>, as opposed to </a:t>
            </a:r>
            <a:r>
              <a:rPr lang="en-GB" baseline="0" dirty="0" err="1"/>
              <a:t>neurotypical</a:t>
            </a:r>
            <a:r>
              <a:rPr lang="en-GB" baseline="0" dirty="0"/>
              <a:t> (the other 85%). </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2</a:t>
            </a:fld>
            <a:endParaRPr lang="en-GB"/>
          </a:p>
        </p:txBody>
      </p:sp>
    </p:spTree>
    <p:extLst>
      <p:ext uri="{BB962C8B-B14F-4D97-AF65-F5344CB8AC3E}">
        <p14:creationId xmlns:p14="http://schemas.microsoft.com/office/powerpoint/2010/main" val="1954828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important question is ‘are we talking about other people’ or ‘are we talking about ourselves’? It makes</a:t>
            </a:r>
            <a:r>
              <a:rPr lang="en-GB" baseline="0" dirty="0"/>
              <a:t> a great deal of difference. </a:t>
            </a:r>
          </a:p>
          <a:p>
            <a:r>
              <a:rPr lang="en-GB" dirty="0"/>
              <a:t>“In the autism community, many self-advocates and their allies prefer terminology such as “Autistic,” “Autistic person,” or “Autistic individual” because we understand autism as an inherent part of an individual’s identity — the same way one refers to “Muslims,” “African-Americans,” “Lesbian/Gay/Bisexual/Transgender/Queer,” “Chinese,” “gifted,” “athletic,” or “Jewish.”” https://autisticadvocacy.org/about-asan/identity-first-language/</a:t>
            </a:r>
          </a:p>
          <a:p>
            <a:endParaRPr lang="en-GB" dirty="0"/>
          </a:p>
          <a:p>
            <a:r>
              <a:rPr lang="en-GB" dirty="0"/>
              <a:t>Note though that this does not well for ADHD…</a:t>
            </a:r>
          </a:p>
          <a:p>
            <a:endParaRPr lang="en-GB" dirty="0"/>
          </a:p>
          <a:p>
            <a:r>
              <a:rPr lang="en-GB" dirty="0"/>
              <a:t>People may have different opinions, and this may come down to whether autism is thought</a:t>
            </a:r>
            <a:r>
              <a:rPr lang="en-GB" baseline="0" dirty="0"/>
              <a:t> of as positive or negative.</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3</a:t>
            </a:fld>
            <a:endParaRPr lang="en-GB"/>
          </a:p>
        </p:txBody>
      </p:sp>
    </p:spTree>
    <p:extLst>
      <p:ext uri="{BB962C8B-B14F-4D97-AF65-F5344CB8AC3E}">
        <p14:creationId xmlns:p14="http://schemas.microsoft.com/office/powerpoint/2010/main" val="3651965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course we will be looking at two models of disability – the social model and the medical model. The social model is the one that we will use. It asks about society and the barriers it puts in place</a:t>
            </a:r>
            <a:r>
              <a:rPr lang="en-GB" baseline="0" dirty="0"/>
              <a:t> which prevent a disabled individual from full inclusion and participation. These barriers can take many forms.</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4</a:t>
            </a:fld>
            <a:endParaRPr lang="en-GB"/>
          </a:p>
        </p:txBody>
      </p:sp>
    </p:spTree>
    <p:extLst>
      <p:ext uri="{BB962C8B-B14F-4D97-AF65-F5344CB8AC3E}">
        <p14:creationId xmlns:p14="http://schemas.microsoft.com/office/powerpoint/2010/main" val="1580525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These barriers might be physical (for example some steps which prevent a wheelchair user from entering a building, inaccessible public transport, lack of disabled parking spaces), social (for example, poverty or low income, discrimination, poor job prospects), or psychological (for example negative attitudes that lead to discrimination).</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5</a:t>
            </a:fld>
            <a:endParaRPr lang="en-GB"/>
          </a:p>
        </p:txBody>
      </p:sp>
    </p:spTree>
    <p:extLst>
      <p:ext uri="{BB962C8B-B14F-4D97-AF65-F5344CB8AC3E}">
        <p14:creationId xmlns:p14="http://schemas.microsoft.com/office/powerpoint/2010/main" val="1580525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medical model of disability sees the individual as the cause of the problem, for example the individual might have physical or mental impairments. In this model the response of society is to remove the impairments,</a:t>
            </a:r>
            <a:r>
              <a:rPr lang="en-GB" baseline="0" dirty="0"/>
              <a:t> (to cure someone) or to minimise the impact of the impairment on the individual.</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6</a:t>
            </a:fld>
            <a:endParaRPr lang="en-GB"/>
          </a:p>
        </p:txBody>
      </p:sp>
    </p:spTree>
    <p:extLst>
      <p:ext uri="{BB962C8B-B14F-4D97-AF65-F5344CB8AC3E}">
        <p14:creationId xmlns:p14="http://schemas.microsoft.com/office/powerpoint/2010/main" val="2981162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medical problem the disabled person, or at least their disability, is the problem,</a:t>
            </a:r>
            <a:r>
              <a:rPr lang="en-GB" baseline="0" dirty="0"/>
              <a:t> not society. One stereotype might be sending someone for counselling because they are upset at being discriminated against and called names because of their disability. </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7</a:t>
            </a:fld>
            <a:endParaRPr lang="en-GB"/>
          </a:p>
        </p:txBody>
      </p:sp>
    </p:spTree>
    <p:extLst>
      <p:ext uri="{BB962C8B-B14F-4D97-AF65-F5344CB8AC3E}">
        <p14:creationId xmlns:p14="http://schemas.microsoft.com/office/powerpoint/2010/main" val="2981162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Neurodiversity</a:t>
            </a:r>
            <a:r>
              <a:rPr lang="en-GB" baseline="0" dirty="0"/>
              <a:t> is a word which highlights the difference between how some people experience the world and think about it differently. Society makes assumptions about how the brain works. Some people’s minds process information differently, in a way that society does not expect. </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8</a:t>
            </a:fld>
            <a:endParaRPr lang="en-GB"/>
          </a:p>
        </p:txBody>
      </p:sp>
    </p:spTree>
    <p:extLst>
      <p:ext uri="{BB962C8B-B14F-4D97-AF65-F5344CB8AC3E}">
        <p14:creationId xmlns:p14="http://schemas.microsoft.com/office/powerpoint/2010/main" val="3320869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forms of </a:t>
            </a:r>
            <a:r>
              <a:rPr lang="en-GB" dirty="0" err="1"/>
              <a:t>neurodiversity</a:t>
            </a:r>
            <a:r>
              <a:rPr lang="en-GB" dirty="0"/>
              <a:t> have</a:t>
            </a:r>
            <a:r>
              <a:rPr lang="en-GB" baseline="0" dirty="0"/>
              <a:t> characteristics which vary between individuals. People who are </a:t>
            </a:r>
            <a:r>
              <a:rPr lang="en-GB" baseline="0" dirty="0" err="1"/>
              <a:t>neurodiverse</a:t>
            </a:r>
            <a:r>
              <a:rPr lang="en-GB" baseline="0" dirty="0"/>
              <a:t> experience their condition(s) uniquely. That is why they are called spectrum conditions.</a:t>
            </a:r>
          </a:p>
          <a:p>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9</a:t>
            </a:fld>
            <a:endParaRPr lang="en-GB"/>
          </a:p>
        </p:txBody>
      </p:sp>
    </p:spTree>
    <p:extLst>
      <p:ext uri="{BB962C8B-B14F-4D97-AF65-F5344CB8AC3E}">
        <p14:creationId xmlns:p14="http://schemas.microsoft.com/office/powerpoint/2010/main" val="10092782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smtClean="0"/>
              <a:t>3/11/2024</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smtClean="0"/>
              <a:t>3/11/2024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smtClean="0"/>
              <a:t>3/11/2024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smtClean="0"/>
              <a:t>3/11/2024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smtClean="0"/>
              <a:t>3/11/2024</a:t>
            </a:fld>
            <a:endParaRPr lang="en-US" dirty="0"/>
          </a:p>
        </p:txBody>
      </p:sp>
      <p:sp>
        <p:nvSpPr>
          <p:cNvPr id="6" name="Footer Placeholder 5"/>
          <p:cNvSpPr>
            <a:spLocks noGrp="1"/>
          </p:cNvSpPr>
          <p:nvPr>
            <p:ph type="ftr" sz="quarter" idx="11"/>
          </p:nvPr>
        </p:nvSpPr>
        <p:spPr/>
        <p:txBody>
          <a:bodyPr/>
          <a:lstStyle/>
          <a:p>
            <a:r>
              <a:rPr lang="en-US"/>
              <a:t>NEURODIVERSITY IN THE CHURCH</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smtClean="0"/>
              <a:t>3/11/2024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smtClean="0"/>
              <a:t>3/11/2024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hasCustomPrompt="1"/>
          </p:nvPr>
        </p:nvSpPr>
        <p:spPr>
          <a:xfrm>
            <a:off x="685800" y="2063396"/>
            <a:ext cx="10394707" cy="3311189"/>
          </a:xfrm>
        </p:spPr>
        <p:txBody>
          <a:bodyPr/>
          <a:lstStyle>
            <a:lvl1pPr>
              <a:defRPr sz="3600"/>
            </a:lvl1pPr>
            <a:lvl2pPr>
              <a:defRPr sz="2800" baseline="0"/>
            </a:lvl2pPr>
          </a:lstStyle>
          <a:p>
            <a:pPr lvl="0"/>
            <a:r>
              <a:rPr lang="en-US" dirty="0"/>
              <a:t> Click to edit Master text styles</a:t>
            </a:r>
          </a:p>
          <a:p>
            <a:pPr lvl="1"/>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669145" y="4750169"/>
            <a:ext cx="3784600" cy="498470"/>
          </a:xfrm>
        </p:spPr>
        <p:txBody>
          <a:bodyPr/>
          <a:lstStyle/>
          <a:p>
            <a:fld id="{8EFBDC27-E420-4878-9EE6-7B9656D6442A}" type="datetimeFigureOut">
              <a:rPr lang="en-US" smtClean="0"/>
              <a:t>3/11/2024</a:t>
            </a:fld>
            <a:endParaRPr lang="en-US" dirty="0"/>
          </a:p>
        </p:txBody>
      </p:sp>
      <p:sp>
        <p:nvSpPr>
          <p:cNvPr id="5" name="Footer Placeholder 4"/>
          <p:cNvSpPr>
            <a:spLocks noGrp="1"/>
          </p:cNvSpPr>
          <p:nvPr>
            <p:ph type="ftr" sz="quarter" idx="11"/>
          </p:nvPr>
        </p:nvSpPr>
        <p:spPr/>
        <p:txBody>
          <a:bodyPr/>
          <a:lstStyle/>
          <a:p>
            <a:r>
              <a:rPr lang="en-US"/>
              <a:t>NEURODIVERSITY IN THE CHURCH</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3/11/2024</a:t>
            </a:fld>
            <a:endParaRPr lang="en-US" dirty="0"/>
          </a:p>
        </p:txBody>
      </p:sp>
      <p:sp>
        <p:nvSpPr>
          <p:cNvPr id="5" name="Footer Placeholder 4"/>
          <p:cNvSpPr>
            <a:spLocks noGrp="1"/>
          </p:cNvSpPr>
          <p:nvPr>
            <p:ph type="ftr" sz="quarter" idx="11"/>
          </p:nvPr>
        </p:nvSpPr>
        <p:spPr/>
        <p:txBody>
          <a:bodyPr/>
          <a:lstStyle/>
          <a:p>
            <a:r>
              <a:rPr lang="en-US"/>
              <a:t>NEURODIVERSITY IN THE CHURCH</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3/11/2024</a:t>
            </a:fld>
            <a:endParaRPr lang="en-US" dirty="0"/>
          </a:p>
        </p:txBody>
      </p:sp>
      <p:sp>
        <p:nvSpPr>
          <p:cNvPr id="6" name="Footer Placeholder 5"/>
          <p:cNvSpPr>
            <a:spLocks noGrp="1"/>
          </p:cNvSpPr>
          <p:nvPr>
            <p:ph type="ftr" sz="quarter" idx="11"/>
          </p:nvPr>
        </p:nvSpPr>
        <p:spPr/>
        <p:txBody>
          <a:bodyPr/>
          <a:lstStyle/>
          <a:p>
            <a:r>
              <a:rPr lang="en-US"/>
              <a:t>NEURODIVERSITY IN THE CHURCH</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3/11/2024</a:t>
            </a:fld>
            <a:endParaRPr lang="en-US" dirty="0"/>
          </a:p>
        </p:txBody>
      </p:sp>
      <p:sp>
        <p:nvSpPr>
          <p:cNvPr id="8" name="Footer Placeholder 7"/>
          <p:cNvSpPr>
            <a:spLocks noGrp="1"/>
          </p:cNvSpPr>
          <p:nvPr>
            <p:ph type="ftr" sz="quarter" idx="11"/>
          </p:nvPr>
        </p:nvSpPr>
        <p:spPr/>
        <p:txBody>
          <a:bodyPr/>
          <a:lstStyle/>
          <a:p>
            <a:r>
              <a:rPr lang="en-US"/>
              <a:t>NEURODIVERSITY IN THE CHURCH</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3/11/2024</a:t>
            </a:fld>
            <a:endParaRPr lang="en-US" dirty="0"/>
          </a:p>
        </p:txBody>
      </p:sp>
      <p:sp>
        <p:nvSpPr>
          <p:cNvPr id="4" name="Footer Placeholder 3"/>
          <p:cNvSpPr>
            <a:spLocks noGrp="1"/>
          </p:cNvSpPr>
          <p:nvPr>
            <p:ph type="ftr" sz="quarter" idx="11"/>
          </p:nvPr>
        </p:nvSpPr>
        <p:spPr/>
        <p:txBody>
          <a:bodyPr/>
          <a:lstStyle/>
          <a:p>
            <a:r>
              <a:rPr lang="en-US"/>
              <a:t>NEURODIVERSITY IN THE CHURCH</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3/11/2024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3/11/2024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3/11/2024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smtClean="0"/>
              <a:pPr/>
              <a:t>‹#›</a:t>
            </a:fld>
            <a:endParaRPr lang="en-US" dirty="0"/>
          </a:p>
        </p:txBody>
      </p:sp>
      <p:pic>
        <p:nvPicPr>
          <p:cNvPr id="16" name="Content Placeholder 4">
            <a:extLst>
              <a:ext uri="{FF2B5EF4-FFF2-40B4-BE49-F238E27FC236}">
                <a16:creationId xmlns:a16="http://schemas.microsoft.com/office/drawing/2014/main" id="{CB7D5281-596E-8840-8C4C-F5A8A47BAD51}"/>
              </a:ext>
            </a:extLst>
          </p:cNvPr>
          <p:cNvPicPr>
            <a:picLocks noChangeAspect="1"/>
          </p:cNvPicPr>
          <p:nvPr userDrawn="1"/>
        </p:nvPicPr>
        <p:blipFill>
          <a:blip r:embed="rId20"/>
          <a:stretch>
            <a:fillRect/>
          </a:stretch>
        </p:blipFill>
        <p:spPr>
          <a:xfrm>
            <a:off x="9721961" y="5600215"/>
            <a:ext cx="1775513" cy="892792"/>
          </a:xfrm>
          <a:prstGeom prst="rect">
            <a:avLst/>
          </a:prstGeom>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sldNum="0" hdr="0" ftr="0" dt="0"/>
  <p:txStyles>
    <p:titleStyle>
      <a:lvl1pPr algn="l" defTabSz="914400" rtl="0" eaLnBrk="1" latinLnBrk="0" hangingPunct="1">
        <a:lnSpc>
          <a:spcPct val="90000"/>
        </a:lnSpc>
        <a:spcBef>
          <a:spcPct val="0"/>
        </a:spcBef>
        <a:buNone/>
        <a:defRPr sz="4000" b="1" kern="1200" cap="all" baseline="0">
          <a:solidFill>
            <a:schemeClr val="accent1"/>
          </a:solidFill>
          <a:effectLst/>
          <a:latin typeface="Arial" pitchFamily="34" charset="0"/>
          <a:ea typeface="+mj-ea"/>
          <a:cs typeface="Arial" pitchFamily="34" charset="0"/>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3600" b="1" kern="1200" cap="none" baseline="0">
          <a:solidFill>
            <a:schemeClr val="tx1"/>
          </a:solidFill>
          <a:effectLst/>
          <a:latin typeface="Arial" pitchFamily="34" charset="0"/>
          <a:ea typeface="+mn-ea"/>
          <a:cs typeface="Arial" pitchFamily="34" charset="0"/>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2800" b="1" kern="1200" cap="none" baseline="0">
          <a:solidFill>
            <a:schemeClr val="tx1"/>
          </a:solidFill>
          <a:effectLst/>
          <a:latin typeface="Arial" pitchFamily="34" charset="0"/>
          <a:ea typeface="+mn-ea"/>
          <a:cs typeface="Arial" pitchFamily="34" charset="0"/>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b="1" kern="1200" cap="none" baseline="0">
          <a:solidFill>
            <a:schemeClr val="tx1"/>
          </a:solidFill>
          <a:effectLst/>
          <a:latin typeface="Arial" pitchFamily="34" charset="0"/>
          <a:ea typeface="+mn-ea"/>
          <a:cs typeface="Arial" pitchFamily="34" charset="0"/>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b="1" kern="1200" cap="none" baseline="0">
          <a:solidFill>
            <a:schemeClr val="tx1"/>
          </a:solidFill>
          <a:effectLst/>
          <a:latin typeface="Arial" pitchFamily="34" charset="0"/>
          <a:ea typeface="+mn-ea"/>
          <a:cs typeface="Arial" pitchFamily="34" charset="0"/>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b="1" kern="1200" cap="none" baseline="0">
          <a:solidFill>
            <a:schemeClr val="tx1"/>
          </a:solidFill>
          <a:effectLst/>
          <a:latin typeface="Arial" pitchFamily="34" charset="0"/>
          <a:ea typeface="+mn-ea"/>
          <a:cs typeface="Arial" pitchFamily="34" charset="0"/>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BF67A-356A-B94C-A3E2-F08BD22F3F6C}"/>
              </a:ext>
            </a:extLst>
          </p:cNvPr>
          <p:cNvSpPr>
            <a:spLocks noGrp="1"/>
          </p:cNvSpPr>
          <p:nvPr>
            <p:ph type="ctrTitle"/>
          </p:nvPr>
        </p:nvSpPr>
        <p:spPr/>
        <p:txBody>
          <a:bodyPr>
            <a:normAutofit/>
          </a:bodyPr>
          <a:lstStyle/>
          <a:p>
            <a:r>
              <a:rPr lang="en-US" b="1" dirty="0">
                <a:solidFill>
                  <a:schemeClr val="accent1">
                    <a:lumMod val="75000"/>
                  </a:schemeClr>
                </a:solidFill>
                <a:latin typeface="Arial" pitchFamily="34" charset="0"/>
                <a:cs typeface="Arial" pitchFamily="34" charset="0"/>
              </a:rPr>
              <a:t>Belonging or welcoming?</a:t>
            </a:r>
          </a:p>
        </p:txBody>
      </p:sp>
      <p:sp>
        <p:nvSpPr>
          <p:cNvPr id="3" name="Subtitle 2">
            <a:extLst>
              <a:ext uri="{FF2B5EF4-FFF2-40B4-BE49-F238E27FC236}">
                <a16:creationId xmlns:a16="http://schemas.microsoft.com/office/drawing/2014/main" id="{E196AA59-09C3-034B-B2E6-25FEBD77A47D}"/>
              </a:ext>
            </a:extLst>
          </p:cNvPr>
          <p:cNvSpPr>
            <a:spLocks noGrp="1"/>
          </p:cNvSpPr>
          <p:nvPr>
            <p:ph type="subTitle" idx="1"/>
          </p:nvPr>
        </p:nvSpPr>
        <p:spPr>
          <a:xfrm rot="21420000">
            <a:off x="94357" y="5511769"/>
            <a:ext cx="6419156" cy="550333"/>
          </a:xfrm>
        </p:spPr>
        <p:txBody>
          <a:bodyPr/>
          <a:lstStyle/>
          <a:p>
            <a:r>
              <a:rPr lang="en-US" b="1" dirty="0">
                <a:solidFill>
                  <a:schemeClr val="bg1"/>
                </a:solidFill>
                <a:latin typeface="Arial" pitchFamily="34" charset="0"/>
                <a:cs typeface="Arial" pitchFamily="34" charset="0"/>
              </a:rPr>
              <a:t>Neurodiversity in the Workplace</a:t>
            </a:r>
          </a:p>
        </p:txBody>
      </p:sp>
      <p:pic>
        <p:nvPicPr>
          <p:cNvPr id="5" name="Picture 4">
            <a:extLst>
              <a:ext uri="{FF2B5EF4-FFF2-40B4-BE49-F238E27FC236}">
                <a16:creationId xmlns:a16="http://schemas.microsoft.com/office/drawing/2014/main" id="{54D37A42-5C83-C24B-8301-A1B85CBFA564}"/>
              </a:ext>
            </a:extLst>
          </p:cNvPr>
          <p:cNvPicPr>
            <a:picLocks noChangeAspect="1"/>
          </p:cNvPicPr>
          <p:nvPr/>
        </p:nvPicPr>
        <p:blipFill>
          <a:blip r:embed="rId3"/>
          <a:stretch>
            <a:fillRect/>
          </a:stretch>
        </p:blipFill>
        <p:spPr>
          <a:xfrm rot="21388333">
            <a:off x="8211430" y="4403337"/>
            <a:ext cx="3066994" cy="1542194"/>
          </a:xfrm>
          <a:prstGeom prst="rect">
            <a:avLst/>
          </a:prstGeom>
        </p:spPr>
      </p:pic>
    </p:spTree>
    <p:extLst>
      <p:ext uri="{BB962C8B-B14F-4D97-AF65-F5344CB8AC3E}">
        <p14:creationId xmlns:p14="http://schemas.microsoft.com/office/powerpoint/2010/main" val="21666451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1" y="109817"/>
            <a:ext cx="9341337" cy="1151965"/>
          </a:xfrm>
        </p:spPr>
        <p:txBody>
          <a:bodyPr>
            <a:normAutofit/>
          </a:bodyPr>
          <a:lstStyle/>
          <a:p>
            <a:r>
              <a:rPr lang="en-US" dirty="0"/>
              <a:t>THINKING ABOUT </a:t>
            </a:r>
            <a:r>
              <a:rPr lang="en-US" dirty="0" err="1"/>
              <a:t>neurodiversity</a:t>
            </a:r>
            <a:endParaRPr lang="en-US" dirty="0"/>
          </a:p>
        </p:txBody>
      </p:sp>
      <p:sp>
        <p:nvSpPr>
          <p:cNvPr id="3" name="Content Placeholder 2"/>
          <p:cNvSpPr>
            <a:spLocks noGrp="1"/>
          </p:cNvSpPr>
          <p:nvPr>
            <p:ph sz="quarter" idx="13"/>
          </p:nvPr>
        </p:nvSpPr>
        <p:spPr>
          <a:xfrm>
            <a:off x="599831" y="1261782"/>
            <a:ext cx="10394707" cy="4260713"/>
          </a:xfrm>
        </p:spPr>
        <p:txBody>
          <a:bodyPr>
            <a:normAutofit fontScale="70000" lnSpcReduction="20000"/>
          </a:bodyPr>
          <a:lstStyle/>
          <a:p>
            <a:endParaRPr lang="en-GB" dirty="0"/>
          </a:p>
          <a:p>
            <a:pPr marL="0" indent="0">
              <a:buNone/>
            </a:pPr>
            <a:r>
              <a:rPr lang="en-GB" sz="4400" dirty="0"/>
              <a:t>According to ACAS, 15% of the British population is neurodivergent:</a:t>
            </a:r>
          </a:p>
          <a:p>
            <a:r>
              <a:rPr lang="en-GB" sz="4400" dirty="0"/>
              <a:t>ADHD (attention deficit hyperactivity disorder)</a:t>
            </a:r>
          </a:p>
          <a:p>
            <a:r>
              <a:rPr lang="en-GB" sz="4400" dirty="0"/>
              <a:t>AUTISM (including Asperger’s Syndrome)</a:t>
            </a:r>
          </a:p>
          <a:p>
            <a:r>
              <a:rPr lang="en-GB" sz="4400" dirty="0"/>
              <a:t>Dyslexia (a language processing disorder)</a:t>
            </a:r>
          </a:p>
          <a:p>
            <a:r>
              <a:rPr lang="en-GB" sz="4400" dirty="0"/>
              <a:t>Dyspraxia (developmental coordination disorder)</a:t>
            </a:r>
            <a:endParaRPr lang="en-GB" dirty="0"/>
          </a:p>
          <a:p>
            <a:endParaRPr lang="en-GB" dirty="0"/>
          </a:p>
        </p:txBody>
      </p:sp>
      <p:sp>
        <p:nvSpPr>
          <p:cNvPr id="13" name="Footer Placeholder 4"/>
          <p:cNvSpPr>
            <a:spLocks noGrp="1"/>
          </p:cNvSpPr>
          <p:nvPr>
            <p:ph type="ftr" sz="quarter" idx="11"/>
          </p:nvPr>
        </p:nvSpPr>
        <p:spPr>
          <a:xfrm>
            <a:off x="685801" y="5757334"/>
            <a:ext cx="7078578" cy="498470"/>
          </a:xfrm>
        </p:spPr>
        <p:txBody>
          <a:bodyPr/>
          <a:lstStyle/>
          <a:p>
            <a:r>
              <a:rPr lang="en-US" dirty="0">
                <a:solidFill>
                  <a:schemeClr val="bg1"/>
                </a:solidFill>
              </a:rPr>
              <a:t>NEURODIVERSITY in the workplace</a:t>
            </a:r>
          </a:p>
        </p:txBody>
      </p:sp>
    </p:spTree>
    <p:extLst>
      <p:ext uri="{BB962C8B-B14F-4D97-AF65-F5344CB8AC3E}">
        <p14:creationId xmlns:p14="http://schemas.microsoft.com/office/powerpoint/2010/main" val="12837204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0" y="685800"/>
            <a:ext cx="9341337" cy="1151965"/>
          </a:xfrm>
        </p:spPr>
        <p:txBody>
          <a:bodyPr>
            <a:normAutofit/>
          </a:bodyPr>
          <a:lstStyle/>
          <a:p>
            <a:r>
              <a:rPr lang="en-US" dirty="0"/>
              <a:t>THINKING ABOUT </a:t>
            </a:r>
            <a:r>
              <a:rPr lang="en-US" dirty="0" err="1"/>
              <a:t>neurodiversity</a:t>
            </a:r>
            <a:endParaRPr lang="en-US" dirty="0"/>
          </a:p>
        </p:txBody>
      </p:sp>
      <p:sp>
        <p:nvSpPr>
          <p:cNvPr id="3" name="Content Placeholder 2"/>
          <p:cNvSpPr>
            <a:spLocks noGrp="1"/>
          </p:cNvSpPr>
          <p:nvPr>
            <p:ph sz="quarter" idx="13"/>
          </p:nvPr>
        </p:nvSpPr>
        <p:spPr>
          <a:xfrm>
            <a:off x="599831" y="1873770"/>
            <a:ext cx="10394707" cy="3311189"/>
          </a:xfrm>
        </p:spPr>
        <p:txBody>
          <a:bodyPr>
            <a:normAutofit fontScale="85000" lnSpcReduction="10000"/>
          </a:bodyPr>
          <a:lstStyle/>
          <a:p>
            <a:endParaRPr lang="en-GB" dirty="0"/>
          </a:p>
          <a:p>
            <a:pPr marL="0" indent="0">
              <a:buNone/>
            </a:pPr>
            <a:r>
              <a:rPr lang="en-GB" dirty="0"/>
              <a:t>What is the experience of </a:t>
            </a:r>
            <a:r>
              <a:rPr lang="en-GB" dirty="0" err="1"/>
              <a:t>neurodivergent</a:t>
            </a:r>
            <a:r>
              <a:rPr lang="en-GB" dirty="0"/>
              <a:t> individuals:</a:t>
            </a:r>
          </a:p>
          <a:p>
            <a:r>
              <a:rPr lang="en-GB" dirty="0"/>
              <a:t>In the workplace?</a:t>
            </a:r>
          </a:p>
          <a:p>
            <a:r>
              <a:rPr lang="en-GB" dirty="0"/>
              <a:t>In society?</a:t>
            </a:r>
          </a:p>
          <a:p>
            <a:r>
              <a:rPr lang="en-GB" dirty="0"/>
              <a:t>In Unite the union?</a:t>
            </a:r>
          </a:p>
          <a:p>
            <a:endParaRPr lang="en-GB" dirty="0"/>
          </a:p>
        </p:txBody>
      </p:sp>
      <p:sp>
        <p:nvSpPr>
          <p:cNvPr id="13" name="Footer Placeholder 4"/>
          <p:cNvSpPr>
            <a:spLocks noGrp="1"/>
          </p:cNvSpPr>
          <p:nvPr>
            <p:ph type="ftr" sz="quarter" idx="11"/>
          </p:nvPr>
        </p:nvSpPr>
        <p:spPr>
          <a:xfrm>
            <a:off x="685801" y="5757334"/>
            <a:ext cx="8088329" cy="498470"/>
          </a:xfrm>
        </p:spPr>
        <p:txBody>
          <a:bodyPr/>
          <a:lstStyle/>
          <a:p>
            <a:r>
              <a:rPr lang="en-US" dirty="0">
                <a:solidFill>
                  <a:schemeClr val="bg1"/>
                </a:solidFill>
              </a:rPr>
              <a:t>NEURODIVERSITY IN THE workplace</a:t>
            </a:r>
          </a:p>
        </p:txBody>
      </p:sp>
    </p:spTree>
    <p:extLst>
      <p:ext uri="{BB962C8B-B14F-4D97-AF65-F5344CB8AC3E}">
        <p14:creationId xmlns:p14="http://schemas.microsoft.com/office/powerpoint/2010/main" val="38147290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0" y="685800"/>
            <a:ext cx="10439400" cy="1151965"/>
          </a:xfrm>
        </p:spPr>
        <p:txBody>
          <a:bodyPr>
            <a:normAutofit fontScale="90000"/>
          </a:bodyPr>
          <a:lstStyle/>
          <a:p>
            <a:r>
              <a:rPr lang="en-US" dirty="0"/>
              <a:t>What does the EQUALITY ACT 2010 say?</a:t>
            </a:r>
          </a:p>
        </p:txBody>
      </p:sp>
      <p:sp>
        <p:nvSpPr>
          <p:cNvPr id="3" name="Content Placeholder 2"/>
          <p:cNvSpPr>
            <a:spLocks noGrp="1"/>
          </p:cNvSpPr>
          <p:nvPr>
            <p:ph sz="quarter" idx="13"/>
          </p:nvPr>
        </p:nvSpPr>
        <p:spPr>
          <a:xfrm>
            <a:off x="599831" y="1873770"/>
            <a:ext cx="10394707" cy="3311189"/>
          </a:xfrm>
        </p:spPr>
        <p:txBody>
          <a:bodyPr>
            <a:normAutofit fontScale="92500" lnSpcReduction="20000"/>
          </a:bodyPr>
          <a:lstStyle/>
          <a:p>
            <a:pPr marL="0" indent="0">
              <a:buNone/>
            </a:pPr>
            <a:r>
              <a:rPr lang="en-US" dirty="0"/>
              <a:t>S6(1) A disability is:</a:t>
            </a:r>
          </a:p>
          <a:p>
            <a:r>
              <a:rPr lang="en-US" dirty="0"/>
              <a:t>A physical or mental impairment </a:t>
            </a:r>
          </a:p>
          <a:p>
            <a:r>
              <a:rPr lang="en-US" dirty="0"/>
              <a:t>That has a substantial (not minor or trivial) </a:t>
            </a:r>
          </a:p>
          <a:p>
            <a:r>
              <a:rPr lang="en-US" dirty="0"/>
              <a:t>Or long-term negative effect (12 months or more)</a:t>
            </a:r>
          </a:p>
          <a:p>
            <a:r>
              <a:rPr lang="en-US" dirty="0"/>
              <a:t>On the ability to do normal daily activities</a:t>
            </a:r>
          </a:p>
          <a:p>
            <a:pPr marL="0" indent="0">
              <a:buSzPct val="120000"/>
              <a:buNone/>
            </a:pPr>
            <a:endParaRPr lang="en-GB" dirty="0">
              <a:latin typeface="Arial" pitchFamily="34" charset="0"/>
              <a:cs typeface="Arial" pitchFamily="34" charset="0"/>
            </a:endParaRPr>
          </a:p>
        </p:txBody>
      </p:sp>
      <p:sp>
        <p:nvSpPr>
          <p:cNvPr id="13" name="Footer Placeholder 4"/>
          <p:cNvSpPr>
            <a:spLocks noGrp="1"/>
          </p:cNvSpPr>
          <p:nvPr>
            <p:ph type="ftr" sz="quarter" idx="11"/>
          </p:nvPr>
        </p:nvSpPr>
        <p:spPr>
          <a:xfrm>
            <a:off x="685800" y="5757334"/>
            <a:ext cx="8058149" cy="498470"/>
          </a:xfrm>
        </p:spPr>
        <p:txBody>
          <a:bodyPr/>
          <a:lstStyle/>
          <a:p>
            <a:r>
              <a:rPr lang="en-US" b="1" dirty="0">
                <a:solidFill>
                  <a:schemeClr val="bg1"/>
                </a:solidFill>
                <a:latin typeface="Arial" pitchFamily="34" charset="0"/>
                <a:cs typeface="Arial" pitchFamily="34" charset="0"/>
              </a:rPr>
              <a:t>Private sector organisations</a:t>
            </a:r>
          </a:p>
        </p:txBody>
      </p:sp>
    </p:spTree>
    <p:extLst>
      <p:ext uri="{BB962C8B-B14F-4D97-AF65-F5344CB8AC3E}">
        <p14:creationId xmlns:p14="http://schemas.microsoft.com/office/powerpoint/2010/main" val="15471473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0" y="685800"/>
            <a:ext cx="10810875" cy="1151965"/>
          </a:xfrm>
        </p:spPr>
        <p:txBody>
          <a:bodyPr>
            <a:noAutofit/>
          </a:bodyPr>
          <a:lstStyle/>
          <a:p>
            <a:r>
              <a:rPr lang="en-US" sz="3600" b="1" dirty="0">
                <a:latin typeface="Arial" pitchFamily="34" charset="0"/>
                <a:cs typeface="Arial" pitchFamily="34" charset="0"/>
              </a:rPr>
              <a:t>What does the </a:t>
            </a:r>
            <a:r>
              <a:rPr lang="en-US" sz="3600" b="1" dirty="0" err="1">
                <a:latin typeface="Arial" pitchFamily="34" charset="0"/>
                <a:cs typeface="Arial" pitchFamily="34" charset="0"/>
              </a:rPr>
              <a:t>equaLITY</a:t>
            </a:r>
            <a:r>
              <a:rPr lang="en-US" sz="3600" b="1" dirty="0">
                <a:latin typeface="Arial" pitchFamily="34" charset="0"/>
                <a:cs typeface="Arial" pitchFamily="34" charset="0"/>
              </a:rPr>
              <a:t> ACT 2010 say?</a:t>
            </a:r>
          </a:p>
        </p:txBody>
      </p:sp>
      <p:sp>
        <p:nvSpPr>
          <p:cNvPr id="3" name="Content Placeholder 2"/>
          <p:cNvSpPr>
            <a:spLocks noGrp="1"/>
          </p:cNvSpPr>
          <p:nvPr>
            <p:ph sz="quarter" idx="13"/>
          </p:nvPr>
        </p:nvSpPr>
        <p:spPr>
          <a:xfrm>
            <a:off x="599831" y="1873770"/>
            <a:ext cx="10801594" cy="3603105"/>
          </a:xfrm>
        </p:spPr>
        <p:txBody>
          <a:bodyPr>
            <a:normAutofit fontScale="70000" lnSpcReduction="20000"/>
          </a:bodyPr>
          <a:lstStyle/>
          <a:p>
            <a:pPr marL="0" indent="0">
              <a:buSzPct val="120000"/>
              <a:buNone/>
            </a:pPr>
            <a:r>
              <a:rPr lang="en-GB" dirty="0">
                <a:latin typeface="Arial" pitchFamily="34" charset="0"/>
                <a:cs typeface="Arial" pitchFamily="34" charset="0"/>
              </a:rPr>
              <a:t>Abide by the Public Sector Equality Duty:</a:t>
            </a:r>
          </a:p>
          <a:p>
            <a:r>
              <a:rPr lang="en-GB" dirty="0"/>
              <a:t>Eliminate unlawful discrimination, harassment and victimisation as well as other conduct that is prohibited by the Equality Act 2010</a:t>
            </a:r>
          </a:p>
          <a:p>
            <a:r>
              <a:rPr lang="en-GB" dirty="0"/>
              <a:t>Advance equality of opportunity between people who share a relevant protected characteristic and those who do not</a:t>
            </a:r>
          </a:p>
          <a:p>
            <a:r>
              <a:rPr lang="en-GB" dirty="0"/>
              <a:t>Foster good relations between people who share a protected characteristic and those who do not</a:t>
            </a:r>
          </a:p>
          <a:p>
            <a:pPr marL="0" indent="0">
              <a:buSzPct val="120000"/>
              <a:buNone/>
            </a:pPr>
            <a:endParaRPr lang="en-GB" dirty="0">
              <a:latin typeface="Arial" pitchFamily="34" charset="0"/>
              <a:cs typeface="Arial" pitchFamily="34" charset="0"/>
            </a:endParaRPr>
          </a:p>
        </p:txBody>
      </p:sp>
      <p:sp>
        <p:nvSpPr>
          <p:cNvPr id="13" name="Footer Placeholder 4"/>
          <p:cNvSpPr>
            <a:spLocks noGrp="1"/>
          </p:cNvSpPr>
          <p:nvPr>
            <p:ph type="ftr" sz="quarter" idx="11"/>
          </p:nvPr>
        </p:nvSpPr>
        <p:spPr>
          <a:xfrm>
            <a:off x="685800" y="5757334"/>
            <a:ext cx="8172449" cy="498470"/>
          </a:xfrm>
        </p:spPr>
        <p:txBody>
          <a:bodyPr/>
          <a:lstStyle/>
          <a:p>
            <a:r>
              <a:rPr lang="en-US" b="1" dirty="0">
                <a:solidFill>
                  <a:schemeClr val="bg1"/>
                </a:solidFill>
                <a:latin typeface="Arial" pitchFamily="34" charset="0"/>
                <a:cs typeface="Arial" pitchFamily="34" charset="0"/>
              </a:rPr>
              <a:t>Public sector organisations</a:t>
            </a:r>
          </a:p>
        </p:txBody>
      </p:sp>
    </p:spTree>
    <p:extLst>
      <p:ext uri="{BB962C8B-B14F-4D97-AF65-F5344CB8AC3E}">
        <p14:creationId xmlns:p14="http://schemas.microsoft.com/office/powerpoint/2010/main" val="41172045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0" y="685800"/>
            <a:ext cx="10439400" cy="1151965"/>
          </a:xfrm>
        </p:spPr>
        <p:txBody>
          <a:bodyPr>
            <a:normAutofit fontScale="90000"/>
          </a:bodyPr>
          <a:lstStyle/>
          <a:p>
            <a:r>
              <a:rPr lang="en-US" dirty="0"/>
              <a:t>What does the EQUALITY ACT 2010 say?</a:t>
            </a:r>
          </a:p>
        </p:txBody>
      </p:sp>
      <p:sp>
        <p:nvSpPr>
          <p:cNvPr id="3" name="Content Placeholder 2"/>
          <p:cNvSpPr>
            <a:spLocks noGrp="1"/>
          </p:cNvSpPr>
          <p:nvPr>
            <p:ph sz="quarter" idx="13"/>
          </p:nvPr>
        </p:nvSpPr>
        <p:spPr>
          <a:xfrm>
            <a:off x="599831" y="1873770"/>
            <a:ext cx="10394707" cy="3311189"/>
          </a:xfrm>
        </p:spPr>
        <p:txBody>
          <a:bodyPr>
            <a:normAutofit fontScale="70000" lnSpcReduction="20000"/>
          </a:bodyPr>
          <a:lstStyle/>
          <a:p>
            <a:pPr marL="0" indent="0">
              <a:buSzPct val="120000"/>
              <a:buNone/>
            </a:pPr>
            <a:r>
              <a:rPr lang="en-GB" dirty="0">
                <a:latin typeface="Arial" pitchFamily="34" charset="0"/>
                <a:cs typeface="Arial" pitchFamily="34" charset="0"/>
              </a:rPr>
              <a:t>Make reasonable adjustments for the disabled</a:t>
            </a:r>
          </a:p>
          <a:p>
            <a:pPr marL="0" indent="0">
              <a:buNone/>
            </a:pPr>
            <a:r>
              <a:rPr lang="en-US" dirty="0"/>
              <a:t>YOU MUST avoid, remove, or </a:t>
            </a:r>
            <a:r>
              <a:rPr lang="en-US" dirty="0" err="1"/>
              <a:t>minimise</a:t>
            </a:r>
            <a:r>
              <a:rPr lang="en-US" dirty="0"/>
              <a:t> any disadvantage: </a:t>
            </a:r>
          </a:p>
          <a:p>
            <a:r>
              <a:rPr lang="en-US" dirty="0"/>
              <a:t>Experienced by the disabled person (in comparison to a non-disabled person)</a:t>
            </a:r>
          </a:p>
          <a:p>
            <a:r>
              <a:rPr lang="en-US" dirty="0"/>
              <a:t>Caused by provision, criterion, practice, or physical features</a:t>
            </a:r>
          </a:p>
          <a:p>
            <a:pPr marL="0" indent="0">
              <a:buNone/>
            </a:pPr>
            <a:r>
              <a:rPr lang="en-US" i="1" dirty="0"/>
              <a:t>Or provide auxiliary aids to assist them</a:t>
            </a:r>
          </a:p>
          <a:p>
            <a:pPr marL="0" indent="0">
              <a:buSzPct val="120000"/>
              <a:buNone/>
            </a:pPr>
            <a:endParaRPr lang="en-GB" dirty="0">
              <a:latin typeface="Arial" pitchFamily="34" charset="0"/>
              <a:cs typeface="Arial" pitchFamily="34" charset="0"/>
            </a:endParaRPr>
          </a:p>
        </p:txBody>
      </p:sp>
      <p:sp>
        <p:nvSpPr>
          <p:cNvPr id="13" name="Footer Placeholder 4"/>
          <p:cNvSpPr>
            <a:spLocks noGrp="1"/>
          </p:cNvSpPr>
          <p:nvPr>
            <p:ph type="ftr" sz="quarter" idx="11"/>
          </p:nvPr>
        </p:nvSpPr>
        <p:spPr>
          <a:xfrm>
            <a:off x="685800" y="5757334"/>
            <a:ext cx="8058149" cy="498470"/>
          </a:xfrm>
        </p:spPr>
        <p:txBody>
          <a:bodyPr/>
          <a:lstStyle/>
          <a:p>
            <a:r>
              <a:rPr lang="en-US" b="1" dirty="0">
                <a:solidFill>
                  <a:schemeClr val="bg1"/>
                </a:solidFill>
                <a:latin typeface="Arial" pitchFamily="34" charset="0"/>
                <a:cs typeface="Arial" pitchFamily="34" charset="0"/>
              </a:rPr>
              <a:t>Private sector organisations</a:t>
            </a:r>
          </a:p>
        </p:txBody>
      </p:sp>
    </p:spTree>
    <p:extLst>
      <p:ext uri="{BB962C8B-B14F-4D97-AF65-F5344CB8AC3E}">
        <p14:creationId xmlns:p14="http://schemas.microsoft.com/office/powerpoint/2010/main" val="1256099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0" y="685800"/>
            <a:ext cx="10439400" cy="1151965"/>
          </a:xfrm>
        </p:spPr>
        <p:txBody>
          <a:bodyPr>
            <a:normAutofit fontScale="90000"/>
          </a:bodyPr>
          <a:lstStyle/>
          <a:p>
            <a:r>
              <a:rPr lang="en-US" dirty="0"/>
              <a:t>What does the EQUALITY ACT 2010 say?</a:t>
            </a:r>
          </a:p>
        </p:txBody>
      </p:sp>
      <p:sp>
        <p:nvSpPr>
          <p:cNvPr id="3" name="Content Placeholder 2"/>
          <p:cNvSpPr>
            <a:spLocks noGrp="1"/>
          </p:cNvSpPr>
          <p:nvPr>
            <p:ph sz="quarter" idx="13"/>
          </p:nvPr>
        </p:nvSpPr>
        <p:spPr>
          <a:xfrm>
            <a:off x="599831" y="1873770"/>
            <a:ext cx="10394707" cy="3311189"/>
          </a:xfrm>
        </p:spPr>
        <p:txBody>
          <a:bodyPr>
            <a:normAutofit/>
          </a:bodyPr>
          <a:lstStyle/>
          <a:p>
            <a:pPr marL="0" indent="0">
              <a:buNone/>
            </a:pPr>
            <a:r>
              <a:rPr lang="en-US" dirty="0"/>
              <a:t>Different types of disability:</a:t>
            </a:r>
          </a:p>
          <a:p>
            <a:r>
              <a:rPr lang="en-US" dirty="0"/>
              <a:t>Visible disabilities</a:t>
            </a:r>
          </a:p>
          <a:p>
            <a:r>
              <a:rPr lang="en-US" dirty="0"/>
              <a:t>Hidden disabilities</a:t>
            </a:r>
          </a:p>
          <a:p>
            <a:pPr marL="0" indent="0">
              <a:buSzPct val="120000"/>
              <a:buNone/>
            </a:pPr>
            <a:endParaRPr lang="en-GB" dirty="0">
              <a:latin typeface="Arial" pitchFamily="34" charset="0"/>
              <a:cs typeface="Arial" pitchFamily="34" charset="0"/>
            </a:endParaRPr>
          </a:p>
        </p:txBody>
      </p:sp>
      <p:sp>
        <p:nvSpPr>
          <p:cNvPr id="13" name="Footer Placeholder 4"/>
          <p:cNvSpPr>
            <a:spLocks noGrp="1"/>
          </p:cNvSpPr>
          <p:nvPr>
            <p:ph type="ftr" sz="quarter" idx="11"/>
          </p:nvPr>
        </p:nvSpPr>
        <p:spPr>
          <a:xfrm>
            <a:off x="685800" y="5757334"/>
            <a:ext cx="8058149" cy="498470"/>
          </a:xfrm>
        </p:spPr>
        <p:txBody>
          <a:bodyPr/>
          <a:lstStyle/>
          <a:p>
            <a:r>
              <a:rPr lang="en-US" b="1" dirty="0">
                <a:solidFill>
                  <a:schemeClr val="bg1"/>
                </a:solidFill>
                <a:latin typeface="Arial" pitchFamily="34" charset="0"/>
                <a:cs typeface="Arial" pitchFamily="34" charset="0"/>
              </a:rPr>
              <a:t>Private sector organisations</a:t>
            </a:r>
          </a:p>
        </p:txBody>
      </p:sp>
    </p:spTree>
    <p:extLst>
      <p:ext uri="{BB962C8B-B14F-4D97-AF65-F5344CB8AC3E}">
        <p14:creationId xmlns:p14="http://schemas.microsoft.com/office/powerpoint/2010/main" val="42799197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0" y="685800"/>
            <a:ext cx="10439400" cy="1151965"/>
          </a:xfrm>
        </p:spPr>
        <p:txBody>
          <a:bodyPr>
            <a:normAutofit/>
          </a:bodyPr>
          <a:lstStyle/>
          <a:p>
            <a:r>
              <a:rPr lang="en-US" dirty="0"/>
              <a:t>Access to buildings</a:t>
            </a:r>
          </a:p>
        </p:txBody>
      </p:sp>
      <p:sp>
        <p:nvSpPr>
          <p:cNvPr id="3" name="Content Placeholder 2"/>
          <p:cNvSpPr>
            <a:spLocks noGrp="1"/>
          </p:cNvSpPr>
          <p:nvPr>
            <p:ph sz="quarter" idx="13"/>
          </p:nvPr>
        </p:nvSpPr>
        <p:spPr>
          <a:xfrm>
            <a:off x="599831" y="1873770"/>
            <a:ext cx="10394707" cy="3311189"/>
          </a:xfrm>
        </p:spPr>
        <p:txBody>
          <a:bodyPr>
            <a:normAutofit fontScale="77500" lnSpcReduction="20000"/>
          </a:bodyPr>
          <a:lstStyle/>
          <a:p>
            <a:pPr marL="0" indent="0">
              <a:buNone/>
            </a:pPr>
            <a:r>
              <a:rPr lang="en-US" dirty="0"/>
              <a:t>Steps may prevent a person in a wheelchair, or using a walking frame, from getting into a building:</a:t>
            </a:r>
          </a:p>
          <a:p>
            <a:r>
              <a:rPr lang="en-US" dirty="0"/>
              <a:t>Solution 1: build a ramp</a:t>
            </a:r>
          </a:p>
          <a:p>
            <a:r>
              <a:rPr lang="en-US" dirty="0"/>
              <a:t>Solution 2: suggest they use the side door*</a:t>
            </a:r>
          </a:p>
          <a:p>
            <a:r>
              <a:rPr lang="en-US" dirty="0"/>
              <a:t>Solution 3: buy a portable ramp**</a:t>
            </a:r>
          </a:p>
          <a:p>
            <a:r>
              <a:rPr lang="en-US" dirty="0"/>
              <a:t>Solution 4: offer to carry them***</a:t>
            </a:r>
          </a:p>
          <a:p>
            <a:pPr marL="0" indent="0">
              <a:buSzPct val="120000"/>
              <a:buNone/>
            </a:pPr>
            <a:endParaRPr lang="en-GB" dirty="0">
              <a:latin typeface="Arial" pitchFamily="34" charset="0"/>
              <a:cs typeface="Arial" pitchFamily="34" charset="0"/>
            </a:endParaRPr>
          </a:p>
        </p:txBody>
      </p:sp>
      <p:sp>
        <p:nvSpPr>
          <p:cNvPr id="13" name="Footer Placeholder 4"/>
          <p:cNvSpPr>
            <a:spLocks noGrp="1"/>
          </p:cNvSpPr>
          <p:nvPr>
            <p:ph type="ftr" sz="quarter" idx="11"/>
          </p:nvPr>
        </p:nvSpPr>
        <p:spPr>
          <a:xfrm>
            <a:off x="685800" y="5757334"/>
            <a:ext cx="8058149" cy="498470"/>
          </a:xfrm>
        </p:spPr>
        <p:txBody>
          <a:bodyPr/>
          <a:lstStyle/>
          <a:p>
            <a:r>
              <a:rPr lang="en-US" b="1" dirty="0">
                <a:solidFill>
                  <a:schemeClr val="bg1"/>
                </a:solidFill>
                <a:latin typeface="Arial" pitchFamily="34" charset="0"/>
                <a:cs typeface="Arial" pitchFamily="34" charset="0"/>
              </a:rPr>
              <a:t>Private sector organisations</a:t>
            </a:r>
          </a:p>
        </p:txBody>
      </p:sp>
    </p:spTree>
    <p:extLst>
      <p:ext uri="{BB962C8B-B14F-4D97-AF65-F5344CB8AC3E}">
        <p14:creationId xmlns:p14="http://schemas.microsoft.com/office/powerpoint/2010/main" val="18874823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0" y="685800"/>
            <a:ext cx="9341337" cy="1151965"/>
          </a:xfrm>
        </p:spPr>
        <p:txBody>
          <a:bodyPr>
            <a:normAutofit/>
          </a:bodyPr>
          <a:lstStyle/>
          <a:p>
            <a:r>
              <a:rPr lang="en-US" dirty="0">
                <a:solidFill>
                  <a:schemeClr val="accent1">
                    <a:lumMod val="75000"/>
                  </a:schemeClr>
                </a:solidFill>
              </a:rPr>
              <a:t>What is </a:t>
            </a:r>
            <a:r>
              <a:rPr lang="en-US" dirty="0" err="1">
                <a:solidFill>
                  <a:schemeClr val="accent1">
                    <a:lumMod val="75000"/>
                  </a:schemeClr>
                </a:solidFill>
              </a:rPr>
              <a:t>neurodiversity</a:t>
            </a:r>
            <a:r>
              <a:rPr lang="en-US" dirty="0">
                <a:solidFill>
                  <a:schemeClr val="accent1">
                    <a:lumMod val="75000"/>
                  </a:schemeClr>
                </a:solidFill>
              </a:rPr>
              <a:t>? </a:t>
            </a:r>
          </a:p>
        </p:txBody>
      </p:sp>
      <p:sp>
        <p:nvSpPr>
          <p:cNvPr id="3" name="Content Placeholder 2"/>
          <p:cNvSpPr>
            <a:spLocks noGrp="1"/>
          </p:cNvSpPr>
          <p:nvPr>
            <p:ph sz="quarter" idx="13"/>
          </p:nvPr>
        </p:nvSpPr>
        <p:spPr>
          <a:xfrm>
            <a:off x="599831" y="1873770"/>
            <a:ext cx="10394707" cy="3311189"/>
          </a:xfrm>
        </p:spPr>
        <p:txBody>
          <a:bodyPr/>
          <a:lstStyle/>
          <a:p>
            <a:pPr marL="0" indent="0">
              <a:buNone/>
            </a:pPr>
            <a:r>
              <a:rPr lang="en-GB" dirty="0"/>
              <a:t>When we discuss ‘</a:t>
            </a:r>
            <a:r>
              <a:rPr lang="en-GB" dirty="0" err="1"/>
              <a:t>neurodiversity</a:t>
            </a:r>
            <a:r>
              <a:rPr lang="en-GB" dirty="0"/>
              <a:t>’ we are using a new word (Singer, 1998)</a:t>
            </a:r>
          </a:p>
          <a:p>
            <a:r>
              <a:rPr lang="en-GB" dirty="0"/>
              <a:t>To discuss an old concept . </a:t>
            </a:r>
          </a:p>
          <a:p>
            <a:r>
              <a:rPr lang="en-GB" dirty="0"/>
              <a:t>It has not just been invented</a:t>
            </a:r>
          </a:p>
        </p:txBody>
      </p:sp>
      <p:sp>
        <p:nvSpPr>
          <p:cNvPr id="13" name="Footer Placeholder 4"/>
          <p:cNvSpPr>
            <a:spLocks noGrp="1"/>
          </p:cNvSpPr>
          <p:nvPr>
            <p:ph type="ftr" sz="quarter" idx="11"/>
          </p:nvPr>
        </p:nvSpPr>
        <p:spPr>
          <a:xfrm>
            <a:off x="685801" y="5757334"/>
            <a:ext cx="6773237" cy="498470"/>
          </a:xfrm>
        </p:spPr>
        <p:txBody>
          <a:bodyPr/>
          <a:lstStyle/>
          <a:p>
            <a:r>
              <a:rPr lang="en-US" dirty="0">
                <a:solidFill>
                  <a:schemeClr val="bg1"/>
                </a:solidFill>
              </a:rPr>
              <a:t>NEURODIVERSITY IN THE workplace</a:t>
            </a:r>
          </a:p>
        </p:txBody>
      </p:sp>
    </p:spTree>
    <p:extLst>
      <p:ext uri="{BB962C8B-B14F-4D97-AF65-F5344CB8AC3E}">
        <p14:creationId xmlns:p14="http://schemas.microsoft.com/office/powerpoint/2010/main" val="6157775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0" y="685800"/>
            <a:ext cx="9341337" cy="1151965"/>
          </a:xfrm>
        </p:spPr>
        <p:txBody>
          <a:bodyPr>
            <a:normAutofit/>
          </a:bodyPr>
          <a:lstStyle/>
          <a:p>
            <a:r>
              <a:rPr lang="en-US" dirty="0"/>
              <a:t>US OR THEM?</a:t>
            </a:r>
          </a:p>
        </p:txBody>
      </p:sp>
      <p:sp>
        <p:nvSpPr>
          <p:cNvPr id="3" name="Content Placeholder 2"/>
          <p:cNvSpPr>
            <a:spLocks noGrp="1"/>
          </p:cNvSpPr>
          <p:nvPr>
            <p:ph sz="quarter" idx="13"/>
          </p:nvPr>
        </p:nvSpPr>
        <p:spPr>
          <a:xfrm>
            <a:off x="599831" y="1873770"/>
            <a:ext cx="10394707" cy="3311189"/>
          </a:xfrm>
        </p:spPr>
        <p:txBody>
          <a:bodyPr/>
          <a:lstStyle/>
          <a:p>
            <a:pPr marL="0" indent="0">
              <a:buNone/>
            </a:pPr>
            <a:r>
              <a:rPr lang="en-GB" dirty="0"/>
              <a:t>When we discuss ‘</a:t>
            </a:r>
            <a:r>
              <a:rPr lang="en-GB" dirty="0" err="1"/>
              <a:t>neurodiversity</a:t>
            </a:r>
            <a:r>
              <a:rPr lang="en-GB" dirty="0"/>
              <a:t>’  </a:t>
            </a:r>
          </a:p>
          <a:p>
            <a:r>
              <a:rPr lang="en-GB" dirty="0"/>
              <a:t> Are we talking about other people . . .</a:t>
            </a:r>
          </a:p>
          <a:p>
            <a:r>
              <a:rPr lang="en-GB" dirty="0"/>
              <a:t> Or are we talking about ourselves?</a:t>
            </a:r>
          </a:p>
          <a:p>
            <a:r>
              <a:rPr lang="en-GB" dirty="0"/>
              <a:t> What language do we use? </a:t>
            </a:r>
          </a:p>
          <a:p>
            <a:endParaRPr lang="en-GB" dirty="0"/>
          </a:p>
        </p:txBody>
      </p:sp>
      <p:sp>
        <p:nvSpPr>
          <p:cNvPr id="13" name="Footer Placeholder 4"/>
          <p:cNvSpPr>
            <a:spLocks noGrp="1"/>
          </p:cNvSpPr>
          <p:nvPr>
            <p:ph type="ftr" sz="quarter" idx="11"/>
          </p:nvPr>
        </p:nvSpPr>
        <p:spPr>
          <a:xfrm>
            <a:off x="685801" y="5757334"/>
            <a:ext cx="6757736" cy="498470"/>
          </a:xfrm>
        </p:spPr>
        <p:txBody>
          <a:bodyPr/>
          <a:lstStyle/>
          <a:p>
            <a:r>
              <a:rPr lang="en-US" dirty="0">
                <a:solidFill>
                  <a:schemeClr val="bg1"/>
                </a:solidFill>
              </a:rPr>
              <a:t>NEURODIVERSITY in the workplace</a:t>
            </a:r>
          </a:p>
        </p:txBody>
      </p:sp>
    </p:spTree>
    <p:extLst>
      <p:ext uri="{BB962C8B-B14F-4D97-AF65-F5344CB8AC3E}">
        <p14:creationId xmlns:p14="http://schemas.microsoft.com/office/powerpoint/2010/main" val="20126001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85801" y="144380"/>
            <a:ext cx="9877925" cy="5421284"/>
          </a:xfrm>
        </p:spPr>
      </p:pic>
      <p:sp>
        <p:nvSpPr>
          <p:cNvPr id="13" name="Footer Placeholder 4"/>
          <p:cNvSpPr>
            <a:spLocks noGrp="1"/>
          </p:cNvSpPr>
          <p:nvPr>
            <p:ph type="ftr" sz="quarter" idx="11"/>
          </p:nvPr>
        </p:nvSpPr>
        <p:spPr>
          <a:xfrm>
            <a:off x="685801" y="5757334"/>
            <a:ext cx="7335252" cy="498470"/>
          </a:xfrm>
        </p:spPr>
        <p:txBody>
          <a:bodyPr/>
          <a:lstStyle/>
          <a:p>
            <a:r>
              <a:rPr lang="en-US" dirty="0">
                <a:solidFill>
                  <a:schemeClr val="bg1"/>
                </a:solidFill>
              </a:rPr>
              <a:t>The SOCIAL MODEL of disability</a:t>
            </a:r>
          </a:p>
        </p:txBody>
      </p:sp>
    </p:spTree>
    <p:extLst>
      <p:ext uri="{BB962C8B-B14F-4D97-AF65-F5344CB8AC3E}">
        <p14:creationId xmlns:p14="http://schemas.microsoft.com/office/powerpoint/2010/main" val="20888006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931977" y="120315"/>
            <a:ext cx="9391117" cy="5395624"/>
          </a:xfrm>
        </p:spPr>
      </p:pic>
      <p:sp>
        <p:nvSpPr>
          <p:cNvPr id="13" name="Footer Placeholder 4"/>
          <p:cNvSpPr>
            <a:spLocks noGrp="1"/>
          </p:cNvSpPr>
          <p:nvPr>
            <p:ph type="ftr" sz="quarter" idx="11"/>
          </p:nvPr>
        </p:nvSpPr>
        <p:spPr>
          <a:xfrm>
            <a:off x="685801" y="5757334"/>
            <a:ext cx="8079339" cy="498470"/>
          </a:xfrm>
        </p:spPr>
        <p:txBody>
          <a:bodyPr/>
          <a:lstStyle/>
          <a:p>
            <a:r>
              <a:rPr lang="en-US" dirty="0">
                <a:solidFill>
                  <a:schemeClr val="bg1"/>
                </a:solidFill>
              </a:rPr>
              <a:t>The SOCIAL MODEL of disability</a:t>
            </a:r>
          </a:p>
        </p:txBody>
      </p:sp>
    </p:spTree>
    <p:extLst>
      <p:ext uri="{BB962C8B-B14F-4D97-AF65-F5344CB8AC3E}">
        <p14:creationId xmlns:p14="http://schemas.microsoft.com/office/powerpoint/2010/main" val="23726458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a:xfrm>
            <a:off x="685801" y="5757334"/>
            <a:ext cx="8178996" cy="498470"/>
          </a:xfrm>
        </p:spPr>
        <p:txBody>
          <a:bodyPr/>
          <a:lstStyle/>
          <a:p>
            <a:r>
              <a:rPr lang="en-US" dirty="0">
                <a:solidFill>
                  <a:schemeClr val="bg1"/>
                </a:solidFill>
              </a:rPr>
              <a:t>The MEDICAL MODEL of disability</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263" y="0"/>
            <a:ext cx="9405627" cy="5474369"/>
          </a:xfrm>
          <a:prstGeom prst="rect">
            <a:avLst/>
          </a:prstGeom>
        </p:spPr>
      </p:pic>
    </p:spTree>
    <p:extLst>
      <p:ext uri="{BB962C8B-B14F-4D97-AF65-F5344CB8AC3E}">
        <p14:creationId xmlns:p14="http://schemas.microsoft.com/office/powerpoint/2010/main" val="35697250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a:xfrm>
            <a:off x="685801" y="5757334"/>
            <a:ext cx="8217567" cy="498470"/>
          </a:xfrm>
        </p:spPr>
        <p:txBody>
          <a:bodyPr/>
          <a:lstStyle/>
          <a:p>
            <a:r>
              <a:rPr lang="en-US" dirty="0">
                <a:solidFill>
                  <a:schemeClr val="bg1"/>
                </a:solidFill>
              </a:rPr>
              <a:t>The MEDICAL MODEL of disability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014" y="20008"/>
            <a:ext cx="9572459" cy="5499813"/>
          </a:xfrm>
          <a:prstGeom prst="rect">
            <a:avLst/>
          </a:prstGeom>
        </p:spPr>
      </p:pic>
    </p:spTree>
    <p:extLst>
      <p:ext uri="{BB962C8B-B14F-4D97-AF65-F5344CB8AC3E}">
        <p14:creationId xmlns:p14="http://schemas.microsoft.com/office/powerpoint/2010/main" val="3326175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0" y="685800"/>
            <a:ext cx="9341337" cy="1151965"/>
          </a:xfrm>
        </p:spPr>
        <p:txBody>
          <a:bodyPr>
            <a:normAutofit/>
          </a:bodyPr>
          <a:lstStyle/>
          <a:p>
            <a:r>
              <a:rPr lang="en-US" dirty="0"/>
              <a:t>Descriptions and definitions</a:t>
            </a:r>
          </a:p>
        </p:txBody>
      </p:sp>
      <p:sp>
        <p:nvSpPr>
          <p:cNvPr id="3" name="Content Placeholder 2"/>
          <p:cNvSpPr>
            <a:spLocks noGrp="1"/>
          </p:cNvSpPr>
          <p:nvPr>
            <p:ph sz="quarter" idx="13"/>
          </p:nvPr>
        </p:nvSpPr>
        <p:spPr>
          <a:xfrm>
            <a:off x="599831" y="1873770"/>
            <a:ext cx="10394707" cy="3311189"/>
          </a:xfrm>
        </p:spPr>
        <p:txBody>
          <a:bodyPr/>
          <a:lstStyle/>
          <a:p>
            <a:pPr marL="0" indent="0">
              <a:buNone/>
            </a:pPr>
            <a:r>
              <a:rPr lang="en-GB" dirty="0"/>
              <a:t>Some people’s brains process and interpret information:</a:t>
            </a:r>
          </a:p>
          <a:p>
            <a:r>
              <a:rPr lang="en-GB" dirty="0"/>
              <a:t> Differently than others</a:t>
            </a:r>
          </a:p>
          <a:p>
            <a:r>
              <a:rPr lang="en-GB" dirty="0"/>
              <a:t>In a way society does not expect</a:t>
            </a:r>
          </a:p>
        </p:txBody>
      </p:sp>
      <p:sp>
        <p:nvSpPr>
          <p:cNvPr id="13" name="Footer Placeholder 4"/>
          <p:cNvSpPr>
            <a:spLocks noGrp="1"/>
          </p:cNvSpPr>
          <p:nvPr>
            <p:ph type="ftr" sz="quarter" idx="11"/>
          </p:nvPr>
        </p:nvSpPr>
        <p:spPr>
          <a:xfrm>
            <a:off x="685801" y="5757334"/>
            <a:ext cx="7502701" cy="498470"/>
          </a:xfrm>
        </p:spPr>
        <p:txBody>
          <a:bodyPr/>
          <a:lstStyle/>
          <a:p>
            <a:endParaRPr lang="en-US" dirty="0">
              <a:solidFill>
                <a:schemeClr val="bg1"/>
              </a:solidFill>
            </a:endParaRPr>
          </a:p>
          <a:p>
            <a:r>
              <a:rPr lang="en-US" dirty="0">
                <a:solidFill>
                  <a:schemeClr val="bg1"/>
                </a:solidFill>
              </a:rPr>
              <a:t>NEURODIVERSITY IN THE workplace</a:t>
            </a:r>
          </a:p>
          <a:p>
            <a:endParaRPr lang="en-US" dirty="0">
              <a:solidFill>
                <a:schemeClr val="bg1"/>
              </a:solidFill>
            </a:endParaRPr>
          </a:p>
        </p:txBody>
      </p:sp>
    </p:spTree>
    <p:extLst>
      <p:ext uri="{BB962C8B-B14F-4D97-AF65-F5344CB8AC3E}">
        <p14:creationId xmlns:p14="http://schemas.microsoft.com/office/powerpoint/2010/main" val="17989090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0" y="685800"/>
            <a:ext cx="9341337" cy="1151965"/>
          </a:xfrm>
        </p:spPr>
        <p:txBody>
          <a:bodyPr>
            <a:normAutofit/>
          </a:bodyPr>
          <a:lstStyle/>
          <a:p>
            <a:r>
              <a:rPr lang="en-US" dirty="0"/>
              <a:t>Definitions: Spectrum</a:t>
            </a:r>
          </a:p>
        </p:txBody>
      </p:sp>
      <p:sp>
        <p:nvSpPr>
          <p:cNvPr id="3" name="Content Placeholder 2"/>
          <p:cNvSpPr>
            <a:spLocks noGrp="1"/>
          </p:cNvSpPr>
          <p:nvPr>
            <p:ph sz="quarter" idx="13"/>
          </p:nvPr>
        </p:nvSpPr>
        <p:spPr>
          <a:xfrm>
            <a:off x="599831" y="1873770"/>
            <a:ext cx="10394707" cy="3311189"/>
          </a:xfrm>
        </p:spPr>
        <p:txBody>
          <a:bodyPr/>
          <a:lstStyle/>
          <a:p>
            <a:r>
              <a:rPr lang="en-GB" dirty="0"/>
              <a:t>Each form of </a:t>
            </a:r>
            <a:r>
              <a:rPr lang="en-GB" dirty="0" err="1"/>
              <a:t>neurodiversity</a:t>
            </a:r>
            <a:r>
              <a:rPr lang="en-GB" dirty="0"/>
              <a:t> has a range of characteristics</a:t>
            </a:r>
          </a:p>
          <a:p>
            <a:r>
              <a:rPr lang="en-GB" dirty="0"/>
              <a:t>These vary from individual to individual</a:t>
            </a:r>
          </a:p>
          <a:p>
            <a:r>
              <a:rPr lang="en-GB" dirty="0"/>
              <a:t>Spectrum in this context means ‘range’</a:t>
            </a:r>
          </a:p>
        </p:txBody>
      </p:sp>
      <p:sp>
        <p:nvSpPr>
          <p:cNvPr id="13" name="Footer Placeholder 4"/>
          <p:cNvSpPr>
            <a:spLocks noGrp="1"/>
          </p:cNvSpPr>
          <p:nvPr>
            <p:ph type="ftr" sz="quarter" idx="11"/>
          </p:nvPr>
        </p:nvSpPr>
        <p:spPr>
          <a:xfrm>
            <a:off x="523982" y="5757334"/>
            <a:ext cx="8209529" cy="498470"/>
          </a:xfrm>
        </p:spPr>
        <p:txBody>
          <a:bodyPr/>
          <a:lstStyle/>
          <a:p>
            <a:r>
              <a:rPr lang="en-US" dirty="0">
                <a:solidFill>
                  <a:schemeClr val="bg1"/>
                </a:solidFill>
              </a:rPr>
              <a:t>NEURODIVERSITY IN THE workplace</a:t>
            </a:r>
          </a:p>
        </p:txBody>
      </p:sp>
    </p:spTree>
    <p:extLst>
      <p:ext uri="{BB962C8B-B14F-4D97-AF65-F5344CB8AC3E}">
        <p14:creationId xmlns:p14="http://schemas.microsoft.com/office/powerpoint/2010/main" val="42382858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1274</TotalTime>
  <Words>1677</Words>
  <Application>Microsoft Office PowerPoint</Application>
  <PresentationFormat>Widescreen</PresentationFormat>
  <Paragraphs>124</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Impact</vt:lpstr>
      <vt:lpstr>Theme1</vt:lpstr>
      <vt:lpstr>Belonging or welcoming?</vt:lpstr>
      <vt:lpstr>What is neurodiversity? </vt:lpstr>
      <vt:lpstr>US OR THEM?</vt:lpstr>
      <vt:lpstr>PowerPoint Presentation</vt:lpstr>
      <vt:lpstr>PowerPoint Presentation</vt:lpstr>
      <vt:lpstr>PowerPoint Presentation</vt:lpstr>
      <vt:lpstr>PowerPoint Presentation</vt:lpstr>
      <vt:lpstr>Descriptions and definitions</vt:lpstr>
      <vt:lpstr>Definitions: Spectrum</vt:lpstr>
      <vt:lpstr>THINKING ABOUT neurodiversity</vt:lpstr>
      <vt:lpstr>THINKING ABOUT neurodiversity</vt:lpstr>
      <vt:lpstr>What does the EQUALITY ACT 2010 say?</vt:lpstr>
      <vt:lpstr>What does the equaLITY ACT 2010 say?</vt:lpstr>
      <vt:lpstr>What does the EQUALITY ACT 2010 say?</vt:lpstr>
      <vt:lpstr>What does the EQUALITY ACT 2010 say?</vt:lpstr>
      <vt:lpstr>Access to buildings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disciplinary process</dc:title>
  <dc:creator>Ethan Pearson</dc:creator>
  <cp:lastModifiedBy>Adrian</cp:lastModifiedBy>
  <cp:revision>107</cp:revision>
  <dcterms:created xsi:type="dcterms:W3CDTF">2020-04-06T08:39:37Z</dcterms:created>
  <dcterms:modified xsi:type="dcterms:W3CDTF">2024-03-11T15:51:27Z</dcterms:modified>
</cp:coreProperties>
</file>