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92" r:id="rId3"/>
    <p:sldId id="270" r:id="rId4"/>
    <p:sldId id="293" r:id="rId5"/>
    <p:sldId id="294" r:id="rId6"/>
    <p:sldId id="295" r:id="rId7"/>
    <p:sldId id="296" r:id="rId8"/>
    <p:sldId id="297" r:id="rId9"/>
    <p:sldId id="299" r:id="rId10"/>
    <p:sldId id="29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2BBC9-1296-4023-B3F8-067201D0368D}" v="4" dt="2020-04-16T18:25:35.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0" autoAdjust="0"/>
    <p:restoredTop sz="77149" autoAdjust="0"/>
  </p:normalViewPr>
  <p:slideViewPr>
    <p:cSldViewPr snapToGrid="0" snapToObjects="1">
      <p:cViewPr>
        <p:scale>
          <a:sx n="92" d="100"/>
          <a:sy n="92" d="100"/>
        </p:scale>
        <p:origin x="-1122" y="-72"/>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Pearson" userId="74f682fe5960e97a" providerId="LiveId" clId="{8322BBC9-1296-4023-B3F8-067201D0368D}"/>
    <pc:docChg chg="custSel modSld">
      <pc:chgData name="Ethan Pearson" userId="74f682fe5960e97a" providerId="LiveId" clId="{8322BBC9-1296-4023-B3F8-067201D0368D}" dt="2020-04-16T18:26:29.416" v="47" actId="1076"/>
      <pc:docMkLst>
        <pc:docMk/>
      </pc:docMkLst>
      <pc:sldChg chg="addSp delSp modSp">
        <pc:chgData name="Ethan Pearson" userId="74f682fe5960e97a" providerId="LiveId" clId="{8322BBC9-1296-4023-B3F8-067201D0368D}" dt="2020-04-16T18:26:29.416" v="47" actId="1076"/>
        <pc:sldMkLst>
          <pc:docMk/>
          <pc:sldMk cId="2088800645" sldId="257"/>
        </pc:sldMkLst>
        <pc:spChg chg="mod">
          <ac:chgData name="Ethan Pearson" userId="74f682fe5960e97a" providerId="LiveId" clId="{8322BBC9-1296-4023-B3F8-067201D0368D}" dt="2020-04-16T18:21:40.466" v="8" actId="20577"/>
          <ac:spMkLst>
            <pc:docMk/>
            <pc:sldMk cId="2088800645" sldId="257"/>
            <ac:spMk id="2" creationId="{7696274D-F049-8B42-9790-E0C8C9320DF6}"/>
          </ac:spMkLst>
        </pc:spChg>
        <pc:spChg chg="add mod">
          <ac:chgData name="Ethan Pearson" userId="74f682fe5960e97a" providerId="LiveId" clId="{8322BBC9-1296-4023-B3F8-067201D0368D}" dt="2020-04-16T18:26:05.481" v="44" actId="1076"/>
          <ac:spMkLst>
            <pc:docMk/>
            <pc:sldMk cId="2088800645" sldId="257"/>
            <ac:spMk id="6" creationId="{08DB5526-440B-404D-A037-A72BB7F753EC}"/>
          </ac:spMkLst>
        </pc:spChg>
        <pc:spChg chg="mod">
          <ac:chgData name="Ethan Pearson" userId="74f682fe5960e97a" providerId="LiveId" clId="{8322BBC9-1296-4023-B3F8-067201D0368D}" dt="2020-04-16T18:26:24.274" v="46" actId="1076"/>
          <ac:spMkLst>
            <pc:docMk/>
            <pc:sldMk cId="2088800645" sldId="257"/>
            <ac:spMk id="11" creationId="{A0278C17-026E-F24B-A6A6-4C85C9036DC6}"/>
          </ac:spMkLst>
        </pc:spChg>
        <pc:spChg chg="mod">
          <ac:chgData name="Ethan Pearson" userId="74f682fe5960e97a" providerId="LiveId" clId="{8322BBC9-1296-4023-B3F8-067201D0368D}" dt="2020-04-16T18:26:29.416" v="47" actId="1076"/>
          <ac:spMkLst>
            <pc:docMk/>
            <pc:sldMk cId="2088800645" sldId="257"/>
            <ac:spMk id="19" creationId="{358ECCD4-6518-9C4E-842B-153ACD600EFB}"/>
          </ac:spMkLst>
        </pc:spChg>
        <pc:picChg chg="add mod">
          <ac:chgData name="Ethan Pearson" userId="74f682fe5960e97a" providerId="LiveId" clId="{8322BBC9-1296-4023-B3F8-067201D0368D}" dt="2020-04-16T18:26:12.581" v="45" actId="14100"/>
          <ac:picMkLst>
            <pc:docMk/>
            <pc:sldMk cId="2088800645" sldId="257"/>
            <ac:picMk id="4" creationId="{3F9EA672-430D-4A27-A0E0-AABB4BD54DB2}"/>
          </ac:picMkLst>
        </pc:picChg>
        <pc:picChg chg="del">
          <ac:chgData name="Ethan Pearson" userId="74f682fe5960e97a" providerId="LiveId" clId="{8322BBC9-1296-4023-B3F8-067201D0368D}" dt="2020-04-16T18:21:50.507" v="10" actId="478"/>
          <ac:picMkLst>
            <pc:docMk/>
            <pc:sldMk cId="2088800645" sldId="257"/>
            <ac:picMk id="7" creationId="{AEAA8948-4666-9443-9065-FF4EC819B392}"/>
          </ac:picMkLst>
        </pc:picChg>
        <pc:picChg chg="del">
          <ac:chgData name="Ethan Pearson" userId="74f682fe5960e97a" providerId="LiveId" clId="{8322BBC9-1296-4023-B3F8-067201D0368D}" dt="2020-04-16T18:21:47.907" v="9" actId="478"/>
          <ac:picMkLst>
            <pc:docMk/>
            <pc:sldMk cId="2088800645" sldId="257"/>
            <ac:picMk id="10" creationId="{54471993-5432-864A-9A31-E013E693880B}"/>
          </ac:picMkLst>
        </pc:picChg>
        <pc:picChg chg="del">
          <ac:chgData name="Ethan Pearson" userId="74f682fe5960e97a" providerId="LiveId" clId="{8322BBC9-1296-4023-B3F8-067201D0368D}" dt="2020-04-16T18:21:53.203" v="11" actId="478"/>
          <ac:picMkLst>
            <pc:docMk/>
            <pc:sldMk cId="2088800645" sldId="257"/>
            <ac:picMk id="13" creationId="{7C6B040D-C33F-E640-827F-453020506B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B3DA4-1D37-457D-B9C9-3A58E0F9809C}" type="datetimeFigureOut">
              <a:rPr lang="en-GB" smtClean="0"/>
              <a:t>22/05/2022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3C5DC-D947-41B4-A55A-A04FB1FD3D6E}" type="slidenum">
              <a:rPr lang="en-GB" smtClean="0"/>
              <a:t>‹#›</a:t>
            </a:fld>
            <a:endParaRPr lang="en-GB"/>
          </a:p>
        </p:txBody>
      </p:sp>
    </p:spTree>
    <p:extLst>
      <p:ext uri="{BB962C8B-B14F-4D97-AF65-F5344CB8AC3E}">
        <p14:creationId xmlns:p14="http://schemas.microsoft.com/office/powerpoint/2010/main" val="17747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Autism Spectrum Disorder, is the technical term from the American Psychological Association Diagnostic and Statistical Manual 5</a:t>
            </a:r>
            <a:r>
              <a:rPr lang="en-GB" baseline="30000" dirty="0" smtClean="0"/>
              <a:t>th</a:t>
            </a:r>
            <a:r>
              <a:rPr lang="en-GB" baseline="0" dirty="0" smtClean="0"/>
              <a:t> edition, for Autism. It also includes Asperger’s, a diagnosis that is no longer given. This presentation considers the vulnerability of people with autism to disciplinary hearings and at employment tribunals. It is based on research by Clare </a:t>
            </a:r>
            <a:r>
              <a:rPr lang="en-GB" baseline="0" dirty="0" err="1" smtClean="0"/>
              <a:t>Allely</a:t>
            </a:r>
            <a:r>
              <a:rPr lang="en-GB" baseline="0" dirty="0" smtClean="0"/>
              <a:t> and Ann </a:t>
            </a:r>
            <a:r>
              <a:rPr lang="en-GB" baseline="0" dirty="0" err="1" smtClean="0"/>
              <a:t>Creaby</a:t>
            </a:r>
            <a:r>
              <a:rPr lang="en-GB" baseline="0" dirty="0" smtClean="0"/>
              <a:t>-Attwood into the forensic vulnerabilities of people with autism, that is their increased vulnerability to being charged or convicted with crimes.</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Reference: </a:t>
            </a:r>
            <a:r>
              <a:rPr lang="en-GB" sz="1200" b="1"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Allely</a:t>
            </a:r>
            <a:r>
              <a:rPr lang="en-GB" sz="1200" b="0" i="0" u="none" strike="noStrike" kern="1200" baseline="0" dirty="0" smtClean="0">
                <a:solidFill>
                  <a:schemeClr val="tx1"/>
                </a:solidFill>
                <a:latin typeface="+mn-lt"/>
                <a:ea typeface="+mn-ea"/>
                <a:cs typeface="+mn-cs"/>
              </a:rPr>
              <a:t>, CS and </a:t>
            </a:r>
            <a:r>
              <a:rPr lang="en-GB" sz="1200" b="0" i="0" u="none" strike="noStrike" kern="1200" baseline="0" dirty="0" err="1" smtClean="0">
                <a:solidFill>
                  <a:schemeClr val="tx1"/>
                </a:solidFill>
                <a:latin typeface="+mn-lt"/>
                <a:ea typeface="+mn-ea"/>
                <a:cs typeface="+mn-cs"/>
              </a:rPr>
              <a:t>Creaby</a:t>
            </a:r>
            <a:r>
              <a:rPr lang="en-GB" sz="1200" b="0" i="0" u="none" strike="noStrike" kern="1200" baseline="0" dirty="0" smtClean="0">
                <a:solidFill>
                  <a:schemeClr val="tx1"/>
                </a:solidFill>
                <a:latin typeface="+mn-lt"/>
                <a:ea typeface="+mn-ea"/>
                <a:cs typeface="+mn-cs"/>
              </a:rPr>
              <a:t>-Attwood, A </a:t>
            </a:r>
            <a:r>
              <a:rPr lang="en-GB" sz="1200" b="0" i="1" u="none" strike="noStrike" kern="1200" baseline="0" dirty="0" smtClean="0">
                <a:solidFill>
                  <a:schemeClr val="tx1"/>
                </a:solidFill>
                <a:latin typeface="+mn-lt"/>
                <a:ea typeface="+mn-ea"/>
                <a:cs typeface="+mn-cs"/>
              </a:rPr>
              <a:t>Sexual offending and autism spectrum disorders </a:t>
            </a:r>
            <a:r>
              <a:rPr lang="en-GB" sz="1200" b="0" i="0" u="none" strike="noStrike" kern="1200" baseline="0" dirty="0" smtClean="0">
                <a:solidFill>
                  <a:schemeClr val="tx1"/>
                </a:solidFill>
                <a:latin typeface="+mn-lt"/>
                <a:ea typeface="+mn-ea"/>
                <a:cs typeface="+mn-cs"/>
              </a:rPr>
              <a:t> http://dx.doi.org/10.1108/JIDOB-09-2015-0029 </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a:t>
            </a:fld>
            <a:endParaRPr lang="en-GB"/>
          </a:p>
        </p:txBody>
      </p:sp>
    </p:spTree>
    <p:extLst>
      <p:ext uri="{BB962C8B-B14F-4D97-AF65-F5344CB8AC3E}">
        <p14:creationId xmlns:p14="http://schemas.microsoft.com/office/powerpoint/2010/main" val="174398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Acting </a:t>
            </a:r>
            <a:r>
              <a:rPr lang="en-GB" baseline="0" dirty="0" smtClean="0"/>
              <a:t>without thinking, and taking other people literally can be compounded by immediate confessions of </a:t>
            </a:r>
            <a:r>
              <a:rPr lang="en-GB" baseline="0" dirty="0" smtClean="0"/>
              <a:t>guilt, even when they do not know what they are being accused of, nor the motivation attributed to their actions by </a:t>
            </a:r>
            <a:r>
              <a:rPr lang="en-GB" baseline="0" dirty="0" err="1" smtClean="0"/>
              <a:t>neurotypicals</a:t>
            </a:r>
            <a:r>
              <a:rPr lang="en-GB" baseline="0" dirty="0" smtClean="0"/>
              <a:t>.</a:t>
            </a:r>
          </a:p>
          <a:p>
            <a:r>
              <a:rPr lang="en-GB" baseline="0" dirty="0" smtClean="0"/>
              <a:t>People with autism </a:t>
            </a:r>
            <a:r>
              <a:rPr lang="en-GB" baseline="0" smtClean="0"/>
              <a:t>can also suffer </a:t>
            </a:r>
            <a:r>
              <a:rPr lang="en-GB" baseline="0" dirty="0" smtClean="0"/>
              <a:t>from poor executive function, leading to memory problems, and problems managing time and juggling their work-load.  Failing to meet deadlines, or failing to manage multiple projects at the same time can be dealt with by means of reasonable adjustments.</a:t>
            </a:r>
            <a:endParaRPr lang="en-GB"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10</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People with Autism are more vulnerable to being taken</a:t>
            </a:r>
            <a:r>
              <a:rPr lang="en-GB" baseline="0" dirty="0" smtClean="0"/>
              <a:t> to a disciplinary hearing and losing at an employment tribunal for a number of reasons. The first reason is that they have an impaired theory of mind.  In social communication a person who is </a:t>
            </a:r>
            <a:r>
              <a:rPr lang="en-GB" baseline="0" dirty="0" err="1" smtClean="0"/>
              <a:t>neurotypical</a:t>
            </a:r>
            <a:r>
              <a:rPr lang="en-GB" baseline="0" dirty="0" smtClean="0"/>
              <a:t> is more likely to understand what the other person is thinking and feeling. </a:t>
            </a:r>
            <a:r>
              <a:rPr lang="en-GB" baseline="0" dirty="0" smtClean="0"/>
              <a:t>The person with autism has impaired social communication and social interaction, meaning that, to different extents, they will not know what the other person is thinking or feeling. For example, they may find body language including facial expressions harder to read, making a negative reaction from a colleague or manager harder to understand.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Note that </a:t>
            </a:r>
            <a:r>
              <a:rPr lang="en-GB" baseline="0" dirty="0" err="1" smtClean="0"/>
              <a:t>neurotypicals</a:t>
            </a:r>
            <a:r>
              <a:rPr lang="en-GB" baseline="0" dirty="0" smtClean="0"/>
              <a:t> can also suffer from poor theory of mind, being unable to know what the autistic person thinks or feels. There is a special place in workplace assistance programmes for people with autism to be supported in their social communication and in understanding that of others.</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2</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person with autism has impaired social communication and social interaction, </a:t>
            </a:r>
            <a:r>
              <a:rPr lang="en-GB" baseline="0" dirty="0" smtClean="0"/>
              <a:t>marked by trouble finding the words to say what they mean (this is called alexithymia). They may also suffer difficulty knowing how they feel and what they have experienced bodily, due to problems with </a:t>
            </a:r>
            <a:r>
              <a:rPr lang="en-GB" baseline="0" dirty="0" err="1" smtClean="0"/>
              <a:t>interoception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3</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 person with autism can get a job related to their special interest, it can become a strength for them, but a</a:t>
            </a:r>
            <a:r>
              <a:rPr lang="en-GB" baseline="0" dirty="0" smtClean="0"/>
              <a:t> </a:t>
            </a:r>
            <a:r>
              <a:rPr lang="en-GB" baseline="0" dirty="0" smtClean="0"/>
              <a:t>person with autism is more likely to focus on their own interests, even when the other person is not interested. A person with Autism may not know that they are boring the person they are speaking to.</a:t>
            </a:r>
          </a:p>
          <a:p>
            <a:r>
              <a:rPr lang="en-GB" baseline="0" dirty="0" smtClean="0"/>
              <a:t>People with autism have restricted interests and become persistently preoccupied with things, as though they have single track minds and can’t change what they are thinking about. This is autistic inertia, and can affect them when they try to change focus from one activity onto another.</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4</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workplace, a person with autism may insist on doing things a certain way, all the time, regardless of whether it is the way that a manager wants them</a:t>
            </a:r>
            <a:r>
              <a:rPr lang="en-GB" baseline="0" dirty="0" smtClean="0"/>
              <a:t> to do something. They are vulnerable to procedural changes in the workplace. They are likely to be inflexible and unwilling to change, since they dislike difference, change to routines and what they perceive as disorder.</a:t>
            </a:r>
          </a:p>
          <a:p>
            <a:r>
              <a:rPr lang="en-GB" baseline="0" dirty="0" smtClean="0"/>
              <a:t>A person with autism may be more suited to some jobs than others. A library is a good example of a strictly ordered workplace, where everything has its place.</a:t>
            </a:r>
            <a:endParaRPr lang="en-GB" dirty="0" smtClean="0"/>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5</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They may also have annoying habits such as “</a:t>
            </a:r>
            <a:r>
              <a:rPr lang="en-GB" dirty="0" smtClean="0"/>
              <a:t>flicking a rubber band or twirling a piece of string, or repetitive activities involving the senses (such as repeatedly feeling a particular texture).” (Reference: National Autistic Society:</a:t>
            </a:r>
            <a:r>
              <a:rPr lang="en-GB" baseline="0" dirty="0" smtClean="0"/>
              <a:t> https://www.autism.org.uk/advice-and-guidance/topics/behaviour/stimming)</a:t>
            </a:r>
            <a:r>
              <a:rPr lang="en-GB" dirty="0" smtClean="0"/>
              <a:t> This self-stimulation is called </a:t>
            </a:r>
            <a:r>
              <a:rPr lang="en-GB" dirty="0" err="1" smtClean="0"/>
              <a:t>stimming</a:t>
            </a:r>
            <a:r>
              <a:rPr lang="en-GB" dirty="0" smtClean="0"/>
              <a:t>, and is mostly harmless, since it can help</a:t>
            </a:r>
            <a:r>
              <a:rPr lang="en-GB" baseline="0" dirty="0" smtClean="0"/>
              <a:t> the person with autism focus, reduce their boredom, reduce social overload, as well as help them regulate their emotions and express their feelings.</a:t>
            </a:r>
          </a:p>
          <a:p>
            <a:r>
              <a:rPr lang="en-GB" baseline="0" dirty="0" err="1" smtClean="0"/>
              <a:t>Stimming</a:t>
            </a:r>
            <a:r>
              <a:rPr lang="en-GB" baseline="0" dirty="0" smtClean="0"/>
              <a:t> can however be really annoying to other people.</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6</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They may be</a:t>
            </a:r>
            <a:r>
              <a:rPr lang="en-GB" baseline="0" dirty="0" smtClean="0"/>
              <a:t> passionate about a cause, or a special interest, leading to apparent fixation upon it during working hours. </a:t>
            </a:r>
          </a:p>
          <a:p>
            <a:r>
              <a:rPr lang="en-GB" baseline="0" dirty="0" smtClean="0"/>
              <a:t>Although special interests vary, they can include Antarctica and penguins</a:t>
            </a:r>
            <a:r>
              <a:rPr lang="en-GB" baseline="0" dirty="0" smtClean="0"/>
              <a:t>. If they work in a Zoo, taking care of penguins, this will be a huge asset to them, but if they do not, it could make them vulnerable due to an inability to think about other things when they need to.</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7</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People</a:t>
            </a:r>
            <a:r>
              <a:rPr lang="en-GB" baseline="0" dirty="0" smtClean="0"/>
              <a:t> with autism may have meltdowns when they are over or under-stimulated due to differences in sensory perception and toleration of social interaction. Meltdowns are more commonly seen among children.</a:t>
            </a:r>
          </a:p>
          <a:p>
            <a:r>
              <a:rPr lang="en-GB" baseline="0" dirty="0" smtClean="0"/>
              <a:t>A meltdown may appear to be a disciplinary issue in the workplace, but melt-downs can be managed if the person with autism is able to take time out, if overstimulation is managed, and if coping strategies are put in place to support them in the workplace.</a:t>
            </a:r>
            <a:endParaRPr lang="en-GB"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8</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People</a:t>
            </a:r>
            <a:r>
              <a:rPr lang="en-GB" baseline="0" dirty="0" smtClean="0"/>
              <a:t> with autism may be more suggestible than their peers, failing to understand either the social interactions, nor the unwritten rules of society which would prevent a </a:t>
            </a:r>
            <a:r>
              <a:rPr lang="en-GB" baseline="0" dirty="0" err="1" smtClean="0"/>
              <a:t>neurotypical</a:t>
            </a:r>
            <a:r>
              <a:rPr lang="en-GB" baseline="0" dirty="0" smtClean="0"/>
              <a:t> worker from doing what others are encouraging them to do. Being egged on by others, lack of impulse control and immaturity, can lead to inappropriate conduct, including sexual misconduct, since how they act is not properly assessed by them in terms of how it would be viewed by others. </a:t>
            </a:r>
            <a:endParaRPr lang="en-GB" dirty="0" smtClean="0"/>
          </a:p>
        </p:txBody>
      </p:sp>
      <p:sp>
        <p:nvSpPr>
          <p:cNvPr id="4" name="Slide Number Placeholder 3"/>
          <p:cNvSpPr>
            <a:spLocks noGrp="1"/>
          </p:cNvSpPr>
          <p:nvPr>
            <p:ph type="sldNum" sz="quarter" idx="10"/>
          </p:nvPr>
        </p:nvSpPr>
        <p:spPr/>
        <p:txBody>
          <a:bodyPr/>
          <a:lstStyle/>
          <a:p>
            <a:fld id="{7553C5DC-D947-41B4-A55A-A04FB1FD3D6E}" type="slidenum">
              <a:rPr lang="en-GB" smtClean="0"/>
              <a:t>9</a:t>
            </a:fld>
            <a:endParaRPr lang="en-GB"/>
          </a:p>
        </p:txBody>
      </p:sp>
    </p:spTree>
    <p:extLst>
      <p:ext uri="{BB962C8B-B14F-4D97-AF65-F5344CB8AC3E}">
        <p14:creationId xmlns:p14="http://schemas.microsoft.com/office/powerpoint/2010/main" val="3696673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a:prstGeom prst="rect">
            <a:avLst/>
          </a:prstGeom>
        </p:spPr>
        <p:txBody>
          <a:bodyPr/>
          <a:lstStyle>
            <a:lvl1pPr algn="ctr">
              <a:defRPr sz="5400">
                <a:solidFill>
                  <a:schemeClr val="accent1">
                    <a:lumMod val="50000"/>
                  </a:schemeClr>
                </a:solidFill>
              </a:defRPr>
            </a:lvl1pPr>
          </a:lstStyle>
          <a:p>
            <a:fld id="{F7AFFB9B-9FB8-469E-96F9-4D32314110B6}" type="datetimeFigureOut">
              <a:rPr lang="en-US" dirty="0"/>
              <a:t>5/22/2022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a:prstGeom prst="rect">
            <a:avLst/>
          </a:prstGeo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341D2AC3-6A0B-4169-B1EA-E3AE8B351BDD}" type="datetimeFigureOut">
              <a:rPr lang="en-US" dirty="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DD4B9363-8B87-41B7-9F8E-64519CBB8F34}" type="datetimeFigureOut">
              <a:rPr lang="en-US" dirty="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EAEF5746-5284-4951-9F37-7AE924EDBCB7}" type="datetimeFigureOut">
              <a:rPr lang="en-US" dirty="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02398B29-7265-4A65-A2A4-6703C057B7C1}" type="datetimeFigureOut">
              <a:rPr lang="en-US" dirty="0"/>
              <a:t>5/22/2022</a:t>
            </a:fld>
            <a:endParaRPr lang="en-US" dirty="0"/>
          </a:p>
        </p:txBody>
      </p:sp>
      <p:sp>
        <p:nvSpPr>
          <p:cNvPr id="6" name="Footer Placeholder 5"/>
          <p:cNvSpPr>
            <a:spLocks noGrp="1"/>
          </p:cNvSpPr>
          <p:nvPr>
            <p:ph type="ftr" sz="quarter" idx="11"/>
          </p:nvPr>
        </p:nvSpPr>
        <p:spPr/>
        <p:txBody>
          <a:bodyPr/>
          <a:lstStyle/>
          <a:p>
            <a:r>
              <a:rPr lang="en-US" dirty="0" smtClean="0"/>
              <a:t>NEURODIVERSITY IN THE CHURCH</a:t>
            </a:r>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a:xfrm>
            <a:off x="7651261" y="5757334"/>
            <a:ext cx="3431421" cy="498470"/>
          </a:xfrm>
          <a:prstGeom prst="rect">
            <a:avLst/>
          </a:prstGeom>
        </p:spPr>
        <p:txBody>
          <a:bodyPr/>
          <a:lstStyle/>
          <a:p>
            <a:fld id="{28FBA082-94DF-4C4B-A041-6624924AB0A8}" type="datetimeFigureOut">
              <a:rPr lang="en-US" dirty="0"/>
              <a:t>5/22/2022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a:xfrm>
            <a:off x="7651261" y="5757334"/>
            <a:ext cx="3431421" cy="498470"/>
          </a:xfrm>
          <a:prstGeom prst="rect">
            <a:avLst/>
          </a:prstGeom>
        </p:spPr>
        <p:txBody>
          <a:bodyPr/>
          <a:lstStyle/>
          <a:p>
            <a:fld id="{B27686C4-3AB5-4E0C-86CA-FB108C350AA9}" type="datetimeFigureOut">
              <a:rPr lang="en-US" dirty="0"/>
              <a:t>5/22/2022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49FF1211-4E0C-4AB3-B04F-585959BDAFE8}"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28BDECAF-D3BE-4069-9C78-642ECCD01477}" type="datetimeFigureOut">
              <a:rPr lang="en-US" dirty="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hasCustomPrompt="1"/>
          </p:nvPr>
        </p:nvSpPr>
        <p:spPr>
          <a:xfrm>
            <a:off x="685800" y="2063396"/>
            <a:ext cx="10394707" cy="3311189"/>
          </a:xfrm>
        </p:spPr>
        <p:txBody>
          <a:bodyPr/>
          <a:lstStyle>
            <a:lvl1pPr>
              <a:defRPr sz="2400"/>
            </a:lvl1pPr>
            <a:lvl2pPr>
              <a:defRPr sz="2000"/>
            </a:lvl2pPr>
            <a:lvl3pPr>
              <a:defRPr sz="1800"/>
            </a:lvl3pPr>
            <a:lvl4pPr>
              <a:defRPr sz="16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8EFBDC27-E420-4878-9EE6-7B9656D6442A}" type="datetimeFigureOut">
              <a:rPr lang="en-US" dirty="0"/>
              <a:t>5/22/2022</a:t>
            </a:fld>
            <a:endParaRPr lang="en-US" dirty="0"/>
          </a:p>
        </p:txBody>
      </p:sp>
      <p:sp>
        <p:nvSpPr>
          <p:cNvPr id="5" name="Footer Placeholder 4"/>
          <p:cNvSpPr>
            <a:spLocks noGrp="1"/>
          </p:cNvSpPr>
          <p:nvPr>
            <p:ph type="ftr" sz="quarter" idx="11"/>
          </p:nvPr>
        </p:nvSpPr>
        <p:spPr/>
        <p:txBody>
          <a:bodyPr/>
          <a:lstStyle/>
          <a:p>
            <a:r>
              <a:rPr lang="en-US" dirty="0" smtClean="0"/>
              <a:t>NEURODIVERSITY IN THE CHURCH</a:t>
            </a:r>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0F7F47CF-67C9-420C-80A5-E2069FF0C2DF}" type="datetimeFigureOut">
              <a:rPr lang="en-US" dirty="0"/>
              <a:t>5/22/2022</a:t>
            </a:fld>
            <a:endParaRPr lang="en-US" dirty="0"/>
          </a:p>
        </p:txBody>
      </p:sp>
      <p:sp>
        <p:nvSpPr>
          <p:cNvPr id="5" name="Footer Placeholder 4"/>
          <p:cNvSpPr>
            <a:spLocks noGrp="1"/>
          </p:cNvSpPr>
          <p:nvPr>
            <p:ph type="ftr" sz="quarter" idx="11"/>
          </p:nvPr>
        </p:nvSpPr>
        <p:spPr/>
        <p:txBody>
          <a:bodyPr/>
          <a:lstStyle/>
          <a:p>
            <a:r>
              <a:rPr lang="en-US" dirty="0" smtClean="0"/>
              <a:t>NEURODIVERSITY IN THE CHURCH</a:t>
            </a:r>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AE22DC73-F065-42F5-A9F2-D90B2E42A0B3}" type="datetimeFigureOut">
              <a:rPr lang="en-US" dirty="0"/>
              <a:t>5/22/2022</a:t>
            </a:fld>
            <a:endParaRPr lang="en-US" dirty="0"/>
          </a:p>
        </p:txBody>
      </p:sp>
      <p:sp>
        <p:nvSpPr>
          <p:cNvPr id="6" name="Footer Placeholder 5"/>
          <p:cNvSpPr>
            <a:spLocks noGrp="1"/>
          </p:cNvSpPr>
          <p:nvPr>
            <p:ph type="ftr" sz="quarter" idx="11"/>
          </p:nvPr>
        </p:nvSpPr>
        <p:spPr/>
        <p:txBody>
          <a:bodyPr/>
          <a:lstStyle/>
          <a:p>
            <a:r>
              <a:rPr lang="en-US" dirty="0" smtClean="0"/>
              <a:t>NEURODIVERSITY IN THE CHURCH</a:t>
            </a:r>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7651261" y="5757334"/>
            <a:ext cx="3431421" cy="498470"/>
          </a:xfrm>
          <a:prstGeom prst="rect">
            <a:avLst/>
          </a:prstGeom>
        </p:spPr>
        <p:txBody>
          <a:bodyPr/>
          <a:lstStyle/>
          <a:p>
            <a:fld id="{76BEA702-9B29-41CC-9BCC-3DF8A0D379FE}" type="datetimeFigureOut">
              <a:rPr lang="en-US" dirty="0"/>
              <a:t>5/22/2022</a:t>
            </a:fld>
            <a:endParaRPr lang="en-US" dirty="0"/>
          </a:p>
        </p:txBody>
      </p:sp>
      <p:sp>
        <p:nvSpPr>
          <p:cNvPr id="8" name="Footer Placeholder 7"/>
          <p:cNvSpPr>
            <a:spLocks noGrp="1"/>
          </p:cNvSpPr>
          <p:nvPr>
            <p:ph type="ftr" sz="quarter" idx="11"/>
          </p:nvPr>
        </p:nvSpPr>
        <p:spPr/>
        <p:txBody>
          <a:bodyPr/>
          <a:lstStyle/>
          <a:p>
            <a:r>
              <a:rPr lang="en-US" dirty="0" smtClean="0"/>
              <a:t>NEURODIVERSITY IN THE CHURCH</a:t>
            </a:r>
          </a:p>
        </p:txBody>
      </p:sp>
      <p:sp>
        <p:nvSpPr>
          <p:cNvPr id="9" name="Slide Number Placeholder 8"/>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7651261" y="5757334"/>
            <a:ext cx="3431421" cy="498470"/>
          </a:xfrm>
          <a:prstGeom prst="rect">
            <a:avLst/>
          </a:prstGeom>
        </p:spPr>
        <p:txBody>
          <a:bodyPr/>
          <a:lstStyle/>
          <a:p>
            <a:fld id="{097649AC-CB8F-4FF1-9A34-5861C74DD0A7}" type="datetimeFigureOut">
              <a:rPr lang="en-US" dirty="0"/>
              <a:t>5/22/2022</a:t>
            </a:fld>
            <a:endParaRPr lang="en-US" dirty="0"/>
          </a:p>
        </p:txBody>
      </p:sp>
      <p:sp>
        <p:nvSpPr>
          <p:cNvPr id="4" name="Footer Placeholder 3"/>
          <p:cNvSpPr>
            <a:spLocks noGrp="1"/>
          </p:cNvSpPr>
          <p:nvPr>
            <p:ph type="ftr" sz="quarter" idx="11"/>
          </p:nvPr>
        </p:nvSpPr>
        <p:spPr/>
        <p:txBody>
          <a:bodyPr/>
          <a:lstStyle/>
          <a:p>
            <a:r>
              <a:rPr lang="en-US" dirty="0" smtClean="0"/>
              <a:t>NEURODIVERSITY IN THE CHURCH</a:t>
            </a:r>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51261" y="5757334"/>
            <a:ext cx="3431421" cy="498470"/>
          </a:xfrm>
          <a:prstGeom prst="rect">
            <a:avLst/>
          </a:prstGeom>
        </p:spPr>
        <p:txBody>
          <a:bodyPr/>
          <a:lstStyle/>
          <a:p>
            <a:fld id="{3EC5CECA-2D3A-4680-9B49-752200DE467C}" type="datetimeFigureOut">
              <a:rPr lang="en-US" dirty="0"/>
              <a:t>5/22/2022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50C3BFE2-83B7-4B0A-B9D3-AB28331082B3}" type="datetimeFigureOut">
              <a:rPr lang="en-US" dirty="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12EF78E3-FDA3-4D28-AAA2-0B81F349A39D}" type="datetimeFigureOut">
              <a:rPr lang="en-US" dirty="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7651488" cy="115196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dirty="0" err="1" smtClean="0"/>
              <a:t>Neurodiversity</a:t>
            </a:r>
            <a:endParaRPr lang="en-US" dirty="0"/>
          </a:p>
        </p:txBody>
      </p:sp>
      <p:pic>
        <p:nvPicPr>
          <p:cNvPr id="14" name="Content Placeholder 4"/>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9931400" y="5600700"/>
            <a:ext cx="1774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7BF67A-356A-B94C-A3E2-F08BD22F3F6C}"/>
              </a:ext>
            </a:extLst>
          </p:cNvPr>
          <p:cNvSpPr>
            <a:spLocks noGrp="1"/>
          </p:cNvSpPr>
          <p:nvPr>
            <p:ph type="ctrTitle"/>
          </p:nvPr>
        </p:nvSpPr>
        <p:spPr/>
        <p:txBody>
          <a:bodyPr>
            <a:normAutofit/>
          </a:bodyPr>
          <a:lstStyle/>
          <a:p>
            <a:r>
              <a:rPr lang="en-US" dirty="0" smtClean="0"/>
              <a:t>Autism and workplace discipline</a:t>
            </a:r>
            <a:endParaRPr lang="en-US" dirty="0"/>
          </a:p>
        </p:txBody>
      </p:sp>
      <p:sp>
        <p:nvSpPr>
          <p:cNvPr id="3" name="Subtitle 2">
            <a:extLst>
              <a:ext uri="{FF2B5EF4-FFF2-40B4-BE49-F238E27FC236}">
                <a16:creationId xmlns="" xmlns:a16="http://schemas.microsoft.com/office/drawing/2014/main" id="{E196AA59-09C3-034B-B2E6-25FEBD77A47D}"/>
              </a:ext>
            </a:extLst>
          </p:cNvPr>
          <p:cNvSpPr>
            <a:spLocks noGrp="1"/>
          </p:cNvSpPr>
          <p:nvPr>
            <p:ph type="subTitle" idx="1"/>
          </p:nvPr>
        </p:nvSpPr>
        <p:spPr>
          <a:xfrm rot="21420000">
            <a:off x="93228" y="5195991"/>
            <a:ext cx="8064786" cy="550333"/>
          </a:xfrm>
        </p:spPr>
        <p:txBody>
          <a:bodyPr/>
          <a:lstStyle/>
          <a:p>
            <a:pPr algn="ctr"/>
            <a:r>
              <a:rPr lang="en-US" dirty="0" smtClean="0">
                <a:solidFill>
                  <a:schemeClr val="bg1"/>
                </a:solidFill>
              </a:rPr>
              <a:t>Disciplinary hearings and Employment Tribunals</a:t>
            </a:r>
            <a:endParaRPr lang="en-US" dirty="0">
              <a:solidFill>
                <a:schemeClr val="bg1"/>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388333">
            <a:off x="8105775" y="4403725"/>
            <a:ext cx="30670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203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531254" y="241654"/>
            <a:ext cx="10551428" cy="1151965"/>
          </a:xfrm>
        </p:spPr>
        <p:txBody>
          <a:bodyPr>
            <a:noAutofit/>
          </a:bodyPr>
          <a:lstStyle/>
          <a:p>
            <a:r>
              <a:rPr lang="en-US" sz="4000" dirty="0" smtClean="0"/>
              <a:t>What makes people with autism vulnerable?</a:t>
            </a:r>
            <a:endParaRPr lang="en-US" sz="40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5" y="1246725"/>
            <a:ext cx="4955145" cy="3797280"/>
          </a:xfrm>
        </p:spPr>
        <p:txBody>
          <a:bodyPr>
            <a:normAutofit/>
          </a:bodyPr>
          <a:lstStyle/>
          <a:p>
            <a:r>
              <a:rPr lang="en-US" dirty="0" smtClean="0"/>
              <a:t>Immediate confessions</a:t>
            </a:r>
            <a:endParaRPr lang="en-US" dirty="0" smtClean="0"/>
          </a:p>
          <a:p>
            <a:r>
              <a:rPr lang="en-US" dirty="0" smtClean="0"/>
              <a:t>Lack of impulse </a:t>
            </a:r>
            <a:r>
              <a:rPr lang="en-US" dirty="0" smtClean="0"/>
              <a:t>control</a:t>
            </a:r>
          </a:p>
          <a:p>
            <a:r>
              <a:rPr lang="en-US" dirty="0" smtClean="0"/>
              <a:t>Memory problems</a:t>
            </a:r>
          </a:p>
          <a:p>
            <a:r>
              <a:rPr lang="en-US" dirty="0" smtClean="0"/>
              <a:t>Problems organising their work</a:t>
            </a:r>
            <a:endParaRPr lang="en-US"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Disciplinary hearings and employment tribunals</a:t>
            </a:r>
            <a:endParaRPr lang="en-US" sz="2400" b="1" dirty="0">
              <a:solidFill>
                <a:schemeClr val="bg1"/>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601" y="1631374"/>
            <a:ext cx="5766280" cy="3291970"/>
          </a:xfrm>
          <a:prstGeom prst="rect">
            <a:avLst/>
          </a:prstGeom>
        </p:spPr>
      </p:pic>
    </p:spTree>
    <p:extLst>
      <p:ext uri="{BB962C8B-B14F-4D97-AF65-F5344CB8AC3E}">
        <p14:creationId xmlns:p14="http://schemas.microsoft.com/office/powerpoint/2010/main" val="33166281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531254" y="241654"/>
            <a:ext cx="10551428" cy="1151965"/>
          </a:xfrm>
        </p:spPr>
        <p:txBody>
          <a:bodyPr>
            <a:noAutofit/>
          </a:bodyPr>
          <a:lstStyle/>
          <a:p>
            <a:r>
              <a:rPr lang="en-US" sz="4000" dirty="0" smtClean="0"/>
              <a:t>What makes people with autism vulnerable?</a:t>
            </a:r>
            <a:endParaRPr lang="en-US" sz="40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r>
              <a:rPr lang="en-US" dirty="0" smtClean="0"/>
              <a:t>Impaired Theory of Mind </a:t>
            </a:r>
            <a:endParaRPr lang="en-US"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Disciplinary hearings and employment tribunals</a:t>
            </a:r>
            <a:endParaRPr lang="en-US" sz="24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469" y="2086625"/>
            <a:ext cx="2042752" cy="2291195"/>
          </a:xfrm>
          <a:prstGeom prst="rect">
            <a:avLst/>
          </a:prstGeom>
        </p:spPr>
      </p:pic>
    </p:spTree>
    <p:extLst>
      <p:ext uri="{BB962C8B-B14F-4D97-AF65-F5344CB8AC3E}">
        <p14:creationId xmlns:p14="http://schemas.microsoft.com/office/powerpoint/2010/main" val="13280876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531254" y="241654"/>
            <a:ext cx="10551428" cy="1151965"/>
          </a:xfrm>
        </p:spPr>
        <p:txBody>
          <a:bodyPr>
            <a:noAutofit/>
          </a:bodyPr>
          <a:lstStyle/>
          <a:p>
            <a:r>
              <a:rPr lang="en-US" sz="4000" dirty="0" smtClean="0"/>
              <a:t>What makes people with autism vulnerable?</a:t>
            </a:r>
            <a:endParaRPr lang="en-US" sz="40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r>
              <a:rPr lang="en-US" dirty="0" smtClean="0"/>
              <a:t>Impaired communication</a:t>
            </a:r>
          </a:p>
          <a:p>
            <a:r>
              <a:rPr lang="en-US" dirty="0" smtClean="0"/>
              <a:t>Alexithymia</a:t>
            </a:r>
            <a:endParaRPr lang="en-US"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Disciplinary hearings and employment tribunals</a:t>
            </a:r>
            <a:endParaRPr lang="en-US" sz="24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491" y="2086624"/>
            <a:ext cx="4073236" cy="2291195"/>
          </a:xfrm>
          <a:prstGeom prst="rect">
            <a:avLst/>
          </a:prstGeom>
        </p:spPr>
      </p:pic>
    </p:spTree>
    <p:extLst>
      <p:ext uri="{BB962C8B-B14F-4D97-AF65-F5344CB8AC3E}">
        <p14:creationId xmlns:p14="http://schemas.microsoft.com/office/powerpoint/2010/main" val="3377676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531254" y="241654"/>
            <a:ext cx="10551428" cy="1151965"/>
          </a:xfrm>
        </p:spPr>
        <p:txBody>
          <a:bodyPr>
            <a:noAutofit/>
          </a:bodyPr>
          <a:lstStyle/>
          <a:p>
            <a:r>
              <a:rPr lang="en-US" sz="4000" dirty="0" smtClean="0"/>
              <a:t>What makes people with autism vulnerable?</a:t>
            </a:r>
            <a:endParaRPr lang="en-US" sz="40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r>
              <a:rPr lang="en-US" dirty="0"/>
              <a:t>Special interests</a:t>
            </a:r>
          </a:p>
          <a:p>
            <a:r>
              <a:rPr lang="en-US" dirty="0" smtClean="0"/>
              <a:t>Perseveration</a:t>
            </a:r>
            <a:endParaRPr lang="en-US" dirty="0" smtClean="0"/>
          </a:p>
          <a:p>
            <a:r>
              <a:rPr lang="en-US" dirty="0" smtClean="0"/>
              <a:t>Inertia</a:t>
            </a:r>
          </a:p>
          <a:p>
            <a:r>
              <a:rPr lang="en-US" dirty="0" err="1" smtClean="0"/>
              <a:t>Hyperfocus</a:t>
            </a:r>
            <a:endParaRPr lang="en-US" dirty="0" smtClean="0"/>
          </a:p>
          <a:p>
            <a:r>
              <a:rPr lang="en-US" dirty="0" smtClean="0"/>
              <a:t>Repetitive </a:t>
            </a:r>
            <a:r>
              <a:rPr lang="en-US" dirty="0" smtClean="0"/>
              <a:t>and stereotyped </a:t>
            </a:r>
            <a:r>
              <a:rPr lang="en-US" dirty="0" err="1" smtClean="0"/>
              <a:t>behaviours</a:t>
            </a:r>
            <a:endParaRPr lang="en-US"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Disciplinary hearings and employment tribunals</a:t>
            </a:r>
            <a:endParaRPr lang="en-US" sz="24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864" y="2086624"/>
            <a:ext cx="3621889" cy="2291195"/>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0495225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531254" y="241654"/>
            <a:ext cx="10551428" cy="1151965"/>
          </a:xfrm>
        </p:spPr>
        <p:txBody>
          <a:bodyPr>
            <a:noAutofit/>
          </a:bodyPr>
          <a:lstStyle/>
          <a:p>
            <a:r>
              <a:rPr lang="en-US" sz="4000" dirty="0" smtClean="0"/>
              <a:t>What makes people with autism vulnerable?</a:t>
            </a:r>
            <a:endParaRPr lang="en-US" sz="40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6721601" cy="3797280"/>
          </a:xfrm>
        </p:spPr>
        <p:txBody>
          <a:bodyPr>
            <a:normAutofit/>
          </a:bodyPr>
          <a:lstStyle/>
          <a:p>
            <a:r>
              <a:rPr lang="en-GB" dirty="0" smtClean="0"/>
              <a:t>Insistence </a:t>
            </a:r>
            <a:r>
              <a:rPr lang="en-GB" dirty="0"/>
              <a:t>on sameness, inflexible adherence to routines, or ritualized patterns of behaviour </a:t>
            </a:r>
            <a:endParaRPr lang="en-GB" dirty="0" smtClean="0"/>
          </a:p>
          <a:p>
            <a:r>
              <a:rPr lang="en-GB" dirty="0" smtClean="0"/>
              <a:t>Dislike of difference, change to routine and disorder</a:t>
            </a:r>
            <a:endParaRPr lang="en-US"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Disciplinary hearings and employment tribunals</a:t>
            </a:r>
            <a:endParaRPr lang="en-US" sz="24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886" y="1745673"/>
            <a:ext cx="3943796" cy="2697969"/>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7004627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531254" y="241654"/>
            <a:ext cx="10551428" cy="1151965"/>
          </a:xfrm>
        </p:spPr>
        <p:txBody>
          <a:bodyPr>
            <a:noAutofit/>
          </a:bodyPr>
          <a:lstStyle/>
          <a:p>
            <a:r>
              <a:rPr lang="en-US" sz="4000" dirty="0" smtClean="0"/>
              <a:t>What makes people with autism vulnerable?</a:t>
            </a:r>
            <a:endParaRPr lang="en-US" sz="40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6721601" cy="3797280"/>
          </a:xfrm>
        </p:spPr>
        <p:txBody>
          <a:bodyPr>
            <a:normAutofit/>
          </a:bodyPr>
          <a:lstStyle/>
          <a:p>
            <a:r>
              <a:rPr lang="en-GB" dirty="0" smtClean="0"/>
              <a:t>Stereotyped </a:t>
            </a:r>
            <a:r>
              <a:rPr lang="en-GB" dirty="0"/>
              <a:t>or repetitive motor movements, use of objects, or speech </a:t>
            </a:r>
          </a:p>
          <a:p>
            <a:endParaRPr lang="en-US"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Disciplinary hearings and employment tribunals</a:t>
            </a:r>
            <a:endParaRPr lang="en-US" sz="24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318" y="1246725"/>
            <a:ext cx="2856313" cy="4205616"/>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1734729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531254" y="241654"/>
            <a:ext cx="10551428" cy="1151965"/>
          </a:xfrm>
        </p:spPr>
        <p:txBody>
          <a:bodyPr>
            <a:noAutofit/>
          </a:bodyPr>
          <a:lstStyle/>
          <a:p>
            <a:r>
              <a:rPr lang="en-US" sz="4000" dirty="0" smtClean="0"/>
              <a:t>What makes people with autism vulnerable?</a:t>
            </a:r>
            <a:endParaRPr lang="en-US" sz="40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6721601" cy="3797280"/>
          </a:xfrm>
        </p:spPr>
        <p:txBody>
          <a:bodyPr>
            <a:normAutofit/>
          </a:bodyPr>
          <a:lstStyle/>
          <a:p>
            <a:r>
              <a:rPr lang="en-GB" dirty="0" smtClean="0"/>
              <a:t>Highly </a:t>
            </a:r>
            <a:r>
              <a:rPr lang="en-GB" dirty="0"/>
              <a:t>restricted, fixated interests that are abnormal in intensity or focus </a:t>
            </a:r>
            <a:endParaRPr lang="en-US" dirty="0"/>
          </a:p>
          <a:p>
            <a:endParaRPr lang="en-US"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Disciplinary hearings and employment tribunals</a:t>
            </a:r>
            <a:endParaRPr lang="en-US" sz="24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249" y="1848282"/>
            <a:ext cx="4602018" cy="3071032"/>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5412025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531254" y="241654"/>
            <a:ext cx="10551428" cy="1151965"/>
          </a:xfrm>
        </p:spPr>
        <p:txBody>
          <a:bodyPr>
            <a:noAutofit/>
          </a:bodyPr>
          <a:lstStyle/>
          <a:p>
            <a:r>
              <a:rPr lang="en-US" sz="4000" dirty="0" smtClean="0"/>
              <a:t>What makes people with autism vulnerable?</a:t>
            </a:r>
            <a:endParaRPr lang="en-US" sz="40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5" y="1246725"/>
            <a:ext cx="5661728" cy="3797280"/>
          </a:xfrm>
        </p:spPr>
        <p:txBody>
          <a:bodyPr>
            <a:normAutofit/>
          </a:bodyPr>
          <a:lstStyle/>
          <a:p>
            <a:r>
              <a:rPr lang="en-US" dirty="0" smtClean="0"/>
              <a:t>Oversensitivity </a:t>
            </a:r>
            <a:r>
              <a:rPr lang="en-US" dirty="0"/>
              <a:t>to sensory stimulation</a:t>
            </a:r>
          </a:p>
          <a:p>
            <a:r>
              <a:rPr lang="en-US" dirty="0" err="1"/>
              <a:t>Undersensitivity</a:t>
            </a:r>
            <a:r>
              <a:rPr lang="en-US" dirty="0"/>
              <a:t> to sensory stimulation</a:t>
            </a:r>
          </a:p>
          <a:p>
            <a:r>
              <a:rPr lang="en-US" dirty="0"/>
              <a:t>Meltdowns when the coping strategies fail</a:t>
            </a:r>
          </a:p>
          <a:p>
            <a:endParaRPr lang="en-US"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Disciplinary hearings and employment tribunals</a:t>
            </a:r>
            <a:endParaRPr lang="en-US" sz="24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888" y="1567727"/>
            <a:ext cx="4836560" cy="3476278"/>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1892623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531254" y="241654"/>
            <a:ext cx="10551428" cy="1151965"/>
          </a:xfrm>
        </p:spPr>
        <p:txBody>
          <a:bodyPr>
            <a:noAutofit/>
          </a:bodyPr>
          <a:lstStyle/>
          <a:p>
            <a:r>
              <a:rPr lang="en-US" sz="4000" dirty="0" smtClean="0"/>
              <a:t>What makes people with autism vulnerable?</a:t>
            </a:r>
            <a:endParaRPr lang="en-US" sz="40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5" y="1246725"/>
            <a:ext cx="4955145" cy="3797280"/>
          </a:xfrm>
        </p:spPr>
        <p:txBody>
          <a:bodyPr>
            <a:normAutofit/>
          </a:bodyPr>
          <a:lstStyle/>
          <a:p>
            <a:r>
              <a:rPr lang="en-US" dirty="0" smtClean="0"/>
              <a:t>Suggestibility</a:t>
            </a:r>
          </a:p>
          <a:p>
            <a:r>
              <a:rPr lang="en-US" dirty="0" smtClean="0"/>
              <a:t>Immaturity</a:t>
            </a:r>
          </a:p>
          <a:p>
            <a:r>
              <a:rPr lang="en-US" dirty="0" smtClean="0"/>
              <a:t>Lack of theory of </a:t>
            </a:r>
            <a:r>
              <a:rPr lang="en-US" dirty="0" smtClean="0"/>
              <a:t>mind</a:t>
            </a:r>
            <a:endParaRPr lang="en-US" dirty="0" smtClean="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smtClean="0">
                <a:solidFill>
                  <a:schemeClr val="bg1"/>
                </a:solidFill>
                <a:latin typeface="Arial" pitchFamily="34" charset="0"/>
                <a:cs typeface="Arial" pitchFamily="34" charset="0"/>
              </a:rPr>
              <a:t>Disciplinary hearings and employment tribunals</a:t>
            </a:r>
            <a:endParaRPr lang="en-US" sz="2400" b="1" dirty="0">
              <a:solidFill>
                <a:schemeClr val="bg1"/>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718" y="1930762"/>
            <a:ext cx="4073236" cy="2291195"/>
          </a:xfrm>
          <a:prstGeom prst="rect">
            <a:avLst/>
          </a:prstGeom>
        </p:spPr>
      </p:pic>
    </p:spTree>
    <p:extLst>
      <p:ext uri="{BB962C8B-B14F-4D97-AF65-F5344CB8AC3E}">
        <p14:creationId xmlns:p14="http://schemas.microsoft.com/office/powerpoint/2010/main" val="7329773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1299</TotalTime>
  <Words>1154</Words>
  <Application>Microsoft Office PowerPoint</Application>
  <PresentationFormat>Custom</PresentationFormat>
  <Paragraphs>71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Main Event</vt:lpstr>
      <vt:lpstr>Autism and workplace discipline</vt:lpstr>
      <vt:lpstr>What makes people with autism vulnerable?</vt:lpstr>
      <vt:lpstr>What makes people with autism vulnerable?</vt:lpstr>
      <vt:lpstr>What makes people with autism vulnerable?</vt:lpstr>
      <vt:lpstr>What makes people with autism vulnerable?</vt:lpstr>
      <vt:lpstr>What makes people with autism vulnerable?</vt:lpstr>
      <vt:lpstr>What makes people with autism vulnerable?</vt:lpstr>
      <vt:lpstr>What makes people with autism vulnerable?</vt:lpstr>
      <vt:lpstr>What makes people with autism vulnerable?</vt:lpstr>
      <vt:lpstr>What makes people with autism vulnerable?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Adrian</cp:lastModifiedBy>
  <cp:revision>123</cp:revision>
  <dcterms:created xsi:type="dcterms:W3CDTF">2020-04-06T08:39:37Z</dcterms:created>
  <dcterms:modified xsi:type="dcterms:W3CDTF">2022-05-22T14:34:50Z</dcterms:modified>
</cp:coreProperties>
</file>