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65" r:id="rId3"/>
    <p:sldId id="266" r:id="rId4"/>
    <p:sldId id="267" r:id="rId5"/>
    <p:sldId id="26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692" autoAdjust="0"/>
  </p:normalViewPr>
  <p:slideViewPr>
    <p:cSldViewPr snapToGrid="0" snapToObjects="1">
      <p:cViewPr varScale="1">
        <p:scale>
          <a:sx n="75" d="100"/>
          <a:sy n="75" d="100"/>
        </p:scale>
        <p:origin x="702" y="7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08/11/2023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174398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240034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306643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253311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11/8/2023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11/8/2023</a:t>
            </a:fld>
            <a:endParaRPr lang="en-US" dirty="0"/>
          </a:p>
        </p:txBody>
      </p:sp>
      <p:sp>
        <p:nvSpPr>
          <p:cNvPr id="6" name="Footer Placeholder 5"/>
          <p:cNvSpPr>
            <a:spLocks noGrp="1"/>
          </p:cNvSpPr>
          <p:nvPr>
            <p:ph type="ftr" sz="quarter" idx="11"/>
          </p:nvPr>
        </p:nvSpPr>
        <p:spPr/>
        <p:txBody>
          <a:bodyPr/>
          <a:lstStyle/>
          <a:p>
            <a:r>
              <a:rPr lang="en-US" dirty="0"/>
              <a:t>NEURODIVERSITY IN THE CHURCH</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lvl1pPr>
              <a:defRPr sz="2400" cap="none"/>
            </a:lvl1pPr>
            <a:lvl2pPr>
              <a:defRPr sz="2000" cap="none"/>
            </a:lvl2pPr>
            <a:lvl3pPr>
              <a:defRPr sz="1800" cap="none"/>
            </a:lvl3pPr>
            <a:lvl4pPr>
              <a:defRPr sz="1600" cap="none"/>
            </a:lvl4pPr>
            <a:lvl5pPr>
              <a:defRPr sz="1400" cap="none"/>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p:txBody>
          <a:bodyPr/>
          <a:lstStyle/>
          <a:p>
            <a:r>
              <a:rPr lang="en-US" dirty="0"/>
              <a:t>NEURODIVERSITY IN THE CHURCH</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11/8/2023</a:t>
            </a:fld>
            <a:endParaRPr lang="en-US" dirty="0"/>
          </a:p>
        </p:txBody>
      </p:sp>
      <p:sp>
        <p:nvSpPr>
          <p:cNvPr id="5" name="Footer Placeholder 4"/>
          <p:cNvSpPr>
            <a:spLocks noGrp="1"/>
          </p:cNvSpPr>
          <p:nvPr>
            <p:ph type="ftr" sz="quarter" idx="11"/>
          </p:nvPr>
        </p:nvSpPr>
        <p:spPr/>
        <p:txBody>
          <a:bodyPr/>
          <a:lstStyle/>
          <a:p>
            <a:r>
              <a:rPr lang="en-US" dirty="0"/>
              <a:t>NEURODIVERSITY IN THE CHURCH</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11/8/2023</a:t>
            </a:fld>
            <a:endParaRPr lang="en-US" dirty="0"/>
          </a:p>
        </p:txBody>
      </p:sp>
      <p:sp>
        <p:nvSpPr>
          <p:cNvPr id="6" name="Footer Placeholder 5"/>
          <p:cNvSpPr>
            <a:spLocks noGrp="1"/>
          </p:cNvSpPr>
          <p:nvPr>
            <p:ph type="ftr" sz="quarter" idx="11"/>
          </p:nvPr>
        </p:nvSpPr>
        <p:spPr/>
        <p:txBody>
          <a:bodyPr/>
          <a:lstStyle/>
          <a:p>
            <a:r>
              <a:rPr lang="en-US" dirty="0"/>
              <a:t>NEURODIVERSITY IN THE CHURCH</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11/8/2023</a:t>
            </a:fld>
            <a:endParaRPr lang="en-US" dirty="0"/>
          </a:p>
        </p:txBody>
      </p:sp>
      <p:sp>
        <p:nvSpPr>
          <p:cNvPr id="8" name="Footer Placeholder 7"/>
          <p:cNvSpPr>
            <a:spLocks noGrp="1"/>
          </p:cNvSpPr>
          <p:nvPr>
            <p:ph type="ftr" sz="quarter" idx="11"/>
          </p:nvPr>
        </p:nvSpPr>
        <p:spPr/>
        <p:txBody>
          <a:bodyPr/>
          <a:lstStyle/>
          <a:p>
            <a:r>
              <a:rPr lang="en-US" dirty="0"/>
              <a:t>NEURODIVERSITY IN THE CHURCH</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11/8/2023</a:t>
            </a:fld>
            <a:endParaRPr lang="en-US" dirty="0"/>
          </a:p>
        </p:txBody>
      </p:sp>
      <p:sp>
        <p:nvSpPr>
          <p:cNvPr id="4" name="Footer Placeholder 3"/>
          <p:cNvSpPr>
            <a:spLocks noGrp="1"/>
          </p:cNvSpPr>
          <p:nvPr>
            <p:ph type="ftr" sz="quarter" idx="11"/>
          </p:nvPr>
        </p:nvSpPr>
        <p:spPr/>
        <p:txBody>
          <a:bodyPr/>
          <a:lstStyle/>
          <a:p>
            <a:r>
              <a:rPr lang="en-US" dirty="0"/>
              <a:t>NEURODIVERSITY IN THE CHURCH</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7651488" cy="115196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651261" y="5757334"/>
            <a:ext cx="3431421"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11/8/2023</a:t>
            </a:fld>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dirty="0" err="1"/>
              <a:t>Neurodiversity</a:t>
            </a:r>
            <a:r>
              <a:rPr lang="en-US" dirty="0"/>
              <a:t> in the church</a:t>
            </a:r>
          </a:p>
        </p:txBody>
      </p:sp>
      <p:pic>
        <p:nvPicPr>
          <p:cNvPr id="14" name="Content Placeholder 4">
            <a:extLst>
              <a:ext uri="{FF2B5EF4-FFF2-40B4-BE49-F238E27FC236}">
                <a16:creationId xmlns:a16="http://schemas.microsoft.com/office/drawing/2014/main" id="{CB7D5281-596E-8840-8C4C-F5A8A47BAD51}"/>
              </a:ext>
            </a:extLst>
          </p:cNvPr>
          <p:cNvPicPr>
            <a:picLocks noChangeAspect="1"/>
          </p:cNvPicPr>
          <p:nvPr userDrawn="1"/>
        </p:nvPicPr>
        <p:blipFill>
          <a:blip r:embed="rId20"/>
          <a:stretch>
            <a:fillRect/>
          </a:stretch>
        </p:blipFill>
        <p:spPr>
          <a:xfrm>
            <a:off x="9931000" y="5600215"/>
            <a:ext cx="1775513" cy="8927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none" baseline="0">
          <a:solidFill>
            <a:schemeClr val="tx1"/>
          </a:solidFill>
          <a:effectLst/>
          <a:latin typeface="Arial Rounded MT Bold" pitchFamily="34" charset="0"/>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none" baseline="0">
          <a:solidFill>
            <a:schemeClr val="tx1"/>
          </a:solidFill>
          <a:effectLst/>
          <a:latin typeface="Arial Rounded MT Bold" pitchFamily="34" charset="0"/>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Arial Rounded MT Bold" pitchFamily="34" charset="0"/>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Arial Rounded MT Bold" pitchFamily="34" charset="0"/>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Arial Rounded MT Bold"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a:xfrm rot="21420000">
            <a:off x="420842" y="711015"/>
            <a:ext cx="10592807" cy="2627932"/>
          </a:xfrm>
        </p:spPr>
        <p:txBody>
          <a:bodyPr>
            <a:normAutofit/>
          </a:bodyPr>
          <a:lstStyle/>
          <a:p>
            <a:pPr algn="ctr"/>
            <a:br>
              <a:rPr lang="en-US" sz="5300" b="1" cap="none" dirty="0">
                <a:solidFill>
                  <a:schemeClr val="accent6"/>
                </a:solidFill>
                <a:latin typeface="Arial" panose="020B0604020202020204" pitchFamily="34" charset="0"/>
                <a:cs typeface="Arial" panose="020B0604020202020204" pitchFamily="34" charset="0"/>
              </a:rPr>
            </a:br>
            <a:r>
              <a:rPr lang="en-US" sz="5300" b="1" cap="none" dirty="0">
                <a:solidFill>
                  <a:schemeClr val="accent6"/>
                </a:solidFill>
                <a:latin typeface="Arial" panose="020B0604020202020204" pitchFamily="34" charset="0"/>
                <a:cs typeface="Arial" panose="020B0604020202020204" pitchFamily="34" charset="0"/>
              </a:rPr>
              <a:t>Autism Case Study: London Underground</a:t>
            </a:r>
            <a:endParaRPr lang="en-US" sz="4400" cap="none" dirty="0"/>
          </a:p>
        </p:txBody>
      </p:sp>
      <p:pic>
        <p:nvPicPr>
          <p:cNvPr id="4" name="Picture 3">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211431" y="4403336"/>
            <a:ext cx="3066994" cy="1542194"/>
          </a:xfrm>
          <a:prstGeom prst="rect">
            <a:avLst/>
          </a:prstGeom>
        </p:spPr>
      </p:pic>
      <p:sp>
        <p:nvSpPr>
          <p:cNvPr id="6" name="Subtitle 5">
            <a:extLst>
              <a:ext uri="{FF2B5EF4-FFF2-40B4-BE49-F238E27FC236}">
                <a16:creationId xmlns:a16="http://schemas.microsoft.com/office/drawing/2014/main" id="{BA05AF8E-69C5-82F7-F210-BCCA0607A1C2}"/>
              </a:ext>
            </a:extLst>
          </p:cNvPr>
          <p:cNvSpPr>
            <a:spLocks noGrp="1"/>
          </p:cNvSpPr>
          <p:nvPr>
            <p:ph type="subTitle" idx="1"/>
          </p:nvPr>
        </p:nvSpPr>
        <p:spPr/>
        <p:txBody>
          <a:bodyPr/>
          <a:lstStyle/>
          <a:p>
            <a:r>
              <a:rPr lang="en-GB" dirty="0"/>
              <a:t>Disclosing a disability to the employer</a:t>
            </a:r>
          </a:p>
        </p:txBody>
      </p:sp>
    </p:spTree>
    <p:extLst>
      <p:ext uri="{BB962C8B-B14F-4D97-AF65-F5344CB8AC3E}">
        <p14:creationId xmlns:p14="http://schemas.microsoft.com/office/powerpoint/2010/main" val="290720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pPr algn="ctr"/>
            <a:r>
              <a:rPr lang="en-US" sz="4000" dirty="0"/>
              <a:t>Case study: London </a:t>
            </a:r>
            <a:r>
              <a:rPr lang="en-US" sz="4000" dirty="0" err="1"/>
              <a:t>UNderground</a:t>
            </a:r>
            <a:endParaRPr lang="en-US" sz="4000" dirty="0"/>
          </a:p>
        </p:txBody>
      </p:sp>
      <p:sp>
        <p:nvSpPr>
          <p:cNvPr id="7" name="Footer Placeholder 4"/>
          <p:cNvSpPr>
            <a:spLocks noGrp="1"/>
          </p:cNvSpPr>
          <p:nvPr>
            <p:ph type="ftr" sz="quarter" idx="11"/>
          </p:nvPr>
        </p:nvSpPr>
        <p:spPr>
          <a:xfrm>
            <a:off x="685801" y="5757334"/>
            <a:ext cx="8839199" cy="498470"/>
          </a:xfrm>
        </p:spPr>
        <p:txBody>
          <a:bodyPr/>
          <a:lstStyle/>
          <a:p>
            <a:r>
              <a:rPr lang="en-US" dirty="0">
                <a:solidFill>
                  <a:schemeClr val="bg1"/>
                </a:solidFill>
              </a:rPr>
              <a:t>Disclosing a disability</a:t>
            </a:r>
          </a:p>
        </p:txBody>
      </p:sp>
      <p:sp>
        <p:nvSpPr>
          <p:cNvPr id="5" name="Content Placeholder 4">
            <a:extLst>
              <a:ext uri="{FF2B5EF4-FFF2-40B4-BE49-F238E27FC236}">
                <a16:creationId xmlns:a16="http://schemas.microsoft.com/office/drawing/2014/main" id="{22E60B8D-44A7-4EC1-A0C7-A84DAC04AA84}"/>
              </a:ext>
            </a:extLst>
          </p:cNvPr>
          <p:cNvSpPr>
            <a:spLocks noGrp="1"/>
          </p:cNvSpPr>
          <p:nvPr>
            <p:ph sz="quarter" idx="13"/>
          </p:nvPr>
        </p:nvSpPr>
        <p:spPr>
          <a:xfrm>
            <a:off x="365760" y="1574800"/>
            <a:ext cx="10714747" cy="3799785"/>
          </a:xfrm>
        </p:spPr>
        <p:txBody>
          <a:bodyPr>
            <a:normAutofit/>
          </a:bodyPr>
          <a:lstStyle/>
          <a:p>
            <a:pPr marL="0" indent="0" algn="l">
              <a:buNone/>
            </a:pPr>
            <a:r>
              <a:rPr lang="en-GB" sz="2800" b="0" i="0" u="none" strike="noStrike" baseline="0" dirty="0">
                <a:latin typeface="Arial" panose="020B0604020202020204" pitchFamily="34" charset="0"/>
                <a:cs typeface="Arial" panose="020B0604020202020204" pitchFamily="34" charset="0"/>
              </a:rPr>
              <a:t>Stephen is a train driver for London Underground. He drives tube trains. He is an autistic adult and has decided to disclose that to his employer. Or maybe not, since he is undecided.</a:t>
            </a:r>
          </a:p>
          <a:p>
            <a:pPr marL="0" indent="0" algn="l">
              <a:buNone/>
            </a:pPr>
            <a:r>
              <a:rPr lang="en-GB" sz="2800" b="0" i="0" u="none" strike="noStrike" baseline="0" dirty="0">
                <a:latin typeface="Arial" panose="020B0604020202020204" pitchFamily="34" charset="0"/>
                <a:cs typeface="Arial" panose="020B0604020202020204" pitchFamily="34" charset="0"/>
              </a:rPr>
              <a:t>He approaches you as his rep saying that he has an informal</a:t>
            </a:r>
          </a:p>
          <a:p>
            <a:pPr marL="0" indent="0" algn="l">
              <a:buNone/>
            </a:pPr>
            <a:r>
              <a:rPr lang="en-GB" sz="2800" b="0" i="0" u="none" strike="noStrike" baseline="0" dirty="0">
                <a:latin typeface="Arial" panose="020B0604020202020204" pitchFamily="34" charset="0"/>
                <a:cs typeface="Arial" panose="020B0604020202020204" pitchFamily="34" charset="0"/>
              </a:rPr>
              <a:t>meeting with his line manager next week to discuss his performance.</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527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pPr algn="ctr"/>
            <a:r>
              <a:rPr lang="en-US" sz="4000" dirty="0"/>
              <a:t>Case study: London </a:t>
            </a:r>
            <a:r>
              <a:rPr lang="en-US" sz="4000" dirty="0" err="1"/>
              <a:t>UNderground</a:t>
            </a:r>
            <a:endParaRPr lang="en-US" sz="4000" dirty="0"/>
          </a:p>
        </p:txBody>
      </p:sp>
      <p:sp>
        <p:nvSpPr>
          <p:cNvPr id="7" name="Footer Placeholder 4"/>
          <p:cNvSpPr>
            <a:spLocks noGrp="1"/>
          </p:cNvSpPr>
          <p:nvPr>
            <p:ph type="ftr" sz="quarter" idx="11"/>
          </p:nvPr>
        </p:nvSpPr>
        <p:spPr>
          <a:xfrm>
            <a:off x="685801" y="5757334"/>
            <a:ext cx="8839199" cy="498470"/>
          </a:xfrm>
        </p:spPr>
        <p:txBody>
          <a:bodyPr/>
          <a:lstStyle/>
          <a:p>
            <a:r>
              <a:rPr lang="en-US" dirty="0">
                <a:solidFill>
                  <a:schemeClr val="bg1"/>
                </a:solidFill>
              </a:rPr>
              <a:t>Disclosing a disability</a:t>
            </a:r>
          </a:p>
        </p:txBody>
      </p:sp>
      <p:sp>
        <p:nvSpPr>
          <p:cNvPr id="5" name="Content Placeholder 4">
            <a:extLst>
              <a:ext uri="{FF2B5EF4-FFF2-40B4-BE49-F238E27FC236}">
                <a16:creationId xmlns:a16="http://schemas.microsoft.com/office/drawing/2014/main" id="{22E60B8D-44A7-4EC1-A0C7-A84DAC04AA84}"/>
              </a:ext>
            </a:extLst>
          </p:cNvPr>
          <p:cNvSpPr>
            <a:spLocks noGrp="1"/>
          </p:cNvSpPr>
          <p:nvPr>
            <p:ph sz="quarter" idx="13"/>
          </p:nvPr>
        </p:nvSpPr>
        <p:spPr>
          <a:xfrm>
            <a:off x="365760" y="1574800"/>
            <a:ext cx="10714747" cy="3799785"/>
          </a:xfrm>
        </p:spPr>
        <p:txBody>
          <a:bodyPr>
            <a:normAutofit/>
          </a:bodyPr>
          <a:lstStyle/>
          <a:p>
            <a:pPr marL="0" indent="0" algn="l">
              <a:buNone/>
            </a:pPr>
            <a:r>
              <a:rPr lang="en-GB" sz="2800" b="0" i="0" u="none" strike="noStrike" baseline="0" dirty="0">
                <a:latin typeface="Calibri" panose="020F0502020204030204" pitchFamily="34" charset="0"/>
                <a:cs typeface="Calibri" panose="020F0502020204030204" pitchFamily="34" charset="0"/>
              </a:rPr>
              <a:t>Stephen says that he has been tired in the early mornings and that this is because he socialises online in the evening and at night, often playing online games with friends in the US. His tiredness has been noticed in team meetings and this, together with being late for work a couple of times, is the reason for the informal meeting with his line manager next week. Stephen has a clean disciplinary record and is a valued member of staff, noted for his attention to detail and focus on his work.</a:t>
            </a:r>
            <a:endParaRPr lang="en-GB"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05730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pPr algn="ctr"/>
            <a:r>
              <a:rPr lang="en-US" sz="4000" dirty="0"/>
              <a:t>Case study: London </a:t>
            </a:r>
            <a:r>
              <a:rPr lang="en-US" sz="4000" dirty="0" err="1"/>
              <a:t>UNderground</a:t>
            </a:r>
            <a:endParaRPr lang="en-US" sz="4000" dirty="0"/>
          </a:p>
        </p:txBody>
      </p:sp>
      <p:sp>
        <p:nvSpPr>
          <p:cNvPr id="7" name="Footer Placeholder 4"/>
          <p:cNvSpPr>
            <a:spLocks noGrp="1"/>
          </p:cNvSpPr>
          <p:nvPr>
            <p:ph type="ftr" sz="quarter" idx="11"/>
          </p:nvPr>
        </p:nvSpPr>
        <p:spPr>
          <a:xfrm>
            <a:off x="685801" y="5757334"/>
            <a:ext cx="8839199" cy="498470"/>
          </a:xfrm>
        </p:spPr>
        <p:txBody>
          <a:bodyPr/>
          <a:lstStyle/>
          <a:p>
            <a:r>
              <a:rPr lang="en-US" dirty="0">
                <a:solidFill>
                  <a:schemeClr val="bg1"/>
                </a:solidFill>
              </a:rPr>
              <a:t>Disclosing a disability</a:t>
            </a:r>
          </a:p>
        </p:txBody>
      </p:sp>
      <p:sp>
        <p:nvSpPr>
          <p:cNvPr id="5" name="Content Placeholder 4">
            <a:extLst>
              <a:ext uri="{FF2B5EF4-FFF2-40B4-BE49-F238E27FC236}">
                <a16:creationId xmlns:a16="http://schemas.microsoft.com/office/drawing/2014/main" id="{22E60B8D-44A7-4EC1-A0C7-A84DAC04AA84}"/>
              </a:ext>
            </a:extLst>
          </p:cNvPr>
          <p:cNvSpPr>
            <a:spLocks noGrp="1"/>
          </p:cNvSpPr>
          <p:nvPr>
            <p:ph sz="quarter" idx="13"/>
          </p:nvPr>
        </p:nvSpPr>
        <p:spPr>
          <a:xfrm>
            <a:off x="365760" y="1574800"/>
            <a:ext cx="10714747" cy="3799785"/>
          </a:xfrm>
        </p:spPr>
        <p:txBody>
          <a:bodyPr>
            <a:normAutofit/>
          </a:bodyPr>
          <a:lstStyle/>
          <a:p>
            <a:pPr marL="0" indent="0" algn="l">
              <a:buNone/>
            </a:pPr>
            <a:r>
              <a:rPr lang="en-GB" sz="3200" b="0" i="0" u="none" strike="noStrike" baseline="0" dirty="0">
                <a:latin typeface="Arial" panose="020B0604020202020204" pitchFamily="34" charset="0"/>
                <a:cs typeface="Arial" panose="020B0604020202020204" pitchFamily="34" charset="0"/>
              </a:rPr>
              <a:t>He has already emailed his manager who says that someone from HR will be present and that he can bring a union rep with him to the meeting. </a:t>
            </a:r>
            <a:endParaRPr lang="en-GB"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02636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pPr algn="ctr"/>
            <a:r>
              <a:rPr lang="en-US" sz="4000" dirty="0"/>
              <a:t>Case study: London </a:t>
            </a:r>
            <a:r>
              <a:rPr lang="en-US" sz="4000" dirty="0" err="1"/>
              <a:t>UNderground</a:t>
            </a:r>
            <a:endParaRPr lang="en-US" sz="4000" dirty="0"/>
          </a:p>
        </p:txBody>
      </p:sp>
      <p:sp>
        <p:nvSpPr>
          <p:cNvPr id="7" name="Footer Placeholder 4"/>
          <p:cNvSpPr>
            <a:spLocks noGrp="1"/>
          </p:cNvSpPr>
          <p:nvPr>
            <p:ph type="ftr" sz="quarter" idx="11"/>
          </p:nvPr>
        </p:nvSpPr>
        <p:spPr>
          <a:xfrm>
            <a:off x="685801" y="5757334"/>
            <a:ext cx="8839199" cy="498470"/>
          </a:xfrm>
        </p:spPr>
        <p:txBody>
          <a:bodyPr/>
          <a:lstStyle/>
          <a:p>
            <a:r>
              <a:rPr lang="en-US" dirty="0">
                <a:solidFill>
                  <a:schemeClr val="bg1"/>
                </a:solidFill>
              </a:rPr>
              <a:t>Disclosing a disability</a:t>
            </a:r>
          </a:p>
        </p:txBody>
      </p:sp>
      <p:sp>
        <p:nvSpPr>
          <p:cNvPr id="5" name="Content Placeholder 4">
            <a:extLst>
              <a:ext uri="{FF2B5EF4-FFF2-40B4-BE49-F238E27FC236}">
                <a16:creationId xmlns:a16="http://schemas.microsoft.com/office/drawing/2014/main" id="{22E60B8D-44A7-4EC1-A0C7-A84DAC04AA84}"/>
              </a:ext>
            </a:extLst>
          </p:cNvPr>
          <p:cNvSpPr>
            <a:spLocks noGrp="1"/>
          </p:cNvSpPr>
          <p:nvPr>
            <p:ph sz="quarter" idx="13"/>
          </p:nvPr>
        </p:nvSpPr>
        <p:spPr>
          <a:xfrm>
            <a:off x="365760" y="1574800"/>
            <a:ext cx="10714747" cy="3799785"/>
          </a:xfrm>
        </p:spPr>
        <p:txBody>
          <a:bodyPr>
            <a:normAutofit/>
          </a:bodyPr>
          <a:lstStyle/>
          <a:p>
            <a:pPr marL="0" indent="0" algn="l">
              <a:buNone/>
            </a:pPr>
            <a:r>
              <a:rPr lang="en-GB" sz="2800" b="1" i="0" u="none" strike="noStrike" baseline="0" dirty="0">
                <a:latin typeface="Arial" panose="020B0604020202020204" pitchFamily="34" charset="0"/>
                <a:cs typeface="Arial" panose="020B0604020202020204" pitchFamily="34" charset="0"/>
              </a:rPr>
              <a:t>Questions:</a:t>
            </a:r>
          </a:p>
          <a:p>
            <a:pPr marL="0" indent="0" algn="l">
              <a:buNone/>
            </a:pPr>
            <a:r>
              <a:rPr lang="en-GB" sz="2800" b="0" i="0" u="none" strike="noStrike" baseline="0" dirty="0">
                <a:latin typeface="Arial" panose="020B0604020202020204" pitchFamily="34" charset="0"/>
                <a:cs typeface="Arial" panose="020B0604020202020204" pitchFamily="34" charset="0"/>
              </a:rPr>
              <a:t>What are the pros and cons of disclosing a disability?</a:t>
            </a:r>
          </a:p>
          <a:p>
            <a:pPr marL="0" indent="0" algn="l">
              <a:buNone/>
            </a:pPr>
            <a:r>
              <a:rPr lang="en-GB" sz="2800" b="0" i="0" u="none" strike="noStrike" baseline="0" dirty="0">
                <a:latin typeface="Arial" panose="020B0604020202020204" pitchFamily="34" charset="0"/>
                <a:cs typeface="Arial" panose="020B0604020202020204" pitchFamily="34" charset="0"/>
              </a:rPr>
              <a:t>What impact does Stephen’s autism, and his difficulties in social interaction and communication appear to have on his social life?</a:t>
            </a:r>
          </a:p>
          <a:p>
            <a:pPr marL="0" indent="0" algn="l">
              <a:buNone/>
            </a:pPr>
            <a:r>
              <a:rPr lang="en-GB" sz="2800" dirty="0">
                <a:latin typeface="Arial" panose="020B0604020202020204" pitchFamily="34" charset="0"/>
                <a:cs typeface="Arial" panose="020B0604020202020204" pitchFamily="34" charset="0"/>
              </a:rPr>
              <a:t>W</a:t>
            </a:r>
            <a:r>
              <a:rPr lang="en-GB" sz="2800" b="0" i="0" u="none" strike="noStrike" baseline="0" dirty="0">
                <a:latin typeface="Arial" panose="020B0604020202020204" pitchFamily="34" charset="0"/>
                <a:cs typeface="Arial" panose="020B0604020202020204" pitchFamily="34" charset="0"/>
              </a:rPr>
              <a:t>hat reasonable adjustments could Stephen ask for to help him cope with the challenges that he faces?</a:t>
            </a:r>
            <a:endParaRPr lang="en-GB" sz="1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39051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1470</TotalTime>
  <Words>292</Words>
  <Application>Microsoft Office PowerPoint</Application>
  <PresentationFormat>Widescreen</PresentationFormat>
  <Paragraphs>24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Rounded MT Bold</vt:lpstr>
      <vt:lpstr>Calibri</vt:lpstr>
      <vt:lpstr>Impact</vt:lpstr>
      <vt:lpstr>Main Event</vt:lpstr>
      <vt:lpstr> Autism Case Study: London Underground</vt:lpstr>
      <vt:lpstr>Case study: London UNderground</vt:lpstr>
      <vt:lpstr>Case study: London UNderground</vt:lpstr>
      <vt:lpstr>Case study: London UNderground</vt:lpstr>
      <vt:lpstr>Case study: London UNderground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Adrian Judd</cp:lastModifiedBy>
  <cp:revision>130</cp:revision>
  <dcterms:created xsi:type="dcterms:W3CDTF">2020-04-06T08:39:37Z</dcterms:created>
  <dcterms:modified xsi:type="dcterms:W3CDTF">2023-11-08T11:40:03Z</dcterms:modified>
</cp:coreProperties>
</file>